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6" r:id="rId2"/>
    <p:sldId id="308" r:id="rId3"/>
    <p:sldId id="655" r:id="rId4"/>
    <p:sldId id="648" r:id="rId5"/>
    <p:sldId id="656" r:id="rId6"/>
    <p:sldId id="657" r:id="rId7"/>
    <p:sldId id="658" r:id="rId8"/>
    <p:sldId id="659" r:id="rId9"/>
    <p:sldId id="660" r:id="rId10"/>
    <p:sldId id="6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AFB6"/>
    <a:srgbClr val="258688"/>
    <a:srgbClr val="CB1B4A"/>
    <a:srgbClr val="FCB414"/>
    <a:srgbClr val="282F39"/>
    <a:srgbClr val="007A7D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5097" autoAdjust="0"/>
  </p:normalViewPr>
  <p:slideViewPr>
    <p:cSldViewPr snapToGrid="0">
      <p:cViewPr varScale="1">
        <p:scale>
          <a:sx n="84" d="100"/>
          <a:sy n="84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DE16A-9292-4D8D-BD8C-662F19B3FED1}" type="datetimeFigureOut">
              <a:rPr lang="pt-PT" smtClean="0"/>
              <a:t>19/12/2021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5047-88C3-4052-8B3C-D097C71CA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Puzzle –</a:t>
            </a:r>
          </a:p>
          <a:p>
            <a:r>
              <a:rPr lang="pt-PT" dirty="0"/>
              <a:t>Como todos sabem um puzzle é um quebra cabeças. Neste caso nós vamo-nos focar em </a:t>
            </a:r>
            <a:r>
              <a:rPr lang="pt-PT" dirty="0" err="1"/>
              <a:t>jigsaw</a:t>
            </a:r>
            <a:r>
              <a:rPr lang="pt-PT" dirty="0"/>
              <a:t> puzzles que consistem em uma imagem decomposta em várias pequenas partes (peças), não necessariamente de tamanho iguais, sendo que o objetivo é juntar essas peças pela ordem correta.</a:t>
            </a:r>
          </a:p>
          <a:p>
            <a:r>
              <a:rPr lang="pt-PT" dirty="0"/>
              <a:t>Mostrar puzzle que vamos usar como objeto de estudo</a:t>
            </a:r>
          </a:p>
          <a:p>
            <a:r>
              <a:rPr lang="pt-PT" dirty="0"/>
              <a:t>Objetivos-</a:t>
            </a:r>
          </a:p>
          <a:p>
            <a:r>
              <a:rPr lang="pt-PT" dirty="0"/>
              <a:t>Desenvolver um programa que através de visão por computador consegue resolver ou auxiliar a resolução do puzzle pelo utilizador. No futuro, seria possível utilizar este programa como base para um outro programa que utilizasse um robô para realizar a montagem física.</a:t>
            </a:r>
          </a:p>
          <a:p>
            <a:r>
              <a:rPr lang="pt-PT" dirty="0"/>
              <a:t>Dificuldades –</a:t>
            </a:r>
          </a:p>
          <a:p>
            <a:r>
              <a:rPr lang="pt-PT" dirty="0"/>
              <a:t>Condições de leitura (condições ideais – luz, câmara, resolução)</a:t>
            </a:r>
          </a:p>
          <a:p>
            <a:r>
              <a:rPr lang="pt-PT" dirty="0"/>
              <a:t>Tentar fazer um programa o mais geral possível, ou seja, poder mudar o background, ou até mesmo sem background, tentar com diferentes puzzles</a:t>
            </a:r>
          </a:p>
          <a:p>
            <a:r>
              <a:rPr lang="pt-PT" dirty="0"/>
              <a:t>Estado do puzzle</a:t>
            </a:r>
          </a:p>
          <a:p>
            <a:r>
              <a:rPr lang="pt-PT" dirty="0"/>
              <a:t>Método de interação com o utilizador</a:t>
            </a:r>
          </a:p>
          <a:p>
            <a:r>
              <a:rPr lang="pt-PT" dirty="0"/>
              <a:t>Condições / Assunções-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Cada peça só pode ter 4 lados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As peças podem ter qualquer orientação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Todas as peças são retangulares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imagem referência é dada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imagem/vídeo da leitura das peças não pode apresentar efeitos de distorção ou perspetiva.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Todas as peças dentro da câmara no processo inicial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Peças em bom estado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As peças não podem estar a tocar/sobrepor umas nas outras no momento de leitura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Cada lado da peça é caracterizado por ter ou um buraco, ou uma cabeça ou por ser reto.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61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Mascara – </a:t>
            </a:r>
          </a:p>
          <a:p>
            <a:r>
              <a:rPr lang="pt-PT" dirty="0"/>
              <a:t>Usar um threshold de forma a poder formar uma mascara do fundo. 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cv2.</a:t>
            </a:r>
            <a:r>
              <a:rPr lang="en-US" b="0" i="0" dirty="0">
                <a:effectLst/>
                <a:latin typeface="ui-monospace"/>
              </a:rPr>
              <a:t>threshold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(image,</a:t>
            </a:r>
            <a:r>
              <a:rPr lang="en-US" b="0" i="0" dirty="0">
                <a:effectLst/>
                <a:latin typeface="ui-monospace"/>
              </a:rPr>
              <a:t>127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US" b="0" i="0" dirty="0">
                <a:effectLst/>
                <a:latin typeface="ui-monospace"/>
              </a:rPr>
              <a:t>255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,cv2.</a:t>
            </a:r>
            <a:r>
              <a:rPr lang="en-US" b="0" i="0" dirty="0">
                <a:effectLst/>
                <a:latin typeface="ui-monospace"/>
              </a:rPr>
              <a:t>THRESH_BINARY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)</a:t>
            </a:r>
          </a:p>
          <a:p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Isolar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-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Inverter a mascara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aplica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-la à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imagem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original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resulta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apenas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as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peças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24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Mascara – </a:t>
            </a:r>
          </a:p>
          <a:p>
            <a:r>
              <a:rPr lang="pt-PT" dirty="0"/>
              <a:t>Usar um threshold de forma a poder formar uma mascara do fundo. 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cv2.</a:t>
            </a:r>
            <a:r>
              <a:rPr lang="en-US" b="0" i="0" dirty="0">
                <a:effectLst/>
                <a:latin typeface="ui-monospace"/>
              </a:rPr>
              <a:t>threshold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(image,</a:t>
            </a:r>
            <a:r>
              <a:rPr lang="en-US" b="0" i="0" dirty="0">
                <a:effectLst/>
                <a:latin typeface="ui-monospace"/>
              </a:rPr>
              <a:t>127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US" b="0" i="0" dirty="0">
                <a:effectLst/>
                <a:latin typeface="ui-monospace"/>
              </a:rPr>
              <a:t>255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,cv2.</a:t>
            </a:r>
            <a:r>
              <a:rPr lang="en-US" b="0" i="0" dirty="0">
                <a:effectLst/>
                <a:latin typeface="ui-monospace"/>
              </a:rPr>
              <a:t>THRESH_BINARY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)</a:t>
            </a:r>
          </a:p>
          <a:p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Isolar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-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Inverter a mascara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aplica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-la à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imagem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original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resulta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apenas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as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peças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451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Mascara – </a:t>
            </a:r>
          </a:p>
          <a:p>
            <a:r>
              <a:rPr lang="pt-PT" dirty="0"/>
              <a:t>Usar um threshold de forma a poder formar uma mascara do fundo. 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cv2.</a:t>
            </a:r>
            <a:r>
              <a:rPr lang="en-US" b="0" i="0" dirty="0">
                <a:effectLst/>
                <a:latin typeface="ui-monospace"/>
              </a:rPr>
              <a:t>threshold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(image,</a:t>
            </a:r>
            <a:r>
              <a:rPr lang="en-US" b="0" i="0" dirty="0">
                <a:effectLst/>
                <a:latin typeface="ui-monospace"/>
              </a:rPr>
              <a:t>127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US" b="0" i="0" dirty="0">
                <a:effectLst/>
                <a:latin typeface="ui-monospace"/>
              </a:rPr>
              <a:t>255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,cv2.</a:t>
            </a:r>
            <a:r>
              <a:rPr lang="en-US" b="0" i="0" dirty="0">
                <a:effectLst/>
                <a:latin typeface="ui-monospace"/>
              </a:rPr>
              <a:t>THRESH_BINARY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)</a:t>
            </a:r>
          </a:p>
          <a:p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Isolar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-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Inverter a mascara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aplica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-la à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imagem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original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resulta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apenas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as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peças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42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Mascara – </a:t>
            </a:r>
          </a:p>
          <a:p>
            <a:r>
              <a:rPr lang="pt-PT" dirty="0"/>
              <a:t>Usar um threshold de forma a poder formar uma mascara do fundo. 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cv2.</a:t>
            </a:r>
            <a:r>
              <a:rPr lang="en-US" b="0" i="0" dirty="0">
                <a:effectLst/>
                <a:latin typeface="ui-monospace"/>
              </a:rPr>
              <a:t>threshold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(image,</a:t>
            </a:r>
            <a:r>
              <a:rPr lang="en-US" b="0" i="0" dirty="0">
                <a:effectLst/>
                <a:latin typeface="ui-monospace"/>
              </a:rPr>
              <a:t>127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US" b="0" i="0" dirty="0">
                <a:effectLst/>
                <a:latin typeface="ui-monospace"/>
              </a:rPr>
              <a:t>255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,cv2.</a:t>
            </a:r>
            <a:r>
              <a:rPr lang="en-US" b="0" i="0" dirty="0">
                <a:effectLst/>
                <a:latin typeface="ui-monospace"/>
              </a:rPr>
              <a:t>THRESH_BINARY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)</a:t>
            </a:r>
          </a:p>
          <a:p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Isolar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-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Inverter a mascara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aplica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-la à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imagem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original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resulta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apenas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as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peças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01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Mascara – </a:t>
            </a:r>
          </a:p>
          <a:p>
            <a:r>
              <a:rPr lang="pt-PT" dirty="0"/>
              <a:t>Usar um threshold de forma a poder formar uma mascara do fundo. 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cv2.</a:t>
            </a:r>
            <a:r>
              <a:rPr lang="en-US" b="0" i="0" dirty="0">
                <a:effectLst/>
                <a:latin typeface="ui-monospace"/>
              </a:rPr>
              <a:t>threshold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(image,</a:t>
            </a:r>
            <a:r>
              <a:rPr lang="en-US" b="0" i="0" dirty="0">
                <a:effectLst/>
                <a:latin typeface="ui-monospace"/>
              </a:rPr>
              <a:t>127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US" b="0" i="0" dirty="0">
                <a:effectLst/>
                <a:latin typeface="ui-monospace"/>
              </a:rPr>
              <a:t>255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,cv2.</a:t>
            </a:r>
            <a:r>
              <a:rPr lang="en-US" b="0" i="0" dirty="0">
                <a:effectLst/>
                <a:latin typeface="ui-monospace"/>
              </a:rPr>
              <a:t>THRESH_BINARY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)</a:t>
            </a:r>
          </a:p>
          <a:p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Isolar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-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Inverter a mascara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aplica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-la à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imagem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original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resulta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apenas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as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peças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7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Mascara – </a:t>
            </a:r>
          </a:p>
          <a:p>
            <a:r>
              <a:rPr lang="pt-PT" dirty="0"/>
              <a:t>Usar um threshold de forma a poder formar uma mascara do fundo. 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cv2.</a:t>
            </a:r>
            <a:r>
              <a:rPr lang="en-US" b="0" i="0" dirty="0">
                <a:effectLst/>
                <a:latin typeface="ui-monospace"/>
              </a:rPr>
              <a:t>threshold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(image,</a:t>
            </a:r>
            <a:r>
              <a:rPr lang="en-US" b="0" i="0" dirty="0">
                <a:effectLst/>
                <a:latin typeface="ui-monospace"/>
              </a:rPr>
              <a:t>127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</a:t>
            </a:r>
            <a:r>
              <a:rPr lang="en-US" b="0" i="0" dirty="0">
                <a:effectLst/>
                <a:latin typeface="ui-monospace"/>
              </a:rPr>
              <a:t>255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,cv2.</a:t>
            </a:r>
            <a:r>
              <a:rPr lang="en-US" b="0" i="0" dirty="0">
                <a:effectLst/>
                <a:latin typeface="ui-monospace"/>
              </a:rPr>
              <a:t>THRESH_BINARY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)</a:t>
            </a:r>
          </a:p>
          <a:p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Isolar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-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Inverter a mascara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aplica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-la à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imagem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original e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resulta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apenas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as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peças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15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51067" y="2547679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2643800" y="2547679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1499386" y="3692093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1515009" y="1399360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1015365" y="409177"/>
            <a:ext cx="10161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RESOLUÇÃO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pt-PT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AUTOMÁTICA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PUZZLES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E2BB39-7B63-4421-A40E-E81F85665B7D}"/>
              </a:ext>
            </a:extLst>
          </p:cNvPr>
          <p:cNvSpPr txBox="1"/>
          <p:nvPr/>
        </p:nvSpPr>
        <p:spPr>
          <a:xfrm>
            <a:off x="6804530" y="2340140"/>
            <a:ext cx="334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Apresentação Intermédia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DD9E96-A319-41CC-8199-17B9523F0A6E}"/>
              </a:ext>
            </a:extLst>
          </p:cNvPr>
          <p:cNvSpPr txBox="1"/>
          <p:nvPr/>
        </p:nvSpPr>
        <p:spPr>
          <a:xfrm>
            <a:off x="7306463" y="1913917"/>
            <a:ext cx="2338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</a:rPr>
              <a:t>Projeto Final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2419C-C7C0-47A7-81EF-F923D1D509C8}"/>
              </a:ext>
            </a:extLst>
          </p:cNvPr>
          <p:cNvSpPr txBox="1"/>
          <p:nvPr/>
        </p:nvSpPr>
        <p:spPr>
          <a:xfrm>
            <a:off x="6975414" y="3230428"/>
            <a:ext cx="300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Visão por Computador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0F372-9850-405F-A772-E93089F63464}"/>
              </a:ext>
            </a:extLst>
          </p:cNvPr>
          <p:cNvSpPr txBox="1"/>
          <p:nvPr/>
        </p:nvSpPr>
        <p:spPr>
          <a:xfrm>
            <a:off x="7271676" y="402488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Pedro Carvalho | 84670</a:t>
            </a:r>
          </a:p>
          <a:p>
            <a:pPr algn="ctr"/>
            <a:r>
              <a:rPr lang="pt-PT" dirty="0">
                <a:solidFill>
                  <a:schemeClr val="bg1"/>
                </a:solidFill>
              </a:rPr>
              <a:t>Tiago Pinho | 92938</a:t>
            </a:r>
          </a:p>
        </p:txBody>
      </p:sp>
      <p:pic>
        <p:nvPicPr>
          <p:cNvPr id="13" name="Imagem 12" descr="Uma imagem com camisa, desenho&#10;&#10;Descrição gerada automaticamente">
            <a:extLst>
              <a:ext uri="{FF2B5EF4-FFF2-40B4-BE49-F238E27FC236}">
                <a16:creationId xmlns:a16="http://schemas.microsoft.com/office/drawing/2014/main" id="{B6B37387-5311-41D9-B7CE-8240A43E0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27" y="5844216"/>
            <a:ext cx="1571026" cy="5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46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913208" y="424265"/>
            <a:ext cx="1036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RESOLUÇÃO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pt-PT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AUTOMÁTICA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PUZZLES</a:t>
            </a:r>
          </a:p>
        </p:txBody>
      </p:sp>
      <p:pic>
        <p:nvPicPr>
          <p:cNvPr id="22" name="Imagem 21" descr="Uma imagem com camisa, desenho&#10;&#10;Descrição gerada automaticamente">
            <a:extLst>
              <a:ext uri="{FF2B5EF4-FFF2-40B4-BE49-F238E27FC236}">
                <a16:creationId xmlns:a16="http://schemas.microsoft.com/office/drawing/2014/main" id="{6B6E1455-D750-4359-AA1E-18FCBC367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27" y="5844216"/>
            <a:ext cx="1571026" cy="5895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DD9E96-A319-41CC-8199-17B9523F0A6E}"/>
              </a:ext>
            </a:extLst>
          </p:cNvPr>
          <p:cNvSpPr txBox="1"/>
          <p:nvPr/>
        </p:nvSpPr>
        <p:spPr>
          <a:xfrm>
            <a:off x="5313169" y="3220525"/>
            <a:ext cx="167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Obrigado!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2419C-C7C0-47A7-81EF-F923D1D509C8}"/>
              </a:ext>
            </a:extLst>
          </p:cNvPr>
          <p:cNvSpPr txBox="1"/>
          <p:nvPr/>
        </p:nvSpPr>
        <p:spPr>
          <a:xfrm>
            <a:off x="4593839" y="3801928"/>
            <a:ext cx="300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Visão por Computador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0F372-9850-405F-A772-E93089F63464}"/>
              </a:ext>
            </a:extLst>
          </p:cNvPr>
          <p:cNvSpPr txBox="1"/>
          <p:nvPr/>
        </p:nvSpPr>
        <p:spPr>
          <a:xfrm>
            <a:off x="4890105" y="445280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Pedro Carvalho</a:t>
            </a:r>
            <a:r>
              <a:rPr lang="pt-PT" dirty="0">
                <a:solidFill>
                  <a:schemeClr val="bg1"/>
                </a:solidFill>
                <a:latin typeface="Calibri" panose="020F0502020204030204"/>
              </a:rPr>
              <a:t> | </a:t>
            </a: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84670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Tiago Pinho</a:t>
            </a:r>
            <a:r>
              <a:rPr lang="pt-PT" dirty="0">
                <a:solidFill>
                  <a:schemeClr val="bg1"/>
                </a:solidFill>
                <a:latin typeface="Calibri" panose="020F0502020204030204"/>
              </a:rPr>
              <a:t> | </a:t>
            </a: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92938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CFA38E-A738-483F-B379-0D97C98DF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868888" y="1810575"/>
            <a:ext cx="4450466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2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8AC398-2D66-4727-B035-364F29D70219}"/>
              </a:ext>
            </a:extLst>
          </p:cNvPr>
          <p:cNvSpPr/>
          <p:nvPr/>
        </p:nvSpPr>
        <p:spPr>
          <a:xfrm>
            <a:off x="4145594" y="6091830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736292" y="2654683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6029025" y="2654683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4884611" y="3799097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4900234" y="1506364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Introdução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77DDC-4409-47B9-9128-0C38930DA68C}"/>
              </a:ext>
            </a:extLst>
          </p:cNvPr>
          <p:cNvSpPr txBox="1"/>
          <p:nvPr/>
        </p:nvSpPr>
        <p:spPr>
          <a:xfrm>
            <a:off x="804340" y="1942017"/>
            <a:ext cx="2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Puzzle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3F73B-FCFF-45AF-9844-E45C003FBB3A}"/>
              </a:ext>
            </a:extLst>
          </p:cNvPr>
          <p:cNvSpPr txBox="1"/>
          <p:nvPr/>
        </p:nvSpPr>
        <p:spPr>
          <a:xfrm>
            <a:off x="789450" y="4363505"/>
            <a:ext cx="206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PT" sz="2800" b="1" dirty="0">
                <a:latin typeface="Open Sans" panose="020B0606030504020204" pitchFamily="34" charset="0"/>
              </a:rPr>
              <a:t>Objetivos</a:t>
            </a:r>
            <a:endParaRPr kumimoji="0" lang="pt-PT" sz="2400" b="1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7FFB8B-046C-42E6-8DAC-F3D090B92E10}"/>
              </a:ext>
            </a:extLst>
          </p:cNvPr>
          <p:cNvSpPr/>
          <p:nvPr/>
        </p:nvSpPr>
        <p:spPr>
          <a:xfrm>
            <a:off x="889000" y="1870338"/>
            <a:ext cx="1892141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A254B-3AD9-4711-A1D4-C903831287DD}"/>
              </a:ext>
            </a:extLst>
          </p:cNvPr>
          <p:cNvSpPr/>
          <p:nvPr/>
        </p:nvSpPr>
        <p:spPr>
          <a:xfrm>
            <a:off x="889000" y="4178300"/>
            <a:ext cx="1892141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18389-B036-4067-8B3C-44445CA4D57C}"/>
              </a:ext>
            </a:extLst>
          </p:cNvPr>
          <p:cNvSpPr txBox="1"/>
          <p:nvPr/>
        </p:nvSpPr>
        <p:spPr>
          <a:xfrm>
            <a:off x="8942893" y="1942017"/>
            <a:ext cx="248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PT" sz="28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Dificuldades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E66E9-0B51-4709-90AE-2D130933F07C}"/>
              </a:ext>
            </a:extLst>
          </p:cNvPr>
          <p:cNvSpPr txBox="1"/>
          <p:nvPr/>
        </p:nvSpPr>
        <p:spPr>
          <a:xfrm>
            <a:off x="9004330" y="4363505"/>
            <a:ext cx="248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PT" sz="28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Condições</a:t>
            </a:r>
            <a:endParaRPr kumimoji="0" lang="pt-PT" sz="2800" b="1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443D3-8BD1-4B2A-8047-37E5CE0F906D}"/>
              </a:ext>
            </a:extLst>
          </p:cNvPr>
          <p:cNvSpPr/>
          <p:nvPr/>
        </p:nvSpPr>
        <p:spPr>
          <a:xfrm>
            <a:off x="9239250" y="1870338"/>
            <a:ext cx="1892141" cy="7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1E839-43DB-4162-9FBD-EA1221AF9AE0}"/>
              </a:ext>
            </a:extLst>
          </p:cNvPr>
          <p:cNvSpPr/>
          <p:nvPr/>
        </p:nvSpPr>
        <p:spPr>
          <a:xfrm>
            <a:off x="9239250" y="4178300"/>
            <a:ext cx="1892141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3728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49AB4F2-87B3-4C78-B9B0-877BE41B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934" y="3697615"/>
            <a:ext cx="1210066" cy="1208408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2CE844-44AE-4D14-B65A-507AED3E64D7}"/>
              </a:ext>
            </a:extLst>
          </p:cNvPr>
          <p:cNvGrpSpPr/>
          <p:nvPr/>
        </p:nvGrpSpPr>
        <p:grpSpPr>
          <a:xfrm>
            <a:off x="4472075" y="2625539"/>
            <a:ext cx="215392" cy="251968"/>
            <a:chOff x="6807200" y="1302642"/>
            <a:chExt cx="215392" cy="251968"/>
          </a:xfrm>
        </p:grpSpPr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A7D79732-488C-4E43-9E06-AA381F6C4F50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ta: Para a Direita 4">
              <a:extLst>
                <a:ext uri="{FF2B5EF4-FFF2-40B4-BE49-F238E27FC236}">
                  <a16:creationId xmlns:a16="http://schemas.microsoft.com/office/drawing/2014/main" id="{1648F7EF-0E82-4843-9992-4FF7DE45D9E4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8" name="Gráfico 7" descr="Câmara com preenchimento sólido">
            <a:extLst>
              <a:ext uri="{FF2B5EF4-FFF2-40B4-BE49-F238E27FC236}">
                <a16:creationId xmlns:a16="http://schemas.microsoft.com/office/drawing/2014/main" id="{9089535F-55C1-46A0-8686-FF14BB55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3934" y="2394332"/>
            <a:ext cx="714382" cy="71438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A32A73-9317-426A-8EF5-D431BE5C7EEC}"/>
              </a:ext>
            </a:extLst>
          </p:cNvPr>
          <p:cNvGrpSpPr/>
          <p:nvPr/>
        </p:nvGrpSpPr>
        <p:grpSpPr>
          <a:xfrm>
            <a:off x="3267666" y="2625539"/>
            <a:ext cx="215392" cy="251968"/>
            <a:chOff x="5384799" y="1302642"/>
            <a:chExt cx="215392" cy="251968"/>
          </a:xfrm>
        </p:grpSpPr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266734CD-C112-46AC-8F48-440C6430419C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eta: Para a Direita 4">
              <a:extLst>
                <a:ext uri="{FF2B5EF4-FFF2-40B4-BE49-F238E27FC236}">
                  <a16:creationId xmlns:a16="http://schemas.microsoft.com/office/drawing/2014/main" id="{8A94858B-AB69-4E22-8E33-FF8DCEF7CD29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DB24B20-D732-4FDC-B185-F9C8347CEDEC}"/>
              </a:ext>
            </a:extLst>
          </p:cNvPr>
          <p:cNvGrpSpPr/>
          <p:nvPr/>
        </p:nvGrpSpPr>
        <p:grpSpPr>
          <a:xfrm>
            <a:off x="4796608" y="2277467"/>
            <a:ext cx="1412834" cy="943793"/>
            <a:chOff x="3936" y="1562176"/>
            <a:chExt cx="1006713" cy="94379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A7A9B66F-C29F-44DC-A65F-C5BC4410106A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4">
              <a:extLst>
                <a:ext uri="{FF2B5EF4-FFF2-40B4-BE49-F238E27FC236}">
                  <a16:creationId xmlns:a16="http://schemas.microsoft.com/office/drawing/2014/main" id="{0E64D938-C82C-4045-AF68-9D67A08664B8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CE8146-0373-4494-AE2E-DC1D090ACF7C}"/>
              </a:ext>
            </a:extLst>
          </p:cNvPr>
          <p:cNvGrpSpPr/>
          <p:nvPr/>
        </p:nvGrpSpPr>
        <p:grpSpPr>
          <a:xfrm>
            <a:off x="6412104" y="2624531"/>
            <a:ext cx="213423" cy="249664"/>
            <a:chOff x="1111321" y="1909241"/>
            <a:chExt cx="213423" cy="249664"/>
          </a:xfrm>
        </p:grpSpPr>
        <p:sp>
          <p:nvSpPr>
            <p:cNvPr id="54" name="Seta: Para a Direita 53">
              <a:extLst>
                <a:ext uri="{FF2B5EF4-FFF2-40B4-BE49-F238E27FC236}">
                  <a16:creationId xmlns:a16="http://schemas.microsoft.com/office/drawing/2014/main" id="{A3BBBF01-C8EE-4752-A191-544E09454BCA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Seta: Para a Direita 6">
              <a:extLst>
                <a:ext uri="{FF2B5EF4-FFF2-40B4-BE49-F238E27FC236}">
                  <a16:creationId xmlns:a16="http://schemas.microsoft.com/office/drawing/2014/main" id="{98A21D77-2FD0-44EC-A625-3A03F4E3F160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2D69ACE-CC98-4B23-BEEB-24A9B099DBC8}"/>
              </a:ext>
            </a:extLst>
          </p:cNvPr>
          <p:cNvGrpSpPr/>
          <p:nvPr/>
        </p:nvGrpSpPr>
        <p:grpSpPr>
          <a:xfrm>
            <a:off x="6804019" y="2289883"/>
            <a:ext cx="1412834" cy="943793"/>
            <a:chOff x="1413335" y="1562176"/>
            <a:chExt cx="1006713" cy="94379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ED07E453-6C4E-45ED-BD29-198E75B9F29D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tângulo: Cantos Arredondados 8">
              <a:extLst>
                <a:ext uri="{FF2B5EF4-FFF2-40B4-BE49-F238E27FC236}">
                  <a16:creationId xmlns:a16="http://schemas.microsoft.com/office/drawing/2014/main" id="{0F0582D8-16CC-4E8B-927C-22EEB84AAAD8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2219B7C-B431-425D-83DA-B6D85E6867A9}"/>
              </a:ext>
            </a:extLst>
          </p:cNvPr>
          <p:cNvGrpSpPr/>
          <p:nvPr/>
        </p:nvGrpSpPr>
        <p:grpSpPr>
          <a:xfrm>
            <a:off x="8415878" y="2624531"/>
            <a:ext cx="213423" cy="249664"/>
            <a:chOff x="2520720" y="1909241"/>
            <a:chExt cx="213423" cy="249664"/>
          </a:xfrm>
        </p:grpSpPr>
        <p:sp>
          <p:nvSpPr>
            <p:cNvPr id="50" name="Seta: Para a Direita 49">
              <a:extLst>
                <a:ext uri="{FF2B5EF4-FFF2-40B4-BE49-F238E27FC236}">
                  <a16:creationId xmlns:a16="http://schemas.microsoft.com/office/drawing/2014/main" id="{110CCC32-D16C-4C46-A510-BDF580C8346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Seta: Para a Direita 10">
              <a:extLst>
                <a:ext uri="{FF2B5EF4-FFF2-40B4-BE49-F238E27FC236}">
                  <a16:creationId xmlns:a16="http://schemas.microsoft.com/office/drawing/2014/main" id="{B5D6422A-CC5D-48BD-A101-F8EF198F209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8C6B285-EBD3-45A4-8210-FFC1079C827A}"/>
              </a:ext>
            </a:extLst>
          </p:cNvPr>
          <p:cNvGrpSpPr/>
          <p:nvPr/>
        </p:nvGrpSpPr>
        <p:grpSpPr>
          <a:xfrm>
            <a:off x="8811430" y="2286329"/>
            <a:ext cx="1412834" cy="943793"/>
            <a:chOff x="2822734" y="1562176"/>
            <a:chExt cx="1006713" cy="94379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58252BD5-7563-47DF-A234-AC02AAFACBFD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tângulo: Cantos Arredondados 12">
              <a:extLst>
                <a:ext uri="{FF2B5EF4-FFF2-40B4-BE49-F238E27FC236}">
                  <a16:creationId xmlns:a16="http://schemas.microsoft.com/office/drawing/2014/main" id="{21570692-E8B8-4D6D-94C2-B99A3FD83A51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Deteção de extremidades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756CB0D-5458-4CA2-8FB6-D61798741493}"/>
              </a:ext>
            </a:extLst>
          </p:cNvPr>
          <p:cNvGrpSpPr/>
          <p:nvPr/>
        </p:nvGrpSpPr>
        <p:grpSpPr>
          <a:xfrm>
            <a:off x="8811430" y="3895531"/>
            <a:ext cx="1412834" cy="943793"/>
            <a:chOff x="2834069" y="2981293"/>
            <a:chExt cx="1006713" cy="943793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D056310-E6DA-4F67-A40D-75307430F75B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tângulo: Cantos Arredondados 14">
              <a:extLst>
                <a:ext uri="{FF2B5EF4-FFF2-40B4-BE49-F238E27FC236}">
                  <a16:creationId xmlns:a16="http://schemas.microsoft.com/office/drawing/2014/main" id="{84213A93-C429-44B7-A71A-FB427E164BE0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1ECB31E-2826-4FE3-9EEE-4020818B185B}"/>
              </a:ext>
            </a:extLst>
          </p:cNvPr>
          <p:cNvGrpSpPr/>
          <p:nvPr/>
        </p:nvGrpSpPr>
        <p:grpSpPr>
          <a:xfrm>
            <a:off x="6804019" y="3895530"/>
            <a:ext cx="1412834" cy="943793"/>
            <a:chOff x="1397924" y="2861648"/>
            <a:chExt cx="1006713" cy="943793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D417362-C563-4076-9B26-2D97D0C769A8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tângulo: Cantos Arredondados 18">
              <a:extLst>
                <a:ext uri="{FF2B5EF4-FFF2-40B4-BE49-F238E27FC236}">
                  <a16:creationId xmlns:a16="http://schemas.microsoft.com/office/drawing/2014/main" id="{149A1801-3B4E-4422-9542-F02A0F8F4F91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Assemblagem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9376322E-3ACA-45B4-97FB-11E8C11F014B}"/>
              </a:ext>
            </a:extLst>
          </p:cNvPr>
          <p:cNvGrpSpPr/>
          <p:nvPr/>
        </p:nvGrpSpPr>
        <p:grpSpPr>
          <a:xfrm>
            <a:off x="2376622" y="3896483"/>
            <a:ext cx="1856405" cy="943793"/>
            <a:chOff x="190893" y="3124353"/>
            <a:chExt cx="1006713" cy="943793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300130FB-49A3-4669-817D-B997C6F32405}"/>
                </a:ext>
              </a:extLst>
            </p:cNvPr>
            <p:cNvSpPr/>
            <p:nvPr/>
          </p:nvSpPr>
          <p:spPr>
            <a:xfrm>
              <a:off x="190893" y="312435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tângulo: Cantos Arredondados 22">
              <a:extLst>
                <a:ext uri="{FF2B5EF4-FFF2-40B4-BE49-F238E27FC236}">
                  <a16:creationId xmlns:a16="http://schemas.microsoft.com/office/drawing/2014/main" id="{CE360BB3-C908-430B-B375-C1668CECCFEF}"/>
                </a:ext>
              </a:extLst>
            </p:cNvPr>
            <p:cNvSpPr txBox="1"/>
            <p:nvPr/>
          </p:nvSpPr>
          <p:spPr>
            <a:xfrm>
              <a:off x="218536" y="315199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b="1" kern="1200" dirty="0"/>
                <a:t>Feedback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b="1" kern="1200" dirty="0"/>
                <a:t>Guia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b="1" kern="1200" dirty="0"/>
                <a:t>Display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9DD6331-24BA-48E2-803F-1392EDAF449C}"/>
              </a:ext>
            </a:extLst>
          </p:cNvPr>
          <p:cNvGrpSpPr/>
          <p:nvPr/>
        </p:nvGrpSpPr>
        <p:grpSpPr>
          <a:xfrm rot="5400000">
            <a:off x="9411135" y="3408880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74" name="Seta: Para a Direita 73">
              <a:extLst>
                <a:ext uri="{FF2B5EF4-FFF2-40B4-BE49-F238E27FC236}">
                  <a16:creationId xmlns:a16="http://schemas.microsoft.com/office/drawing/2014/main" id="{AD1F989E-D186-4D57-9AFE-E7A3DB530EF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ta: Para a Direita 10">
              <a:extLst>
                <a:ext uri="{FF2B5EF4-FFF2-40B4-BE49-F238E27FC236}">
                  <a16:creationId xmlns:a16="http://schemas.microsoft.com/office/drawing/2014/main" id="{72F98A35-180B-4E09-BB08-E04C9BE12390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F07C83E-01EB-4ADC-A4BB-DB40C78F02E8}"/>
              </a:ext>
            </a:extLst>
          </p:cNvPr>
          <p:cNvGrpSpPr/>
          <p:nvPr/>
        </p:nvGrpSpPr>
        <p:grpSpPr>
          <a:xfrm flipH="1">
            <a:off x="8415877" y="42425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7" name="Seta: Para a Direita 76">
              <a:extLst>
                <a:ext uri="{FF2B5EF4-FFF2-40B4-BE49-F238E27FC236}">
                  <a16:creationId xmlns:a16="http://schemas.microsoft.com/office/drawing/2014/main" id="{B804671B-5549-4F40-85A3-3BAFCA243DA8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Seta: Para a Direita 10">
              <a:extLst>
                <a:ext uri="{FF2B5EF4-FFF2-40B4-BE49-F238E27FC236}">
                  <a16:creationId xmlns:a16="http://schemas.microsoft.com/office/drawing/2014/main" id="{0564807E-1C6F-4812-8B49-BBD4ADDE56BF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sp>
        <p:nvSpPr>
          <p:cNvPr id="79" name="Freeform 13">
            <a:extLst>
              <a:ext uri="{FF2B5EF4-FFF2-40B4-BE49-F238E27FC236}">
                <a16:creationId xmlns:a16="http://schemas.microsoft.com/office/drawing/2014/main" id="{6D001B6A-5D43-4551-B894-00DE5560411B}"/>
              </a:ext>
            </a:extLst>
          </p:cNvPr>
          <p:cNvSpPr>
            <a:spLocks/>
          </p:cNvSpPr>
          <p:nvPr/>
        </p:nvSpPr>
        <p:spPr bwMode="auto">
          <a:xfrm>
            <a:off x="1752274" y="2042174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21B9DA91-31AD-4DB0-9864-BC7450B2F1A2}"/>
              </a:ext>
            </a:extLst>
          </p:cNvPr>
          <p:cNvSpPr>
            <a:spLocks/>
          </p:cNvSpPr>
          <p:nvPr/>
        </p:nvSpPr>
        <p:spPr bwMode="auto">
          <a:xfrm rot="522647">
            <a:off x="2338001" y="2384376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15">
            <a:extLst>
              <a:ext uri="{FF2B5EF4-FFF2-40B4-BE49-F238E27FC236}">
                <a16:creationId xmlns:a16="http://schemas.microsoft.com/office/drawing/2014/main" id="{412D3A18-0433-4805-BB8A-3366C21B1D3D}"/>
              </a:ext>
            </a:extLst>
          </p:cNvPr>
          <p:cNvSpPr>
            <a:spLocks/>
          </p:cNvSpPr>
          <p:nvPr/>
        </p:nvSpPr>
        <p:spPr bwMode="auto">
          <a:xfrm rot="959879">
            <a:off x="1917044" y="2866053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C35C9992-C57D-4FC0-88A0-6F759D4185CD}"/>
              </a:ext>
            </a:extLst>
          </p:cNvPr>
          <p:cNvSpPr>
            <a:spLocks/>
          </p:cNvSpPr>
          <p:nvPr/>
        </p:nvSpPr>
        <p:spPr bwMode="auto">
          <a:xfrm rot="20269119">
            <a:off x="1566906" y="2600051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8EA6B338-4414-49DD-AA42-A4B8AE07D683}"/>
              </a:ext>
            </a:extLst>
          </p:cNvPr>
          <p:cNvGrpSpPr/>
          <p:nvPr/>
        </p:nvGrpSpPr>
        <p:grpSpPr>
          <a:xfrm flipH="1">
            <a:off x="6377065" y="4242594"/>
            <a:ext cx="213423" cy="249664"/>
            <a:chOff x="2520720" y="1909241"/>
            <a:chExt cx="213423" cy="249664"/>
          </a:xfrm>
          <a:solidFill>
            <a:srgbClr val="42AFB6"/>
          </a:solidFill>
        </p:grpSpPr>
        <p:sp>
          <p:nvSpPr>
            <p:cNvPr id="84" name="Seta: Para a Direita 83">
              <a:extLst>
                <a:ext uri="{FF2B5EF4-FFF2-40B4-BE49-F238E27FC236}">
                  <a16:creationId xmlns:a16="http://schemas.microsoft.com/office/drawing/2014/main" id="{AB35D100-E864-45CF-87DD-0E77879AD3B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Seta: Para a Direita 10">
              <a:extLst>
                <a:ext uri="{FF2B5EF4-FFF2-40B4-BE49-F238E27FC236}">
                  <a16:creationId xmlns:a16="http://schemas.microsoft.com/office/drawing/2014/main" id="{968A3B93-1B44-4739-AE26-7F944E0A06D5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AF23A5E3-C9B9-4D8B-96F7-D6C3C4D3B231}"/>
              </a:ext>
            </a:extLst>
          </p:cNvPr>
          <p:cNvGrpSpPr/>
          <p:nvPr/>
        </p:nvGrpSpPr>
        <p:grpSpPr>
          <a:xfrm flipH="1">
            <a:off x="4466288" y="4242594"/>
            <a:ext cx="213423" cy="249664"/>
            <a:chOff x="2520720" y="1909241"/>
            <a:chExt cx="213423" cy="249664"/>
          </a:xfrm>
          <a:solidFill>
            <a:srgbClr val="42AFB6"/>
          </a:solidFill>
        </p:grpSpPr>
        <p:sp>
          <p:nvSpPr>
            <p:cNvPr id="87" name="Seta: Para a Direita 86">
              <a:extLst>
                <a:ext uri="{FF2B5EF4-FFF2-40B4-BE49-F238E27FC236}">
                  <a16:creationId xmlns:a16="http://schemas.microsoft.com/office/drawing/2014/main" id="{37945C83-8AEA-4262-98B1-7B5EE679B5CD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Seta: Para a Direita 10">
              <a:extLst>
                <a:ext uri="{FF2B5EF4-FFF2-40B4-BE49-F238E27FC236}">
                  <a16:creationId xmlns:a16="http://schemas.microsoft.com/office/drawing/2014/main" id="{EB4E026C-6BF4-40CA-B57A-32FFC55A385F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pic>
        <p:nvPicPr>
          <p:cNvPr id="1026" name="Picture 2" descr="Câmera de vídeo - ícones de tecnologia grátis">
            <a:extLst>
              <a:ext uri="{FF2B5EF4-FFF2-40B4-BE49-F238E27FC236}">
                <a16:creationId xmlns:a16="http://schemas.microsoft.com/office/drawing/2014/main" id="{C5FFD649-BCAC-4DF9-88DC-969F32C4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6501">
            <a:off x="4431348" y="3459347"/>
            <a:ext cx="576969" cy="5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6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6548366" y="2995621"/>
            <a:ext cx="4754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Permite criar uma máscara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Podemos isolar as peças do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b="1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2A5D7FB-E8E2-43D7-BF43-7B36A7ED4948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D15B3EE0-934E-4934-B8F5-A130DBEB01CD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eta: Para a Direita 4">
              <a:extLst>
                <a:ext uri="{FF2B5EF4-FFF2-40B4-BE49-F238E27FC236}">
                  <a16:creationId xmlns:a16="http://schemas.microsoft.com/office/drawing/2014/main" id="{7D494F10-93DD-40D7-B3BF-73A1CE1933A6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14" name="Gráfico 13" descr="Câmara com preenchimento sólido">
            <a:extLst>
              <a:ext uri="{FF2B5EF4-FFF2-40B4-BE49-F238E27FC236}">
                <a16:creationId xmlns:a16="http://schemas.microsoft.com/office/drawing/2014/main" id="{42236D16-428B-4548-BE26-DFFA8BAE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033860-F659-4189-8D26-67C8446F926E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B5915F7D-6961-4481-8823-B1BCB59FA4F0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eta: Para a Direita 4">
              <a:extLst>
                <a:ext uri="{FF2B5EF4-FFF2-40B4-BE49-F238E27FC236}">
                  <a16:creationId xmlns:a16="http://schemas.microsoft.com/office/drawing/2014/main" id="{2AC5A5E1-538A-4C02-A7DF-81F22BC38154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896BCC-6B8F-4DE4-85BE-EEB615370326}"/>
              </a:ext>
            </a:extLst>
          </p:cNvPr>
          <p:cNvGrpSpPr/>
          <p:nvPr/>
        </p:nvGrpSpPr>
        <p:grpSpPr>
          <a:xfrm>
            <a:off x="4048434" y="2745098"/>
            <a:ext cx="2047566" cy="1367803"/>
            <a:chOff x="3936" y="1562176"/>
            <a:chExt cx="1006713" cy="94379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D02C16E-5AC9-44F3-807C-FD1C26212209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tângulo: Cantos Arredondados 4">
              <a:extLst>
                <a:ext uri="{FF2B5EF4-FFF2-40B4-BE49-F238E27FC236}">
                  <a16:creationId xmlns:a16="http://schemas.microsoft.com/office/drawing/2014/main" id="{B66F5280-F37D-4503-A7B2-2DA961D50E0B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Remoção do fundo</a:t>
              </a:r>
            </a:p>
          </p:txBody>
        </p:sp>
      </p:grpSp>
      <p:sp>
        <p:nvSpPr>
          <p:cNvPr id="22" name="Freeform 13">
            <a:extLst>
              <a:ext uri="{FF2B5EF4-FFF2-40B4-BE49-F238E27FC236}">
                <a16:creationId xmlns:a16="http://schemas.microsoft.com/office/drawing/2014/main" id="{D8228BDC-A6F2-4C7B-8A94-369B3E592C53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6A7F9F03-EAC8-4748-9483-0B4A06134A2E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1D18C73A-D132-4501-83EB-4446FBD2D46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7FE025C-0EEA-46F9-8C7C-5A680B4F62F0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2115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8217532" y="2861333"/>
            <a:ext cx="36196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Segmentar (</a:t>
            </a:r>
            <a:r>
              <a:rPr lang="pt-PT" sz="2000" b="1" i="1" dirty="0" err="1"/>
              <a:t>countour</a:t>
            </a:r>
            <a:r>
              <a:rPr lang="pt-PT" sz="2000" b="1" i="1" dirty="0"/>
              <a:t> </a:t>
            </a:r>
            <a:r>
              <a:rPr lang="pt-PT" sz="2000" b="1" i="1" dirty="0" err="1"/>
              <a:t>search</a:t>
            </a:r>
            <a:r>
              <a:rPr lang="pt-PT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Áreas e centroides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Alinhamento/rotação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b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FBF5C9C-72CE-4576-A7CA-FD0891B5C9BA}"/>
              </a:ext>
            </a:extLst>
          </p:cNvPr>
          <p:cNvGrpSpPr/>
          <p:nvPr/>
        </p:nvGrpSpPr>
        <p:grpSpPr>
          <a:xfrm>
            <a:off x="5709500" y="3304167"/>
            <a:ext cx="213423" cy="249664"/>
            <a:chOff x="1111321" y="1909241"/>
            <a:chExt cx="213423" cy="249664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4BE1C5EF-1F95-47E6-800B-A46846FF4FB2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ta: Para a Direita 6">
              <a:extLst>
                <a:ext uri="{FF2B5EF4-FFF2-40B4-BE49-F238E27FC236}">
                  <a16:creationId xmlns:a16="http://schemas.microsoft.com/office/drawing/2014/main" id="{170E8E45-CFE9-42D2-882C-B3788BE35C75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E736AB-8965-4E41-BB28-8736392CC68B}"/>
              </a:ext>
            </a:extLst>
          </p:cNvPr>
          <p:cNvGrpSpPr/>
          <p:nvPr/>
        </p:nvGrpSpPr>
        <p:grpSpPr>
          <a:xfrm>
            <a:off x="6144292" y="2703026"/>
            <a:ext cx="2017833" cy="1347941"/>
            <a:chOff x="1413335" y="1562176"/>
            <a:chExt cx="1006713" cy="943793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E28B5A4-7BB2-4D0C-9D13-4CDE34D9D902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tângulo: Cantos Arredondados 8">
              <a:extLst>
                <a:ext uri="{FF2B5EF4-FFF2-40B4-BE49-F238E27FC236}">
                  <a16:creationId xmlns:a16="http://schemas.microsoft.com/office/drawing/2014/main" id="{006F3B93-6FE9-4231-A49E-2B77AE1CF3A6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Segmentação e alinhamento das peças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1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7667613" y="4237271"/>
            <a:ext cx="400915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Detetar cantos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Criar linhas entre os cantos e ver se os pontos entre esses cantos estão na linha, ou acima ou abaixo.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b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5663839" y="329175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055754" y="295710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7667613" y="329175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AD588FD-7EF2-4018-A65E-AD77430B7617}"/>
              </a:ext>
            </a:extLst>
          </p:cNvPr>
          <p:cNvGrpSpPr/>
          <p:nvPr/>
        </p:nvGrpSpPr>
        <p:grpSpPr>
          <a:xfrm>
            <a:off x="8063165" y="2725771"/>
            <a:ext cx="2026792" cy="1353926"/>
            <a:chOff x="2822734" y="1562176"/>
            <a:chExt cx="1006713" cy="943793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ED749CB3-F0A0-4CDB-B8D1-1E4D80B01231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tângulo: Cantos Arredondados 12">
              <a:extLst>
                <a:ext uri="{FF2B5EF4-FFF2-40B4-BE49-F238E27FC236}">
                  <a16:creationId xmlns:a16="http://schemas.microsoft.com/office/drawing/2014/main" id="{C794FB44-DFE8-49B0-9D86-D50FCFEF1376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Deteção de extremidades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651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4115101" y="3956895"/>
            <a:ext cx="400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Comparar as peças do ponto de vista geométrico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Comparar peças possíveis do ponto de vista visual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Deteção de extremidades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6B3119-B7C5-4F08-B702-69CC5D205480}"/>
              </a:ext>
            </a:extLst>
          </p:cNvPr>
          <p:cNvGrpSpPr/>
          <p:nvPr/>
        </p:nvGrpSpPr>
        <p:grpSpPr>
          <a:xfrm>
            <a:off x="8204154" y="3990906"/>
            <a:ext cx="2003111" cy="1255420"/>
            <a:chOff x="2834069" y="2981293"/>
            <a:chExt cx="1006713" cy="943793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2D381019-6151-4543-B14C-5DE234A4B164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tângulo: Cantos Arredondados 14">
              <a:extLst>
                <a:ext uri="{FF2B5EF4-FFF2-40B4-BE49-F238E27FC236}">
                  <a16:creationId xmlns:a16="http://schemas.microsoft.com/office/drawing/2014/main" id="{2529C884-44A7-4FCE-B251-A3B97B22EC48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Comparação de peças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46375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1834112" y="4043171"/>
            <a:ext cx="400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Fazer translações  e/ou rotações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Formar puzzle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Deteção de extremidades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1E5B7D9-4511-4BCB-89E5-4D5666D78C54}"/>
              </a:ext>
            </a:extLst>
          </p:cNvPr>
          <p:cNvGrpSpPr/>
          <p:nvPr/>
        </p:nvGrpSpPr>
        <p:grpSpPr>
          <a:xfrm>
            <a:off x="8503072" y="3944631"/>
            <a:ext cx="1412834" cy="943793"/>
            <a:chOff x="2834069" y="2981293"/>
            <a:chExt cx="1006713" cy="943793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F074F8AE-EF0E-4B69-83D4-339AF2C0B717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tângulo: Cantos Arredondados 14">
              <a:extLst>
                <a:ext uri="{FF2B5EF4-FFF2-40B4-BE49-F238E27FC236}">
                  <a16:creationId xmlns:a16="http://schemas.microsoft.com/office/drawing/2014/main" id="{2CCAD857-FE39-4D8F-BE9E-B8B6ACCCB1A3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65194DBF-B8A5-4D02-BA90-8E137C483D18}"/>
              </a:ext>
            </a:extLst>
          </p:cNvPr>
          <p:cNvGrpSpPr/>
          <p:nvPr/>
        </p:nvGrpSpPr>
        <p:grpSpPr>
          <a:xfrm>
            <a:off x="5887277" y="3785537"/>
            <a:ext cx="2021218" cy="1223156"/>
            <a:chOff x="1397924" y="2861648"/>
            <a:chExt cx="1006713" cy="943793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DDC92AE-F923-49BA-AB90-46532EBDBF21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tângulo: Cantos Arredondados 18">
              <a:extLst>
                <a:ext uri="{FF2B5EF4-FFF2-40B4-BE49-F238E27FC236}">
                  <a16:creationId xmlns:a16="http://schemas.microsoft.com/office/drawing/2014/main" id="{99F87E78-C82B-4B74-B982-C47D37A847CB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Assemblagem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0CFF1B1D-C8AC-451E-9A15-38A1ABDC6902}"/>
              </a:ext>
            </a:extLst>
          </p:cNvPr>
          <p:cNvGrpSpPr/>
          <p:nvPr/>
        </p:nvGrpSpPr>
        <p:grpSpPr>
          <a:xfrm flipH="1">
            <a:off x="8107519" y="42916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1" name="Seta: Para a Direita 70">
              <a:extLst>
                <a:ext uri="{FF2B5EF4-FFF2-40B4-BE49-F238E27FC236}">
                  <a16:creationId xmlns:a16="http://schemas.microsoft.com/office/drawing/2014/main" id="{489738E2-6DDD-4871-88B5-D628BACE8B52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ta: Para a Direita 10">
              <a:extLst>
                <a:ext uri="{FF2B5EF4-FFF2-40B4-BE49-F238E27FC236}">
                  <a16:creationId xmlns:a16="http://schemas.microsoft.com/office/drawing/2014/main" id="{FAFBDF79-5861-4F5D-BDA9-AE2EB551534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23267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1248126" y="5359163"/>
            <a:ext cx="7289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Mostrar numeração do puzzle  pela ordem correta – </a:t>
            </a:r>
            <a:r>
              <a:rPr lang="pt-PT" sz="2000" b="1" dirty="0">
                <a:solidFill>
                  <a:schemeClr val="accent2"/>
                </a:solidFill>
              </a:rPr>
              <a:t>Modo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Verificação do puzzle e avaliação – </a:t>
            </a:r>
            <a:r>
              <a:rPr lang="pt-PT" sz="2000" b="1" dirty="0">
                <a:solidFill>
                  <a:schemeClr val="accent2"/>
                </a:solidFill>
              </a:rPr>
              <a:t>Modo 2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Deteção de extremidades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1E5B7D9-4511-4BCB-89E5-4D5666D78C54}"/>
              </a:ext>
            </a:extLst>
          </p:cNvPr>
          <p:cNvGrpSpPr/>
          <p:nvPr/>
        </p:nvGrpSpPr>
        <p:grpSpPr>
          <a:xfrm>
            <a:off x="8503072" y="3944631"/>
            <a:ext cx="1412834" cy="943793"/>
            <a:chOff x="2834069" y="2981293"/>
            <a:chExt cx="1006713" cy="943793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F074F8AE-EF0E-4B69-83D4-339AF2C0B717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tângulo: Cantos Arredondados 14">
              <a:extLst>
                <a:ext uri="{FF2B5EF4-FFF2-40B4-BE49-F238E27FC236}">
                  <a16:creationId xmlns:a16="http://schemas.microsoft.com/office/drawing/2014/main" id="{2CCAD857-FE39-4D8F-BE9E-B8B6ACCCB1A3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id="{86072ADA-F679-4B25-A1F8-E14B5544D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181" y="3730676"/>
            <a:ext cx="1210066" cy="1208408"/>
          </a:xfrm>
          <a:prstGeom prst="rect">
            <a:avLst/>
          </a:prstGeom>
        </p:spPr>
      </p:pic>
      <p:grpSp>
        <p:nvGrpSpPr>
          <p:cNvPr id="74" name="Agrupar 73">
            <a:extLst>
              <a:ext uri="{FF2B5EF4-FFF2-40B4-BE49-F238E27FC236}">
                <a16:creationId xmlns:a16="http://schemas.microsoft.com/office/drawing/2014/main" id="{A2BB1D3C-9BCF-48A7-BB32-22C82AE32F7D}"/>
              </a:ext>
            </a:extLst>
          </p:cNvPr>
          <p:cNvGrpSpPr/>
          <p:nvPr/>
        </p:nvGrpSpPr>
        <p:grpSpPr>
          <a:xfrm>
            <a:off x="6491266" y="3928591"/>
            <a:ext cx="1412834" cy="943793"/>
            <a:chOff x="1397924" y="2861648"/>
            <a:chExt cx="1006713" cy="943793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3D5E5F5C-078C-411E-AE2C-75352ABEBB2D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tângulo: Cantos Arredondados 18">
              <a:extLst>
                <a:ext uri="{FF2B5EF4-FFF2-40B4-BE49-F238E27FC236}">
                  <a16:creationId xmlns:a16="http://schemas.microsoft.com/office/drawing/2014/main" id="{15F4A797-B0B8-43A8-9D01-BAF3A57DA3A9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Assemblagem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764D4EC0-5321-4A41-A37B-061B59A87C67}"/>
              </a:ext>
            </a:extLst>
          </p:cNvPr>
          <p:cNvGrpSpPr/>
          <p:nvPr/>
        </p:nvGrpSpPr>
        <p:grpSpPr>
          <a:xfrm>
            <a:off x="1407407" y="3794325"/>
            <a:ext cx="2499231" cy="1270605"/>
            <a:chOff x="190893" y="3124353"/>
            <a:chExt cx="1006713" cy="943793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6789DACD-A8A1-4E58-8AAE-8CD0A5E004C3}"/>
                </a:ext>
              </a:extLst>
            </p:cNvPr>
            <p:cNvSpPr/>
            <p:nvPr/>
          </p:nvSpPr>
          <p:spPr>
            <a:xfrm>
              <a:off x="190893" y="312435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etângulo: Cantos Arredondados 22">
              <a:extLst>
                <a:ext uri="{FF2B5EF4-FFF2-40B4-BE49-F238E27FC236}">
                  <a16:creationId xmlns:a16="http://schemas.microsoft.com/office/drawing/2014/main" id="{EE671DD4-D66D-436D-A037-F1D9DB5A4040}"/>
                </a:ext>
              </a:extLst>
            </p:cNvPr>
            <p:cNvSpPr txBox="1"/>
            <p:nvPr/>
          </p:nvSpPr>
          <p:spPr>
            <a:xfrm>
              <a:off x="218536" y="315199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pt-PT" sz="2400" b="1" kern="1200" dirty="0"/>
                <a:t>Feedback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pt-PT" sz="2400" b="1" kern="1200" dirty="0"/>
                <a:t>Guia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pt-PT" sz="2400" b="1" kern="1200" dirty="0"/>
                <a:t>Display</a:t>
              </a:r>
              <a:endParaRPr lang="pt-PT" sz="1600" b="1" kern="1200" dirty="0"/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A9B7F9B2-FCBF-4C32-8307-4DF730610CB7}"/>
              </a:ext>
            </a:extLst>
          </p:cNvPr>
          <p:cNvGrpSpPr/>
          <p:nvPr/>
        </p:nvGrpSpPr>
        <p:grpSpPr>
          <a:xfrm flipH="1">
            <a:off x="8103124" y="4275656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81" name="Seta: Para a Direita 80">
              <a:extLst>
                <a:ext uri="{FF2B5EF4-FFF2-40B4-BE49-F238E27FC236}">
                  <a16:creationId xmlns:a16="http://schemas.microsoft.com/office/drawing/2014/main" id="{C156C5A8-D046-4C4D-9426-A35894800800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Seta: Para a Direita 10">
              <a:extLst>
                <a:ext uri="{FF2B5EF4-FFF2-40B4-BE49-F238E27FC236}">
                  <a16:creationId xmlns:a16="http://schemas.microsoft.com/office/drawing/2014/main" id="{E9AF2D53-AD2A-4422-866C-43BB1950DEA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943C718-ACD6-46B6-98C2-1441142073E1}"/>
              </a:ext>
            </a:extLst>
          </p:cNvPr>
          <p:cNvGrpSpPr/>
          <p:nvPr/>
        </p:nvGrpSpPr>
        <p:grpSpPr>
          <a:xfrm flipH="1">
            <a:off x="6064312" y="4275655"/>
            <a:ext cx="213423" cy="249664"/>
            <a:chOff x="2520720" y="1909241"/>
            <a:chExt cx="213423" cy="249664"/>
          </a:xfrm>
          <a:solidFill>
            <a:srgbClr val="42AFB6"/>
          </a:solidFill>
        </p:grpSpPr>
        <p:sp>
          <p:nvSpPr>
            <p:cNvPr id="84" name="Seta: Para a Direita 83">
              <a:extLst>
                <a:ext uri="{FF2B5EF4-FFF2-40B4-BE49-F238E27FC236}">
                  <a16:creationId xmlns:a16="http://schemas.microsoft.com/office/drawing/2014/main" id="{ABB46AB7-7D16-400A-902B-6F8D6367EB9A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Seta: Para a Direita 10">
              <a:extLst>
                <a:ext uri="{FF2B5EF4-FFF2-40B4-BE49-F238E27FC236}">
                  <a16:creationId xmlns:a16="http://schemas.microsoft.com/office/drawing/2014/main" id="{CE801C2A-D98A-4918-BC1E-DEC32E0E8D21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2F0D8B61-68D8-4181-AEFE-39346409CDF8}"/>
              </a:ext>
            </a:extLst>
          </p:cNvPr>
          <p:cNvGrpSpPr/>
          <p:nvPr/>
        </p:nvGrpSpPr>
        <p:grpSpPr>
          <a:xfrm flipH="1">
            <a:off x="4153535" y="4275655"/>
            <a:ext cx="213423" cy="249664"/>
            <a:chOff x="2520720" y="1909241"/>
            <a:chExt cx="213423" cy="249664"/>
          </a:xfrm>
          <a:solidFill>
            <a:srgbClr val="42AFB6"/>
          </a:solidFill>
        </p:grpSpPr>
        <p:sp>
          <p:nvSpPr>
            <p:cNvPr id="87" name="Seta: Para a Direita 86">
              <a:extLst>
                <a:ext uri="{FF2B5EF4-FFF2-40B4-BE49-F238E27FC236}">
                  <a16:creationId xmlns:a16="http://schemas.microsoft.com/office/drawing/2014/main" id="{1D298CB1-8BF1-4DE2-AC4F-7740C6EFEABA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Seta: Para a Direita 10">
              <a:extLst>
                <a:ext uri="{FF2B5EF4-FFF2-40B4-BE49-F238E27FC236}">
                  <a16:creationId xmlns:a16="http://schemas.microsoft.com/office/drawing/2014/main" id="{7E462892-0A83-482E-9D6C-8C37D716E824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pic>
        <p:nvPicPr>
          <p:cNvPr id="89" name="Picture 2" descr="Câmera de vídeo - ícones de tecnologia grátis">
            <a:extLst>
              <a:ext uri="{FF2B5EF4-FFF2-40B4-BE49-F238E27FC236}">
                <a16:creationId xmlns:a16="http://schemas.microsoft.com/office/drawing/2014/main" id="{1AB7B809-B29E-4360-A66C-95AA9BD9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6501">
            <a:off x="4118595" y="3492408"/>
            <a:ext cx="576969" cy="5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5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14443</TotalTime>
  <Words>756</Words>
  <Application>Microsoft Office PowerPoint</Application>
  <PresentationFormat>Ecrã Panorâmico</PresentationFormat>
  <Paragraphs>127</Paragraphs>
  <Slides>10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Noto Sans</vt:lpstr>
      <vt:lpstr>Open Sans</vt:lpstr>
      <vt:lpstr>ui-monospace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Pedro Carvalho</cp:lastModifiedBy>
  <cp:revision>1022</cp:revision>
  <dcterms:created xsi:type="dcterms:W3CDTF">2017-12-05T16:25:52Z</dcterms:created>
  <dcterms:modified xsi:type="dcterms:W3CDTF">2021-12-19T20:18:23Z</dcterms:modified>
</cp:coreProperties>
</file>