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5"/>
  </p:normalViewPr>
  <p:slideViewPr>
    <p:cSldViewPr snapToGrid="0" snapToObjects="1">
      <p:cViewPr varScale="1">
        <p:scale>
          <a:sx n="113" d="100"/>
          <a:sy n="113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2D50-938F-B447-AAE3-6708FE3F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F2415-615B-7446-82D4-393C67B3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7927-71B4-1244-BFFA-3AD5A67B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C164-22D1-0940-B547-23DC0C4A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2697-9C65-D64C-96EC-AE272000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EED4-78D1-754C-AC8C-2B25E8D2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2F2F9-ED31-FA42-BDBD-5BE98199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05C9-376D-324B-A78C-DB79AD70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74DA-7575-2647-B5E6-F970A41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198B-A401-7C43-9CB7-53211DA2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F9E63-1DBA-F44C-91CE-EF0CCCAD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B359-9C4F-354B-9A34-3083409D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2034-EB5F-884E-8B4D-00A1306B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A5EF-A45E-9B4B-A765-FA92D24A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44E4-F39B-3F48-BCD5-AC07DC84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3A9A-59FB-674E-B256-5FCAFD75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E0B0-EA11-B947-B6AD-CF24F7AC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DD78-A8E9-3D47-852C-D7E8D36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04C1-FFE3-794F-8663-DCCF4679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1E41-C3B5-C947-85AA-828F1E67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FE9-4914-434D-968A-8BABC4D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ADF0A-59C2-7446-8FE0-97FB497D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DAC3-C493-7648-9C95-45EADE82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CC52-6920-D346-A788-ABA8AD32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805B-10D7-C848-B996-4505C4AB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9C3-6C30-FD43-8B00-CC48C0EF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24BB-AA57-4B40-AA85-D20EDFCE6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61246-8D9E-3349-969E-B63D0F06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4A0E-823D-054F-AE06-4E836D1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5E3D-BDDD-0945-A8C4-BA343345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B360-3D90-A64E-AE8B-9DEFC287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2AC1-7FF8-8F4A-8D26-D3A85B8B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C33E-33F7-364D-9582-E9D55892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A64E3-762B-534C-96EA-AC484B5F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04113-F112-3949-8EFA-EEE2910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1708F-40BE-4D41-9975-0F74C6831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791F7-C3A2-CB41-8E03-D1B47D29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93CC1-0A45-D641-AE94-8D60FD1C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B122C-9898-6642-B83B-CEE06652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17CF-F5D1-DD40-97A7-E52ED5DE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1E1C4-6428-AA4D-A582-48218C92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C718-5E61-584E-9398-5AC77951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29B7-8E61-CD40-B93A-AA759A77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94348-5D38-D447-BB2F-BAF89363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E7965-BD9F-C147-87D4-F0E8AC9C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8C4DC-FA67-EC4E-AC1E-7455F38C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303-5A68-4246-8290-60DBA97A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5784-9106-D74B-A91B-AE8471E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561A2-AA6F-3643-A654-31BCA964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975DC-3F41-C149-9DFF-340523CD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BB29-F78A-E144-85D8-99AB0909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4FAE1-4051-6F43-B221-A8668C9C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F9F7-F494-1E40-A3CB-B1FE6371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C0A7B-FB23-5041-AE6F-CB8B00CE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9D3F-0516-FB43-B767-ADC8FAA2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42800-91A4-C248-8F85-D9947927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2F1F-9857-6943-99EC-807F98E9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780E-7AD5-8244-B1BB-448501A2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DF36E-5379-5C4D-B2A5-AECB8696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C984-37D2-FE42-A502-7EB41383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B3E-D76F-1544-B3B3-DCD04C2AD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E1F7-7DD3-2B45-9BDF-944BA3C707E9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40A2-F92C-6344-A7A7-9C437F07D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8C40-D70E-9643-A02C-C38945BF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324-2060-474A-BA55-F4AF9395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opian.com/posts/algothon2019-supplychain-and-govern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C863-DE18-0442-82A4-7885522AD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Bl0ke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D10F6-CC49-C348-A5CE-2B237C696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Theme: </a:t>
            </a:r>
            <a:r>
              <a:rPr lang="en-GB" b="1" dirty="0"/>
              <a:t>Theme 2: Supply Chain networks</a:t>
            </a:r>
          </a:p>
          <a:p>
            <a:r>
              <a:rPr lang="en-US" dirty="0"/>
              <a:t>Datasets: Global Supply Chain Relationships </a:t>
            </a:r>
          </a:p>
          <a:p>
            <a:r>
              <a:rPr lang="en-US" dirty="0"/>
              <a:t>, Supplier Implied Risk Attributes</a:t>
            </a:r>
          </a:p>
          <a:p>
            <a:r>
              <a:rPr lang="en-US" dirty="0"/>
              <a:t>, Market US End of Day</a:t>
            </a:r>
          </a:p>
          <a:p>
            <a:r>
              <a:rPr lang="en-US" dirty="0"/>
              <a:t>Alex </a:t>
            </a:r>
            <a:r>
              <a:rPr lang="en-US" dirty="0" err="1"/>
              <a:t>Mukhachou</a:t>
            </a:r>
            <a:r>
              <a:rPr lang="en-US" dirty="0"/>
              <a:t>, </a:t>
            </a:r>
            <a:r>
              <a:rPr lang="en-US"/>
              <a:t>King Wong , Pedro Castro, </a:t>
            </a:r>
            <a:r>
              <a:rPr lang="en-US" dirty="0"/>
              <a:t>Piotr </a:t>
            </a:r>
            <a:r>
              <a:rPr lang="en-US" dirty="0" err="1"/>
              <a:t>Kram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0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6697"/>
              </p:ext>
            </p:extLst>
          </p:nvPr>
        </p:nvGraphicFramePr>
        <p:xfrm>
          <a:off x="838200" y="2525536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Supply Chain Relationships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B2B mapping of buyers and 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 Implied Risk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measure of a company's financial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late payments, company active status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6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 US End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close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r>
                        <a:rPr lang="en-US" dirty="0"/>
                        <a:t>, momentum, MACD, rolling Vol.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4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0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3AA5-F06A-BE49-91B8-8F1738EA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Supply Chain Relationships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451A9-338B-8A44-8C6A-0219206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71885"/>
              </p:ext>
            </p:extLst>
          </p:nvPr>
        </p:nvGraphicFramePr>
        <p:xfrm>
          <a:off x="389163" y="1690688"/>
          <a:ext cx="11413674" cy="167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735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282735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  <a:gridCol w="2282734">
                  <a:extLst>
                    <a:ext uri="{9D8B030D-6E8A-4147-A177-3AD203B41FA5}">
                      <a16:colId xmlns:a16="http://schemas.microsoft.com/office/drawing/2014/main" val="3685867688"/>
                    </a:ext>
                  </a:extLst>
                </a:gridCol>
              </a:tblGrid>
              <a:tr h="929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Dependency (Supplier relies on Customer)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Supplier Price Momentum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  <a:tr h="3717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0896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ACF7089-47E1-9447-B30C-67C8178DB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063758"/>
              </p:ext>
            </p:extLst>
          </p:nvPr>
        </p:nvGraphicFramePr>
        <p:xfrm>
          <a:off x="389162" y="4259716"/>
          <a:ext cx="114136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419">
                  <a:extLst>
                    <a:ext uri="{9D8B030D-6E8A-4147-A177-3AD203B41FA5}">
                      <a16:colId xmlns:a16="http://schemas.microsoft.com/office/drawing/2014/main" val="3955535359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1938061735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2732020227"/>
                    </a:ext>
                  </a:extLst>
                </a:gridCol>
                <a:gridCol w="2853419">
                  <a:extLst>
                    <a:ext uri="{9D8B030D-6E8A-4147-A177-3AD203B41FA5}">
                      <a16:colId xmlns:a16="http://schemas.microsoft.com/office/drawing/2014/main" val="3010253360"/>
                    </a:ext>
                  </a:extLst>
                </a:gridCol>
              </a:tblGrid>
              <a:tr h="347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Adj_Close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Rev_dep_mom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04781"/>
                  </a:ext>
                </a:extLst>
              </a:tr>
              <a:tr h="356281">
                <a:tc>
                  <a:txBody>
                    <a:bodyPr/>
                    <a:lstStyle/>
                    <a:p>
                      <a:r>
                        <a:rPr lang="en-US" dirty="0"/>
                        <a:t>2016-01-02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Foxcon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0.5567*3.23 + 0.100*1.33</a:t>
                      </a:r>
                    </a:p>
                    <a:p>
                      <a:r>
                        <a:rPr lang="en-US" dirty="0"/>
                        <a:t>=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C018-EF0E-8443-AECF-13F80CA4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Implied Risk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27332-47BC-FD49-854A-07A34A0F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ratings, indicator of prior bankruptcy, condition indicator, </a:t>
            </a:r>
            <a:r>
              <a:rPr lang="en-GB" dirty="0"/>
              <a:t>Debtor-In-Possession status</a:t>
            </a:r>
            <a:endParaRPr lang="en-US" dirty="0"/>
          </a:p>
          <a:p>
            <a:r>
              <a:rPr lang="en-US" dirty="0"/>
              <a:t>Number of negative/ slow payments, financial stress classes</a:t>
            </a:r>
          </a:p>
          <a:p>
            <a:r>
              <a:rPr lang="en-GB" dirty="0"/>
              <a:t>normalized (median) PAYDEX score </a:t>
            </a:r>
          </a:p>
          <a:p>
            <a:r>
              <a:rPr lang="en-US" dirty="0"/>
              <a:t>Business deterioration scores</a:t>
            </a:r>
          </a:p>
          <a:p>
            <a:r>
              <a:rPr lang="en-US" dirty="0"/>
              <a:t>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09C2-B090-8048-A82B-C5ACD507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8E386-0374-8B4E-9702-6ADB90B9D0C2}"/>
              </a:ext>
            </a:extLst>
          </p:cNvPr>
          <p:cNvSpPr txBox="1"/>
          <p:nvPr/>
        </p:nvSpPr>
        <p:spPr>
          <a:xfrm>
            <a:off x="571500" y="1442943"/>
            <a:ext cx="34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Features, 1 month Forward Return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FF508-61A2-6946-BFB1-889A01F5908A}"/>
              </a:ext>
            </a:extLst>
          </p:cNvPr>
          <p:cNvSpPr txBox="1"/>
          <p:nvPr/>
        </p:nvSpPr>
        <p:spPr>
          <a:xfrm>
            <a:off x="571500" y="1972600"/>
            <a:ext cx="863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StandardScalar</a:t>
            </a:r>
            <a:r>
              <a:rPr lang="en-US" dirty="0"/>
              <a:t>(features), </a:t>
            </a:r>
            <a:r>
              <a:rPr lang="en-US" dirty="0" err="1"/>
              <a:t>Vol_adj_Classifier</a:t>
            </a:r>
            <a:r>
              <a:rPr lang="en-US" dirty="0"/>
              <a:t>(</a:t>
            </a:r>
            <a:r>
              <a:rPr lang="en-US" dirty="0" err="1"/>
              <a:t>Winsorize</a:t>
            </a:r>
            <a:r>
              <a:rPr lang="en-US" dirty="0"/>
              <a:t>(1 month Forward Return), tanh, </a:t>
            </a:r>
            <a:r>
              <a:rPr lang="en-US" dirty="0" err="1"/>
              <a:t>vol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CDC2D-B8A9-E549-94C7-A00DE2D7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46" y="2997049"/>
            <a:ext cx="2638502" cy="1759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740463-DA65-0549-B0E5-E1539D5DC4C9}"/>
              </a:ext>
            </a:extLst>
          </p:cNvPr>
          <p:cNvSpPr txBox="1"/>
          <p:nvPr/>
        </p:nvSpPr>
        <p:spPr>
          <a:xfrm>
            <a:off x="4110608" y="3648293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highlight>
                  <a:srgbClr val="FFFF00"/>
                </a:highlight>
              </a:rPr>
              <a:t>XGBoost</a:t>
            </a:r>
            <a:endParaRPr lang="en-US" b="1" i="1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9E2975-658A-8740-8707-0B650992CC92}"/>
              </a:ext>
            </a:extLst>
          </p:cNvPr>
          <p:cNvCxnSpPr>
            <a:cxnSpLocks/>
          </p:cNvCxnSpPr>
          <p:nvPr/>
        </p:nvCxnSpPr>
        <p:spPr>
          <a:xfrm>
            <a:off x="2936838" y="1751481"/>
            <a:ext cx="3668357" cy="31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DC6564-1DD5-9643-ADBC-92D1635F959C}"/>
              </a:ext>
            </a:extLst>
          </p:cNvPr>
          <p:cNvCxnSpPr/>
          <p:nvPr/>
        </p:nvCxnSpPr>
        <p:spPr>
          <a:xfrm>
            <a:off x="1237129" y="1747913"/>
            <a:ext cx="86062" cy="28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36297C-7C89-414A-A9D4-FE8AB282A724}"/>
              </a:ext>
            </a:extLst>
          </p:cNvPr>
          <p:cNvCxnSpPr/>
          <p:nvPr/>
        </p:nvCxnSpPr>
        <p:spPr>
          <a:xfrm>
            <a:off x="1559859" y="2341932"/>
            <a:ext cx="2635623" cy="65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E5CB9F-8941-084B-ACE9-811666903AA7}"/>
              </a:ext>
            </a:extLst>
          </p:cNvPr>
          <p:cNvCxnSpPr/>
          <p:nvPr/>
        </p:nvCxnSpPr>
        <p:spPr>
          <a:xfrm flipH="1">
            <a:off x="4771016" y="2383586"/>
            <a:ext cx="1324984" cy="67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EF2862-B44B-404B-872D-9048AD152A49}"/>
              </a:ext>
            </a:extLst>
          </p:cNvPr>
          <p:cNvCxnSpPr>
            <a:stCxn id="11" idx="3"/>
          </p:cNvCxnSpPr>
          <p:nvPr/>
        </p:nvCxnSpPr>
        <p:spPr>
          <a:xfrm>
            <a:off x="5927848" y="3876550"/>
            <a:ext cx="2029036" cy="74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03EB39-A405-6E49-9D1C-D28CDFFDC2C6}"/>
              </a:ext>
            </a:extLst>
          </p:cNvPr>
          <p:cNvSpPr txBox="1"/>
          <p:nvPr/>
        </p:nvSpPr>
        <p:spPr>
          <a:xfrm>
            <a:off x="6942366" y="4756050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Long(1), Do Nothing(0), Short(-1)</a:t>
            </a:r>
          </a:p>
        </p:txBody>
      </p:sp>
    </p:spTree>
    <p:extLst>
      <p:ext uri="{BB962C8B-B14F-4D97-AF65-F5344CB8AC3E}">
        <p14:creationId xmlns:p14="http://schemas.microsoft.com/office/powerpoint/2010/main" val="243739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DAF25-1303-C541-9EFC-FC114B28E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41"/>
          <a:stretch/>
        </p:blipFill>
        <p:spPr>
          <a:xfrm>
            <a:off x="4151641" y="296350"/>
            <a:ext cx="7948059" cy="633607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394A07-5236-8643-B982-160A73FFC0CF}"/>
              </a:ext>
            </a:extLst>
          </p:cNvPr>
          <p:cNvSpPr txBox="1"/>
          <p:nvPr/>
        </p:nvSpPr>
        <p:spPr>
          <a:xfrm>
            <a:off x="508001" y="2777067"/>
            <a:ext cx="457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Score: 56% of testing set (2019 data)</a:t>
            </a:r>
          </a:p>
          <a:p>
            <a:r>
              <a:rPr lang="en-US" dirty="0"/>
              <a:t>with a trained model based on 2010-2018 data</a:t>
            </a:r>
          </a:p>
        </p:txBody>
      </p:sp>
    </p:spTree>
    <p:extLst>
      <p:ext uri="{BB962C8B-B14F-4D97-AF65-F5344CB8AC3E}">
        <p14:creationId xmlns:p14="http://schemas.microsoft.com/office/powerpoint/2010/main" val="8361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0A4-EA66-0742-B419-33307B08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EDB69-F1CD-1540-9CCC-AC4D90A7C941}"/>
              </a:ext>
            </a:extLst>
          </p:cNvPr>
          <p:cNvSpPr txBox="1"/>
          <p:nvPr/>
        </p:nvSpPr>
        <p:spPr>
          <a:xfrm>
            <a:off x="838200" y="1995055"/>
            <a:ext cx="773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https://www.quantopian.com/posts/algothon2019-supplychain-and-governance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246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Bl0ke Chain</vt:lpstr>
      <vt:lpstr>Datasets</vt:lpstr>
      <vt:lpstr>Global Supply Chain Relationships </vt:lpstr>
      <vt:lpstr>Supplier Implied Risk Attributes</vt:lpstr>
      <vt:lpstr>ML Pipeline</vt:lpstr>
      <vt:lpstr>PowerPoint Presentation</vt:lpstr>
      <vt:lpstr>Backtest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PG-Wong, King</dc:creator>
  <cp:lastModifiedBy>PG-Wong, King</cp:lastModifiedBy>
  <cp:revision>19</cp:revision>
  <dcterms:created xsi:type="dcterms:W3CDTF">2019-10-20T04:58:08Z</dcterms:created>
  <dcterms:modified xsi:type="dcterms:W3CDTF">2019-10-20T11:55:46Z</dcterms:modified>
</cp:coreProperties>
</file>