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2" r:id="rId5"/>
    <p:sldId id="269" r:id="rId6"/>
    <p:sldId id="273" r:id="rId7"/>
    <p:sldId id="272" r:id="rId8"/>
    <p:sldId id="271" r:id="rId9"/>
    <p:sldId id="270" r:id="rId10"/>
    <p:sldId id="278" r:id="rId11"/>
    <p:sldId id="281" r:id="rId12"/>
    <p:sldId id="284" r:id="rId13"/>
    <p:sldId id="289" r:id="rId14"/>
    <p:sldId id="295" r:id="rId15"/>
    <p:sldId id="282" r:id="rId16"/>
    <p:sldId id="285" r:id="rId17"/>
    <p:sldId id="290" r:id="rId18"/>
    <p:sldId id="294" r:id="rId19"/>
    <p:sldId id="283" r:id="rId20"/>
    <p:sldId id="286" r:id="rId21"/>
    <p:sldId id="291" r:id="rId22"/>
    <p:sldId id="293" r:id="rId23"/>
    <p:sldId id="280" r:id="rId24"/>
    <p:sldId id="287" r:id="rId25"/>
    <p:sldId id="288" r:id="rId26"/>
    <p:sldId id="292" r:id="rId27"/>
    <p:sldId id="279" r:id="rId28"/>
    <p:sldId id="274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113F694-3847-4CE6-B12B-525A96E4F4E9}">
          <p14:sldIdLst>
            <p14:sldId id="256"/>
            <p14:sldId id="257"/>
            <p14:sldId id="258"/>
            <p14:sldId id="262"/>
            <p14:sldId id="269"/>
            <p14:sldId id="273"/>
            <p14:sldId id="272"/>
            <p14:sldId id="271"/>
            <p14:sldId id="270"/>
            <p14:sldId id="278"/>
            <p14:sldId id="281"/>
            <p14:sldId id="284"/>
            <p14:sldId id="289"/>
            <p14:sldId id="295"/>
            <p14:sldId id="282"/>
            <p14:sldId id="285"/>
            <p14:sldId id="290"/>
            <p14:sldId id="294"/>
            <p14:sldId id="283"/>
            <p14:sldId id="286"/>
            <p14:sldId id="291"/>
            <p14:sldId id="293"/>
            <p14:sldId id="280"/>
            <p14:sldId id="287"/>
            <p14:sldId id="288"/>
            <p14:sldId id="292"/>
            <p14:sldId id="279"/>
            <p14:sldId id="27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9"/>
    <a:srgbClr val="FFFF00"/>
    <a:srgbClr val="E5F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F853C29-7757-45C5-877A-FC0EC3AA8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9544B0-1907-4077-B26C-CBA0B9F6A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AC34-521A-478C-89FD-F95797F9A3CC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F93C5A-1A0A-4C07-BF0A-D16CC8D42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8FEC5E-B852-463A-91AA-01C84E77A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12FC-DA4C-4AAE-8C8C-1663197CFA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550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7782A-4E4B-4766-866B-6C758BE4F3FF}" type="datetimeFigureOut">
              <a:rPr lang="pt-BR" smtClean="0"/>
              <a:t>03/06/2021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64C54-B2E0-4AE3-93F2-E90F4CFDEC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7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3.jpg"/><Relationship Id="rId7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3.jpg"/><Relationship Id="rId7" Type="http://schemas.openxmlformats.org/officeDocument/2006/relationships/image" Target="../media/image2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13.jpg"/><Relationship Id="rId7" Type="http://schemas.openxmlformats.org/officeDocument/2006/relationships/image" Target="../media/image2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13.jpg"/><Relationship Id="rId7" Type="http://schemas.openxmlformats.org/officeDocument/2006/relationships/image" Target="../media/image3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eonup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F11E-6FEA-48F7-80F3-20A1ECF6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3" y="406400"/>
            <a:ext cx="10315577" cy="2387600"/>
          </a:xfrm>
        </p:spPr>
        <p:txBody>
          <a:bodyPr>
            <a:normAutofit/>
          </a:bodyPr>
          <a:lstStyle/>
          <a:p>
            <a:r>
              <a:rPr lang="pt-BR" sz="4000" dirty="0"/>
              <a:t>MANUAL DE UTILIZAÇÃO DO SISTEMA BEONUP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419333-98B2-4FA4-AA54-E9E70DBD5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966119"/>
            <a:ext cx="8791575" cy="1655762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MANUAL DE USO DO SISTEMA BEONUP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C786AB-E222-4FFA-BEEB-C18A845A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885" y="1836418"/>
            <a:ext cx="1802948" cy="1717094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DADFD4DA-92FC-46E4-99A8-4669D868B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39" y="2418080"/>
            <a:ext cx="443992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Colaboradores </a:t>
            </a:r>
            <a:r>
              <a:rPr lang="pt-BR" dirty="0">
                <a:solidFill>
                  <a:schemeClr val="bg1"/>
                </a:solidFill>
              </a:rPr>
              <a:t>(passo 4)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79253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Os botões de ações servem para visualizar, editar e deletar os dados do colaborador selecionado.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023782-2F1E-4DE1-871E-7FCB514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79" y="4968787"/>
            <a:ext cx="257175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0D968-CF1D-4189-BCB5-6E7E4492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29" y="2887259"/>
            <a:ext cx="238125" cy="247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72384C-BEA2-4F6A-A81D-230C38BA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29" y="3861018"/>
            <a:ext cx="276225" cy="2286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B0925D-E03A-4C4D-8F81-F4C1071B6638}"/>
              </a:ext>
            </a:extLst>
          </p:cNvPr>
          <p:cNvCxnSpPr>
            <a:stCxn id="7" idx="3"/>
          </p:cNvCxnSpPr>
          <p:nvPr/>
        </p:nvCxnSpPr>
        <p:spPr>
          <a:xfrm>
            <a:off x="3537154" y="3011084"/>
            <a:ext cx="2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3BC2F0-A3F2-46CC-A98C-18A2C5138E6A}"/>
              </a:ext>
            </a:extLst>
          </p:cNvPr>
          <p:cNvCxnSpPr>
            <a:stCxn id="9" idx="3"/>
          </p:cNvCxnSpPr>
          <p:nvPr/>
        </p:nvCxnSpPr>
        <p:spPr>
          <a:xfrm>
            <a:off x="3575254" y="3975318"/>
            <a:ext cx="25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86EF28-9355-49D1-B067-09CD1F0A4FC1}"/>
              </a:ext>
            </a:extLst>
          </p:cNvPr>
          <p:cNvCxnSpPr>
            <a:stCxn id="5" idx="3"/>
          </p:cNvCxnSpPr>
          <p:nvPr/>
        </p:nvCxnSpPr>
        <p:spPr>
          <a:xfrm>
            <a:off x="3575254" y="5106900"/>
            <a:ext cx="253952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73D34-E12E-487F-B386-FD02C6497676}"/>
              </a:ext>
            </a:extLst>
          </p:cNvPr>
          <p:cNvSpPr txBox="1"/>
          <p:nvPr/>
        </p:nvSpPr>
        <p:spPr>
          <a:xfrm>
            <a:off x="3791105" y="2829401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visualizar</a:t>
            </a:r>
            <a:r>
              <a:rPr lang="pt-BR" b="1" dirty="0">
                <a:solidFill>
                  <a:schemeClr val="bg1"/>
                </a:solidFill>
              </a:rPr>
              <a:t>:  </a:t>
            </a:r>
            <a:r>
              <a:rPr lang="pt-BR" dirty="0">
                <a:solidFill>
                  <a:schemeClr val="bg1"/>
                </a:solidFill>
              </a:rPr>
              <a:t>Mostra detalhes do colaborador selecionado.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F5A2A2-E476-43AE-BF34-9BEF4E27FB6A}"/>
              </a:ext>
            </a:extLst>
          </p:cNvPr>
          <p:cNvSpPr txBox="1"/>
          <p:nvPr/>
        </p:nvSpPr>
        <p:spPr>
          <a:xfrm>
            <a:off x="3851479" y="3790652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editar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Edita os dados já preenchidos do colaborador selecionado. Inclusive Senha e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7F019-5500-42BF-8DA6-751FD007794E}"/>
              </a:ext>
            </a:extLst>
          </p:cNvPr>
          <p:cNvSpPr txBox="1"/>
          <p:nvPr/>
        </p:nvSpPr>
        <p:spPr>
          <a:xfrm>
            <a:off x="3829206" y="4901939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deletar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Deleta o colaborador selecionado. Sempre será exibida uma mensagem de confirmação de exclusão.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4" name="Imagem 23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47B4A4F-F974-4E21-950D-FE9B90EF4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059" y="2636126"/>
            <a:ext cx="2016468" cy="917470"/>
          </a:xfrm>
          <a:prstGeom prst="rect">
            <a:avLst/>
          </a:prstGeom>
        </p:spPr>
      </p:pic>
      <p:pic>
        <p:nvPicPr>
          <p:cNvPr id="26" name="Imagem 2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08A563A-D9ED-482E-BCA8-D51AD3744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653" y="3669216"/>
            <a:ext cx="2223280" cy="917749"/>
          </a:xfrm>
          <a:prstGeom prst="rect">
            <a:avLst/>
          </a:prstGeom>
        </p:spPr>
      </p:pic>
      <p:pic>
        <p:nvPicPr>
          <p:cNvPr id="28" name="Imagem 2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D72B3-5273-47A9-B2ED-23079CA1C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653" y="4694324"/>
            <a:ext cx="2174376" cy="85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4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Equipes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473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 Equipes temos as opção </a:t>
            </a:r>
            <a:r>
              <a:rPr lang="pt-BR" sz="2400" b="1" dirty="0">
                <a:solidFill>
                  <a:sysClr val="windowText" lastClr="000000"/>
                </a:solidFill>
              </a:rPr>
              <a:t>Inserir, </a:t>
            </a:r>
            <a:r>
              <a:rPr lang="pt-BR" sz="2400" dirty="0">
                <a:solidFill>
                  <a:srgbClr val="00B050"/>
                </a:solidFill>
              </a:rPr>
              <a:t>Buscar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F0"/>
                </a:solidFill>
              </a:rPr>
              <a:t>botões de Ações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 a </a:t>
            </a:r>
            <a:r>
              <a:rPr lang="pt-BR" sz="2400" dirty="0">
                <a:solidFill>
                  <a:srgbClr val="FFC000"/>
                </a:solidFill>
              </a:rPr>
              <a:t>Tabela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contendo os dados inseridos por colunas específicas, podendo ser ordenado de forma crescente ou decrescente.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4168E56-092C-4D09-8326-3CAAAB8D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39" y="2796100"/>
            <a:ext cx="6726555" cy="3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3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Equipes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Em inserir equipes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todos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campos serão mostrados na tabela inicial, e o Status pode ser utilizado para mostrar se uma equipe está “A” de Ativa ou “I” de Inativa.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4C3A338-EB50-4F7E-9037-8AEE974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082" y="3014869"/>
            <a:ext cx="5838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Equipes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1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campo buscar serve para pesquisar o Nome, Status e Descrição das equipes cadastradas.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C37E06D-B952-44A1-BA59-143767FB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2443369"/>
            <a:ext cx="2466975" cy="5715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857637-2993-48F8-BC79-50A52830A52A}"/>
              </a:ext>
            </a:extLst>
          </p:cNvPr>
          <p:cNvSpPr/>
          <p:nvPr/>
        </p:nvSpPr>
        <p:spPr>
          <a:xfrm>
            <a:off x="1141410" y="3403445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Mostrar Registros serve para limitar a quantidade de exibição das equipes por página. Tendo a opção 5, 10, 15, 50 ou 100.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2377BFD-D375-4ADA-9D4B-F3D59DA6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5" y="4902239"/>
            <a:ext cx="1962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1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Equipes </a:t>
            </a:r>
            <a:r>
              <a:rPr lang="pt-BR" dirty="0">
                <a:solidFill>
                  <a:schemeClr val="bg1"/>
                </a:solidFill>
              </a:rPr>
              <a:t>(passo 4)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79253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Os botões de ações servem para visualizar, editar e deletar os dados da equipe selecionada.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023782-2F1E-4DE1-871E-7FCB514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79" y="4968787"/>
            <a:ext cx="257175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0D968-CF1D-4189-BCB5-6E7E4492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29" y="2887259"/>
            <a:ext cx="238125" cy="247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72384C-BEA2-4F6A-A81D-230C38BA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29" y="3861018"/>
            <a:ext cx="276225" cy="2286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B0925D-E03A-4C4D-8F81-F4C1071B6638}"/>
              </a:ext>
            </a:extLst>
          </p:cNvPr>
          <p:cNvCxnSpPr>
            <a:stCxn id="7" idx="3"/>
          </p:cNvCxnSpPr>
          <p:nvPr/>
        </p:nvCxnSpPr>
        <p:spPr>
          <a:xfrm>
            <a:off x="3537154" y="3011084"/>
            <a:ext cx="2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3BC2F0-A3F2-46CC-A98C-18A2C5138E6A}"/>
              </a:ext>
            </a:extLst>
          </p:cNvPr>
          <p:cNvCxnSpPr>
            <a:stCxn id="9" idx="3"/>
          </p:cNvCxnSpPr>
          <p:nvPr/>
        </p:nvCxnSpPr>
        <p:spPr>
          <a:xfrm>
            <a:off x="3575254" y="3975318"/>
            <a:ext cx="25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86EF28-9355-49D1-B067-09CD1F0A4FC1}"/>
              </a:ext>
            </a:extLst>
          </p:cNvPr>
          <p:cNvCxnSpPr>
            <a:stCxn id="5" idx="3"/>
          </p:cNvCxnSpPr>
          <p:nvPr/>
        </p:nvCxnSpPr>
        <p:spPr>
          <a:xfrm>
            <a:off x="3575254" y="5106900"/>
            <a:ext cx="253952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73D34-E12E-487F-B386-FD02C6497676}"/>
              </a:ext>
            </a:extLst>
          </p:cNvPr>
          <p:cNvSpPr txBox="1"/>
          <p:nvPr/>
        </p:nvSpPr>
        <p:spPr>
          <a:xfrm>
            <a:off x="3791105" y="2829401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visualizar</a:t>
            </a:r>
            <a:r>
              <a:rPr lang="pt-BR" b="1" dirty="0">
                <a:solidFill>
                  <a:schemeClr val="bg1"/>
                </a:solidFill>
              </a:rPr>
              <a:t>:  </a:t>
            </a:r>
            <a:r>
              <a:rPr lang="pt-BR" dirty="0">
                <a:solidFill>
                  <a:schemeClr val="bg1"/>
                </a:solidFill>
              </a:rPr>
              <a:t>Mostra detalhes da equipe selecionada.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F5A2A2-E476-43AE-BF34-9BEF4E27FB6A}"/>
              </a:ext>
            </a:extLst>
          </p:cNvPr>
          <p:cNvSpPr txBox="1"/>
          <p:nvPr/>
        </p:nvSpPr>
        <p:spPr>
          <a:xfrm>
            <a:off x="3851479" y="3790652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editar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Edita os dados já preenchidos da equipe selecionada.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7F019-5500-42BF-8DA6-751FD007794E}"/>
              </a:ext>
            </a:extLst>
          </p:cNvPr>
          <p:cNvSpPr txBox="1"/>
          <p:nvPr/>
        </p:nvSpPr>
        <p:spPr>
          <a:xfrm>
            <a:off x="3829206" y="4901939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deletar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Deleta a equipe selecionada. Sempre será exibida uma mensagem de confirmação de exclusão.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8" name="Imagem 2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D72B3-5273-47A9-B2ED-23079CA1C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53" y="4694324"/>
            <a:ext cx="2174376" cy="85528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FD68CD6-9A31-4F6C-8FE7-098C51CA9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2" y="3572972"/>
            <a:ext cx="2135344" cy="1033292"/>
          </a:xfrm>
          <a:prstGeom prst="rect">
            <a:avLst/>
          </a:prstGeom>
        </p:spPr>
      </p:pic>
      <p:pic>
        <p:nvPicPr>
          <p:cNvPr id="10" name="Imagem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EC8B81A-0C5F-4C82-BF2E-31EA7F36B3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824" y="2584379"/>
            <a:ext cx="1928967" cy="8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3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Viagens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473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 Viagens temos as opção </a:t>
            </a:r>
            <a:r>
              <a:rPr lang="pt-BR" sz="2400" b="1" dirty="0">
                <a:solidFill>
                  <a:sysClr val="windowText" lastClr="000000"/>
                </a:solidFill>
              </a:rPr>
              <a:t>Inserir, </a:t>
            </a:r>
            <a:r>
              <a:rPr lang="pt-BR" sz="2400" dirty="0">
                <a:solidFill>
                  <a:srgbClr val="00B050"/>
                </a:solidFill>
              </a:rPr>
              <a:t>Buscar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F0"/>
                </a:solidFill>
              </a:rPr>
              <a:t>botões de Ações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 a </a:t>
            </a:r>
            <a:r>
              <a:rPr lang="pt-BR" sz="2400" dirty="0">
                <a:solidFill>
                  <a:srgbClr val="FFC000"/>
                </a:solidFill>
              </a:rPr>
              <a:t>Tabela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contendo os dados inseridos por colunas específicas, podendo ser ordenado de forma crescente ou decrescente.</a:t>
            </a:r>
          </a:p>
        </p:txBody>
      </p:sp>
      <p:pic>
        <p:nvPicPr>
          <p:cNvPr id="5" name="Imagem 4" descr="Interface gráfica do usuário, Aplicativo, Tabela&#10;&#10;Descrição gerada automaticamente com confiança média">
            <a:extLst>
              <a:ext uri="{FF2B5EF4-FFF2-40B4-BE49-F238E27FC236}">
                <a16:creationId xmlns:a16="http://schemas.microsoft.com/office/drawing/2014/main" id="{8D3BBEF2-F153-4A7A-9EFD-1F5BADE9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3" y="2879931"/>
            <a:ext cx="7773352" cy="287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Viagens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Em inserir viagens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certos campos serão mostrados na tabela inicial, sendo que o motorista são os colaboradores e a placa são os carros cadastrados.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7733DF-137D-40C4-B93F-856F7815B8C5}"/>
              </a:ext>
            </a:extLst>
          </p:cNvPr>
          <p:cNvSpPr txBox="1"/>
          <p:nvPr/>
        </p:nvSpPr>
        <p:spPr>
          <a:xfrm>
            <a:off x="4380487" y="5074310"/>
            <a:ext cx="390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Campo dos colaboradores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1E82CFD-F54B-43EF-A440-64F3EBBF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03" y="2756644"/>
            <a:ext cx="5848350" cy="209550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C43A0CD-A51F-4BEF-80AF-5CCC7131C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9832" y="3423711"/>
            <a:ext cx="2064025" cy="1637283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C2D0B7-3460-432C-9167-3B70EE7131BF}"/>
              </a:ext>
            </a:extLst>
          </p:cNvPr>
          <p:cNvSpPr txBox="1"/>
          <p:nvPr/>
        </p:nvSpPr>
        <p:spPr>
          <a:xfrm>
            <a:off x="5948387" y="3918633"/>
            <a:ext cx="390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Campo dos veículos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183ED2D-9D8D-42DE-BF0B-547BCFE895D6}"/>
              </a:ext>
            </a:extLst>
          </p:cNvPr>
          <p:cNvCxnSpPr/>
          <p:nvPr/>
        </p:nvCxnSpPr>
        <p:spPr>
          <a:xfrm rot="16200000" flipH="1">
            <a:off x="5269918" y="3442956"/>
            <a:ext cx="911087" cy="445851"/>
          </a:xfrm>
          <a:prstGeom prst="bentConnector3">
            <a:avLst>
              <a:gd name="adj1" fmla="val 994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Viagens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1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campo buscar serve para pesquisar o Motorista, Placa e Data das viagens cadastradas.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C37E06D-B952-44A1-BA59-143767FB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2443369"/>
            <a:ext cx="2466975" cy="5715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857637-2993-48F8-BC79-50A52830A52A}"/>
              </a:ext>
            </a:extLst>
          </p:cNvPr>
          <p:cNvSpPr/>
          <p:nvPr/>
        </p:nvSpPr>
        <p:spPr>
          <a:xfrm>
            <a:off x="1141410" y="3403445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Mostrar Registros serve para limitar a quantidade de exibição das viagens por página. Tendo a opção 5, 10, 15, 50 ou 100.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2377BFD-D375-4ADA-9D4B-F3D59DA6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5" y="4902239"/>
            <a:ext cx="1962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Viagens </a:t>
            </a:r>
            <a:r>
              <a:rPr lang="pt-BR" dirty="0">
                <a:solidFill>
                  <a:schemeClr val="bg1"/>
                </a:solidFill>
              </a:rPr>
              <a:t>(passo 4)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79253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Os botões de ações servem para visualizar, editar e deletar os dados da viagem selecionada.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023782-2F1E-4DE1-871E-7FCB514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79" y="4968787"/>
            <a:ext cx="257175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0D968-CF1D-4189-BCB5-6E7E4492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29" y="2887259"/>
            <a:ext cx="238125" cy="247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72384C-BEA2-4F6A-A81D-230C38BA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29" y="3861018"/>
            <a:ext cx="276225" cy="2286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B0925D-E03A-4C4D-8F81-F4C1071B6638}"/>
              </a:ext>
            </a:extLst>
          </p:cNvPr>
          <p:cNvCxnSpPr>
            <a:stCxn id="7" idx="3"/>
          </p:cNvCxnSpPr>
          <p:nvPr/>
        </p:nvCxnSpPr>
        <p:spPr>
          <a:xfrm>
            <a:off x="3537154" y="3011084"/>
            <a:ext cx="2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3BC2F0-A3F2-46CC-A98C-18A2C5138E6A}"/>
              </a:ext>
            </a:extLst>
          </p:cNvPr>
          <p:cNvCxnSpPr>
            <a:stCxn id="9" idx="3"/>
          </p:cNvCxnSpPr>
          <p:nvPr/>
        </p:nvCxnSpPr>
        <p:spPr>
          <a:xfrm>
            <a:off x="3575254" y="3975318"/>
            <a:ext cx="25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86EF28-9355-49D1-B067-09CD1F0A4FC1}"/>
              </a:ext>
            </a:extLst>
          </p:cNvPr>
          <p:cNvCxnSpPr>
            <a:stCxn id="5" idx="3"/>
          </p:cNvCxnSpPr>
          <p:nvPr/>
        </p:nvCxnSpPr>
        <p:spPr>
          <a:xfrm>
            <a:off x="3575254" y="5106900"/>
            <a:ext cx="253952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73D34-E12E-487F-B386-FD02C6497676}"/>
              </a:ext>
            </a:extLst>
          </p:cNvPr>
          <p:cNvSpPr txBox="1"/>
          <p:nvPr/>
        </p:nvSpPr>
        <p:spPr>
          <a:xfrm>
            <a:off x="3791105" y="2829401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visualizar</a:t>
            </a:r>
            <a:r>
              <a:rPr lang="pt-BR" b="1" dirty="0">
                <a:solidFill>
                  <a:schemeClr val="bg1"/>
                </a:solidFill>
              </a:rPr>
              <a:t>:  </a:t>
            </a:r>
            <a:r>
              <a:rPr lang="pt-BR" dirty="0">
                <a:solidFill>
                  <a:schemeClr val="bg1"/>
                </a:solidFill>
              </a:rPr>
              <a:t>Mostra detalhes da viagem selecionada.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F5A2A2-E476-43AE-BF34-9BEF4E27FB6A}"/>
              </a:ext>
            </a:extLst>
          </p:cNvPr>
          <p:cNvSpPr txBox="1"/>
          <p:nvPr/>
        </p:nvSpPr>
        <p:spPr>
          <a:xfrm>
            <a:off x="3851479" y="3790652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editar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Edita os dados já preenchidos da viagem selecionada.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7F019-5500-42BF-8DA6-751FD007794E}"/>
              </a:ext>
            </a:extLst>
          </p:cNvPr>
          <p:cNvSpPr txBox="1"/>
          <p:nvPr/>
        </p:nvSpPr>
        <p:spPr>
          <a:xfrm>
            <a:off x="3829206" y="4901939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deletar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Deleta a viagem selecionada. Sempre será exibida uma mensagem de confirmação de exclusão.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8" name="Imagem 2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D72B3-5273-47A9-B2ED-23079CA1C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53" y="4694324"/>
            <a:ext cx="2174376" cy="855283"/>
          </a:xfrm>
          <a:prstGeom prst="rect">
            <a:avLst/>
          </a:prstGeom>
        </p:spPr>
      </p:pic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2D4233EC-7ED2-4A3B-86D8-0CEE38A03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2" y="2473932"/>
            <a:ext cx="2110197" cy="962120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383EF03-F3D0-42B8-85FD-4F90D19E6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814" y="3689318"/>
            <a:ext cx="1207536" cy="89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9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Veículos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473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 veículos temos as opção </a:t>
            </a:r>
            <a:r>
              <a:rPr lang="pt-BR" sz="2400" b="1" dirty="0">
                <a:solidFill>
                  <a:sysClr val="windowText" lastClr="000000"/>
                </a:solidFill>
              </a:rPr>
              <a:t>Inserir, </a:t>
            </a:r>
            <a:r>
              <a:rPr lang="pt-BR" sz="2400" dirty="0">
                <a:solidFill>
                  <a:srgbClr val="00B050"/>
                </a:solidFill>
              </a:rPr>
              <a:t>Buscar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F0"/>
                </a:solidFill>
              </a:rPr>
              <a:t>botões de Ações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 a </a:t>
            </a:r>
            <a:r>
              <a:rPr lang="pt-BR" sz="2400" dirty="0">
                <a:solidFill>
                  <a:srgbClr val="FFC000"/>
                </a:solidFill>
              </a:rPr>
              <a:t>Tabela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contendo os dados inseridos por colunas específicas, podendo ser ordenado de forma crescente ou decrescente.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78B003A7-2F6E-4606-AE51-51BE1565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13" y="2889080"/>
            <a:ext cx="6713220" cy="365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9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8640"/>
            <a:ext cx="9905999" cy="5242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bg1"/>
                </a:solidFill>
              </a:rPr>
              <a:t>Olá! </a:t>
            </a:r>
          </a:p>
          <a:p>
            <a:pPr marL="0" indent="0">
              <a:buNone/>
            </a:pPr>
            <a:endParaRPr lang="pt-BR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Bem-vindo(a) ao manual de utilização do Sistema BeOnUp.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Com a ajuda deste manual, você irá conseguir alterar o conteúdo e criar um novo de forma fácil e rápida. Mas, para isso acontecer, precisará entender passo a passo como usar o nosso sistema.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Pronto? Então vamos lá!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6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Veículos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Em inserir veículos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certos campos serão mostrados na tabela inicial, no campo cor você escolhe o tom de cor e irá aparecer o código HEX na tabela inicial.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7733DF-137D-40C4-B93F-856F7815B8C5}"/>
              </a:ext>
            </a:extLst>
          </p:cNvPr>
          <p:cNvSpPr txBox="1"/>
          <p:nvPr/>
        </p:nvSpPr>
        <p:spPr>
          <a:xfrm>
            <a:off x="5976730" y="4888748"/>
            <a:ext cx="356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Campo de cores intuitivas</a:t>
            </a: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9BBFD33-F690-46FD-949B-2228902A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099" y="2820435"/>
            <a:ext cx="7448550" cy="1724025"/>
          </a:xfrm>
          <a:prstGeom prst="rect">
            <a:avLst/>
          </a:prstGeom>
        </p:spPr>
      </p:pic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0381070C-14A2-482E-8FE0-A1CD5E4BC673}"/>
              </a:ext>
            </a:extLst>
          </p:cNvPr>
          <p:cNvCxnSpPr/>
          <p:nvPr/>
        </p:nvCxnSpPr>
        <p:spPr>
          <a:xfrm rot="16200000" flipH="1">
            <a:off x="4956949" y="4054528"/>
            <a:ext cx="1509475" cy="530087"/>
          </a:xfrm>
          <a:prstGeom prst="bentConnector3">
            <a:avLst>
              <a:gd name="adj1" fmla="val 1009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9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Veículos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1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campo buscar serve para pesquisar o Nome, Marca, Código da cor, Ano e Placa dos veículos cadastrados.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C37E06D-B952-44A1-BA59-143767FB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2443369"/>
            <a:ext cx="2466975" cy="5715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857637-2993-48F8-BC79-50A52830A52A}"/>
              </a:ext>
            </a:extLst>
          </p:cNvPr>
          <p:cNvSpPr/>
          <p:nvPr/>
        </p:nvSpPr>
        <p:spPr>
          <a:xfrm>
            <a:off x="1141410" y="3403445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Mostrar Registros serve para limitar a quantidade de exibição dos veículos por página. Tendo a opção 5, 10, 15, 50 ou 100.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2377BFD-D375-4ADA-9D4B-F3D59DA6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5" y="4902239"/>
            <a:ext cx="1962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Veículos </a:t>
            </a:r>
            <a:r>
              <a:rPr lang="pt-BR" dirty="0">
                <a:solidFill>
                  <a:schemeClr val="bg1"/>
                </a:solidFill>
              </a:rPr>
              <a:t>(passo 4)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79253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Os botões de ações servem para visualizar, editar e deletar os dados do veículo selecionado.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023782-2F1E-4DE1-871E-7FCB514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79" y="4968787"/>
            <a:ext cx="257175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0D968-CF1D-4189-BCB5-6E7E4492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29" y="2887259"/>
            <a:ext cx="238125" cy="247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72384C-BEA2-4F6A-A81D-230C38BA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29" y="3861018"/>
            <a:ext cx="276225" cy="2286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B0925D-E03A-4C4D-8F81-F4C1071B6638}"/>
              </a:ext>
            </a:extLst>
          </p:cNvPr>
          <p:cNvCxnSpPr>
            <a:stCxn id="7" idx="3"/>
          </p:cNvCxnSpPr>
          <p:nvPr/>
        </p:nvCxnSpPr>
        <p:spPr>
          <a:xfrm>
            <a:off x="3537154" y="3011084"/>
            <a:ext cx="2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3BC2F0-A3F2-46CC-A98C-18A2C5138E6A}"/>
              </a:ext>
            </a:extLst>
          </p:cNvPr>
          <p:cNvCxnSpPr>
            <a:stCxn id="9" idx="3"/>
          </p:cNvCxnSpPr>
          <p:nvPr/>
        </p:nvCxnSpPr>
        <p:spPr>
          <a:xfrm>
            <a:off x="3575254" y="3975318"/>
            <a:ext cx="25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86EF28-9355-49D1-B067-09CD1F0A4FC1}"/>
              </a:ext>
            </a:extLst>
          </p:cNvPr>
          <p:cNvCxnSpPr>
            <a:stCxn id="5" idx="3"/>
          </p:cNvCxnSpPr>
          <p:nvPr/>
        </p:nvCxnSpPr>
        <p:spPr>
          <a:xfrm>
            <a:off x="3575254" y="5106900"/>
            <a:ext cx="253952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73D34-E12E-487F-B386-FD02C6497676}"/>
              </a:ext>
            </a:extLst>
          </p:cNvPr>
          <p:cNvSpPr txBox="1"/>
          <p:nvPr/>
        </p:nvSpPr>
        <p:spPr>
          <a:xfrm>
            <a:off x="3791105" y="2829401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visualizar</a:t>
            </a:r>
            <a:r>
              <a:rPr lang="pt-BR" b="1" dirty="0">
                <a:solidFill>
                  <a:schemeClr val="bg1"/>
                </a:solidFill>
              </a:rPr>
              <a:t>:  </a:t>
            </a:r>
            <a:r>
              <a:rPr lang="pt-BR" dirty="0">
                <a:solidFill>
                  <a:schemeClr val="bg1"/>
                </a:solidFill>
              </a:rPr>
              <a:t>Mostra detalhes do veículo selecionado.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F5A2A2-E476-43AE-BF34-9BEF4E27FB6A}"/>
              </a:ext>
            </a:extLst>
          </p:cNvPr>
          <p:cNvSpPr txBox="1"/>
          <p:nvPr/>
        </p:nvSpPr>
        <p:spPr>
          <a:xfrm>
            <a:off x="3851479" y="3790652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editar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Edita os dados já preenchidos do veículo selecionado.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7F019-5500-42BF-8DA6-751FD007794E}"/>
              </a:ext>
            </a:extLst>
          </p:cNvPr>
          <p:cNvSpPr txBox="1"/>
          <p:nvPr/>
        </p:nvSpPr>
        <p:spPr>
          <a:xfrm>
            <a:off x="3829206" y="4901939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deletar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Deleta o veículo selecionado. Sempre será exibida uma mensagem de confirmação de exclusão.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8" name="Imagem 2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D72B3-5273-47A9-B2ED-23079CA1C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53" y="4694324"/>
            <a:ext cx="2174376" cy="855283"/>
          </a:xfrm>
          <a:prstGeom prst="rect">
            <a:avLst/>
          </a:prstGeom>
        </p:spPr>
      </p:pic>
      <p:pic>
        <p:nvPicPr>
          <p:cNvPr id="6" name="Imagem 5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A40B322-C428-41B5-84D7-172AF5DDD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639" y="2515035"/>
            <a:ext cx="1307578" cy="896433"/>
          </a:xfrm>
          <a:prstGeom prst="rect">
            <a:avLst/>
          </a:prstGeom>
        </p:spPr>
      </p:pic>
      <p:pic>
        <p:nvPicPr>
          <p:cNvPr id="10" name="Imagem 9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E290ADA-261D-4F35-92EA-CD2C32433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29" y="3500637"/>
            <a:ext cx="2331176" cy="10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9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Clientes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473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 Clientes temos as opção </a:t>
            </a:r>
            <a:r>
              <a:rPr lang="pt-BR" sz="2400" b="1" dirty="0">
                <a:solidFill>
                  <a:sysClr val="windowText" lastClr="000000"/>
                </a:solidFill>
              </a:rPr>
              <a:t>Inserir, </a:t>
            </a:r>
            <a:r>
              <a:rPr lang="pt-BR" sz="2400" dirty="0">
                <a:solidFill>
                  <a:srgbClr val="00B050"/>
                </a:solidFill>
              </a:rPr>
              <a:t>Buscar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F0"/>
                </a:solidFill>
              </a:rPr>
              <a:t>botões de Ações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 a </a:t>
            </a:r>
            <a:r>
              <a:rPr lang="pt-BR" sz="2400" dirty="0">
                <a:solidFill>
                  <a:srgbClr val="FFC000"/>
                </a:solidFill>
              </a:rPr>
              <a:t>Tabela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contendo os dados inseridos por colunas específicas, podendo ser ordenado de forma crescente ou decrescente.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8264819-34F0-41FF-A808-EBEBBB18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14" y="2793059"/>
            <a:ext cx="7379381" cy="33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Clientes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Em inserir clientes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certos campos serão mostrados na tabela inicial, e a parte destacada (CEP) faz conexão direta com a API dos correios, assim conseguindo os dados sobre endereço atualizadas e reais.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7733DF-137D-40C4-B93F-856F7815B8C5}"/>
              </a:ext>
            </a:extLst>
          </p:cNvPr>
          <p:cNvSpPr txBox="1"/>
          <p:nvPr/>
        </p:nvSpPr>
        <p:spPr>
          <a:xfrm>
            <a:off x="3690217" y="5074310"/>
            <a:ext cx="356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Campo API correios.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70CB4D3-7E03-4BD4-838D-2C47CE4C4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57" y="2859747"/>
            <a:ext cx="6361252" cy="2214563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F504C145-E56B-46D1-B8FB-96393765EF5D}"/>
              </a:ext>
            </a:extLst>
          </p:cNvPr>
          <p:cNvCxnSpPr>
            <a:cxnSpLocks/>
          </p:cNvCxnSpPr>
          <p:nvPr/>
        </p:nvCxnSpPr>
        <p:spPr>
          <a:xfrm>
            <a:off x="2456812" y="4094286"/>
            <a:ext cx="1214040" cy="1180079"/>
          </a:xfrm>
          <a:prstGeom prst="bentConnector3">
            <a:avLst>
              <a:gd name="adj1" fmla="val 8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9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Clientes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1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campo buscar serve para pesquisar o Nome, RG e CPF dos clientes cadastrados.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C37E06D-B952-44A1-BA59-143767FB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2443369"/>
            <a:ext cx="2466975" cy="5715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857637-2993-48F8-BC79-50A52830A52A}"/>
              </a:ext>
            </a:extLst>
          </p:cNvPr>
          <p:cNvSpPr/>
          <p:nvPr/>
        </p:nvSpPr>
        <p:spPr>
          <a:xfrm>
            <a:off x="1141410" y="3403445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Mostrar Registros serve para limitar a quantidade de exibição dos clientes por página. Tendo a opção 5, 10, 15, 50 ou 100.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2377BFD-D375-4ADA-9D4B-F3D59DA6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5" y="4902239"/>
            <a:ext cx="1962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Clientes </a:t>
            </a:r>
            <a:r>
              <a:rPr lang="pt-BR" dirty="0">
                <a:solidFill>
                  <a:schemeClr val="bg1"/>
                </a:solidFill>
              </a:rPr>
              <a:t>(passo 4)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79253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Os botões de ações servem para visualizar, editar e deletar os dados do cliente selecionado.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023782-2F1E-4DE1-871E-7FCB5144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079" y="4968787"/>
            <a:ext cx="257175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80D968-CF1D-4189-BCB5-6E7E44927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029" y="2887259"/>
            <a:ext cx="238125" cy="247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72384C-BEA2-4F6A-A81D-230C38BA3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029" y="3861018"/>
            <a:ext cx="276225" cy="2286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8B0925D-E03A-4C4D-8F81-F4C1071B6638}"/>
              </a:ext>
            </a:extLst>
          </p:cNvPr>
          <p:cNvCxnSpPr>
            <a:stCxn id="7" idx="3"/>
          </p:cNvCxnSpPr>
          <p:nvPr/>
        </p:nvCxnSpPr>
        <p:spPr>
          <a:xfrm>
            <a:off x="3537154" y="3011084"/>
            <a:ext cx="2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83BC2F0-A3F2-46CC-A98C-18A2C5138E6A}"/>
              </a:ext>
            </a:extLst>
          </p:cNvPr>
          <p:cNvCxnSpPr>
            <a:stCxn id="9" idx="3"/>
          </p:cNvCxnSpPr>
          <p:nvPr/>
        </p:nvCxnSpPr>
        <p:spPr>
          <a:xfrm>
            <a:off x="3575254" y="3975318"/>
            <a:ext cx="253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7C86EF28-9355-49D1-B067-09CD1F0A4FC1}"/>
              </a:ext>
            </a:extLst>
          </p:cNvPr>
          <p:cNvCxnSpPr>
            <a:stCxn id="5" idx="3"/>
          </p:cNvCxnSpPr>
          <p:nvPr/>
        </p:nvCxnSpPr>
        <p:spPr>
          <a:xfrm>
            <a:off x="3575254" y="5106900"/>
            <a:ext cx="253952" cy="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F73D34-E12E-487F-B386-FD02C6497676}"/>
              </a:ext>
            </a:extLst>
          </p:cNvPr>
          <p:cNvSpPr txBox="1"/>
          <p:nvPr/>
        </p:nvSpPr>
        <p:spPr>
          <a:xfrm>
            <a:off x="3791105" y="2829401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visualizar</a:t>
            </a:r>
            <a:r>
              <a:rPr lang="pt-BR" b="1" dirty="0">
                <a:solidFill>
                  <a:schemeClr val="bg1"/>
                </a:solidFill>
              </a:rPr>
              <a:t>:  </a:t>
            </a:r>
            <a:r>
              <a:rPr lang="pt-BR" dirty="0">
                <a:solidFill>
                  <a:schemeClr val="bg1"/>
                </a:solidFill>
              </a:rPr>
              <a:t>Mostra detalhes do cliente selecionado.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F5A2A2-E476-43AE-BF34-9BEF4E27FB6A}"/>
              </a:ext>
            </a:extLst>
          </p:cNvPr>
          <p:cNvSpPr txBox="1"/>
          <p:nvPr/>
        </p:nvSpPr>
        <p:spPr>
          <a:xfrm>
            <a:off x="3851479" y="3790652"/>
            <a:ext cx="71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editar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Edita os dados já preenchidos do cliente selecionado.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87F019-5500-42BF-8DA6-751FD007794E}"/>
              </a:ext>
            </a:extLst>
          </p:cNvPr>
          <p:cNvSpPr txBox="1"/>
          <p:nvPr/>
        </p:nvSpPr>
        <p:spPr>
          <a:xfrm>
            <a:off x="3829206" y="4901939"/>
            <a:ext cx="719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bg1"/>
                </a:solidFill>
              </a:rPr>
              <a:t>Botão deletar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Deleta o cliente selecionado. Sempre será exibida uma mensagem de confirmação de exclusão.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8" name="Imagem 2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86D72B3-5273-47A9-B2ED-23079CA1C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653" y="4694324"/>
            <a:ext cx="2174376" cy="85528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9E778E6-DC8F-4CF9-9EF2-E766A73F6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64" y="3734243"/>
            <a:ext cx="1965313" cy="851482"/>
          </a:xfrm>
          <a:prstGeom prst="rect">
            <a:avLst/>
          </a:prstGeom>
        </p:spPr>
      </p:pic>
      <p:pic>
        <p:nvPicPr>
          <p:cNvPr id="10" name="Imagem 9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F734E897-D87F-4E9D-BAC3-28C87A3C2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990" y="2513574"/>
            <a:ext cx="1393227" cy="109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8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Logo BeOnUp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545437"/>
            <a:ext cx="9905999" cy="163730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logo da BeOnUp faz com que o usuário seja redirecionado para nossa página principal. Lá você pode ficar por dentro das tecnologias mais modernas do mercado, com a qualidade das equipes mais bem preparadas e se informar sobre nossos serviços.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136CD9-EF5C-4743-B4B4-CE2468DD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24" y="4086920"/>
            <a:ext cx="1871014" cy="80010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D857F9A-CC40-4FF8-8D43-9470B918911E}"/>
              </a:ext>
            </a:extLst>
          </p:cNvPr>
          <p:cNvCxnSpPr>
            <a:stCxn id="5" idx="3"/>
          </p:cNvCxnSpPr>
          <p:nvPr/>
        </p:nvCxnSpPr>
        <p:spPr>
          <a:xfrm>
            <a:off x="3744438" y="4486972"/>
            <a:ext cx="337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310E23-3B8D-4362-8CA5-2C6E9632167E}"/>
              </a:ext>
            </a:extLst>
          </p:cNvPr>
          <p:cNvSpPr txBox="1"/>
          <p:nvPr/>
        </p:nvSpPr>
        <p:spPr>
          <a:xfrm>
            <a:off x="4174434" y="4298367"/>
            <a:ext cx="15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Logo BeOnUp.</a:t>
            </a:r>
          </a:p>
        </p:txBody>
      </p:sp>
    </p:spTree>
    <p:extLst>
      <p:ext uri="{BB962C8B-B14F-4D97-AF65-F5344CB8AC3E}">
        <p14:creationId xmlns:p14="http://schemas.microsoft.com/office/powerpoint/2010/main" val="375446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Sair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569694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botão Sair faz com que encerre a sessão do usuário, direcionando-o para a tela de Login automaticamente.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2271142-5E2E-4444-9400-112F3577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06" y="3966021"/>
            <a:ext cx="969102" cy="744132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9418636-C843-4286-A3E1-BC7FAAD89652}"/>
              </a:ext>
            </a:extLst>
          </p:cNvPr>
          <p:cNvCxnSpPr>
            <a:stCxn id="10" idx="3"/>
          </p:cNvCxnSpPr>
          <p:nvPr/>
        </p:nvCxnSpPr>
        <p:spPr>
          <a:xfrm>
            <a:off x="2796208" y="433808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B99FAA3-0602-499D-AA5E-9D3FCB15A46A}"/>
              </a:ext>
            </a:extLst>
          </p:cNvPr>
          <p:cNvSpPr txBox="1"/>
          <p:nvPr/>
        </p:nvSpPr>
        <p:spPr>
          <a:xfrm>
            <a:off x="3182215" y="4153421"/>
            <a:ext cx="121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Botão Sair.</a:t>
            </a:r>
          </a:p>
        </p:txBody>
      </p:sp>
    </p:spTree>
    <p:extLst>
      <p:ext uri="{BB962C8B-B14F-4D97-AF65-F5344CB8AC3E}">
        <p14:creationId xmlns:p14="http://schemas.microsoft.com/office/powerpoint/2010/main" val="4251812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16" r="1313"/>
          <a:stretch/>
        </p:blipFill>
        <p:spPr>
          <a:xfrm>
            <a:off x="885825" y="-238114"/>
            <a:ext cx="6101597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540" y="1585753"/>
            <a:ext cx="4598986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Gostou do manual ?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Entre em contato conosco pela nossa página principal </a:t>
            </a:r>
            <a:r>
              <a:rPr lang="pt-BR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www.beonup.com</a:t>
            </a:r>
            <a:r>
              <a:rPr lang="pt-BR" dirty="0"/>
              <a:t> e nos deixe seu feedback.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Estamos à disposição.</a:t>
            </a:r>
          </a:p>
        </p:txBody>
      </p:sp>
    </p:spTree>
    <p:extLst>
      <p:ext uri="{BB962C8B-B14F-4D97-AF65-F5344CB8AC3E}">
        <p14:creationId xmlns:p14="http://schemas.microsoft.com/office/powerpoint/2010/main" val="87285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48640"/>
            <a:ext cx="9905999" cy="5242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Índice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Login _____________________________________________________________  04, 05, 06 Colaboradores ___________________________________________________ 07, 08, 09, 10  Equipes _________________________________________________________ 11, 12, 13, 14 Viagens ________________________________________________________ 15, 16, 17, 18 Veículos _________________________________________________________19, 20, 21, 22 Clientes _________________________________________________________ 23, 24, 25, 26    Logo ____________________________________________________________________  27  Sair _____________________________________________________________________  28 Contato __________________________________________________________________  29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288"/>
            <a:ext cx="9905999" cy="620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Login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  <a:endParaRPr lang="pt-BR" sz="3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Se ainda não fez ou esqueceu o seu, disponibilizamos um usuário 	padrão:  e-mail: </a:t>
            </a:r>
            <a:r>
              <a:rPr lang="pt-BR" dirty="0">
                <a:solidFill>
                  <a:srgbClr val="00B0F0"/>
                </a:solidFill>
              </a:rPr>
              <a:t>admin@beonup.com </a:t>
            </a:r>
            <a:r>
              <a:rPr lang="pt-BR" dirty="0">
                <a:solidFill>
                  <a:schemeClr val="bg1"/>
                </a:solidFill>
              </a:rPr>
              <a:t>senha: </a:t>
            </a:r>
            <a:r>
              <a:rPr lang="pt-BR" dirty="0">
                <a:solidFill>
                  <a:srgbClr val="00B0F0"/>
                </a:solidFill>
              </a:rPr>
              <a:t>123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	Abra o browser do seu computador. No campo de URL, indicado na 	imagem, escreva: localhost:8000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F8BD5E-915C-492B-822B-E48522564148}"/>
              </a:ext>
            </a:extLst>
          </p:cNvPr>
          <p:cNvSpPr/>
          <p:nvPr/>
        </p:nvSpPr>
        <p:spPr>
          <a:xfrm>
            <a:off x="1141412" y="999876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Tenha o seu e-mail de usuário e senha próximos, pois estes permitirão o acesso à plataforma.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1CBC48-1575-4A17-9742-BF721EA2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43" y="4867220"/>
            <a:ext cx="653506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Login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15163"/>
            <a:ext cx="9905999" cy="1063677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Na tela de Login, você deverá colocar o e-mail e senha nos campos requiridos como exemplificado na imagem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DAD73-C0B7-4C36-9773-F6ADCA26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34" y="2888595"/>
            <a:ext cx="4496427" cy="3019846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EE64560-9C60-42DE-AFC4-74C3C8B3C9C1}"/>
              </a:ext>
            </a:extLst>
          </p:cNvPr>
          <p:cNvCxnSpPr>
            <a:cxnSpLocks/>
          </p:cNvCxnSpPr>
          <p:nvPr/>
        </p:nvCxnSpPr>
        <p:spPr>
          <a:xfrm>
            <a:off x="6114289" y="4067046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5482E0-7232-4D63-AD35-78D2A7E850D4}"/>
              </a:ext>
            </a:extLst>
          </p:cNvPr>
          <p:cNvSpPr txBox="1"/>
          <p:nvPr/>
        </p:nvSpPr>
        <p:spPr>
          <a:xfrm>
            <a:off x="7373091" y="3866991"/>
            <a:ext cx="222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E-mail do usuário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196CB0-6AC8-4846-87C2-4F94A05D50BD}"/>
              </a:ext>
            </a:extLst>
          </p:cNvPr>
          <p:cNvCxnSpPr>
            <a:cxnSpLocks/>
          </p:cNvCxnSpPr>
          <p:nvPr/>
        </p:nvCxnSpPr>
        <p:spPr>
          <a:xfrm>
            <a:off x="6094411" y="4979216"/>
            <a:ext cx="115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CB5F8D-6BDE-448C-B9A7-E8B990F1DB23}"/>
              </a:ext>
            </a:extLst>
          </p:cNvPr>
          <p:cNvSpPr txBox="1"/>
          <p:nvPr/>
        </p:nvSpPr>
        <p:spPr>
          <a:xfrm>
            <a:off x="7363867" y="4779161"/>
            <a:ext cx="1961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Senha</a:t>
            </a:r>
          </a:p>
        </p:txBody>
      </p:sp>
    </p:spTree>
    <p:extLst>
      <p:ext uri="{BB962C8B-B14F-4D97-AF65-F5344CB8AC3E}">
        <p14:creationId xmlns:p14="http://schemas.microsoft.com/office/powerpoint/2010/main" val="37138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Login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10092645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b="1" dirty="0">
                <a:solidFill>
                  <a:sysClr val="windowText" lastClr="000000"/>
                </a:solidFill>
              </a:rPr>
              <a:t>Pronto! </a:t>
            </a:r>
            <a:r>
              <a:rPr lang="pt-BR" sz="2400" dirty="0">
                <a:solidFill>
                  <a:sysClr val="windowText" lastClr="000000"/>
                </a:solidFill>
              </a:rPr>
              <a:t>Agora você já está dentro do nosso sistema web. Note que tem a opção de alguns botões com seus respectivos nomes na parte superior esquerda, como destacado na imagem. Iremos falar de cada um a seguir.</a:t>
            </a:r>
          </a:p>
        </p:txBody>
      </p:sp>
      <p:pic>
        <p:nvPicPr>
          <p:cNvPr id="7" name="Imagem 6" descr="Tabela&#10;&#10;Descrição gerada automaticamente">
            <a:extLst>
              <a:ext uri="{FF2B5EF4-FFF2-40B4-BE49-F238E27FC236}">
                <a16:creationId xmlns:a16="http://schemas.microsoft.com/office/drawing/2014/main" id="{8A95EF42-59BD-45F4-9CD4-845E30A1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78047"/>
            <a:ext cx="7149242" cy="33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6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Colaboradores </a:t>
            </a:r>
            <a:r>
              <a:rPr lang="pt-BR" dirty="0">
                <a:solidFill>
                  <a:schemeClr val="bg1"/>
                </a:solidFill>
              </a:rPr>
              <a:t>(passo 1)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47364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Em Colaboradores temos as opção </a:t>
            </a:r>
            <a:r>
              <a:rPr lang="pt-BR" sz="2400" b="1" dirty="0">
                <a:solidFill>
                  <a:sysClr val="windowText" lastClr="000000"/>
                </a:solidFill>
              </a:rPr>
              <a:t>Inserir, </a:t>
            </a:r>
            <a:r>
              <a:rPr lang="pt-BR" sz="2400" dirty="0">
                <a:solidFill>
                  <a:srgbClr val="00B050"/>
                </a:solidFill>
              </a:rPr>
              <a:t>Buscar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>
                <a:solidFill>
                  <a:srgbClr val="00B0F0"/>
                </a:solidFill>
              </a:rPr>
              <a:t>botões de Ações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 a </a:t>
            </a:r>
            <a:r>
              <a:rPr lang="pt-BR" sz="2400" dirty="0">
                <a:solidFill>
                  <a:srgbClr val="FFC000"/>
                </a:solidFill>
              </a:rPr>
              <a:t>Tabela </a:t>
            </a:r>
            <a:r>
              <a:rPr lang="pt-BR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contendo os dados inseridos por colunas específicas, podendo ser ordenado de forma crescente ou decrescente.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DFED81DF-107D-40C7-AC8F-245C7B45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57" y="2994992"/>
            <a:ext cx="5976980" cy="31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Colaboradores </a:t>
            </a:r>
            <a:r>
              <a:rPr lang="pt-BR" dirty="0">
                <a:solidFill>
                  <a:schemeClr val="bg1"/>
                </a:solidFill>
              </a:rPr>
              <a:t>(passo 2)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2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Em inserir colaboradores</a:t>
            </a:r>
            <a:r>
              <a:rPr lang="pt-BR" sz="2400" b="1" dirty="0">
                <a:solidFill>
                  <a:sysClr val="windowText" lastClr="000000"/>
                </a:solidFill>
              </a:rPr>
              <a:t> </a:t>
            </a:r>
            <a:r>
              <a:rPr lang="pt-BR" sz="2400" dirty="0">
                <a:solidFill>
                  <a:sysClr val="windowText" lastClr="000000"/>
                </a:solidFill>
              </a:rPr>
              <a:t>certos campos serão mostrados na tabela inicial, sendo o campo equipe as equipes cadastradas e a parte destacada (Senha e </a:t>
            </a:r>
            <a:r>
              <a:rPr lang="pt-BR" sz="2400" dirty="0" err="1">
                <a:solidFill>
                  <a:sysClr val="windowText" lastClr="000000"/>
                </a:solidFill>
              </a:rPr>
              <a:t>Email</a:t>
            </a:r>
            <a:r>
              <a:rPr lang="pt-BR" sz="2400" dirty="0">
                <a:solidFill>
                  <a:sysClr val="windowText" lastClr="000000"/>
                </a:solidFill>
              </a:rPr>
              <a:t>) para criação de novo usuário para acessar o sistema.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3FD2E6C-AFDC-4A49-A700-64074FB34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55" y="2556887"/>
            <a:ext cx="9178512" cy="3059504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5294FFB1-159D-499F-BB08-822A8553BB42}"/>
              </a:ext>
            </a:extLst>
          </p:cNvPr>
          <p:cNvCxnSpPr/>
          <p:nvPr/>
        </p:nvCxnSpPr>
        <p:spPr>
          <a:xfrm>
            <a:off x="4187687" y="4598504"/>
            <a:ext cx="980661" cy="675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7733DF-137D-40C4-B93F-856F7815B8C5}"/>
              </a:ext>
            </a:extLst>
          </p:cNvPr>
          <p:cNvSpPr txBox="1"/>
          <p:nvPr/>
        </p:nvSpPr>
        <p:spPr>
          <a:xfrm>
            <a:off x="5240374" y="5074310"/>
            <a:ext cx="356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Campo para criar novo usuário</a:t>
            </a:r>
          </a:p>
        </p:txBody>
      </p:sp>
    </p:spTree>
    <p:extLst>
      <p:ext uri="{BB962C8B-B14F-4D97-AF65-F5344CB8AC3E}">
        <p14:creationId xmlns:p14="http://schemas.microsoft.com/office/powerpoint/2010/main" val="377080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A0096-2B80-45A0-AE9E-71AD67CA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8538"/>
            <a:ext cx="9905999" cy="555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>
                <a:solidFill>
                  <a:schemeClr val="bg1"/>
                </a:solidFill>
              </a:rPr>
              <a:t>Colaboradores </a:t>
            </a:r>
            <a:r>
              <a:rPr lang="pt-BR" dirty="0">
                <a:solidFill>
                  <a:schemeClr val="bg1"/>
                </a:solidFill>
              </a:rPr>
              <a:t>(passo 3)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890E78F-445F-4CB5-A145-03A9A21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795" y="4982818"/>
            <a:ext cx="2312504" cy="231250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68B4F0F-43B1-497F-953F-860334325B54}"/>
              </a:ext>
            </a:extLst>
          </p:cNvPr>
          <p:cNvSpPr/>
          <p:nvPr/>
        </p:nvSpPr>
        <p:spPr>
          <a:xfrm>
            <a:off x="1141411" y="1066799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O campo buscar serve para pesquisar o Nome, Salário, Data de nascimento e Nome Equipe dos colaboradores cadastrados.</a:t>
            </a:r>
          </a:p>
        </p:txBody>
      </p:sp>
      <p:pic>
        <p:nvPicPr>
          <p:cNvPr id="5" name="Imagem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7C37E06D-B952-44A1-BA59-143767FB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3" y="2443369"/>
            <a:ext cx="2466975" cy="5715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1857637-2993-48F8-BC79-50A52830A52A}"/>
              </a:ext>
            </a:extLst>
          </p:cNvPr>
          <p:cNvSpPr/>
          <p:nvPr/>
        </p:nvSpPr>
        <p:spPr>
          <a:xfrm>
            <a:off x="1141410" y="3403445"/>
            <a:ext cx="9905999" cy="131527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</a:schemeClr>
              </a:gs>
              <a:gs pos="100000">
                <a:schemeClr val="tx1"/>
              </a:gs>
              <a:gs pos="100000">
                <a:schemeClr val="tx1">
                  <a:lumMod val="75000"/>
                </a:schemeClr>
              </a:gs>
              <a:gs pos="48000">
                <a:schemeClr val="tx1">
                  <a:lumMod val="85000"/>
                </a:schemeClr>
              </a:gs>
              <a:gs pos="99000">
                <a:schemeClr val="tx1">
                  <a:lumMod val="95000"/>
                </a:schemeClr>
              </a:gs>
            </a:gsLst>
            <a:lin ang="5400000" scaled="1"/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pt-BR" sz="2400" dirty="0">
                <a:solidFill>
                  <a:sysClr val="windowText" lastClr="000000"/>
                </a:solidFill>
              </a:rPr>
              <a:t>Mostrar Registros serve para limitar a quantidade de exibição dos colaboradores por página. Tendo a opção 5, 10, 15, 50 ou 100.</a:t>
            </a:r>
          </a:p>
        </p:txBody>
      </p: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2377BFD-D375-4ADA-9D4B-F3D59DA65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35" y="4902239"/>
            <a:ext cx="1962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4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1338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Circuito</vt:lpstr>
      <vt:lpstr>MANUAL DE UTILIZAÇÃO DO SISTEMA BEONUP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UTILIZAÇÃO DO SISTEMA BEONUP</dc:title>
  <dc:creator>Pedro Colletti Silva</dc:creator>
  <cp:lastModifiedBy>Pedro Colletti Silva</cp:lastModifiedBy>
  <cp:revision>32</cp:revision>
  <dcterms:created xsi:type="dcterms:W3CDTF">2021-06-03T11:06:00Z</dcterms:created>
  <dcterms:modified xsi:type="dcterms:W3CDTF">2021-06-03T19:39:18Z</dcterms:modified>
</cp:coreProperties>
</file>