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5"/>
  </p:notesMasterIdLst>
  <p:sldIdLst>
    <p:sldId id="256" r:id="rId2"/>
    <p:sldId id="293" r:id="rId3"/>
    <p:sldId id="263" r:id="rId4"/>
    <p:sldId id="294" r:id="rId5"/>
    <p:sldId id="279" r:id="rId6"/>
    <p:sldId id="304" r:id="rId7"/>
    <p:sldId id="305" r:id="rId8"/>
    <p:sldId id="306" r:id="rId9"/>
    <p:sldId id="307" r:id="rId10"/>
    <p:sldId id="308" r:id="rId11"/>
    <p:sldId id="309" r:id="rId12"/>
    <p:sldId id="258" r:id="rId13"/>
    <p:sldId id="303" r:id="rId14"/>
  </p:sldIdLst>
  <p:sldSz cx="9144000" cy="5143500" type="screen16x9"/>
  <p:notesSz cx="6858000" cy="9144000"/>
  <p:embeddedFontLst>
    <p:embeddedFont>
      <p:font typeface="Lato Black" panose="020F0502020204030203" pitchFamily="34" charset="0"/>
      <p:bold r:id="rId16"/>
      <p:boldItalic r:id="rId17"/>
    </p:embeddedFont>
    <p:embeddedFont>
      <p:font typeface="Livvic" pitchFamily="2" charset="0"/>
      <p:regular r:id="rId18"/>
      <p:bold r:id="rId19"/>
      <p:italic r:id="rId20"/>
      <p:boldItalic r:id="rId21"/>
    </p:embeddedFont>
    <p:embeddedFont>
      <p:font typeface="Oswald" panose="00000500000000000000" pitchFamily="2" charset="0"/>
      <p:regular r:id="rId22"/>
      <p:bold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C2DF"/>
    <a:srgbClr val="CA7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5EB1C-28CE-4E9F-A3D7-570721BD57BA}">
  <a:tblStyle styleId="{7245EB1C-28CE-4E9F-A3D7-570721BD57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379" autoAdjust="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19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28825dcd4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28825dcd4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8825dcd4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8825dcd4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00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e00437943d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e00437943d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8825dcd4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8825dcd4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8825dcd4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8825dcd4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41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68350" y="745925"/>
            <a:ext cx="3807300" cy="31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68350" y="3888475"/>
            <a:ext cx="38073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04" name="Google Shape;104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10" name="Google Shape;110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19" name="Google Shape;119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25" name="Google Shape;125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 rot="-5400000" flipH="1">
            <a:off x="8346375" y="2285371"/>
            <a:ext cx="1022509" cy="572747"/>
            <a:chOff x="-77" y="3784091"/>
            <a:chExt cx="2423582" cy="1357541"/>
          </a:xfrm>
        </p:grpSpPr>
        <p:sp>
          <p:nvSpPr>
            <p:cNvPr id="170" name="Google Shape;170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7"/>
          <p:cNvGrpSpPr/>
          <p:nvPr/>
        </p:nvGrpSpPr>
        <p:grpSpPr>
          <a:xfrm rot="5400000" flipH="1">
            <a:off x="-224875" y="2285371"/>
            <a:ext cx="1022509" cy="572747"/>
            <a:chOff x="-77" y="3784091"/>
            <a:chExt cx="2423582" cy="1357541"/>
          </a:xfrm>
        </p:grpSpPr>
        <p:sp>
          <p:nvSpPr>
            <p:cNvPr id="176" name="Google Shape;176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447400"/>
            <a:ext cx="7704000" cy="27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67" name="Google Shape;67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6" name="Google Shape;76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82" name="Google Shape;82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92" name="Google Shape;92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2"/>
          <p:cNvGrpSpPr/>
          <p:nvPr/>
        </p:nvGrpSpPr>
        <p:grpSpPr>
          <a:xfrm>
            <a:off x="6961321" y="418295"/>
            <a:ext cx="1640664" cy="1969640"/>
            <a:chOff x="301976" y="-1334266"/>
            <a:chExt cx="1361321" cy="1634285"/>
          </a:xfrm>
        </p:grpSpPr>
        <p:sp>
          <p:nvSpPr>
            <p:cNvPr id="239" name="Google Shape;239;p22"/>
            <p:cNvSpPr/>
            <p:nvPr/>
          </p:nvSpPr>
          <p:spPr>
            <a:xfrm>
              <a:off x="301976" y="-1334266"/>
              <a:ext cx="1361321" cy="1634285"/>
            </a:xfrm>
            <a:custGeom>
              <a:avLst/>
              <a:gdLst/>
              <a:ahLst/>
              <a:cxnLst/>
              <a:rect l="l" t="t" r="r" b="b"/>
              <a:pathLst>
                <a:path w="28776" h="34546" extrusionOk="0">
                  <a:moveTo>
                    <a:pt x="1517" y="1"/>
                  </a:moveTo>
                  <a:cubicBezTo>
                    <a:pt x="680" y="1"/>
                    <a:pt x="1" y="672"/>
                    <a:pt x="1" y="1510"/>
                  </a:cubicBezTo>
                  <a:lnTo>
                    <a:pt x="1" y="33679"/>
                  </a:lnTo>
                  <a:cubicBezTo>
                    <a:pt x="1" y="34155"/>
                    <a:pt x="391" y="34545"/>
                    <a:pt x="867" y="34545"/>
                  </a:cubicBezTo>
                  <a:lnTo>
                    <a:pt x="27916" y="34545"/>
                  </a:lnTo>
                  <a:cubicBezTo>
                    <a:pt x="28393" y="34545"/>
                    <a:pt x="28776" y="34155"/>
                    <a:pt x="28776" y="33679"/>
                  </a:cubicBezTo>
                  <a:lnTo>
                    <a:pt x="28776" y="1510"/>
                  </a:lnTo>
                  <a:cubicBezTo>
                    <a:pt x="28776" y="672"/>
                    <a:pt x="28097" y="1"/>
                    <a:pt x="2726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357657" y="-1334266"/>
              <a:ext cx="1250337" cy="1586126"/>
            </a:xfrm>
            <a:custGeom>
              <a:avLst/>
              <a:gdLst/>
              <a:ahLst/>
              <a:cxnLst/>
              <a:rect l="l" t="t" r="r" b="b"/>
              <a:pathLst>
                <a:path w="26430" h="33528" extrusionOk="0">
                  <a:moveTo>
                    <a:pt x="1" y="1"/>
                  </a:moveTo>
                  <a:lnTo>
                    <a:pt x="1" y="32828"/>
                  </a:lnTo>
                  <a:cubicBezTo>
                    <a:pt x="1" y="33218"/>
                    <a:pt x="311" y="33528"/>
                    <a:pt x="694" y="33528"/>
                  </a:cubicBezTo>
                  <a:lnTo>
                    <a:pt x="25729" y="33528"/>
                  </a:lnTo>
                  <a:cubicBezTo>
                    <a:pt x="26112" y="33528"/>
                    <a:pt x="26429" y="33218"/>
                    <a:pt x="26429" y="32828"/>
                  </a:cubicBezTo>
                  <a:lnTo>
                    <a:pt x="26429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01976" y="-1334266"/>
              <a:ext cx="1361321" cy="137712"/>
            </a:xfrm>
            <a:custGeom>
              <a:avLst/>
              <a:gdLst/>
              <a:ahLst/>
              <a:cxnLst/>
              <a:rect l="l" t="t" r="r" b="b"/>
              <a:pathLst>
                <a:path w="28776" h="2911" extrusionOk="0">
                  <a:moveTo>
                    <a:pt x="1127" y="1"/>
                  </a:moveTo>
                  <a:cubicBezTo>
                    <a:pt x="507" y="1"/>
                    <a:pt x="1" y="498"/>
                    <a:pt x="1" y="1120"/>
                  </a:cubicBezTo>
                  <a:lnTo>
                    <a:pt x="1" y="2911"/>
                  </a:lnTo>
                  <a:lnTo>
                    <a:pt x="28776" y="2911"/>
                  </a:lnTo>
                  <a:lnTo>
                    <a:pt x="28776" y="1120"/>
                  </a:lnTo>
                  <a:cubicBezTo>
                    <a:pt x="28776" y="498"/>
                    <a:pt x="28270" y="1"/>
                    <a:pt x="27650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356995" y="-771260"/>
              <a:ext cx="1251662" cy="592385"/>
            </a:xfrm>
            <a:custGeom>
              <a:avLst/>
              <a:gdLst/>
              <a:ahLst/>
              <a:cxnLst/>
              <a:rect l="l" t="t" r="r" b="b"/>
              <a:pathLst>
                <a:path w="26458" h="12522" extrusionOk="0">
                  <a:moveTo>
                    <a:pt x="1" y="0"/>
                  </a:moveTo>
                  <a:lnTo>
                    <a:pt x="1" y="12522"/>
                  </a:lnTo>
                  <a:lnTo>
                    <a:pt x="26457" y="12522"/>
                  </a:lnTo>
                  <a:lnTo>
                    <a:pt x="26457" y="0"/>
                  </a:ln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419488" y="-528903"/>
              <a:ext cx="58803" cy="118221"/>
            </a:xfrm>
            <a:custGeom>
              <a:avLst/>
              <a:gdLst/>
              <a:ahLst/>
              <a:cxnLst/>
              <a:rect l="l" t="t" r="r" b="b"/>
              <a:pathLst>
                <a:path w="1243" h="2499" extrusionOk="0">
                  <a:moveTo>
                    <a:pt x="1110" y="1"/>
                  </a:moveTo>
                  <a:cubicBezTo>
                    <a:pt x="1075" y="1"/>
                    <a:pt x="1039" y="15"/>
                    <a:pt x="1012" y="47"/>
                  </a:cubicBezTo>
                  <a:lnTo>
                    <a:pt x="607" y="517"/>
                  </a:lnTo>
                  <a:lnTo>
                    <a:pt x="44" y="1167"/>
                  </a:lnTo>
                  <a:cubicBezTo>
                    <a:pt x="0" y="1210"/>
                    <a:pt x="0" y="1290"/>
                    <a:pt x="44" y="1340"/>
                  </a:cubicBezTo>
                  <a:lnTo>
                    <a:pt x="607" y="1983"/>
                  </a:lnTo>
                  <a:lnTo>
                    <a:pt x="1012" y="2451"/>
                  </a:lnTo>
                  <a:cubicBezTo>
                    <a:pt x="1039" y="2484"/>
                    <a:pt x="1075" y="2498"/>
                    <a:pt x="1110" y="2498"/>
                  </a:cubicBezTo>
                  <a:cubicBezTo>
                    <a:pt x="1177" y="2498"/>
                    <a:pt x="1243" y="2445"/>
                    <a:pt x="1243" y="2364"/>
                  </a:cubicBezTo>
                  <a:lnTo>
                    <a:pt x="1243" y="1253"/>
                  </a:lnTo>
                  <a:lnTo>
                    <a:pt x="1243" y="134"/>
                  </a:lnTo>
                  <a:cubicBezTo>
                    <a:pt x="1243" y="53"/>
                    <a:pt x="1177" y="1"/>
                    <a:pt x="11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486982" y="-528903"/>
              <a:ext cx="59182" cy="118221"/>
            </a:xfrm>
            <a:custGeom>
              <a:avLst/>
              <a:gdLst/>
              <a:ahLst/>
              <a:cxnLst/>
              <a:rect l="l" t="t" r="r" b="b"/>
              <a:pathLst>
                <a:path w="1251" h="2499" extrusionOk="0">
                  <a:moveTo>
                    <a:pt x="134" y="1"/>
                  </a:moveTo>
                  <a:cubicBezTo>
                    <a:pt x="67" y="1"/>
                    <a:pt x="1" y="53"/>
                    <a:pt x="1" y="134"/>
                  </a:cubicBezTo>
                  <a:lnTo>
                    <a:pt x="1" y="1253"/>
                  </a:lnTo>
                  <a:lnTo>
                    <a:pt x="1" y="2364"/>
                  </a:lnTo>
                  <a:cubicBezTo>
                    <a:pt x="1" y="2445"/>
                    <a:pt x="67" y="2498"/>
                    <a:pt x="134" y="2498"/>
                  </a:cubicBezTo>
                  <a:cubicBezTo>
                    <a:pt x="169" y="2498"/>
                    <a:pt x="205" y="2484"/>
                    <a:pt x="231" y="2451"/>
                  </a:cubicBezTo>
                  <a:lnTo>
                    <a:pt x="644" y="1983"/>
                  </a:lnTo>
                  <a:lnTo>
                    <a:pt x="1207" y="1340"/>
                  </a:lnTo>
                  <a:cubicBezTo>
                    <a:pt x="1250" y="1290"/>
                    <a:pt x="1250" y="1210"/>
                    <a:pt x="1207" y="1167"/>
                  </a:cubicBezTo>
                  <a:lnTo>
                    <a:pt x="644" y="517"/>
                  </a:lnTo>
                  <a:lnTo>
                    <a:pt x="231" y="47"/>
                  </a:lnTo>
                  <a:cubicBezTo>
                    <a:pt x="205" y="15"/>
                    <a:pt x="169" y="1"/>
                    <a:pt x="134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35959" y="-684214"/>
              <a:ext cx="255934" cy="308161"/>
            </a:xfrm>
            <a:custGeom>
              <a:avLst/>
              <a:gdLst/>
              <a:ahLst/>
              <a:cxnLst/>
              <a:rect l="l" t="t" r="r" b="b"/>
              <a:pathLst>
                <a:path w="5410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9" y="6514"/>
                  </a:lnTo>
                  <a:cubicBezTo>
                    <a:pt x="5150" y="6514"/>
                    <a:pt x="5410" y="6262"/>
                    <a:pt x="5410" y="5943"/>
                  </a:cubicBezTo>
                  <a:lnTo>
                    <a:pt x="5410" y="571"/>
                  </a:lnTo>
                  <a:cubicBezTo>
                    <a:pt x="5410" y="261"/>
                    <a:pt x="5150" y="1"/>
                    <a:pt x="4839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35959" y="-656303"/>
              <a:ext cx="255934" cy="280250"/>
            </a:xfrm>
            <a:custGeom>
              <a:avLst/>
              <a:gdLst/>
              <a:ahLst/>
              <a:cxnLst/>
              <a:rect l="l" t="t" r="r" b="b"/>
              <a:pathLst>
                <a:path w="5410" h="5924" extrusionOk="0">
                  <a:moveTo>
                    <a:pt x="4547" y="1"/>
                  </a:moveTo>
                  <a:cubicBezTo>
                    <a:pt x="3986" y="1"/>
                    <a:pt x="3722" y="808"/>
                    <a:pt x="3727" y="1281"/>
                  </a:cubicBezTo>
                  <a:cubicBezTo>
                    <a:pt x="3727" y="1447"/>
                    <a:pt x="3727" y="2469"/>
                    <a:pt x="3105" y="2469"/>
                  </a:cubicBezTo>
                  <a:cubicBezTo>
                    <a:pt x="2859" y="2469"/>
                    <a:pt x="2516" y="2309"/>
                    <a:pt x="2037" y="1874"/>
                  </a:cubicBezTo>
                  <a:cubicBezTo>
                    <a:pt x="1813" y="1668"/>
                    <a:pt x="1613" y="1579"/>
                    <a:pt x="1434" y="1579"/>
                  </a:cubicBezTo>
                  <a:cubicBezTo>
                    <a:pt x="279" y="1579"/>
                    <a:pt x="7" y="5285"/>
                    <a:pt x="1" y="5360"/>
                  </a:cubicBezTo>
                  <a:cubicBezTo>
                    <a:pt x="8" y="5672"/>
                    <a:pt x="261" y="5924"/>
                    <a:pt x="571" y="5924"/>
                  </a:cubicBezTo>
                  <a:lnTo>
                    <a:pt x="3077" y="5924"/>
                  </a:lnTo>
                  <a:lnTo>
                    <a:pt x="4954" y="5917"/>
                  </a:lnTo>
                  <a:cubicBezTo>
                    <a:pt x="5186" y="5866"/>
                    <a:pt x="5366" y="5672"/>
                    <a:pt x="5403" y="5440"/>
                  </a:cubicBezTo>
                  <a:lnTo>
                    <a:pt x="5410" y="508"/>
                  </a:lnTo>
                  <a:cubicBezTo>
                    <a:pt x="5069" y="142"/>
                    <a:pt x="4782" y="1"/>
                    <a:pt x="454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854717" y="-684214"/>
              <a:ext cx="255839" cy="308161"/>
            </a:xfrm>
            <a:custGeom>
              <a:avLst/>
              <a:gdLst/>
              <a:ahLst/>
              <a:cxnLst/>
              <a:rect l="l" t="t" r="r" b="b"/>
              <a:pathLst>
                <a:path w="5408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8" y="6514"/>
                  </a:lnTo>
                  <a:cubicBezTo>
                    <a:pt x="5148" y="6514"/>
                    <a:pt x="5408" y="6262"/>
                    <a:pt x="5408" y="5943"/>
                  </a:cubicBezTo>
                  <a:lnTo>
                    <a:pt x="5408" y="571"/>
                  </a:lnTo>
                  <a:cubicBezTo>
                    <a:pt x="5408" y="261"/>
                    <a:pt x="5148" y="1"/>
                    <a:pt x="4838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854717" y="-675320"/>
              <a:ext cx="248743" cy="299267"/>
            </a:xfrm>
            <a:custGeom>
              <a:avLst/>
              <a:gdLst/>
              <a:ahLst/>
              <a:cxnLst/>
              <a:rect l="l" t="t" r="r" b="b"/>
              <a:pathLst>
                <a:path w="5258" h="6326" extrusionOk="0">
                  <a:moveTo>
                    <a:pt x="159" y="0"/>
                  </a:moveTo>
                  <a:cubicBezTo>
                    <a:pt x="65" y="102"/>
                    <a:pt x="1" y="239"/>
                    <a:pt x="1" y="383"/>
                  </a:cubicBezTo>
                  <a:lnTo>
                    <a:pt x="1" y="5755"/>
                  </a:lnTo>
                  <a:cubicBezTo>
                    <a:pt x="1" y="6074"/>
                    <a:pt x="261" y="6326"/>
                    <a:pt x="571" y="6326"/>
                  </a:cubicBezTo>
                  <a:lnTo>
                    <a:pt x="4838" y="6326"/>
                  </a:lnTo>
                  <a:cubicBezTo>
                    <a:pt x="5004" y="6326"/>
                    <a:pt x="5148" y="6255"/>
                    <a:pt x="5257" y="614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894644" y="-636386"/>
              <a:ext cx="184547" cy="222440"/>
            </a:xfrm>
            <a:custGeom>
              <a:avLst/>
              <a:gdLst/>
              <a:ahLst/>
              <a:cxnLst/>
              <a:rect l="l" t="t" r="r" b="b"/>
              <a:pathLst>
                <a:path w="3901" h="4702" extrusionOk="0">
                  <a:moveTo>
                    <a:pt x="1" y="0"/>
                  </a:moveTo>
                  <a:lnTo>
                    <a:pt x="3893" y="4702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173759" y="-684214"/>
              <a:ext cx="255555" cy="308161"/>
            </a:xfrm>
            <a:custGeom>
              <a:avLst/>
              <a:gdLst/>
              <a:ahLst/>
              <a:cxnLst/>
              <a:rect l="l" t="t" r="r" b="b"/>
              <a:pathLst>
                <a:path w="5402" h="6514" extrusionOk="0">
                  <a:moveTo>
                    <a:pt x="563" y="1"/>
                  </a:moveTo>
                  <a:cubicBezTo>
                    <a:pt x="253" y="1"/>
                    <a:pt x="0" y="261"/>
                    <a:pt x="0" y="571"/>
                  </a:cubicBezTo>
                  <a:lnTo>
                    <a:pt x="0" y="5943"/>
                  </a:lnTo>
                  <a:cubicBezTo>
                    <a:pt x="0" y="6262"/>
                    <a:pt x="253" y="6514"/>
                    <a:pt x="563" y="6514"/>
                  </a:cubicBezTo>
                  <a:lnTo>
                    <a:pt x="4832" y="6514"/>
                  </a:lnTo>
                  <a:cubicBezTo>
                    <a:pt x="5149" y="6514"/>
                    <a:pt x="5402" y="6262"/>
                    <a:pt x="5402" y="5943"/>
                  </a:cubicBezTo>
                  <a:lnTo>
                    <a:pt x="5402" y="571"/>
                  </a:lnTo>
                  <a:cubicBezTo>
                    <a:pt x="5402" y="261"/>
                    <a:pt x="5149" y="1"/>
                    <a:pt x="483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209665" y="-557430"/>
              <a:ext cx="141449" cy="142443"/>
            </a:xfrm>
            <a:custGeom>
              <a:avLst/>
              <a:gdLst/>
              <a:ahLst/>
              <a:cxnLst/>
              <a:rect l="l" t="t" r="r" b="b"/>
              <a:pathLst>
                <a:path w="2990" h="3011" extrusionOk="0">
                  <a:moveTo>
                    <a:pt x="1494" y="0"/>
                  </a:moveTo>
                  <a:cubicBezTo>
                    <a:pt x="664" y="0"/>
                    <a:pt x="0" y="680"/>
                    <a:pt x="0" y="1510"/>
                  </a:cubicBezTo>
                  <a:cubicBezTo>
                    <a:pt x="0" y="2340"/>
                    <a:pt x="664" y="3010"/>
                    <a:pt x="1494" y="3010"/>
                  </a:cubicBezTo>
                  <a:cubicBezTo>
                    <a:pt x="2317" y="3010"/>
                    <a:pt x="2990" y="2340"/>
                    <a:pt x="2990" y="1510"/>
                  </a:cubicBezTo>
                  <a:cubicBezTo>
                    <a:pt x="2990" y="680"/>
                    <a:pt x="2317" y="0"/>
                    <a:pt x="1494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277599" y="-615476"/>
              <a:ext cx="126074" cy="127115"/>
            </a:xfrm>
            <a:custGeom>
              <a:avLst/>
              <a:gdLst/>
              <a:ahLst/>
              <a:cxnLst/>
              <a:rect l="l" t="t" r="r" b="b"/>
              <a:pathLst>
                <a:path w="2665" h="2687" extrusionOk="0">
                  <a:moveTo>
                    <a:pt x="1337" y="0"/>
                  </a:moveTo>
                  <a:cubicBezTo>
                    <a:pt x="594" y="0"/>
                    <a:pt x="1" y="607"/>
                    <a:pt x="1" y="1343"/>
                  </a:cubicBezTo>
                  <a:cubicBezTo>
                    <a:pt x="1" y="2087"/>
                    <a:pt x="594" y="2686"/>
                    <a:pt x="1337" y="2686"/>
                  </a:cubicBezTo>
                  <a:cubicBezTo>
                    <a:pt x="2074" y="2686"/>
                    <a:pt x="2664" y="2087"/>
                    <a:pt x="2664" y="1343"/>
                  </a:cubicBezTo>
                  <a:cubicBezTo>
                    <a:pt x="2664" y="607"/>
                    <a:pt x="2074" y="0"/>
                    <a:pt x="1337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199068" y="-644901"/>
              <a:ext cx="126406" cy="127115"/>
            </a:xfrm>
            <a:custGeom>
              <a:avLst/>
              <a:gdLst/>
              <a:ahLst/>
              <a:cxnLst/>
              <a:rect l="l" t="t" r="r" b="b"/>
              <a:pathLst>
                <a:path w="2672" h="2687" extrusionOk="0">
                  <a:moveTo>
                    <a:pt x="1335" y="0"/>
                  </a:moveTo>
                  <a:cubicBezTo>
                    <a:pt x="598" y="0"/>
                    <a:pt x="1" y="600"/>
                    <a:pt x="1" y="1343"/>
                  </a:cubicBezTo>
                  <a:cubicBezTo>
                    <a:pt x="1" y="2080"/>
                    <a:pt x="598" y="2686"/>
                    <a:pt x="1335" y="2686"/>
                  </a:cubicBezTo>
                  <a:cubicBezTo>
                    <a:pt x="2072" y="2686"/>
                    <a:pt x="2671" y="2080"/>
                    <a:pt x="2671" y="1343"/>
                  </a:cubicBezTo>
                  <a:cubicBezTo>
                    <a:pt x="2671" y="600"/>
                    <a:pt x="2072" y="0"/>
                    <a:pt x="133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23887" y="-1114949"/>
              <a:ext cx="1117498" cy="127115"/>
            </a:xfrm>
            <a:custGeom>
              <a:avLst/>
              <a:gdLst/>
              <a:ahLst/>
              <a:cxnLst/>
              <a:rect l="l" t="t" r="r" b="b"/>
              <a:pathLst>
                <a:path w="23622" h="2687" extrusionOk="0">
                  <a:moveTo>
                    <a:pt x="1344" y="1"/>
                  </a:moveTo>
                  <a:cubicBezTo>
                    <a:pt x="600" y="1"/>
                    <a:pt x="1" y="607"/>
                    <a:pt x="1" y="1344"/>
                  </a:cubicBezTo>
                  <a:cubicBezTo>
                    <a:pt x="1" y="2087"/>
                    <a:pt x="600" y="2687"/>
                    <a:pt x="1344" y="2687"/>
                  </a:cubicBezTo>
                  <a:lnTo>
                    <a:pt x="22286" y="2687"/>
                  </a:lnTo>
                  <a:cubicBezTo>
                    <a:pt x="23022" y="2687"/>
                    <a:pt x="23622" y="2087"/>
                    <a:pt x="23622" y="1344"/>
                  </a:cubicBezTo>
                  <a:cubicBezTo>
                    <a:pt x="23622" y="607"/>
                    <a:pt x="23022" y="1"/>
                    <a:pt x="22286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740611" y="-1071237"/>
              <a:ext cx="729718" cy="40069"/>
            </a:xfrm>
            <a:custGeom>
              <a:avLst/>
              <a:gdLst/>
              <a:ahLst/>
              <a:cxnLst/>
              <a:rect l="l" t="t" r="r" b="b"/>
              <a:pathLst>
                <a:path w="15425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14998" y="846"/>
                  </a:lnTo>
                  <a:cubicBezTo>
                    <a:pt x="15237" y="846"/>
                    <a:pt x="15424" y="657"/>
                    <a:pt x="15424" y="420"/>
                  </a:cubicBezTo>
                  <a:cubicBezTo>
                    <a:pt x="15424" y="189"/>
                    <a:pt x="15237" y="0"/>
                    <a:pt x="14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94991" y="-1071237"/>
              <a:ext cx="202287" cy="40069"/>
            </a:xfrm>
            <a:custGeom>
              <a:avLst/>
              <a:gdLst/>
              <a:ahLst/>
              <a:cxnLst/>
              <a:rect l="l" t="t" r="r" b="b"/>
              <a:pathLst>
                <a:path w="4276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3849" y="846"/>
                  </a:lnTo>
                  <a:cubicBezTo>
                    <a:pt x="4087" y="846"/>
                    <a:pt x="4276" y="657"/>
                    <a:pt x="4276" y="420"/>
                  </a:cubicBezTo>
                  <a:cubicBezTo>
                    <a:pt x="4276" y="189"/>
                    <a:pt x="4087" y="0"/>
                    <a:pt x="3849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35959" y="-315594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9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850980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90"/>
                  </a:cubicBezTo>
                  <a:cubicBezTo>
                    <a:pt x="5386" y="131"/>
                    <a:pt x="5263" y="1"/>
                    <a:pt x="5106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174468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35959" y="-260575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9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850980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88"/>
                  </a:cubicBezTo>
                  <a:cubicBezTo>
                    <a:pt x="5386" y="130"/>
                    <a:pt x="5263" y="0"/>
                    <a:pt x="510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74468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7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417075" y="-1300820"/>
              <a:ext cx="73185" cy="73516"/>
            </a:xfrm>
            <a:custGeom>
              <a:avLst/>
              <a:gdLst/>
              <a:ahLst/>
              <a:cxnLst/>
              <a:rect l="l" t="t" r="r" b="b"/>
              <a:pathLst>
                <a:path w="1547" h="1554" extrusionOk="0">
                  <a:moveTo>
                    <a:pt x="774" y="1"/>
                  </a:moveTo>
                  <a:cubicBezTo>
                    <a:pt x="348" y="1"/>
                    <a:pt x="1" y="348"/>
                    <a:pt x="1" y="774"/>
                  </a:cubicBezTo>
                  <a:cubicBezTo>
                    <a:pt x="1" y="1207"/>
                    <a:pt x="348" y="1554"/>
                    <a:pt x="774" y="1554"/>
                  </a:cubicBezTo>
                  <a:cubicBezTo>
                    <a:pt x="1200" y="1554"/>
                    <a:pt x="1547" y="1207"/>
                    <a:pt x="1547" y="774"/>
                  </a:cubicBezTo>
                  <a:cubicBezTo>
                    <a:pt x="1547" y="34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44853" y="-1300820"/>
              <a:ext cx="73469" cy="73516"/>
            </a:xfrm>
            <a:custGeom>
              <a:avLst/>
              <a:gdLst/>
              <a:ahLst/>
              <a:cxnLst/>
              <a:rect l="l" t="t" r="r" b="b"/>
              <a:pathLst>
                <a:path w="1553" h="1554" extrusionOk="0">
                  <a:moveTo>
                    <a:pt x="773" y="1"/>
                  </a:moveTo>
                  <a:cubicBezTo>
                    <a:pt x="347" y="1"/>
                    <a:pt x="0" y="348"/>
                    <a:pt x="0" y="774"/>
                  </a:cubicBezTo>
                  <a:cubicBezTo>
                    <a:pt x="0" y="1207"/>
                    <a:pt x="347" y="1554"/>
                    <a:pt x="773" y="1554"/>
                  </a:cubicBezTo>
                  <a:cubicBezTo>
                    <a:pt x="1206" y="1554"/>
                    <a:pt x="1553" y="1207"/>
                    <a:pt x="1553" y="774"/>
                  </a:cubicBezTo>
                  <a:cubicBezTo>
                    <a:pt x="1553" y="348"/>
                    <a:pt x="1206" y="1"/>
                    <a:pt x="77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72630" y="-1300820"/>
              <a:ext cx="73516" cy="7351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81" y="1"/>
                  </a:moveTo>
                  <a:cubicBezTo>
                    <a:pt x="347" y="1"/>
                    <a:pt x="1" y="348"/>
                    <a:pt x="1" y="774"/>
                  </a:cubicBezTo>
                  <a:cubicBezTo>
                    <a:pt x="1" y="1207"/>
                    <a:pt x="347" y="1554"/>
                    <a:pt x="781" y="1554"/>
                  </a:cubicBezTo>
                  <a:cubicBezTo>
                    <a:pt x="1207" y="1554"/>
                    <a:pt x="1554" y="1207"/>
                    <a:pt x="1554" y="774"/>
                  </a:cubicBezTo>
                  <a:cubicBezTo>
                    <a:pt x="1554" y="348"/>
                    <a:pt x="1207" y="1"/>
                    <a:pt x="781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83022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4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483731" y="-30046"/>
              <a:ext cx="212174" cy="27013"/>
            </a:xfrm>
            <a:custGeom>
              <a:avLst/>
              <a:gdLst/>
              <a:ahLst/>
              <a:cxnLst/>
              <a:rect l="l" t="t" r="r" b="b"/>
              <a:pathLst>
                <a:path w="4485" h="571" extrusionOk="0">
                  <a:moveTo>
                    <a:pt x="282" y="1"/>
                  </a:moveTo>
                  <a:cubicBezTo>
                    <a:pt x="122" y="1"/>
                    <a:pt x="1" y="124"/>
                    <a:pt x="1" y="283"/>
                  </a:cubicBezTo>
                  <a:cubicBezTo>
                    <a:pt x="1" y="441"/>
                    <a:pt x="122" y="571"/>
                    <a:pt x="282" y="571"/>
                  </a:cubicBezTo>
                  <a:lnTo>
                    <a:pt x="4195" y="571"/>
                  </a:lnTo>
                  <a:cubicBezTo>
                    <a:pt x="4354" y="571"/>
                    <a:pt x="4484" y="441"/>
                    <a:pt x="4484" y="283"/>
                  </a:cubicBezTo>
                  <a:cubicBezTo>
                    <a:pt x="4484" y="124"/>
                    <a:pt x="4354" y="1"/>
                    <a:pt x="4195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45058" y="27669"/>
              <a:ext cx="213168" cy="103272"/>
            </a:xfrm>
            <a:custGeom>
              <a:avLst/>
              <a:gdLst/>
              <a:ahLst/>
              <a:cxnLst/>
              <a:rect l="l" t="t" r="r" b="b"/>
              <a:pathLst>
                <a:path w="4506" h="2183" extrusionOk="0">
                  <a:moveTo>
                    <a:pt x="433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3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45673" y="-30046"/>
              <a:ext cx="212269" cy="27013"/>
            </a:xfrm>
            <a:custGeom>
              <a:avLst/>
              <a:gdLst/>
              <a:ahLst/>
              <a:cxnLst/>
              <a:rect l="l" t="t" r="r" b="b"/>
              <a:pathLst>
                <a:path w="4487" h="571" extrusionOk="0">
                  <a:moveTo>
                    <a:pt x="283" y="1"/>
                  </a:moveTo>
                  <a:cubicBezTo>
                    <a:pt x="124" y="1"/>
                    <a:pt x="1" y="124"/>
                    <a:pt x="1" y="283"/>
                  </a:cubicBezTo>
                  <a:cubicBezTo>
                    <a:pt x="1" y="441"/>
                    <a:pt x="124" y="571"/>
                    <a:pt x="283" y="571"/>
                  </a:cubicBezTo>
                  <a:lnTo>
                    <a:pt x="4197" y="571"/>
                  </a:lnTo>
                  <a:cubicBezTo>
                    <a:pt x="4356" y="571"/>
                    <a:pt x="4486" y="441"/>
                    <a:pt x="4486" y="283"/>
                  </a:cubicBezTo>
                  <a:cubicBezTo>
                    <a:pt x="4486" y="124"/>
                    <a:pt x="4356" y="1"/>
                    <a:pt x="41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007047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7" y="1987"/>
                    <a:pt x="4507" y="1749"/>
                  </a:cubicBezTo>
                  <a:lnTo>
                    <a:pt x="4507" y="434"/>
                  </a:lnTo>
                  <a:cubicBezTo>
                    <a:pt x="4507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007378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1" y="1"/>
                    <a:pt x="1" y="124"/>
                    <a:pt x="1" y="283"/>
                  </a:cubicBezTo>
                  <a:cubicBezTo>
                    <a:pt x="1" y="441"/>
                    <a:pt x="131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269083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269414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0" y="1"/>
                    <a:pt x="1" y="124"/>
                    <a:pt x="1" y="283"/>
                  </a:cubicBezTo>
                  <a:cubicBezTo>
                    <a:pt x="1" y="441"/>
                    <a:pt x="130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2"/>
          <p:cNvSpPr txBox="1">
            <a:spLocks noGrp="1"/>
          </p:cNvSpPr>
          <p:nvPr>
            <p:ph type="ctrTitle"/>
          </p:nvPr>
        </p:nvSpPr>
        <p:spPr>
          <a:xfrm>
            <a:off x="157123" y="645427"/>
            <a:ext cx="3626124" cy="1484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PrimeStep</a:t>
            </a:r>
            <a:endParaRPr sz="6600" dirty="0"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1"/>
          </p:nvPr>
        </p:nvSpPr>
        <p:spPr>
          <a:xfrm>
            <a:off x="420303" y="2398633"/>
            <a:ext cx="5094131" cy="101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PT" dirty="0"/>
              <a:t>PLATAFORMA ONLINE DE VAGAS DE EMPREGO OU DE ESTÁGIO PARA ESTUDANTES UNIVERSITÁRIOS.</a:t>
            </a:r>
          </a:p>
          <a:p>
            <a:pPr marL="0" lvl="0" indent="0" algn="l"/>
            <a:endParaRPr lang="pt-PT" dirty="0"/>
          </a:p>
          <a:p>
            <a:pPr marL="0" lvl="0" indent="0" algn="l"/>
            <a:endParaRPr lang="pt-PT" sz="1200" dirty="0"/>
          </a:p>
          <a:p>
            <a:pPr marL="0" lvl="0" indent="0" algn="l"/>
            <a:endParaRPr lang="pt-PT" sz="1200" dirty="0"/>
          </a:p>
          <a:p>
            <a:pPr marL="0" lvl="0" indent="0" algn="l"/>
            <a:endParaRPr lang="pt-PT" sz="1200" dirty="0"/>
          </a:p>
          <a:p>
            <a:pPr marL="0" lvl="0" indent="0" algn="l"/>
            <a:r>
              <a:rPr lang="pt-PT" sz="1200" dirty="0"/>
              <a:t>Pedro Dias – 20230038</a:t>
            </a:r>
          </a:p>
          <a:p>
            <a:pPr marL="0" lvl="0" indent="0" algn="l"/>
            <a:r>
              <a:rPr lang="pt-PT" sz="1200" dirty="0"/>
              <a:t>Leonardo </a:t>
            </a:r>
            <a:r>
              <a:rPr lang="pt-PT" sz="1200" dirty="0" err="1"/>
              <a:t>Nyugen</a:t>
            </a:r>
            <a:r>
              <a:rPr lang="pt-PT" sz="1200" dirty="0"/>
              <a:t> – 20230805</a:t>
            </a:r>
          </a:p>
          <a:p>
            <a:pPr marL="0" lvl="0" indent="0" algn="l"/>
            <a:r>
              <a:rPr lang="pt-PT" sz="1200" dirty="0"/>
              <a:t>Deolindo Soares - 20221446</a:t>
            </a:r>
            <a:endParaRPr sz="1200" dirty="0"/>
          </a:p>
        </p:txBody>
      </p:sp>
      <p:sp>
        <p:nvSpPr>
          <p:cNvPr id="214" name="Google Shape;214;p22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6718660" y="1665559"/>
            <a:ext cx="1208609" cy="1263241"/>
            <a:chOff x="-747068" y="-488408"/>
            <a:chExt cx="936689" cy="979029"/>
          </a:xfrm>
        </p:grpSpPr>
        <p:sp>
          <p:nvSpPr>
            <p:cNvPr id="219" name="Google Shape;219;p22"/>
            <p:cNvSpPr/>
            <p:nvPr/>
          </p:nvSpPr>
          <p:spPr>
            <a:xfrm>
              <a:off x="-747068" y="-488408"/>
              <a:ext cx="936689" cy="979029"/>
            </a:xfrm>
            <a:custGeom>
              <a:avLst/>
              <a:gdLst/>
              <a:ahLst/>
              <a:cxnLst/>
              <a:rect l="l" t="t" r="r" b="b"/>
              <a:pathLst>
                <a:path w="19800" h="20695" extrusionOk="0">
                  <a:moveTo>
                    <a:pt x="723" y="0"/>
                  </a:moveTo>
                  <a:cubicBezTo>
                    <a:pt x="326" y="0"/>
                    <a:pt x="0" y="318"/>
                    <a:pt x="0" y="714"/>
                  </a:cubicBezTo>
                  <a:lnTo>
                    <a:pt x="0" y="19973"/>
                  </a:lnTo>
                  <a:cubicBezTo>
                    <a:pt x="0" y="20370"/>
                    <a:pt x="326" y="20694"/>
                    <a:pt x="723" y="20694"/>
                  </a:cubicBezTo>
                  <a:lnTo>
                    <a:pt x="19086" y="20694"/>
                  </a:lnTo>
                  <a:cubicBezTo>
                    <a:pt x="19483" y="20694"/>
                    <a:pt x="19800" y="20370"/>
                    <a:pt x="19800" y="19973"/>
                  </a:cubicBezTo>
                  <a:lnTo>
                    <a:pt x="19800" y="714"/>
                  </a:lnTo>
                  <a:cubicBezTo>
                    <a:pt x="19800" y="318"/>
                    <a:pt x="19483" y="0"/>
                    <a:pt x="19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-747068" y="-488408"/>
              <a:ext cx="936689" cy="72097"/>
            </a:xfrm>
            <a:custGeom>
              <a:avLst/>
              <a:gdLst/>
              <a:ahLst/>
              <a:cxnLst/>
              <a:rect l="l" t="t" r="r" b="b"/>
              <a:pathLst>
                <a:path w="19800" h="1524" extrusionOk="0">
                  <a:moveTo>
                    <a:pt x="577" y="0"/>
                  </a:moveTo>
                  <a:cubicBezTo>
                    <a:pt x="260" y="0"/>
                    <a:pt x="0" y="252"/>
                    <a:pt x="0" y="571"/>
                  </a:cubicBezTo>
                  <a:lnTo>
                    <a:pt x="0" y="1524"/>
                  </a:lnTo>
                  <a:lnTo>
                    <a:pt x="19800" y="1524"/>
                  </a:lnTo>
                  <a:lnTo>
                    <a:pt x="19800" y="571"/>
                  </a:lnTo>
                  <a:cubicBezTo>
                    <a:pt x="19800" y="252"/>
                    <a:pt x="19547" y="0"/>
                    <a:pt x="1923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-710878" y="-468634"/>
              <a:ext cx="32122" cy="32169"/>
            </a:xfrm>
            <a:custGeom>
              <a:avLst/>
              <a:gdLst/>
              <a:ahLst/>
              <a:cxnLst/>
              <a:rect l="l" t="t" r="r" b="b"/>
              <a:pathLst>
                <a:path w="679" h="680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-654865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87" y="527"/>
                    <a:pt x="687" y="340"/>
                  </a:cubicBezTo>
                  <a:cubicBezTo>
                    <a:pt x="687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-598853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7" y="0"/>
                  </a:moveTo>
                  <a:cubicBezTo>
                    <a:pt x="160" y="0"/>
                    <a:pt x="0" y="153"/>
                    <a:pt x="0" y="340"/>
                  </a:cubicBezTo>
                  <a:cubicBezTo>
                    <a:pt x="0" y="527"/>
                    <a:pt x="160" y="679"/>
                    <a:pt x="347" y="679"/>
                  </a:cubicBezTo>
                  <a:cubicBezTo>
                    <a:pt x="536" y="679"/>
                    <a:pt x="687" y="527"/>
                    <a:pt x="687" y="340"/>
                  </a:cubicBezTo>
                  <a:cubicBezTo>
                    <a:pt x="687" y="153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672227" y="-352163"/>
              <a:ext cx="195427" cy="34251"/>
            </a:xfrm>
            <a:custGeom>
              <a:avLst/>
              <a:gdLst/>
              <a:ahLst/>
              <a:cxnLst/>
              <a:rect l="l" t="t" r="r" b="b"/>
              <a:pathLst>
                <a:path w="4131" h="724" extrusionOk="0">
                  <a:moveTo>
                    <a:pt x="354" y="1"/>
                  </a:moveTo>
                  <a:cubicBezTo>
                    <a:pt x="158" y="1"/>
                    <a:pt x="0" y="167"/>
                    <a:pt x="0" y="361"/>
                  </a:cubicBezTo>
                  <a:cubicBezTo>
                    <a:pt x="0" y="557"/>
                    <a:pt x="158" y="723"/>
                    <a:pt x="354" y="723"/>
                  </a:cubicBezTo>
                  <a:lnTo>
                    <a:pt x="3770" y="723"/>
                  </a:lnTo>
                  <a:cubicBezTo>
                    <a:pt x="3964" y="723"/>
                    <a:pt x="4130" y="557"/>
                    <a:pt x="4130" y="361"/>
                  </a:cubicBezTo>
                  <a:cubicBezTo>
                    <a:pt x="4130" y="167"/>
                    <a:pt x="3964" y="1"/>
                    <a:pt x="3770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-428736" y="-352163"/>
              <a:ext cx="543942" cy="34251"/>
            </a:xfrm>
            <a:custGeom>
              <a:avLst/>
              <a:gdLst/>
              <a:ahLst/>
              <a:cxnLst/>
              <a:rect l="l" t="t" r="r" b="b"/>
              <a:pathLst>
                <a:path w="11498" h="724" extrusionOk="0">
                  <a:moveTo>
                    <a:pt x="356" y="1"/>
                  </a:moveTo>
                  <a:cubicBezTo>
                    <a:pt x="160" y="1"/>
                    <a:pt x="0" y="167"/>
                    <a:pt x="0" y="361"/>
                  </a:cubicBezTo>
                  <a:cubicBezTo>
                    <a:pt x="0" y="557"/>
                    <a:pt x="160" y="723"/>
                    <a:pt x="356" y="723"/>
                  </a:cubicBezTo>
                  <a:lnTo>
                    <a:pt x="11135" y="723"/>
                  </a:lnTo>
                  <a:cubicBezTo>
                    <a:pt x="11338" y="723"/>
                    <a:pt x="11497" y="557"/>
                    <a:pt x="11497" y="361"/>
                  </a:cubicBezTo>
                  <a:cubicBezTo>
                    <a:pt x="11497" y="167"/>
                    <a:pt x="11338" y="1"/>
                    <a:pt x="1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-671234" y="-245910"/>
              <a:ext cx="55019" cy="54735"/>
            </a:xfrm>
            <a:custGeom>
              <a:avLst/>
              <a:gdLst/>
              <a:ahLst/>
              <a:cxnLst/>
              <a:rect l="l" t="t" r="r" b="b"/>
              <a:pathLst>
                <a:path w="1163" h="1157" extrusionOk="0">
                  <a:moveTo>
                    <a:pt x="577" y="1"/>
                  </a:moveTo>
                  <a:cubicBezTo>
                    <a:pt x="260" y="1"/>
                    <a:pt x="0" y="254"/>
                    <a:pt x="0" y="578"/>
                  </a:cubicBezTo>
                  <a:cubicBezTo>
                    <a:pt x="0" y="897"/>
                    <a:pt x="260" y="1157"/>
                    <a:pt x="577" y="1157"/>
                  </a:cubicBezTo>
                  <a:cubicBezTo>
                    <a:pt x="903" y="1157"/>
                    <a:pt x="1163" y="897"/>
                    <a:pt x="1163" y="578"/>
                  </a:cubicBezTo>
                  <a:cubicBezTo>
                    <a:pt x="1163" y="254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-671234" y="-159479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cubicBezTo>
                    <a:pt x="0" y="903"/>
                    <a:pt x="260" y="1163"/>
                    <a:pt x="577" y="1163"/>
                  </a:cubicBezTo>
                  <a:cubicBezTo>
                    <a:pt x="903" y="1163"/>
                    <a:pt x="1163" y="903"/>
                    <a:pt x="1163" y="577"/>
                  </a:cubicBezTo>
                  <a:cubicBezTo>
                    <a:pt x="1163" y="260"/>
                    <a:pt x="903" y="0"/>
                    <a:pt x="577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-671234" y="-73096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1"/>
                  </a:moveTo>
                  <a:cubicBezTo>
                    <a:pt x="260" y="1"/>
                    <a:pt x="0" y="261"/>
                    <a:pt x="0" y="587"/>
                  </a:cubicBezTo>
                  <a:cubicBezTo>
                    <a:pt x="0" y="904"/>
                    <a:pt x="260" y="1164"/>
                    <a:pt x="577" y="1164"/>
                  </a:cubicBezTo>
                  <a:cubicBezTo>
                    <a:pt x="903" y="1164"/>
                    <a:pt x="1163" y="904"/>
                    <a:pt x="1163" y="587"/>
                  </a:cubicBezTo>
                  <a:cubicBezTo>
                    <a:pt x="1163" y="261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587547" y="-231860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1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1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-587547" y="-145476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1"/>
                  </a:moveTo>
                  <a:cubicBezTo>
                    <a:pt x="130" y="1"/>
                    <a:pt x="0" y="131"/>
                    <a:pt x="0" y="281"/>
                  </a:cubicBezTo>
                  <a:cubicBezTo>
                    <a:pt x="0" y="441"/>
                    <a:pt x="130" y="564"/>
                    <a:pt x="281" y="564"/>
                  </a:cubicBezTo>
                  <a:lnTo>
                    <a:pt x="7272" y="564"/>
                  </a:lnTo>
                  <a:cubicBezTo>
                    <a:pt x="7430" y="564"/>
                    <a:pt x="7553" y="441"/>
                    <a:pt x="7553" y="281"/>
                  </a:cubicBezTo>
                  <a:cubicBezTo>
                    <a:pt x="7553" y="131"/>
                    <a:pt x="7430" y="1"/>
                    <a:pt x="7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-587547" y="-58714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3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3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-174174" y="-231860"/>
              <a:ext cx="288292" cy="199827"/>
            </a:xfrm>
            <a:custGeom>
              <a:avLst/>
              <a:gdLst/>
              <a:ahLst/>
              <a:cxnLst/>
              <a:rect l="l" t="t" r="r" b="b"/>
              <a:pathLst>
                <a:path w="6094" h="4224" extrusionOk="0">
                  <a:moveTo>
                    <a:pt x="548" y="0"/>
                  </a:moveTo>
                  <a:cubicBezTo>
                    <a:pt x="245" y="0"/>
                    <a:pt x="0" y="244"/>
                    <a:pt x="0" y="548"/>
                  </a:cubicBezTo>
                  <a:lnTo>
                    <a:pt x="0" y="3676"/>
                  </a:lnTo>
                  <a:cubicBezTo>
                    <a:pt x="0" y="3979"/>
                    <a:pt x="245" y="4223"/>
                    <a:pt x="548" y="4223"/>
                  </a:cubicBezTo>
                  <a:lnTo>
                    <a:pt x="5546" y="4223"/>
                  </a:lnTo>
                  <a:cubicBezTo>
                    <a:pt x="5849" y="4223"/>
                    <a:pt x="6094" y="3979"/>
                    <a:pt x="6094" y="3676"/>
                  </a:cubicBezTo>
                  <a:lnTo>
                    <a:pt x="6094" y="548"/>
                  </a:lnTo>
                  <a:cubicBezTo>
                    <a:pt x="6094" y="244"/>
                    <a:pt x="5849" y="0"/>
                    <a:pt x="5546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-632631" y="202944"/>
              <a:ext cx="708146" cy="26066"/>
            </a:xfrm>
            <a:custGeom>
              <a:avLst/>
              <a:gdLst/>
              <a:ahLst/>
              <a:cxnLst/>
              <a:rect l="l" t="t" r="r" b="b"/>
              <a:pathLst>
                <a:path w="14969" h="551" extrusionOk="0">
                  <a:moveTo>
                    <a:pt x="274" y="1"/>
                  </a:moveTo>
                  <a:cubicBezTo>
                    <a:pt x="123" y="1"/>
                    <a:pt x="0" y="124"/>
                    <a:pt x="0" y="275"/>
                  </a:cubicBezTo>
                  <a:cubicBezTo>
                    <a:pt x="0" y="427"/>
                    <a:pt x="123" y="550"/>
                    <a:pt x="274" y="550"/>
                  </a:cubicBezTo>
                  <a:lnTo>
                    <a:pt x="14695" y="550"/>
                  </a:lnTo>
                  <a:cubicBezTo>
                    <a:pt x="14847" y="550"/>
                    <a:pt x="14968" y="427"/>
                    <a:pt x="14968" y="275"/>
                  </a:cubicBezTo>
                  <a:cubicBezTo>
                    <a:pt x="14968" y="124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-632631" y="254840"/>
              <a:ext cx="708146" cy="25735"/>
            </a:xfrm>
            <a:custGeom>
              <a:avLst/>
              <a:gdLst/>
              <a:ahLst/>
              <a:cxnLst/>
              <a:rect l="l" t="t" r="r" b="b"/>
              <a:pathLst>
                <a:path w="14969" h="544" extrusionOk="0">
                  <a:moveTo>
                    <a:pt x="274" y="1"/>
                  </a:moveTo>
                  <a:cubicBezTo>
                    <a:pt x="123" y="1"/>
                    <a:pt x="0" y="117"/>
                    <a:pt x="0" y="268"/>
                  </a:cubicBezTo>
                  <a:cubicBezTo>
                    <a:pt x="0" y="420"/>
                    <a:pt x="123" y="543"/>
                    <a:pt x="274" y="543"/>
                  </a:cubicBezTo>
                  <a:lnTo>
                    <a:pt x="14695" y="543"/>
                  </a:lnTo>
                  <a:cubicBezTo>
                    <a:pt x="14847" y="543"/>
                    <a:pt x="14968" y="420"/>
                    <a:pt x="14968" y="268"/>
                  </a:cubicBezTo>
                  <a:cubicBezTo>
                    <a:pt x="14968" y="117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-632631" y="306452"/>
              <a:ext cx="708146" cy="25688"/>
            </a:xfrm>
            <a:custGeom>
              <a:avLst/>
              <a:gdLst/>
              <a:ahLst/>
              <a:cxnLst/>
              <a:rect l="l" t="t" r="r" b="b"/>
              <a:pathLst>
                <a:path w="14969" h="543" extrusionOk="0">
                  <a:moveTo>
                    <a:pt x="274" y="0"/>
                  </a:moveTo>
                  <a:cubicBezTo>
                    <a:pt x="123" y="0"/>
                    <a:pt x="0" y="123"/>
                    <a:pt x="0" y="269"/>
                  </a:cubicBezTo>
                  <a:cubicBezTo>
                    <a:pt x="0" y="419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9"/>
                    <a:pt x="14968" y="269"/>
                  </a:cubicBezTo>
                  <a:cubicBezTo>
                    <a:pt x="14968" y="123"/>
                    <a:pt x="14847" y="0"/>
                    <a:pt x="14695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-632631" y="358065"/>
              <a:ext cx="708146" cy="25641"/>
            </a:xfrm>
            <a:custGeom>
              <a:avLst/>
              <a:gdLst/>
              <a:ahLst/>
              <a:cxnLst/>
              <a:rect l="l" t="t" r="r" b="b"/>
              <a:pathLst>
                <a:path w="14969" h="542" extrusionOk="0">
                  <a:moveTo>
                    <a:pt x="274" y="1"/>
                  </a:moveTo>
                  <a:cubicBezTo>
                    <a:pt x="123" y="1"/>
                    <a:pt x="0" y="122"/>
                    <a:pt x="0" y="275"/>
                  </a:cubicBezTo>
                  <a:cubicBezTo>
                    <a:pt x="0" y="418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8"/>
                    <a:pt x="14968" y="275"/>
                  </a:cubicBezTo>
                  <a:cubicBezTo>
                    <a:pt x="14968" y="122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-554763" y="75544"/>
              <a:ext cx="552079" cy="74840"/>
            </a:xfrm>
            <a:custGeom>
              <a:avLst/>
              <a:gdLst/>
              <a:ahLst/>
              <a:cxnLst/>
              <a:rect l="l" t="t" r="r" b="b"/>
              <a:pathLst>
                <a:path w="11670" h="1582" extrusionOk="0">
                  <a:moveTo>
                    <a:pt x="794" y="1"/>
                  </a:moveTo>
                  <a:cubicBezTo>
                    <a:pt x="354" y="1"/>
                    <a:pt x="1" y="354"/>
                    <a:pt x="1" y="788"/>
                  </a:cubicBezTo>
                  <a:cubicBezTo>
                    <a:pt x="1" y="1228"/>
                    <a:pt x="354" y="1581"/>
                    <a:pt x="794" y="1581"/>
                  </a:cubicBezTo>
                  <a:lnTo>
                    <a:pt x="10882" y="1581"/>
                  </a:lnTo>
                  <a:cubicBezTo>
                    <a:pt x="11316" y="1581"/>
                    <a:pt x="11669" y="1228"/>
                    <a:pt x="11669" y="788"/>
                  </a:cubicBezTo>
                  <a:cubicBezTo>
                    <a:pt x="11669" y="354"/>
                    <a:pt x="11316" y="1"/>
                    <a:pt x="1088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22"/>
          <p:cNvGrpSpPr/>
          <p:nvPr/>
        </p:nvGrpSpPr>
        <p:grpSpPr>
          <a:xfrm>
            <a:off x="6293340" y="3187068"/>
            <a:ext cx="1293773" cy="1195961"/>
            <a:chOff x="8287710" y="819716"/>
            <a:chExt cx="856293" cy="791556"/>
          </a:xfrm>
        </p:grpSpPr>
        <p:sp>
          <p:nvSpPr>
            <p:cNvPr id="275" name="Google Shape;275;p22"/>
            <p:cNvSpPr/>
            <p:nvPr/>
          </p:nvSpPr>
          <p:spPr>
            <a:xfrm>
              <a:off x="8287710" y="8266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8287710" y="8197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8287710" y="8266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8334932" y="9832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8371666" y="11162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8948924" y="1116211"/>
              <a:ext cx="52492" cy="13136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9021527" y="1116211"/>
              <a:ext cx="42004" cy="13136"/>
            </a:xfrm>
            <a:custGeom>
              <a:avLst/>
              <a:gdLst/>
              <a:ahLst/>
              <a:cxnLst/>
              <a:rect l="l" t="t" r="r" b="b"/>
              <a:pathLst>
                <a:path w="1602" h="501" extrusionOk="0">
                  <a:moveTo>
                    <a:pt x="234" y="0"/>
                  </a:moveTo>
                  <a:cubicBezTo>
                    <a:pt x="100" y="0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1368" y="501"/>
                  </a:lnTo>
                  <a:cubicBezTo>
                    <a:pt x="1501" y="501"/>
                    <a:pt x="1601" y="401"/>
                    <a:pt x="1601" y="267"/>
                  </a:cubicBezTo>
                  <a:cubicBezTo>
                    <a:pt x="1601" y="134"/>
                    <a:pt x="1501" y="0"/>
                    <a:pt x="1368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371666" y="11765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687406" y="1176543"/>
              <a:ext cx="98876" cy="13162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720653" y="1211546"/>
              <a:ext cx="65629" cy="12271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8688298" y="1211546"/>
              <a:ext cx="19245" cy="12271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8610451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526469" y="12115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442513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442513" y="12535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8371666" y="12115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8371666" y="12535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8371666" y="12955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8977792" y="1253524"/>
              <a:ext cx="74360" cy="12271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8440756" y="12955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8720653" y="1349725"/>
              <a:ext cx="240542" cy="13136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8882456" y="1320857"/>
              <a:ext cx="78739" cy="13162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8371666" y="10584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8371666" y="14677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8741629" y="1392595"/>
              <a:ext cx="120743" cy="12271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8902567" y="1392595"/>
              <a:ext cx="160965" cy="12271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902567" y="1452062"/>
              <a:ext cx="160965" cy="13136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8371666" y="15089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8448648" y="15089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2"/>
          <p:cNvGrpSpPr/>
          <p:nvPr/>
        </p:nvGrpSpPr>
        <p:grpSpPr>
          <a:xfrm>
            <a:off x="7243317" y="2648950"/>
            <a:ext cx="1655354" cy="1427061"/>
            <a:chOff x="1739746" y="-454299"/>
            <a:chExt cx="1008501" cy="869417"/>
          </a:xfrm>
        </p:grpSpPr>
        <p:sp>
          <p:nvSpPr>
            <p:cNvPr id="305" name="Google Shape;305;p22"/>
            <p:cNvSpPr/>
            <p:nvPr/>
          </p:nvSpPr>
          <p:spPr>
            <a:xfrm>
              <a:off x="1739746" y="-454299"/>
              <a:ext cx="1008501" cy="869417"/>
            </a:xfrm>
            <a:custGeom>
              <a:avLst/>
              <a:gdLst/>
              <a:ahLst/>
              <a:cxnLst/>
              <a:rect l="l" t="t" r="r" b="b"/>
              <a:pathLst>
                <a:path w="21318" h="18378" extrusionOk="0">
                  <a:moveTo>
                    <a:pt x="767" y="0"/>
                  </a:moveTo>
                  <a:cubicBezTo>
                    <a:pt x="341" y="0"/>
                    <a:pt x="1" y="347"/>
                    <a:pt x="1" y="766"/>
                  </a:cubicBezTo>
                  <a:lnTo>
                    <a:pt x="1" y="17597"/>
                  </a:lnTo>
                  <a:cubicBezTo>
                    <a:pt x="1" y="18031"/>
                    <a:pt x="347" y="18377"/>
                    <a:pt x="781" y="18377"/>
                  </a:cubicBezTo>
                  <a:lnTo>
                    <a:pt x="20537" y="18377"/>
                  </a:lnTo>
                  <a:cubicBezTo>
                    <a:pt x="20970" y="18377"/>
                    <a:pt x="21317" y="18031"/>
                    <a:pt x="21317" y="17597"/>
                  </a:cubicBezTo>
                  <a:lnTo>
                    <a:pt x="21317" y="766"/>
                  </a:lnTo>
                  <a:cubicBezTo>
                    <a:pt x="21317" y="347"/>
                    <a:pt x="20979" y="0"/>
                    <a:pt x="20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739746" y="-269848"/>
              <a:ext cx="1008501" cy="108334"/>
            </a:xfrm>
            <a:custGeom>
              <a:avLst/>
              <a:gdLst/>
              <a:ahLst/>
              <a:cxnLst/>
              <a:rect l="l" t="t" r="r" b="b"/>
              <a:pathLst>
                <a:path w="21318" h="2290" extrusionOk="0">
                  <a:moveTo>
                    <a:pt x="1" y="1"/>
                  </a:moveTo>
                  <a:lnTo>
                    <a:pt x="1" y="2290"/>
                  </a:lnTo>
                  <a:lnTo>
                    <a:pt x="21317" y="2290"/>
                  </a:lnTo>
                  <a:lnTo>
                    <a:pt x="21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1739746" y="-454299"/>
              <a:ext cx="1008501" cy="65616"/>
            </a:xfrm>
            <a:custGeom>
              <a:avLst/>
              <a:gdLst/>
              <a:ahLst/>
              <a:cxnLst/>
              <a:rect l="l" t="t" r="r" b="b"/>
              <a:pathLst>
                <a:path w="21318" h="1387" extrusionOk="0">
                  <a:moveTo>
                    <a:pt x="659" y="0"/>
                  </a:moveTo>
                  <a:cubicBezTo>
                    <a:pt x="297" y="0"/>
                    <a:pt x="1" y="297"/>
                    <a:pt x="1" y="657"/>
                  </a:cubicBezTo>
                  <a:lnTo>
                    <a:pt x="1" y="1387"/>
                  </a:lnTo>
                  <a:lnTo>
                    <a:pt x="21317" y="1387"/>
                  </a:lnTo>
                  <a:lnTo>
                    <a:pt x="21317" y="657"/>
                  </a:lnTo>
                  <a:cubicBezTo>
                    <a:pt x="21317" y="297"/>
                    <a:pt x="21022" y="0"/>
                    <a:pt x="20660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1796846" y="-439208"/>
              <a:ext cx="35197" cy="35528"/>
            </a:xfrm>
            <a:custGeom>
              <a:avLst/>
              <a:gdLst/>
              <a:ahLst/>
              <a:cxnLst/>
              <a:rect l="l" t="t" r="r" b="b"/>
              <a:pathLst>
                <a:path w="744" h="751" extrusionOk="0">
                  <a:moveTo>
                    <a:pt x="376" y="0"/>
                  </a:moveTo>
                  <a:cubicBezTo>
                    <a:pt x="166" y="0"/>
                    <a:pt x="0" y="174"/>
                    <a:pt x="0" y="375"/>
                  </a:cubicBezTo>
                  <a:cubicBezTo>
                    <a:pt x="0" y="584"/>
                    <a:pt x="166" y="751"/>
                    <a:pt x="376" y="751"/>
                  </a:cubicBezTo>
                  <a:cubicBezTo>
                    <a:pt x="579" y="751"/>
                    <a:pt x="744" y="584"/>
                    <a:pt x="744" y="375"/>
                  </a:cubicBezTo>
                  <a:cubicBezTo>
                    <a:pt x="744" y="174"/>
                    <a:pt x="579" y="0"/>
                    <a:pt x="376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1858298" y="-439208"/>
              <a:ext cx="35623" cy="35528"/>
            </a:xfrm>
            <a:custGeom>
              <a:avLst/>
              <a:gdLst/>
              <a:ahLst/>
              <a:cxnLst/>
              <a:rect l="l" t="t" r="r" b="b"/>
              <a:pathLst>
                <a:path w="753" h="751" extrusionOk="0">
                  <a:moveTo>
                    <a:pt x="377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7" y="751"/>
                  </a:cubicBezTo>
                  <a:cubicBezTo>
                    <a:pt x="587" y="751"/>
                    <a:pt x="753" y="584"/>
                    <a:pt x="753" y="375"/>
                  </a:cubicBezTo>
                  <a:cubicBezTo>
                    <a:pt x="753" y="174"/>
                    <a:pt x="587" y="0"/>
                    <a:pt x="377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920129" y="-439208"/>
              <a:ext cx="35291" cy="35528"/>
            </a:xfrm>
            <a:custGeom>
              <a:avLst/>
              <a:gdLst/>
              <a:ahLst/>
              <a:cxnLst/>
              <a:rect l="l" t="t" r="r" b="b"/>
              <a:pathLst>
                <a:path w="746" h="751" extrusionOk="0">
                  <a:moveTo>
                    <a:pt x="370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0" y="751"/>
                  </a:cubicBezTo>
                  <a:cubicBezTo>
                    <a:pt x="579" y="751"/>
                    <a:pt x="746" y="584"/>
                    <a:pt x="746" y="375"/>
                  </a:cubicBezTo>
                  <a:cubicBezTo>
                    <a:pt x="746" y="174"/>
                    <a:pt x="579" y="0"/>
                    <a:pt x="370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934889" y="-244917"/>
              <a:ext cx="585194" cy="57431"/>
            </a:xfrm>
            <a:custGeom>
              <a:avLst/>
              <a:gdLst/>
              <a:ahLst/>
              <a:cxnLst/>
              <a:rect l="l" t="t" r="r" b="b"/>
              <a:pathLst>
                <a:path w="12370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2369" y="1214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443208" y="-244917"/>
              <a:ext cx="76875" cy="57431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624" y="121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467051" y="-230582"/>
              <a:ext cx="29094" cy="28763"/>
            </a:xfrm>
            <a:custGeom>
              <a:avLst/>
              <a:gdLst/>
              <a:ahLst/>
              <a:cxnLst/>
              <a:rect l="l" t="t" r="r" b="b"/>
              <a:pathLst>
                <a:path w="615" h="608" extrusionOk="0">
                  <a:moveTo>
                    <a:pt x="304" y="1"/>
                  </a:moveTo>
                  <a:cubicBezTo>
                    <a:pt x="137" y="1"/>
                    <a:pt x="1" y="139"/>
                    <a:pt x="1" y="304"/>
                  </a:cubicBezTo>
                  <a:cubicBezTo>
                    <a:pt x="1" y="470"/>
                    <a:pt x="137" y="607"/>
                    <a:pt x="304" y="607"/>
                  </a:cubicBezTo>
                  <a:cubicBezTo>
                    <a:pt x="477" y="607"/>
                    <a:pt x="614" y="470"/>
                    <a:pt x="614" y="304"/>
                  </a:cubicBezTo>
                  <a:cubicBezTo>
                    <a:pt x="614" y="139"/>
                    <a:pt x="477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790033" y="-35008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194" y="0"/>
                    <a:pt x="0" y="196"/>
                    <a:pt x="0" y="440"/>
                  </a:cubicBezTo>
                  <a:cubicBezTo>
                    <a:pt x="0" y="686"/>
                    <a:pt x="194" y="880"/>
                    <a:pt x="440" y="880"/>
                  </a:cubicBezTo>
                  <a:cubicBezTo>
                    <a:pt x="687" y="880"/>
                    <a:pt x="881" y="686"/>
                    <a:pt x="881" y="440"/>
                  </a:cubicBezTo>
                  <a:cubicBezTo>
                    <a:pt x="881" y="196"/>
                    <a:pt x="687" y="0"/>
                    <a:pt x="440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1869936" y="-350081"/>
              <a:ext cx="458126" cy="41678"/>
            </a:xfrm>
            <a:custGeom>
              <a:avLst/>
              <a:gdLst/>
              <a:ahLst/>
              <a:cxnLst/>
              <a:rect l="l" t="t" r="r" b="b"/>
              <a:pathLst>
                <a:path w="9684" h="881" extrusionOk="0">
                  <a:moveTo>
                    <a:pt x="441" y="0"/>
                  </a:moveTo>
                  <a:cubicBezTo>
                    <a:pt x="195" y="0"/>
                    <a:pt x="1" y="196"/>
                    <a:pt x="1" y="440"/>
                  </a:cubicBezTo>
                  <a:cubicBezTo>
                    <a:pt x="1" y="686"/>
                    <a:pt x="195" y="880"/>
                    <a:pt x="441" y="880"/>
                  </a:cubicBezTo>
                  <a:lnTo>
                    <a:pt x="9243" y="880"/>
                  </a:lnTo>
                  <a:cubicBezTo>
                    <a:pt x="9489" y="880"/>
                    <a:pt x="9683" y="686"/>
                    <a:pt x="9683" y="440"/>
                  </a:cubicBezTo>
                  <a:cubicBezTo>
                    <a:pt x="9683" y="196"/>
                    <a:pt x="9489" y="0"/>
                    <a:pt x="9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1966632" y="-11269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54"/>
                  </a:cubicBezTo>
                  <a:lnTo>
                    <a:pt x="0" y="3697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697"/>
                  </a:cubicBezTo>
                  <a:lnTo>
                    <a:pt x="11114" y="354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011385" y="-41589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1747"/>
                  </a:lnTo>
                  <a:cubicBezTo>
                    <a:pt x="0" y="1934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34"/>
                    <a:pt x="9222" y="1747"/>
                  </a:cubicBezTo>
                  <a:lnTo>
                    <a:pt x="9222" y="338"/>
                  </a:lnTo>
                  <a:cubicBezTo>
                    <a:pt x="9222" y="151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2011385" y="-90458"/>
              <a:ext cx="436270" cy="21194"/>
            </a:xfrm>
            <a:custGeom>
              <a:avLst/>
              <a:gdLst/>
              <a:ahLst/>
              <a:cxnLst/>
              <a:rect l="l" t="t" r="r" b="b"/>
              <a:pathLst>
                <a:path w="9222" h="448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lnTo>
                    <a:pt x="8998" y="448"/>
                  </a:lnTo>
                  <a:cubicBezTo>
                    <a:pt x="9120" y="448"/>
                    <a:pt x="9222" y="347"/>
                    <a:pt x="9222" y="224"/>
                  </a:cubicBezTo>
                  <a:cubicBezTo>
                    <a:pt x="9222" y="101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1966632" y="12777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63"/>
                  </a:cubicBezTo>
                  <a:lnTo>
                    <a:pt x="0" y="3706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706"/>
                  </a:cubicBezTo>
                  <a:lnTo>
                    <a:pt x="11114" y="363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011385" y="199206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44"/>
                    <a:pt x="0" y="333"/>
                  </a:cubicBezTo>
                  <a:lnTo>
                    <a:pt x="0" y="1740"/>
                  </a:lnTo>
                  <a:cubicBezTo>
                    <a:pt x="0" y="1929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29"/>
                    <a:pt x="9222" y="1740"/>
                  </a:cubicBezTo>
                  <a:lnTo>
                    <a:pt x="9222" y="333"/>
                  </a:lnTo>
                  <a:cubicBezTo>
                    <a:pt x="9222" y="144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011385" y="150338"/>
              <a:ext cx="436270" cy="20863"/>
            </a:xfrm>
            <a:custGeom>
              <a:avLst/>
              <a:gdLst/>
              <a:ahLst/>
              <a:cxnLst/>
              <a:rect l="l" t="t" r="r" b="b"/>
              <a:pathLst>
                <a:path w="9222" h="441" extrusionOk="0">
                  <a:moveTo>
                    <a:pt x="224" y="0"/>
                  </a:moveTo>
                  <a:cubicBezTo>
                    <a:pt x="101" y="0"/>
                    <a:pt x="0" y="94"/>
                    <a:pt x="0" y="217"/>
                  </a:cubicBezTo>
                  <a:cubicBezTo>
                    <a:pt x="0" y="340"/>
                    <a:pt x="101" y="441"/>
                    <a:pt x="224" y="441"/>
                  </a:cubicBezTo>
                  <a:lnTo>
                    <a:pt x="8998" y="441"/>
                  </a:lnTo>
                  <a:cubicBezTo>
                    <a:pt x="9120" y="441"/>
                    <a:pt x="9222" y="340"/>
                    <a:pt x="9222" y="217"/>
                  </a:cubicBezTo>
                  <a:cubicBezTo>
                    <a:pt x="9222" y="94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527226" y="-114395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0"/>
                  </a:moveTo>
                  <a:cubicBezTo>
                    <a:pt x="181" y="0"/>
                    <a:pt x="1" y="181"/>
                    <a:pt x="1" y="397"/>
                  </a:cubicBezTo>
                  <a:lnTo>
                    <a:pt x="1" y="3654"/>
                  </a:lnTo>
                  <a:cubicBezTo>
                    <a:pt x="1" y="3879"/>
                    <a:pt x="181" y="4059"/>
                    <a:pt x="397" y="4059"/>
                  </a:cubicBezTo>
                  <a:lnTo>
                    <a:pt x="3610" y="4059"/>
                  </a:lnTo>
                  <a:cubicBezTo>
                    <a:pt x="3834" y="4059"/>
                    <a:pt x="4014" y="3879"/>
                    <a:pt x="4014" y="3654"/>
                  </a:cubicBezTo>
                  <a:lnTo>
                    <a:pt x="4014" y="397"/>
                  </a:lnTo>
                  <a:cubicBezTo>
                    <a:pt x="4014" y="181"/>
                    <a:pt x="3834" y="0"/>
                    <a:pt x="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599276" y="-89795"/>
              <a:ext cx="101143" cy="19869"/>
            </a:xfrm>
            <a:custGeom>
              <a:avLst/>
              <a:gdLst/>
              <a:ahLst/>
              <a:cxnLst/>
              <a:rect l="l" t="t" r="r" b="b"/>
              <a:pathLst>
                <a:path w="2138" h="420" extrusionOk="0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6"/>
                    <a:pt x="95" y="420"/>
                    <a:pt x="211" y="420"/>
                  </a:cubicBezTo>
                  <a:lnTo>
                    <a:pt x="1928" y="420"/>
                  </a:lnTo>
                  <a:cubicBezTo>
                    <a:pt x="2044" y="420"/>
                    <a:pt x="2138" y="326"/>
                    <a:pt x="2138" y="210"/>
                  </a:cubicBezTo>
                  <a:cubicBezTo>
                    <a:pt x="2138" y="94"/>
                    <a:pt x="2044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562092" y="-43339"/>
              <a:ext cx="138327" cy="47544"/>
            </a:xfrm>
            <a:custGeom>
              <a:avLst/>
              <a:gdLst/>
              <a:ahLst/>
              <a:cxnLst/>
              <a:rect l="l" t="t" r="r" b="b"/>
              <a:pathLst>
                <a:path w="2924" h="1005" extrusionOk="0">
                  <a:moveTo>
                    <a:pt x="274" y="1"/>
                  </a:moveTo>
                  <a:cubicBezTo>
                    <a:pt x="121" y="1"/>
                    <a:pt x="0" y="124"/>
                    <a:pt x="0" y="275"/>
                  </a:cubicBezTo>
                  <a:lnTo>
                    <a:pt x="0" y="731"/>
                  </a:lnTo>
                  <a:cubicBezTo>
                    <a:pt x="0" y="881"/>
                    <a:pt x="121" y="1004"/>
                    <a:pt x="274" y="1004"/>
                  </a:cubicBezTo>
                  <a:lnTo>
                    <a:pt x="2650" y="1004"/>
                  </a:lnTo>
                  <a:cubicBezTo>
                    <a:pt x="2801" y="1004"/>
                    <a:pt x="2924" y="881"/>
                    <a:pt x="2924" y="731"/>
                  </a:cubicBezTo>
                  <a:lnTo>
                    <a:pt x="2924" y="275"/>
                  </a:lnTo>
                  <a:cubicBezTo>
                    <a:pt x="2924" y="124"/>
                    <a:pt x="2801" y="1"/>
                    <a:pt x="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2543973" y="-97979"/>
              <a:ext cx="36190" cy="3628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383" y="0"/>
                  </a:moveTo>
                  <a:cubicBezTo>
                    <a:pt x="173" y="0"/>
                    <a:pt x="0" y="173"/>
                    <a:pt x="0" y="383"/>
                  </a:cubicBezTo>
                  <a:cubicBezTo>
                    <a:pt x="0" y="600"/>
                    <a:pt x="173" y="766"/>
                    <a:pt x="383" y="766"/>
                  </a:cubicBezTo>
                  <a:cubicBezTo>
                    <a:pt x="600" y="766"/>
                    <a:pt x="764" y="600"/>
                    <a:pt x="764" y="383"/>
                  </a:cubicBezTo>
                  <a:cubicBezTo>
                    <a:pt x="764" y="173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527226" y="127772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1"/>
                  </a:moveTo>
                  <a:cubicBezTo>
                    <a:pt x="181" y="1"/>
                    <a:pt x="1" y="181"/>
                    <a:pt x="1" y="406"/>
                  </a:cubicBezTo>
                  <a:lnTo>
                    <a:pt x="1" y="3663"/>
                  </a:lnTo>
                  <a:cubicBezTo>
                    <a:pt x="1" y="3879"/>
                    <a:pt x="181" y="4060"/>
                    <a:pt x="397" y="4060"/>
                  </a:cubicBezTo>
                  <a:lnTo>
                    <a:pt x="3610" y="4060"/>
                  </a:lnTo>
                  <a:cubicBezTo>
                    <a:pt x="3834" y="4060"/>
                    <a:pt x="4014" y="3879"/>
                    <a:pt x="4014" y="3663"/>
                  </a:cubicBezTo>
                  <a:lnTo>
                    <a:pt x="4014" y="406"/>
                  </a:lnTo>
                  <a:cubicBezTo>
                    <a:pt x="4014" y="181"/>
                    <a:pt x="3834" y="1"/>
                    <a:pt x="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2599276" y="152703"/>
              <a:ext cx="101143" cy="19585"/>
            </a:xfrm>
            <a:custGeom>
              <a:avLst/>
              <a:gdLst/>
              <a:ahLst/>
              <a:cxnLst/>
              <a:rect l="l" t="t" r="r" b="b"/>
              <a:pathLst>
                <a:path w="2138" h="414" extrusionOk="0">
                  <a:moveTo>
                    <a:pt x="211" y="1"/>
                  </a:moveTo>
                  <a:cubicBezTo>
                    <a:pt x="95" y="1"/>
                    <a:pt x="1" y="96"/>
                    <a:pt x="1" y="203"/>
                  </a:cubicBezTo>
                  <a:cubicBezTo>
                    <a:pt x="1" y="319"/>
                    <a:pt x="95" y="413"/>
                    <a:pt x="211" y="413"/>
                  </a:cubicBezTo>
                  <a:lnTo>
                    <a:pt x="1928" y="413"/>
                  </a:lnTo>
                  <a:cubicBezTo>
                    <a:pt x="2044" y="413"/>
                    <a:pt x="2138" y="319"/>
                    <a:pt x="2138" y="203"/>
                  </a:cubicBezTo>
                  <a:cubicBezTo>
                    <a:pt x="2138" y="96"/>
                    <a:pt x="2044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562092" y="198875"/>
              <a:ext cx="138327" cy="47828"/>
            </a:xfrm>
            <a:custGeom>
              <a:avLst/>
              <a:gdLst/>
              <a:ahLst/>
              <a:cxnLst/>
              <a:rect l="l" t="t" r="r" b="b"/>
              <a:pathLst>
                <a:path w="2924" h="1011" extrusionOk="0">
                  <a:moveTo>
                    <a:pt x="274" y="0"/>
                  </a:moveTo>
                  <a:cubicBezTo>
                    <a:pt x="121" y="0"/>
                    <a:pt x="0" y="123"/>
                    <a:pt x="0" y="274"/>
                  </a:cubicBezTo>
                  <a:lnTo>
                    <a:pt x="0" y="737"/>
                  </a:lnTo>
                  <a:cubicBezTo>
                    <a:pt x="0" y="888"/>
                    <a:pt x="121" y="1011"/>
                    <a:pt x="274" y="1011"/>
                  </a:cubicBezTo>
                  <a:lnTo>
                    <a:pt x="2650" y="1011"/>
                  </a:lnTo>
                  <a:cubicBezTo>
                    <a:pt x="2801" y="1011"/>
                    <a:pt x="2924" y="888"/>
                    <a:pt x="2924" y="737"/>
                  </a:cubicBezTo>
                  <a:lnTo>
                    <a:pt x="2924" y="274"/>
                  </a:lnTo>
                  <a:cubicBezTo>
                    <a:pt x="2924" y="123"/>
                    <a:pt x="2801" y="0"/>
                    <a:pt x="2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543973" y="144188"/>
              <a:ext cx="36190" cy="36616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383" y="0"/>
                  </a:moveTo>
                  <a:cubicBezTo>
                    <a:pt x="173" y="0"/>
                    <a:pt x="0" y="174"/>
                    <a:pt x="0" y="383"/>
                  </a:cubicBezTo>
                  <a:cubicBezTo>
                    <a:pt x="0" y="600"/>
                    <a:pt x="173" y="773"/>
                    <a:pt x="383" y="773"/>
                  </a:cubicBezTo>
                  <a:cubicBezTo>
                    <a:pt x="600" y="773"/>
                    <a:pt x="764" y="600"/>
                    <a:pt x="764" y="383"/>
                  </a:cubicBezTo>
                  <a:cubicBezTo>
                    <a:pt x="764" y="174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1770921" y="-7546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1"/>
                    <a:pt x="441" y="881"/>
                  </a:cubicBezTo>
                  <a:cubicBezTo>
                    <a:pt x="685" y="881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1770921" y="35901"/>
              <a:ext cx="41678" cy="42104"/>
            </a:xfrm>
            <a:custGeom>
              <a:avLst/>
              <a:gdLst/>
              <a:ahLst/>
              <a:cxnLst/>
              <a:rect l="l" t="t" r="r" b="b"/>
              <a:pathLst>
                <a:path w="881" h="890" extrusionOk="0">
                  <a:moveTo>
                    <a:pt x="441" y="0"/>
                  </a:moveTo>
                  <a:cubicBezTo>
                    <a:pt x="201" y="0"/>
                    <a:pt x="0" y="203"/>
                    <a:pt x="0" y="442"/>
                  </a:cubicBezTo>
                  <a:cubicBezTo>
                    <a:pt x="0" y="686"/>
                    <a:pt x="201" y="889"/>
                    <a:pt x="441" y="889"/>
                  </a:cubicBezTo>
                  <a:cubicBezTo>
                    <a:pt x="685" y="889"/>
                    <a:pt x="881" y="686"/>
                    <a:pt x="881" y="442"/>
                  </a:cubicBezTo>
                  <a:cubicBezTo>
                    <a:pt x="881" y="203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1770921" y="14764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0"/>
                  </a:moveTo>
                  <a:cubicBezTo>
                    <a:pt x="201" y="0"/>
                    <a:pt x="0" y="194"/>
                    <a:pt x="0" y="440"/>
                  </a:cubicBezTo>
                  <a:cubicBezTo>
                    <a:pt x="0" y="680"/>
                    <a:pt x="201" y="881"/>
                    <a:pt x="441" y="881"/>
                  </a:cubicBezTo>
                  <a:cubicBezTo>
                    <a:pt x="685" y="881"/>
                    <a:pt x="881" y="680"/>
                    <a:pt x="881" y="440"/>
                  </a:cubicBezTo>
                  <a:cubicBezTo>
                    <a:pt x="881" y="194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1770921" y="258956"/>
              <a:ext cx="41678" cy="41773"/>
            </a:xfrm>
            <a:custGeom>
              <a:avLst/>
              <a:gdLst/>
              <a:ahLst/>
              <a:cxnLst/>
              <a:rect l="l" t="t" r="r" b="b"/>
              <a:pathLst>
                <a:path w="881" h="883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3"/>
                    <a:pt x="441" y="883"/>
                  </a:cubicBezTo>
                  <a:cubicBezTo>
                    <a:pt x="685" y="883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829630" y="-69311"/>
              <a:ext cx="103272" cy="27770"/>
            </a:xfrm>
            <a:custGeom>
              <a:avLst/>
              <a:gdLst/>
              <a:ahLst/>
              <a:cxnLst/>
              <a:rect l="l" t="t" r="r" b="b"/>
              <a:pathLst>
                <a:path w="2183" h="587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6"/>
                    <a:pt x="130" y="586"/>
                    <a:pt x="297" y="586"/>
                  </a:cubicBezTo>
                  <a:lnTo>
                    <a:pt x="1886" y="586"/>
                  </a:lnTo>
                  <a:cubicBezTo>
                    <a:pt x="2052" y="586"/>
                    <a:pt x="2182" y="456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829630" y="43092"/>
              <a:ext cx="103272" cy="27675"/>
            </a:xfrm>
            <a:custGeom>
              <a:avLst/>
              <a:gdLst/>
              <a:ahLst/>
              <a:cxnLst/>
              <a:rect l="l" t="t" r="r" b="b"/>
              <a:pathLst>
                <a:path w="2183" h="585" extrusionOk="0">
                  <a:moveTo>
                    <a:pt x="297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55"/>
                    <a:pt x="130" y="585"/>
                    <a:pt x="297" y="585"/>
                  </a:cubicBezTo>
                  <a:lnTo>
                    <a:pt x="1886" y="585"/>
                  </a:lnTo>
                  <a:cubicBezTo>
                    <a:pt x="2052" y="585"/>
                    <a:pt x="2182" y="455"/>
                    <a:pt x="2182" y="290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829630" y="155163"/>
              <a:ext cx="103272" cy="28006"/>
            </a:xfrm>
            <a:custGeom>
              <a:avLst/>
              <a:gdLst/>
              <a:ahLst/>
              <a:cxnLst/>
              <a:rect l="l" t="t" r="r" b="b"/>
              <a:pathLst>
                <a:path w="2183" h="592" extrusionOk="0">
                  <a:moveTo>
                    <a:pt x="297" y="1"/>
                  </a:moveTo>
                  <a:cubicBezTo>
                    <a:pt x="130" y="1"/>
                    <a:pt x="0" y="138"/>
                    <a:pt x="0" y="295"/>
                  </a:cubicBezTo>
                  <a:cubicBezTo>
                    <a:pt x="0" y="462"/>
                    <a:pt x="130" y="592"/>
                    <a:pt x="297" y="592"/>
                  </a:cubicBezTo>
                  <a:lnTo>
                    <a:pt x="1886" y="592"/>
                  </a:lnTo>
                  <a:cubicBezTo>
                    <a:pt x="2052" y="592"/>
                    <a:pt x="2182" y="462"/>
                    <a:pt x="2182" y="295"/>
                  </a:cubicBezTo>
                  <a:cubicBezTo>
                    <a:pt x="2182" y="138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829630" y="267471"/>
              <a:ext cx="103272" cy="28101"/>
            </a:xfrm>
            <a:custGeom>
              <a:avLst/>
              <a:gdLst/>
              <a:ahLst/>
              <a:cxnLst/>
              <a:rect l="l" t="t" r="r" b="b"/>
              <a:pathLst>
                <a:path w="2183" h="594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7"/>
                    <a:pt x="130" y="594"/>
                    <a:pt x="297" y="594"/>
                  </a:cubicBezTo>
                  <a:lnTo>
                    <a:pt x="1886" y="594"/>
                  </a:lnTo>
                  <a:cubicBezTo>
                    <a:pt x="2052" y="594"/>
                    <a:pt x="2182" y="457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13;p22">
            <a:extLst>
              <a:ext uri="{FF2B5EF4-FFF2-40B4-BE49-F238E27FC236}">
                <a16:creationId xmlns:a16="http://schemas.microsoft.com/office/drawing/2014/main" id="{1FEF9FB7-AFBE-0B95-C277-8649F0CDD7C7}"/>
              </a:ext>
            </a:extLst>
          </p:cNvPr>
          <p:cNvSpPr txBox="1">
            <a:spLocks/>
          </p:cNvSpPr>
          <p:nvPr/>
        </p:nvSpPr>
        <p:spPr>
          <a:xfrm>
            <a:off x="420303" y="4341419"/>
            <a:ext cx="5094131" cy="8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2A320-BB40-65FC-1C65-C56A481F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Oswald"/>
              </a:rPr>
              <a:t>Chat de </a:t>
            </a:r>
            <a:r>
              <a:rPr lang="en-US" sz="2800" dirty="0" err="1">
                <a:solidFill>
                  <a:schemeClr val="bg1"/>
                </a:solidFill>
                <a:latin typeface="Oswald"/>
              </a:rPr>
              <a:t>convesa</a:t>
            </a:r>
            <a:br>
              <a:rPr lang="en-US" sz="2800" dirty="0">
                <a:solidFill>
                  <a:schemeClr val="accent5"/>
                </a:solidFill>
                <a:latin typeface="Oswald"/>
              </a:rPr>
            </a:b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5A60F3-B11C-B362-D17C-D40F8EA89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2332" y="1851786"/>
            <a:ext cx="749844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estudante recebe uma mensagem de uma empresa na aba "Mensagens" e abre a conversa para esclarecer dúvidas sobre a vaga ou agendar uma entrevista.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 responder diretamente pelo chat e, se necessário, anexar documentos como o seu CV ou portfólio para complementar a candidatura.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3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D9D58-CC03-E8DE-5CDE-C58F8FA8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Sistema de notas e reputação</a:t>
            </a:r>
            <a:br>
              <a:rPr lang="pt-PT" sz="28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2FC659-639F-29CC-EF40-DC9053D0C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824" y="1506873"/>
            <a:ext cx="7368351" cy="2773500"/>
          </a:xfrm>
        </p:spPr>
        <p:txBody>
          <a:bodyPr/>
          <a:lstStyle/>
          <a:p>
            <a:pPr marL="152400" indent="0">
              <a:buNone/>
            </a:pPr>
            <a:r>
              <a:rPr lang="pt-PT" dirty="0"/>
              <a:t>O estudante acede à aba "Minhas Candidaturas" para acompanhar o status das vagas a que se candidatou. </a:t>
            </a:r>
          </a:p>
          <a:p>
            <a:pPr marL="152400" indent="0">
              <a:buNone/>
            </a:pPr>
            <a:r>
              <a:rPr lang="pt-PT" dirty="0"/>
              <a:t>Pode ver se a candidatura está em análise, se foi visualizada pela empresa ou se foi aprovado para entrevista. </a:t>
            </a:r>
          </a:p>
          <a:p>
            <a:pPr marL="152400" indent="0">
              <a:buNone/>
            </a:pPr>
            <a:r>
              <a:rPr lang="pt-PT" dirty="0"/>
              <a:t>Em caso de rejeição, a plataforma sugere vagas semelhantes para novas oportunidades.</a:t>
            </a:r>
          </a:p>
        </p:txBody>
      </p:sp>
    </p:spTree>
    <p:extLst>
      <p:ext uri="{BB962C8B-B14F-4D97-AF65-F5344CB8AC3E}">
        <p14:creationId xmlns:p14="http://schemas.microsoft.com/office/powerpoint/2010/main" val="290215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398596" y="384845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</a:t>
            </a:r>
            <a:r>
              <a:rPr lang="en" dirty="0"/>
              <a:t>BJECTIVOS ESPECÍFICOS</a:t>
            </a:r>
            <a:endParaRPr dirty="0"/>
          </a:p>
        </p:txBody>
      </p:sp>
      <p:cxnSp>
        <p:nvCxnSpPr>
          <p:cNvPr id="349" name="Google Shape;349;p24"/>
          <p:cNvCxnSpPr>
            <a:stCxn id="350" idx="3"/>
            <a:endCxn id="351" idx="1"/>
          </p:cNvCxnSpPr>
          <p:nvPr/>
        </p:nvCxnSpPr>
        <p:spPr>
          <a:xfrm>
            <a:off x="1561904" y="1922341"/>
            <a:ext cx="267830" cy="10622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61" name="Google Shape;361;p24"/>
          <p:cNvGrpSpPr/>
          <p:nvPr/>
        </p:nvGrpSpPr>
        <p:grpSpPr>
          <a:xfrm>
            <a:off x="4203711" y="1108191"/>
            <a:ext cx="421951" cy="419677"/>
            <a:chOff x="-4211975" y="2046625"/>
            <a:chExt cx="292250" cy="290675"/>
          </a:xfrm>
        </p:grpSpPr>
        <p:sp>
          <p:nvSpPr>
            <p:cNvPr id="362" name="Google Shape;362;p24"/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4"/>
          <p:cNvGrpSpPr/>
          <p:nvPr/>
        </p:nvGrpSpPr>
        <p:grpSpPr>
          <a:xfrm>
            <a:off x="683507" y="1107072"/>
            <a:ext cx="423069" cy="420796"/>
            <a:chOff x="-3854375" y="2046625"/>
            <a:chExt cx="293025" cy="291450"/>
          </a:xfrm>
        </p:grpSpPr>
        <p:sp>
          <p:nvSpPr>
            <p:cNvPr id="365" name="Google Shape;365;p24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4"/>
          <p:cNvSpPr/>
          <p:nvPr/>
        </p:nvSpPr>
        <p:spPr>
          <a:xfrm>
            <a:off x="2446225" y="2152138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24"/>
          <p:cNvGrpSpPr/>
          <p:nvPr/>
        </p:nvGrpSpPr>
        <p:grpSpPr>
          <a:xfrm>
            <a:off x="-9239" y="1608991"/>
            <a:ext cx="1788022" cy="2036141"/>
            <a:chOff x="804157" y="1771188"/>
            <a:chExt cx="1788022" cy="2036141"/>
          </a:xfrm>
        </p:grpSpPr>
        <p:sp>
          <p:nvSpPr>
            <p:cNvPr id="369" name="Google Shape;369;p24"/>
            <p:cNvSpPr txBox="1"/>
            <p:nvPr/>
          </p:nvSpPr>
          <p:spPr>
            <a:xfrm>
              <a:off x="1063365" y="2512911"/>
              <a:ext cx="13338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Estatística</a:t>
              </a:r>
              <a:endParaRPr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70" name="Google Shape;370;p24"/>
            <p:cNvSpPr txBox="1"/>
            <p:nvPr/>
          </p:nvSpPr>
          <p:spPr>
            <a:xfrm>
              <a:off x="804157" y="2995229"/>
              <a:ext cx="1788022" cy="8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Fornecer informações sobre o número de candidaturas e área com maior oferta de vagas.</a:t>
              </a:r>
            </a:p>
          </p:txBody>
        </p:sp>
        <p:sp>
          <p:nvSpPr>
            <p:cNvPr id="350" name="Google Shape;350;p24"/>
            <p:cNvSpPr txBox="1"/>
            <p:nvPr/>
          </p:nvSpPr>
          <p:spPr>
            <a:xfrm>
              <a:off x="1041500" y="1771188"/>
              <a:ext cx="13338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Oswald"/>
                  <a:ea typeface="Oswald"/>
                  <a:cs typeface="Oswald"/>
                  <a:sym typeface="Oswald"/>
                </a:rPr>
                <a:t>01</a:t>
              </a:r>
              <a:endParaRPr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71" name="Google Shape;371;p24"/>
          <p:cNvGrpSpPr/>
          <p:nvPr/>
        </p:nvGrpSpPr>
        <p:grpSpPr>
          <a:xfrm>
            <a:off x="1617716" y="2671284"/>
            <a:ext cx="2195626" cy="1947696"/>
            <a:chOff x="2790577" y="2838438"/>
            <a:chExt cx="1801657" cy="1947696"/>
          </a:xfrm>
        </p:grpSpPr>
        <p:sp>
          <p:nvSpPr>
            <p:cNvPr id="372" name="Google Shape;372;p24"/>
            <p:cNvSpPr txBox="1"/>
            <p:nvPr/>
          </p:nvSpPr>
          <p:spPr>
            <a:xfrm>
              <a:off x="2950600" y="3562911"/>
              <a:ext cx="13338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SIG</a:t>
              </a:r>
              <a:endParaRPr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73" name="Google Shape;373;p24"/>
            <p:cNvSpPr txBox="1"/>
            <p:nvPr/>
          </p:nvSpPr>
          <p:spPr>
            <a:xfrm>
              <a:off x="2790577" y="3974034"/>
              <a:ext cx="1801657" cy="8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Implementar um mapa interativo que exiba empresas e vagas disponíveis por região.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24"/>
            <p:cNvSpPr txBox="1"/>
            <p:nvPr/>
          </p:nvSpPr>
          <p:spPr>
            <a:xfrm>
              <a:off x="2964552" y="2838438"/>
              <a:ext cx="13338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02</a:t>
              </a:r>
              <a:endParaRPr sz="30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78" name="Google Shape;378;p24"/>
          <p:cNvGrpSpPr/>
          <p:nvPr/>
        </p:nvGrpSpPr>
        <p:grpSpPr>
          <a:xfrm>
            <a:off x="3619984" y="1654501"/>
            <a:ext cx="1906752" cy="2216674"/>
            <a:chOff x="6640994" y="2838438"/>
            <a:chExt cx="1906752" cy="2216674"/>
          </a:xfrm>
        </p:grpSpPr>
        <p:sp>
          <p:nvSpPr>
            <p:cNvPr id="379" name="Google Shape;379;p24"/>
            <p:cNvSpPr txBox="1"/>
            <p:nvPr/>
          </p:nvSpPr>
          <p:spPr>
            <a:xfrm>
              <a:off x="6718581" y="3812384"/>
              <a:ext cx="154583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Interface e usabilidade</a:t>
              </a:r>
              <a:endParaRPr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80" name="Google Shape;380;p24"/>
            <p:cNvSpPr txBox="1"/>
            <p:nvPr/>
          </p:nvSpPr>
          <p:spPr>
            <a:xfrm>
              <a:off x="6640994" y="4243012"/>
              <a:ext cx="1906752" cy="8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Interface intuitiva e acessível para facilitar a navegação dos estudantes e recrutadores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24"/>
            <p:cNvSpPr txBox="1"/>
            <p:nvPr/>
          </p:nvSpPr>
          <p:spPr>
            <a:xfrm>
              <a:off x="6768800" y="2838438"/>
              <a:ext cx="13338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03</a:t>
              </a:r>
              <a:endParaRPr sz="30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cxnSp>
        <p:nvCxnSpPr>
          <p:cNvPr id="382" name="Google Shape;382;p24"/>
          <p:cNvCxnSpPr>
            <a:cxnSpLocks/>
          </p:cNvCxnSpPr>
          <p:nvPr/>
        </p:nvCxnSpPr>
        <p:spPr>
          <a:xfrm flipV="1">
            <a:off x="3292032" y="1917534"/>
            <a:ext cx="283737" cy="1067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oogle Shape;361;p24">
            <a:extLst>
              <a:ext uri="{FF2B5EF4-FFF2-40B4-BE49-F238E27FC236}">
                <a16:creationId xmlns:a16="http://schemas.microsoft.com/office/drawing/2014/main" id="{17559487-28DE-686B-8245-39C8F9AC7DB0}"/>
              </a:ext>
            </a:extLst>
          </p:cNvPr>
          <p:cNvGrpSpPr/>
          <p:nvPr/>
        </p:nvGrpSpPr>
        <p:grpSpPr>
          <a:xfrm>
            <a:off x="5999228" y="2157761"/>
            <a:ext cx="421951" cy="419677"/>
            <a:chOff x="-4211975" y="2046625"/>
            <a:chExt cx="292250" cy="290675"/>
          </a:xfrm>
        </p:grpSpPr>
        <p:sp>
          <p:nvSpPr>
            <p:cNvPr id="3" name="Google Shape;362;p24">
              <a:extLst>
                <a:ext uri="{FF2B5EF4-FFF2-40B4-BE49-F238E27FC236}">
                  <a16:creationId xmlns:a16="http://schemas.microsoft.com/office/drawing/2014/main" id="{B5B329C3-FF0A-8F14-403A-CC9BC9B92EE5}"/>
                </a:ext>
              </a:extLst>
            </p:cNvPr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3;p24">
              <a:extLst>
                <a:ext uri="{FF2B5EF4-FFF2-40B4-BE49-F238E27FC236}">
                  <a16:creationId xmlns:a16="http://schemas.microsoft.com/office/drawing/2014/main" id="{722DD35A-BBE3-50D6-AE95-39F14ADCFEE1}"/>
                </a:ext>
              </a:extLst>
            </p:cNvPr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378;p24">
            <a:extLst>
              <a:ext uri="{FF2B5EF4-FFF2-40B4-BE49-F238E27FC236}">
                <a16:creationId xmlns:a16="http://schemas.microsoft.com/office/drawing/2014/main" id="{5ABB476B-4544-6696-197A-679032AB8A2C}"/>
              </a:ext>
            </a:extLst>
          </p:cNvPr>
          <p:cNvGrpSpPr/>
          <p:nvPr/>
        </p:nvGrpSpPr>
        <p:grpSpPr>
          <a:xfrm>
            <a:off x="5441969" y="2704071"/>
            <a:ext cx="1748497" cy="1760378"/>
            <a:chOff x="6667462" y="2838438"/>
            <a:chExt cx="1748497" cy="1760378"/>
          </a:xfrm>
        </p:grpSpPr>
        <p:sp>
          <p:nvSpPr>
            <p:cNvPr id="6" name="Google Shape;379;p24">
              <a:extLst>
                <a:ext uri="{FF2B5EF4-FFF2-40B4-BE49-F238E27FC236}">
                  <a16:creationId xmlns:a16="http://schemas.microsoft.com/office/drawing/2014/main" id="{399FF410-0202-E1A0-F610-40D216A9B1B2}"/>
                </a:ext>
              </a:extLst>
            </p:cNvPr>
            <p:cNvSpPr txBox="1"/>
            <p:nvPr/>
          </p:nvSpPr>
          <p:spPr>
            <a:xfrm>
              <a:off x="6667462" y="3420445"/>
              <a:ext cx="1748497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Programaçao web</a:t>
              </a:r>
              <a:endParaRPr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" name="Google Shape;380;p24">
              <a:extLst>
                <a:ext uri="{FF2B5EF4-FFF2-40B4-BE49-F238E27FC236}">
                  <a16:creationId xmlns:a16="http://schemas.microsoft.com/office/drawing/2014/main" id="{38ADD0E5-9291-9A35-7AB5-8F6A989417A5}"/>
                </a:ext>
              </a:extLst>
            </p:cNvPr>
            <p:cNvSpPr txBox="1"/>
            <p:nvPr/>
          </p:nvSpPr>
          <p:spPr>
            <a:xfrm>
              <a:off x="6874811" y="3786716"/>
              <a:ext cx="1333799" cy="8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Site desenvolvido com html, </a:t>
              </a:r>
              <a:r>
                <a:rPr lang="pt-PT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css</a:t>
              </a:r>
              <a:r>
                <a:rPr lang="pt-PT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 </a:t>
              </a:r>
              <a:r>
                <a:rPr lang="pt-PT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javascript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381;p24">
              <a:extLst>
                <a:ext uri="{FF2B5EF4-FFF2-40B4-BE49-F238E27FC236}">
                  <a16:creationId xmlns:a16="http://schemas.microsoft.com/office/drawing/2014/main" id="{6B5C055D-B50E-9010-8391-C37A0DB9EB78}"/>
                </a:ext>
              </a:extLst>
            </p:cNvPr>
            <p:cNvSpPr txBox="1"/>
            <p:nvPr/>
          </p:nvSpPr>
          <p:spPr>
            <a:xfrm>
              <a:off x="6768800" y="2838438"/>
              <a:ext cx="13338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03</a:t>
              </a:r>
              <a:endParaRPr sz="30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cxnSp>
        <p:nvCxnSpPr>
          <p:cNvPr id="10" name="Google Shape;349;p24">
            <a:extLst>
              <a:ext uri="{FF2B5EF4-FFF2-40B4-BE49-F238E27FC236}">
                <a16:creationId xmlns:a16="http://schemas.microsoft.com/office/drawing/2014/main" id="{7B074E16-E9A8-E06B-0BA7-B1430921AD17}"/>
              </a:ext>
            </a:extLst>
          </p:cNvPr>
          <p:cNvCxnSpPr/>
          <p:nvPr/>
        </p:nvCxnSpPr>
        <p:spPr>
          <a:xfrm>
            <a:off x="5033145" y="1917534"/>
            <a:ext cx="592315" cy="1067250"/>
          </a:xfrm>
          <a:prstGeom prst="bentConnector3">
            <a:avLst>
              <a:gd name="adj1" fmla="val 6962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Google Shape;367;p24">
            <a:extLst>
              <a:ext uri="{FF2B5EF4-FFF2-40B4-BE49-F238E27FC236}">
                <a16:creationId xmlns:a16="http://schemas.microsoft.com/office/drawing/2014/main" id="{71507023-A363-878C-8BE2-903386EE5E3C}"/>
              </a:ext>
            </a:extLst>
          </p:cNvPr>
          <p:cNvSpPr/>
          <p:nvPr/>
        </p:nvSpPr>
        <p:spPr>
          <a:xfrm>
            <a:off x="7858216" y="1158442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371;p24">
            <a:extLst>
              <a:ext uri="{FF2B5EF4-FFF2-40B4-BE49-F238E27FC236}">
                <a16:creationId xmlns:a16="http://schemas.microsoft.com/office/drawing/2014/main" id="{45643E46-224E-8C67-99F2-AEF7138240B9}"/>
              </a:ext>
            </a:extLst>
          </p:cNvPr>
          <p:cNvGrpSpPr/>
          <p:nvPr/>
        </p:nvGrpSpPr>
        <p:grpSpPr>
          <a:xfrm>
            <a:off x="7090898" y="1697436"/>
            <a:ext cx="2023396" cy="2104371"/>
            <a:chOff x="2861240" y="2838438"/>
            <a:chExt cx="1660331" cy="2104371"/>
          </a:xfrm>
        </p:grpSpPr>
        <p:sp>
          <p:nvSpPr>
            <p:cNvPr id="14" name="Google Shape;372;p24">
              <a:extLst>
                <a:ext uri="{FF2B5EF4-FFF2-40B4-BE49-F238E27FC236}">
                  <a16:creationId xmlns:a16="http://schemas.microsoft.com/office/drawing/2014/main" id="{3219C8CD-6722-C839-A714-59A7AB6D479A}"/>
                </a:ext>
              </a:extLst>
            </p:cNvPr>
            <p:cNvSpPr txBox="1"/>
            <p:nvPr/>
          </p:nvSpPr>
          <p:spPr>
            <a:xfrm>
              <a:off x="2923560" y="3649836"/>
              <a:ext cx="1493823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800" dirty="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A</a:t>
              </a:r>
              <a:r>
                <a:rPr lang="en" sz="1800" dirty="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lgoritmo e estrutura de dados</a:t>
              </a:r>
              <a:endParaRPr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" name="Google Shape;373;p24">
              <a:extLst>
                <a:ext uri="{FF2B5EF4-FFF2-40B4-BE49-F238E27FC236}">
                  <a16:creationId xmlns:a16="http://schemas.microsoft.com/office/drawing/2014/main" id="{E6DC9328-56F6-1C81-F7C9-10A4887E5269}"/>
                </a:ext>
              </a:extLst>
            </p:cNvPr>
            <p:cNvSpPr txBox="1"/>
            <p:nvPr/>
          </p:nvSpPr>
          <p:spPr>
            <a:xfrm>
              <a:off x="2861240" y="4130709"/>
              <a:ext cx="1660331" cy="8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Desenvolver um algoritmo para otimizar a busca e a recomendação de vagas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" name="Google Shape;351;p24">
              <a:extLst>
                <a:ext uri="{FF2B5EF4-FFF2-40B4-BE49-F238E27FC236}">
                  <a16:creationId xmlns:a16="http://schemas.microsoft.com/office/drawing/2014/main" id="{0ECAC1F4-C34C-95CD-7B7F-BA1C7D3A602B}"/>
                </a:ext>
              </a:extLst>
            </p:cNvPr>
            <p:cNvSpPr txBox="1"/>
            <p:nvPr/>
          </p:nvSpPr>
          <p:spPr>
            <a:xfrm>
              <a:off x="2964552" y="2838438"/>
              <a:ext cx="13338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2"/>
                  </a:solidFill>
                  <a:latin typeface="Oswald"/>
                  <a:ea typeface="Oswald"/>
                  <a:cs typeface="Oswald"/>
                  <a:sym typeface="Oswald"/>
                </a:rPr>
                <a:t>02</a:t>
              </a:r>
              <a:endParaRPr sz="30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cxnSp>
        <p:nvCxnSpPr>
          <p:cNvPr id="18" name="Google Shape;382;p24">
            <a:extLst>
              <a:ext uri="{FF2B5EF4-FFF2-40B4-BE49-F238E27FC236}">
                <a16:creationId xmlns:a16="http://schemas.microsoft.com/office/drawing/2014/main" id="{8865ECD0-10C7-5EDC-44C0-060FD3BCBCAB}"/>
              </a:ext>
            </a:extLst>
          </p:cNvPr>
          <p:cNvCxnSpPr>
            <a:cxnSpLocks/>
          </p:cNvCxnSpPr>
          <p:nvPr/>
        </p:nvCxnSpPr>
        <p:spPr>
          <a:xfrm flipV="1">
            <a:off x="6715909" y="1927975"/>
            <a:ext cx="283737" cy="1067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6C8C308-7A8F-90AF-047B-890C4C7B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513" y="2208828"/>
            <a:ext cx="7704000" cy="573000"/>
          </a:xfrm>
        </p:spPr>
        <p:txBody>
          <a:bodyPr/>
          <a:lstStyle/>
          <a:p>
            <a:r>
              <a:rPr lang="pt-PT" dirty="0"/>
              <a:t>OBRIGADO!</a:t>
            </a:r>
            <a:endParaRPr lang="en-US" dirty="0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8E994090-F3D0-9ACD-9DF0-42B37DE839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659368">
            <a:off x="-1559222" y="-9087519"/>
            <a:ext cx="4390291" cy="4390291"/>
          </a:xfrm>
          <a:prstGeom prst="rect">
            <a:avLst/>
          </a:prstGeom>
        </p:spPr>
      </p:pic>
      <p:pic>
        <p:nvPicPr>
          <p:cNvPr id="12" name="Picture 2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41AB36C9-1DC0-3E12-508B-124DD51340E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587511">
            <a:off x="-458921" y="-13526893"/>
            <a:ext cx="2189692" cy="4309015"/>
          </a:xfrm>
          <a:prstGeom prst="rect">
            <a:avLst/>
          </a:prstGeom>
        </p:spPr>
      </p:pic>
      <p:pic>
        <p:nvPicPr>
          <p:cNvPr id="13" name="Picture 4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1D362ED2-94D3-ADE6-B307-7C04ABF48D5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587511">
            <a:off x="3443212" y="-11964789"/>
            <a:ext cx="2189692" cy="4309015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499D67A5-6BA1-58D3-8C70-2EA1D9DE32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659368">
            <a:off x="6934386" y="-4703738"/>
            <a:ext cx="4390291" cy="4390291"/>
          </a:xfrm>
          <a:prstGeom prst="rect">
            <a:avLst/>
          </a:prstGeom>
        </p:spPr>
      </p:pic>
      <p:pic>
        <p:nvPicPr>
          <p:cNvPr id="15" name="Picture 10" descr="A picture containing monitor, mirror, keyboard, car mirror&#10;&#10;Description automatically generated">
            <a:extLst>
              <a:ext uri="{FF2B5EF4-FFF2-40B4-BE49-F238E27FC236}">
                <a16:creationId xmlns:a16="http://schemas.microsoft.com/office/drawing/2014/main" id="{39548D5D-DBEE-2CCF-DA38-9F17C38BB84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838634">
            <a:off x="3129897" y="-7853707"/>
            <a:ext cx="2350716" cy="463561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1265030-BDB1-63AB-7B0B-6D6823EFAD7B}"/>
              </a:ext>
            </a:extLst>
          </p:cNvPr>
          <p:cNvSpPr/>
          <p:nvPr/>
        </p:nvSpPr>
        <p:spPr>
          <a:xfrm>
            <a:off x="-2330202" y="-11662"/>
            <a:ext cx="6291113" cy="6291113"/>
          </a:xfrm>
          <a:prstGeom prst="ellipse">
            <a:avLst/>
          </a:prstGeom>
          <a:solidFill>
            <a:srgbClr val="008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8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894A79-A936-60D2-A35E-F414341B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150" y="606675"/>
            <a:ext cx="1937475" cy="576000"/>
          </a:xfrm>
        </p:spPr>
        <p:txBody>
          <a:bodyPr/>
          <a:lstStyle/>
          <a:p>
            <a:r>
              <a:rPr lang="pt-PT" dirty="0"/>
              <a:t>INTRODUÇÃO</a:t>
            </a:r>
            <a:endParaRPr lang="en-US" dirty="0"/>
          </a:p>
        </p:txBody>
      </p:sp>
      <p:sp>
        <p:nvSpPr>
          <p:cNvPr id="5" name="Google Shape;1812;p43">
            <a:extLst>
              <a:ext uri="{FF2B5EF4-FFF2-40B4-BE49-F238E27FC236}">
                <a16:creationId xmlns:a16="http://schemas.microsoft.com/office/drawing/2014/main" id="{23399486-A3DB-35D2-0C88-D558F33382B8}"/>
              </a:ext>
            </a:extLst>
          </p:cNvPr>
          <p:cNvSpPr/>
          <p:nvPr/>
        </p:nvSpPr>
        <p:spPr>
          <a:xfrm>
            <a:off x="447674" y="485775"/>
            <a:ext cx="4329855" cy="4324848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FFFFFF"/>
                </a:solidFill>
              </a:rPr>
              <a:t>    </a:t>
            </a:r>
            <a:r>
              <a:rPr lang="pt-PT" b="0" i="0" dirty="0">
                <a:solidFill>
                  <a:srgbClr val="FFFFFF"/>
                </a:solidFill>
                <a:effectLst/>
              </a:rPr>
              <a:t>A transição da universidade para o mercado de trabalho pode ser um grande desafio para muitos estudantes. A falta de experiência, a dificuldade de encontrar oportunidades alinhadas com sua formação e a competitividade do mercado tornam essa etapa ainda mais complexa. Diante desse cenário, a tecnologia surge como uma aliada essencial para conectar estudantes e empresas de forma eficiente.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E759ABE-64A3-D6F6-76CC-7B216302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8871" y="894675"/>
            <a:ext cx="3551490" cy="35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9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"/>
          <p:cNvSpPr/>
          <p:nvPr/>
        </p:nvSpPr>
        <p:spPr>
          <a:xfrm>
            <a:off x="3428551" y="2764288"/>
            <a:ext cx="705900" cy="705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29"/>
          <p:cNvSpPr/>
          <p:nvPr/>
        </p:nvSpPr>
        <p:spPr>
          <a:xfrm>
            <a:off x="3429175" y="1393538"/>
            <a:ext cx="705900" cy="705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29"/>
          <p:cNvSpPr/>
          <p:nvPr/>
        </p:nvSpPr>
        <p:spPr>
          <a:xfrm>
            <a:off x="4990500" y="1393538"/>
            <a:ext cx="705900" cy="705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9"/>
          <p:cNvSpPr txBox="1"/>
          <p:nvPr/>
        </p:nvSpPr>
        <p:spPr>
          <a:xfrm>
            <a:off x="5894674" y="1354822"/>
            <a:ext cx="2291032" cy="7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/>
                </a:solidFill>
                <a:latin typeface="Oswald"/>
              </a:rPr>
              <a:t>Falta de Plataforma </a:t>
            </a:r>
            <a:r>
              <a:rPr lang="en-US" sz="1800" dirty="0" err="1">
                <a:solidFill>
                  <a:schemeClr val="accent4"/>
                </a:solidFill>
                <a:latin typeface="Oswald"/>
              </a:rPr>
              <a:t>especializada</a:t>
            </a:r>
            <a:endParaRPr lang="en-US" sz="1800" dirty="0">
              <a:solidFill>
                <a:schemeClr val="accent4"/>
              </a:solidFill>
              <a:latin typeface="Oswald"/>
              <a:sym typeface="Oswald"/>
            </a:endParaRPr>
          </a:p>
        </p:txBody>
      </p:sp>
      <p:sp>
        <p:nvSpPr>
          <p:cNvPr id="583" name="Google Shape;583;p29"/>
          <p:cNvSpPr/>
          <p:nvPr/>
        </p:nvSpPr>
        <p:spPr>
          <a:xfrm>
            <a:off x="4990500" y="2764288"/>
            <a:ext cx="705900" cy="705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9"/>
          <p:cNvSpPr txBox="1"/>
          <p:nvPr/>
        </p:nvSpPr>
        <p:spPr>
          <a:xfrm>
            <a:off x="5836112" y="2715491"/>
            <a:ext cx="2489306" cy="7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5"/>
                </a:solidFill>
                <a:latin typeface="Oswald"/>
              </a:rPr>
              <a:t>Baixo aproveitamento de programa de estágio</a:t>
            </a:r>
            <a:endParaRPr sz="1800" dirty="0">
              <a:solidFill>
                <a:schemeClr val="accent5"/>
              </a:solidFill>
              <a:latin typeface="Oswald"/>
              <a:sym typeface="Oswald"/>
            </a:endParaRPr>
          </a:p>
        </p:txBody>
      </p:sp>
      <p:sp>
        <p:nvSpPr>
          <p:cNvPr id="587" name="Google Shape;58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DE PESQUISA</a:t>
            </a:r>
            <a:endParaRPr dirty="0"/>
          </a:p>
        </p:txBody>
      </p:sp>
      <p:sp>
        <p:nvSpPr>
          <p:cNvPr id="593" name="Google Shape;593;p29"/>
          <p:cNvSpPr/>
          <p:nvPr/>
        </p:nvSpPr>
        <p:spPr>
          <a:xfrm>
            <a:off x="5130212" y="2904063"/>
            <a:ext cx="426494" cy="42635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cxnSp>
        <p:nvCxnSpPr>
          <p:cNvPr id="603" name="Google Shape;603;p29"/>
          <p:cNvCxnSpPr>
            <a:stCxn id="568" idx="3"/>
            <a:endCxn id="573" idx="1"/>
          </p:cNvCxnSpPr>
          <p:nvPr/>
        </p:nvCxnSpPr>
        <p:spPr>
          <a:xfrm flipV="1">
            <a:off x="3781501" y="2099438"/>
            <a:ext cx="624" cy="664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4" name="Google Shape;604;p29"/>
          <p:cNvCxnSpPr>
            <a:stCxn id="573" idx="0"/>
            <a:endCxn id="578" idx="2"/>
          </p:cNvCxnSpPr>
          <p:nvPr/>
        </p:nvCxnSpPr>
        <p:spPr>
          <a:xfrm>
            <a:off x="4135075" y="1746488"/>
            <a:ext cx="85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5" name="Google Shape;605;p29"/>
          <p:cNvCxnSpPr>
            <a:stCxn id="578" idx="1"/>
            <a:endCxn id="583" idx="3"/>
          </p:cNvCxnSpPr>
          <p:nvPr/>
        </p:nvCxnSpPr>
        <p:spPr>
          <a:xfrm>
            <a:off x="5343450" y="2099438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6" name="Google Shape;606;p29"/>
          <p:cNvCxnSpPr>
            <a:stCxn id="583" idx="2"/>
            <a:endCxn id="568" idx="0"/>
          </p:cNvCxnSpPr>
          <p:nvPr/>
        </p:nvCxnSpPr>
        <p:spPr>
          <a:xfrm flipH="1">
            <a:off x="4134451" y="3117238"/>
            <a:ext cx="8560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575;p29">
            <a:extLst>
              <a:ext uri="{FF2B5EF4-FFF2-40B4-BE49-F238E27FC236}">
                <a16:creationId xmlns:a16="http://schemas.microsoft.com/office/drawing/2014/main" id="{C5067400-51EA-FAC6-288D-2758008919D1}"/>
              </a:ext>
            </a:extLst>
          </p:cNvPr>
          <p:cNvSpPr txBox="1"/>
          <p:nvPr/>
        </p:nvSpPr>
        <p:spPr>
          <a:xfrm>
            <a:off x="943775" y="1175445"/>
            <a:ext cx="2451869" cy="106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1"/>
                </a:solidFill>
                <a:latin typeface="Oswald"/>
              </a:rPr>
              <a:t>Pouca visibilidade de oportunidades alinhadas ao perfil acadêmico</a:t>
            </a:r>
            <a:endParaRPr sz="1800" dirty="0">
              <a:solidFill>
                <a:schemeClr val="accent1"/>
              </a:solidFill>
              <a:latin typeface="Oswald"/>
              <a:sym typeface="Oswald"/>
            </a:endParaRPr>
          </a:p>
        </p:txBody>
      </p:sp>
      <p:sp>
        <p:nvSpPr>
          <p:cNvPr id="3" name="Google Shape;570;p29">
            <a:extLst>
              <a:ext uri="{FF2B5EF4-FFF2-40B4-BE49-F238E27FC236}">
                <a16:creationId xmlns:a16="http://schemas.microsoft.com/office/drawing/2014/main" id="{DA61799C-7049-0B39-FE3B-A74F7EEB6BA6}"/>
              </a:ext>
            </a:extLst>
          </p:cNvPr>
          <p:cNvSpPr txBox="1"/>
          <p:nvPr/>
        </p:nvSpPr>
        <p:spPr>
          <a:xfrm>
            <a:off x="972256" y="2984307"/>
            <a:ext cx="254609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3"/>
                </a:solidFill>
                <a:latin typeface="Oswald"/>
              </a:rPr>
              <a:t>Problema de usabilidade</a:t>
            </a:r>
            <a:endParaRPr sz="1800" dirty="0">
              <a:solidFill>
                <a:schemeClr val="accent3"/>
              </a:solidFill>
              <a:latin typeface="Oswald"/>
              <a:sym typeface="Oswald"/>
            </a:endParaRPr>
          </a:p>
        </p:txBody>
      </p:sp>
      <p:grpSp>
        <p:nvGrpSpPr>
          <p:cNvPr id="8" name="Google Shape;9672;p80">
            <a:extLst>
              <a:ext uri="{FF2B5EF4-FFF2-40B4-BE49-F238E27FC236}">
                <a16:creationId xmlns:a16="http://schemas.microsoft.com/office/drawing/2014/main" id="{6B1C0780-C894-3A3F-57A1-4D16A7102AF8}"/>
              </a:ext>
            </a:extLst>
          </p:cNvPr>
          <p:cNvGrpSpPr/>
          <p:nvPr/>
        </p:nvGrpSpPr>
        <p:grpSpPr>
          <a:xfrm>
            <a:off x="5188649" y="1589961"/>
            <a:ext cx="354311" cy="354104"/>
            <a:chOff x="-49764975" y="3183375"/>
            <a:chExt cx="299300" cy="299125"/>
          </a:xfrm>
          <a:solidFill>
            <a:srgbClr val="002060"/>
          </a:solidFill>
        </p:grpSpPr>
        <p:sp>
          <p:nvSpPr>
            <p:cNvPr id="9" name="Google Shape;9673;p80">
              <a:extLst>
                <a:ext uri="{FF2B5EF4-FFF2-40B4-BE49-F238E27FC236}">
                  <a16:creationId xmlns:a16="http://schemas.microsoft.com/office/drawing/2014/main" id="{B50A52E8-CC82-467F-A863-F85F73EB31A1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9674;p80">
              <a:extLst>
                <a:ext uri="{FF2B5EF4-FFF2-40B4-BE49-F238E27FC236}">
                  <a16:creationId xmlns:a16="http://schemas.microsoft.com/office/drawing/2014/main" id="{879B7E78-F651-2220-258C-A5D745F6EF0D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75;p80">
              <a:extLst>
                <a:ext uri="{FF2B5EF4-FFF2-40B4-BE49-F238E27FC236}">
                  <a16:creationId xmlns:a16="http://schemas.microsoft.com/office/drawing/2014/main" id="{4CC87F16-56BD-A7A3-F7A9-A07EA7EB4F22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676;p80">
              <a:extLst>
                <a:ext uri="{FF2B5EF4-FFF2-40B4-BE49-F238E27FC236}">
                  <a16:creationId xmlns:a16="http://schemas.microsoft.com/office/drawing/2014/main" id="{3862EFFE-D44B-A34E-95DD-B3D8DA64CF7B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677;p80">
              <a:extLst>
                <a:ext uri="{FF2B5EF4-FFF2-40B4-BE49-F238E27FC236}">
                  <a16:creationId xmlns:a16="http://schemas.microsoft.com/office/drawing/2014/main" id="{115A413C-3E2C-12B7-91E5-2C6F35332046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78;p80">
              <a:extLst>
                <a:ext uri="{FF2B5EF4-FFF2-40B4-BE49-F238E27FC236}">
                  <a16:creationId xmlns:a16="http://schemas.microsoft.com/office/drawing/2014/main" id="{65131EFA-14E4-9DC7-843A-28D6BA969794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679;p80">
              <a:extLst>
                <a:ext uri="{FF2B5EF4-FFF2-40B4-BE49-F238E27FC236}">
                  <a16:creationId xmlns:a16="http://schemas.microsoft.com/office/drawing/2014/main" id="{B1FDDFCD-CBBB-2B7E-E059-AC604C2E6963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80;p80">
              <a:extLst>
                <a:ext uri="{FF2B5EF4-FFF2-40B4-BE49-F238E27FC236}">
                  <a16:creationId xmlns:a16="http://schemas.microsoft.com/office/drawing/2014/main" id="{4528ED25-72EB-BD33-B9CB-B13903274697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81;p80">
              <a:extLst>
                <a:ext uri="{FF2B5EF4-FFF2-40B4-BE49-F238E27FC236}">
                  <a16:creationId xmlns:a16="http://schemas.microsoft.com/office/drawing/2014/main" id="{1EAD82D1-53CB-C114-C951-2D3C59B43586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8165;p77">
            <a:extLst>
              <a:ext uri="{FF2B5EF4-FFF2-40B4-BE49-F238E27FC236}">
                <a16:creationId xmlns:a16="http://schemas.microsoft.com/office/drawing/2014/main" id="{A697AE28-61E5-479C-D95C-77233304EEC2}"/>
              </a:ext>
            </a:extLst>
          </p:cNvPr>
          <p:cNvGrpSpPr/>
          <p:nvPr/>
        </p:nvGrpSpPr>
        <p:grpSpPr>
          <a:xfrm>
            <a:off x="3582591" y="1585649"/>
            <a:ext cx="375465" cy="371814"/>
            <a:chOff x="-37385100" y="3949908"/>
            <a:chExt cx="321350" cy="318225"/>
          </a:xfrm>
          <a:solidFill>
            <a:srgbClr val="002060"/>
          </a:solidFill>
        </p:grpSpPr>
        <p:sp>
          <p:nvSpPr>
            <p:cNvPr id="19" name="Google Shape;8166;p77">
              <a:extLst>
                <a:ext uri="{FF2B5EF4-FFF2-40B4-BE49-F238E27FC236}">
                  <a16:creationId xmlns:a16="http://schemas.microsoft.com/office/drawing/2014/main" id="{EB3E5380-012B-BDB8-861B-33BC055F46AA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67;p77">
              <a:extLst>
                <a:ext uri="{FF2B5EF4-FFF2-40B4-BE49-F238E27FC236}">
                  <a16:creationId xmlns:a16="http://schemas.microsoft.com/office/drawing/2014/main" id="{BEDEF0F5-3903-E56D-5EA0-CFE1F221FBCC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9806;p80">
            <a:extLst>
              <a:ext uri="{FF2B5EF4-FFF2-40B4-BE49-F238E27FC236}">
                <a16:creationId xmlns:a16="http://schemas.microsoft.com/office/drawing/2014/main" id="{9CB3C243-DFF5-703A-C8AE-84BDCDB08BAF}"/>
              </a:ext>
            </a:extLst>
          </p:cNvPr>
          <p:cNvGrpSpPr/>
          <p:nvPr/>
        </p:nvGrpSpPr>
        <p:grpSpPr>
          <a:xfrm>
            <a:off x="3576443" y="2938440"/>
            <a:ext cx="354341" cy="357596"/>
            <a:chOff x="-45673275" y="3199325"/>
            <a:chExt cx="299325" cy="302075"/>
          </a:xfrm>
          <a:solidFill>
            <a:srgbClr val="002060"/>
          </a:solidFill>
        </p:grpSpPr>
        <p:sp>
          <p:nvSpPr>
            <p:cNvPr id="26" name="Google Shape;9807;p80">
              <a:extLst>
                <a:ext uri="{FF2B5EF4-FFF2-40B4-BE49-F238E27FC236}">
                  <a16:creationId xmlns:a16="http://schemas.microsoft.com/office/drawing/2014/main" id="{E9C5A40C-FAAA-0CB3-B4BE-695EB9CA7ADF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808;p80">
              <a:extLst>
                <a:ext uri="{FF2B5EF4-FFF2-40B4-BE49-F238E27FC236}">
                  <a16:creationId xmlns:a16="http://schemas.microsoft.com/office/drawing/2014/main" id="{5B9EA64F-F64E-8140-1738-0978AF3E5C16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809;p80">
              <a:extLst>
                <a:ext uri="{FF2B5EF4-FFF2-40B4-BE49-F238E27FC236}">
                  <a16:creationId xmlns:a16="http://schemas.microsoft.com/office/drawing/2014/main" id="{447F3C65-9127-7E44-A815-6E028555B3FF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25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" grpId="0" animBg="1"/>
      <p:bldP spid="573" grpId="0" animBg="1"/>
      <p:bldP spid="578" grpId="0" animBg="1"/>
      <p:bldP spid="580" grpId="0"/>
      <p:bldP spid="583" grpId="0" animBg="1"/>
      <p:bldP spid="585" grpId="0"/>
      <p:bldP spid="593" grpId="0" animBg="1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F4BF19-9CA3-8C57-4413-B8F3FECC4665}"/>
              </a:ext>
            </a:extLst>
          </p:cNvPr>
          <p:cNvSpPr/>
          <p:nvPr/>
        </p:nvSpPr>
        <p:spPr>
          <a:xfrm>
            <a:off x="5340485" y="-13912"/>
            <a:ext cx="7607030" cy="76070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C2BC76-3FAD-651D-ABCC-825873016988}"/>
              </a:ext>
            </a:extLst>
          </p:cNvPr>
          <p:cNvSpPr/>
          <p:nvPr/>
        </p:nvSpPr>
        <p:spPr>
          <a:xfrm>
            <a:off x="6772784" y="-681419"/>
            <a:ext cx="8220838" cy="8220838"/>
          </a:xfrm>
          <a:prstGeom prst="ellipse">
            <a:avLst/>
          </a:prstGeom>
          <a:noFill/>
          <a:ln w="19050">
            <a:solidFill>
              <a:srgbClr val="03CD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AAD95F99-F241-B60A-8686-66B55DE83E11}"/>
              </a:ext>
            </a:extLst>
          </p:cNvPr>
          <p:cNvSpPr/>
          <p:nvPr/>
        </p:nvSpPr>
        <p:spPr>
          <a:xfrm rot="2096455">
            <a:off x="5182892" y="164865"/>
            <a:ext cx="1569753" cy="1674890"/>
          </a:xfrm>
          <a:custGeom>
            <a:avLst/>
            <a:gdLst>
              <a:gd name="connsiteX0" fmla="*/ 6028824 w 6029348"/>
              <a:gd name="connsiteY0" fmla="*/ 4208583 h 6433174"/>
              <a:gd name="connsiteX1" fmla="*/ 4782972 w 6029348"/>
              <a:gd name="connsiteY1" fmla="*/ 2534374 h 6433174"/>
              <a:gd name="connsiteX2" fmla="*/ 4699074 w 6029348"/>
              <a:gd name="connsiteY2" fmla="*/ 1880456 h 6433174"/>
              <a:gd name="connsiteX3" fmla="*/ 4693797 w 6029348"/>
              <a:gd name="connsiteY3" fmla="*/ 1302916 h 6433174"/>
              <a:gd name="connsiteX4" fmla="*/ 4063299 w 6029348"/>
              <a:gd name="connsiteY4" fmla="*/ 371543 h 6433174"/>
              <a:gd name="connsiteX5" fmla="*/ 2369277 w 6029348"/>
              <a:gd name="connsiteY5" fmla="*/ 2954 h 6433174"/>
              <a:gd name="connsiteX6" fmla="*/ 1650904 w 6029348"/>
              <a:gd name="connsiteY6" fmla="*/ 87208 h 6433174"/>
              <a:gd name="connsiteX7" fmla="*/ 684202 w 6029348"/>
              <a:gd name="connsiteY7" fmla="*/ 1073093 h 6433174"/>
              <a:gd name="connsiteX8" fmla="*/ 31526 w 6029348"/>
              <a:gd name="connsiteY8" fmla="*/ 2787593 h 6433174"/>
              <a:gd name="connsiteX9" fmla="*/ 1137497 w 6029348"/>
              <a:gd name="connsiteY9" fmla="*/ 5708092 h 6433174"/>
              <a:gd name="connsiteX10" fmla="*/ 4204251 w 6029348"/>
              <a:gd name="connsiteY10" fmla="*/ 6252297 h 6433174"/>
              <a:gd name="connsiteX11" fmla="*/ 5869135 w 6029348"/>
              <a:gd name="connsiteY11" fmla="*/ 4781459 h 6433174"/>
              <a:gd name="connsiteX12" fmla="*/ 6028824 w 6029348"/>
              <a:gd name="connsiteY12" fmla="*/ 4208583 h 643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9348" h="6433174">
                <a:moveTo>
                  <a:pt x="6028824" y="4208583"/>
                </a:moveTo>
                <a:cubicBezTo>
                  <a:pt x="6001904" y="3497017"/>
                  <a:pt x="5037190" y="3199608"/>
                  <a:pt x="4782972" y="2534374"/>
                </a:cubicBezTo>
                <a:cubicBezTo>
                  <a:pt x="4704122" y="2327946"/>
                  <a:pt x="4701063" y="2101411"/>
                  <a:pt x="4699074" y="1880456"/>
                </a:cubicBezTo>
                <a:cubicBezTo>
                  <a:pt x="4697315" y="1687943"/>
                  <a:pt x="4695556" y="1495430"/>
                  <a:pt x="4693797" y="1302916"/>
                </a:cubicBezTo>
                <a:cubicBezTo>
                  <a:pt x="4690050" y="893959"/>
                  <a:pt x="4442026" y="526211"/>
                  <a:pt x="4063299" y="371543"/>
                </a:cubicBezTo>
                <a:cubicBezTo>
                  <a:pt x="3525648" y="151965"/>
                  <a:pt x="2949757" y="25508"/>
                  <a:pt x="2369277" y="2954"/>
                </a:cubicBezTo>
                <a:cubicBezTo>
                  <a:pt x="2126760" y="-6450"/>
                  <a:pt x="1878431" y="2801"/>
                  <a:pt x="1650904" y="87208"/>
                </a:cubicBezTo>
                <a:cubicBezTo>
                  <a:pt x="1210229" y="250821"/>
                  <a:pt x="918077" y="665359"/>
                  <a:pt x="684202" y="1073093"/>
                </a:cubicBezTo>
                <a:cubicBezTo>
                  <a:pt x="378054" y="1606748"/>
                  <a:pt x="119554" y="2178707"/>
                  <a:pt x="31526" y="2787593"/>
                </a:cubicBezTo>
                <a:cubicBezTo>
                  <a:pt x="-124034" y="3863542"/>
                  <a:pt x="304175" y="5009601"/>
                  <a:pt x="1137497" y="5708092"/>
                </a:cubicBezTo>
                <a:cubicBezTo>
                  <a:pt x="1970818" y="6406583"/>
                  <a:pt x="3183478" y="6627232"/>
                  <a:pt x="4204251" y="6252297"/>
                </a:cubicBezTo>
                <a:cubicBezTo>
                  <a:pt x="4915664" y="5990975"/>
                  <a:pt x="5522224" y="5455103"/>
                  <a:pt x="5869135" y="4781459"/>
                </a:cubicBezTo>
                <a:cubicBezTo>
                  <a:pt x="5960911" y="4603243"/>
                  <a:pt x="6036396" y="4408895"/>
                  <a:pt x="6028824" y="4208583"/>
                </a:cubicBezTo>
                <a:close/>
              </a:path>
            </a:pathLst>
          </a:custGeom>
          <a:solidFill>
            <a:srgbClr val="35C2DF"/>
          </a:solidFill>
          <a:ln w="76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69">
            <a:extLst>
              <a:ext uri="{FF2B5EF4-FFF2-40B4-BE49-F238E27FC236}">
                <a16:creationId xmlns:a16="http://schemas.microsoft.com/office/drawing/2014/main" id="{68389F54-3CC3-A73D-D807-4F15A84C0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4271" y="-688507"/>
            <a:ext cx="3866849" cy="8486274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67680431-39C1-C1ED-25D4-1B55FF7B6849}"/>
              </a:ext>
            </a:extLst>
          </p:cNvPr>
          <p:cNvSpPr txBox="1"/>
          <p:nvPr/>
        </p:nvSpPr>
        <p:spPr>
          <a:xfrm>
            <a:off x="524349" y="1819123"/>
            <a:ext cx="53733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chemeClr val="dk1"/>
                </a:solidFill>
                <a:latin typeface="Oswald"/>
                <a:sym typeface="Oswald"/>
              </a:rPr>
              <a:t>Desenvolver</a:t>
            </a:r>
            <a:endParaRPr lang="en-US" sz="6600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ABB8E3FA-6076-3C4B-BB69-006F8FB1A684}"/>
              </a:ext>
            </a:extLst>
          </p:cNvPr>
          <p:cNvSpPr txBox="1"/>
          <p:nvPr/>
        </p:nvSpPr>
        <p:spPr>
          <a:xfrm>
            <a:off x="599111" y="2785938"/>
            <a:ext cx="498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dk1"/>
                </a:solidFill>
                <a:latin typeface="Oswald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Oswald"/>
              </a:rPr>
              <a:t>plataforma</a:t>
            </a:r>
            <a:r>
              <a:rPr lang="en-US" sz="2400" dirty="0">
                <a:solidFill>
                  <a:schemeClr val="dk1"/>
                </a:solidFill>
                <a:latin typeface="Oswald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Oswald"/>
              </a:rPr>
              <a:t>conecta</a:t>
            </a:r>
            <a:r>
              <a:rPr lang="en-US" sz="2400" dirty="0">
                <a:solidFill>
                  <a:schemeClr val="dk1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Oswald"/>
              </a:rPr>
              <a:t>estudantes</a:t>
            </a:r>
            <a:r>
              <a:rPr lang="en-US" sz="2400" dirty="0">
                <a:solidFill>
                  <a:schemeClr val="dk1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Oswald"/>
              </a:rPr>
              <a:t>universitários</a:t>
            </a:r>
            <a:r>
              <a:rPr lang="en-US" sz="2400" dirty="0">
                <a:solidFill>
                  <a:schemeClr val="dk1"/>
                </a:solidFill>
                <a:latin typeface="Oswald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Oswald"/>
              </a:rPr>
              <a:t>vagas</a:t>
            </a:r>
            <a:r>
              <a:rPr lang="en-US" sz="2400" dirty="0">
                <a:solidFill>
                  <a:schemeClr val="dk1"/>
                </a:solidFill>
                <a:latin typeface="Oswald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Oswald"/>
              </a:rPr>
              <a:t>emprego</a:t>
            </a:r>
            <a:r>
              <a:rPr lang="en-US" sz="2400" dirty="0">
                <a:solidFill>
                  <a:schemeClr val="dk1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Oswald"/>
              </a:rPr>
              <a:t>ou</a:t>
            </a:r>
            <a:r>
              <a:rPr lang="en-US" sz="2400" dirty="0">
                <a:solidFill>
                  <a:schemeClr val="dk1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Oswald"/>
              </a:rPr>
              <a:t>estágio</a:t>
            </a:r>
            <a:r>
              <a:rPr lang="en-US" sz="2400" dirty="0">
                <a:solidFill>
                  <a:schemeClr val="dk1"/>
                </a:solidFill>
                <a:latin typeface="Oswald"/>
              </a:rPr>
              <a:t>.</a:t>
            </a:r>
          </a:p>
        </p:txBody>
      </p:sp>
      <p:cxnSp>
        <p:nvCxnSpPr>
          <p:cNvPr id="12" name="Straight Connector 4">
            <a:extLst>
              <a:ext uri="{FF2B5EF4-FFF2-40B4-BE49-F238E27FC236}">
                <a16:creationId xmlns:a16="http://schemas.microsoft.com/office/drawing/2014/main" id="{307BA31A-A8C4-EC80-F939-D14A6840EC1E}"/>
              </a:ext>
            </a:extLst>
          </p:cNvPr>
          <p:cNvCxnSpPr>
            <a:cxnSpLocks/>
          </p:cNvCxnSpPr>
          <p:nvPr/>
        </p:nvCxnSpPr>
        <p:spPr>
          <a:xfrm flipH="1">
            <a:off x="-7287047" y="8300226"/>
            <a:ext cx="4818818" cy="5610276"/>
          </a:xfrm>
          <a:prstGeom prst="line">
            <a:avLst/>
          </a:prstGeom>
          <a:ln w="2222500" cap="rnd">
            <a:solidFill>
              <a:srgbClr val="F3AD2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36F854A2-C4AF-A998-BE96-92D82EF6FD48}"/>
              </a:ext>
            </a:extLst>
          </p:cNvPr>
          <p:cNvCxnSpPr>
            <a:cxnSpLocks/>
          </p:cNvCxnSpPr>
          <p:nvPr/>
        </p:nvCxnSpPr>
        <p:spPr>
          <a:xfrm flipH="1">
            <a:off x="8562368" y="-11063039"/>
            <a:ext cx="6431254" cy="7619799"/>
          </a:xfrm>
          <a:prstGeom prst="line">
            <a:avLst/>
          </a:prstGeom>
          <a:ln w="2222500" cap="rnd">
            <a:solidFill>
              <a:srgbClr val="03CD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1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2B5E576E-B0E6-0820-1F5A-B096C7C9A26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587511">
            <a:off x="3005402" y="7787846"/>
            <a:ext cx="2797439" cy="5504979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DA926948-546A-96FE-E03A-6EC0D3C68A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2064">
            <a:off x="22951286" y="-3104223"/>
            <a:ext cx="8497004" cy="11055948"/>
          </a:xfrm>
          <a:prstGeom prst="rect">
            <a:avLst/>
          </a:prstGeom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F4F6C760-0A7F-A787-DB6E-B7E77F1C9B0A}"/>
              </a:ext>
            </a:extLst>
          </p:cNvPr>
          <p:cNvSpPr txBox="1"/>
          <p:nvPr/>
        </p:nvSpPr>
        <p:spPr>
          <a:xfrm>
            <a:off x="16252135" y="3429000"/>
            <a:ext cx="4553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Manrope Light" pitchFamily="2" charset="0"/>
              </a:rPr>
              <a:t>With Ceramic Shield, tougher than any smartphone glass. Water resistance. Surgical-grade stainless steel. 6.1″ and 6.7″ display sizes. All in four Pro colors.</a:t>
            </a:r>
            <a:r>
              <a:rPr lang="en-US" dirty="0">
                <a:latin typeface="Manrope Light" pitchFamily="2" charset="0"/>
              </a:rPr>
              <a:t> 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8DEBB126-0AF7-B620-3AA4-0D454E4F8DA9}"/>
              </a:ext>
            </a:extLst>
          </p:cNvPr>
          <p:cNvSpPr txBox="1"/>
          <p:nvPr/>
        </p:nvSpPr>
        <p:spPr>
          <a:xfrm>
            <a:off x="16113400" y="1305342"/>
            <a:ext cx="59632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Lato Black" panose="020F0502020204030203" pitchFamily="34" charset="77"/>
              </a:rPr>
              <a:t>Designed for</a:t>
            </a:r>
          </a:p>
          <a:p>
            <a:r>
              <a:rPr lang="en-US" sz="6600" b="1" dirty="0">
                <a:latin typeface="Lato Black" panose="020F0502020204030203" pitchFamily="34" charset="77"/>
              </a:rPr>
              <a:t>Durability</a:t>
            </a:r>
          </a:p>
        </p:txBody>
      </p:sp>
      <p:sp>
        <p:nvSpPr>
          <p:cNvPr id="23" name="Google Shape;587;p29">
            <a:extLst>
              <a:ext uri="{FF2B5EF4-FFF2-40B4-BE49-F238E27FC236}">
                <a16:creationId xmlns:a16="http://schemas.microsoft.com/office/drawing/2014/main" id="{641DF7D0-B173-0F55-A02F-3571509D87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GERAL</a:t>
            </a:r>
            <a:endParaRPr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94CFD55-C2C4-E0EC-175F-264698FA25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364" y="1168584"/>
            <a:ext cx="4026538" cy="284920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B3625A9-82DD-5F38-344E-7659F2C97D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1540" y="1369035"/>
            <a:ext cx="3852663" cy="23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0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5"/>
          <p:cNvSpPr txBox="1">
            <a:spLocks noGrp="1"/>
          </p:cNvSpPr>
          <p:nvPr>
            <p:ph type="title"/>
          </p:nvPr>
        </p:nvSpPr>
        <p:spPr>
          <a:xfrm>
            <a:off x="676803" y="235964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FUNCIONALIDADES</a:t>
            </a:r>
            <a:endParaRPr dirty="0"/>
          </a:p>
        </p:txBody>
      </p:sp>
      <p:grpSp>
        <p:nvGrpSpPr>
          <p:cNvPr id="1089" name="Google Shape;1089;p45"/>
          <p:cNvGrpSpPr/>
          <p:nvPr/>
        </p:nvGrpSpPr>
        <p:grpSpPr>
          <a:xfrm>
            <a:off x="5656451" y="3100947"/>
            <a:ext cx="3487549" cy="1081544"/>
            <a:chOff x="5454754" y="3572095"/>
            <a:chExt cx="3487549" cy="1081544"/>
          </a:xfrm>
        </p:grpSpPr>
        <p:sp>
          <p:nvSpPr>
            <p:cNvPr id="1090" name="Google Shape;1090;p45"/>
            <p:cNvSpPr txBox="1"/>
            <p:nvPr/>
          </p:nvSpPr>
          <p:spPr>
            <a:xfrm>
              <a:off x="5695236" y="3572095"/>
              <a:ext cx="2792665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Oswald"/>
                  <a:ea typeface="Oswald"/>
                  <a:cs typeface="Oswald"/>
                  <a:sym typeface="Oswald"/>
                </a:rPr>
                <a:t>Sistema de notas e reputação</a:t>
              </a:r>
              <a:endParaRPr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91" name="Google Shape;1091;p45"/>
            <p:cNvSpPr txBox="1"/>
            <p:nvPr/>
          </p:nvSpPr>
          <p:spPr>
            <a:xfrm>
              <a:off x="5454754" y="4026939"/>
              <a:ext cx="3487549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Estudantes veem vagas recomendadas, candidaturas e progresso e Empresas acompanham candidatos e status das vagas publicadas.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0AC3E5F-270A-E542-3835-D4B243945740}"/>
              </a:ext>
            </a:extLst>
          </p:cNvPr>
          <p:cNvGrpSpPr/>
          <p:nvPr/>
        </p:nvGrpSpPr>
        <p:grpSpPr>
          <a:xfrm>
            <a:off x="570929" y="1204620"/>
            <a:ext cx="2692369" cy="1058637"/>
            <a:chOff x="1003337" y="1775752"/>
            <a:chExt cx="2692369" cy="1058637"/>
          </a:xfrm>
        </p:grpSpPr>
        <p:sp>
          <p:nvSpPr>
            <p:cNvPr id="1076" name="Google Shape;1076;p45"/>
            <p:cNvSpPr txBox="1"/>
            <p:nvPr/>
          </p:nvSpPr>
          <p:spPr>
            <a:xfrm>
              <a:off x="1003337" y="2207689"/>
              <a:ext cx="2692369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 Estudantes podem criar perfis, adicionar informações acadêmicas, experiências e habilidades e as empresas podem cadastrar suas vagas</a:t>
              </a:r>
            </a:p>
          </p:txBody>
        </p:sp>
        <p:sp>
          <p:nvSpPr>
            <p:cNvPr id="2" name="Google Shape;1075;p45">
              <a:extLst>
                <a:ext uri="{FF2B5EF4-FFF2-40B4-BE49-F238E27FC236}">
                  <a16:creationId xmlns:a16="http://schemas.microsoft.com/office/drawing/2014/main" id="{2411E7F4-AC47-B4CD-3525-249CFF40086C}"/>
                </a:ext>
              </a:extLst>
            </p:cNvPr>
            <p:cNvSpPr txBox="1"/>
            <p:nvPr/>
          </p:nvSpPr>
          <p:spPr>
            <a:xfrm>
              <a:off x="1323131" y="1775752"/>
              <a:ext cx="19089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chemeClr val="accent1"/>
                  </a:solidFill>
                  <a:latin typeface="Oswald"/>
                </a:rPr>
                <a:t>Sistema de </a:t>
              </a:r>
              <a:r>
                <a:rPr lang="en-US" sz="1800" dirty="0" err="1">
                  <a:solidFill>
                    <a:schemeClr val="accent1"/>
                  </a:solidFill>
                  <a:latin typeface="Oswald"/>
                </a:rPr>
                <a:t>cadastro</a:t>
              </a:r>
              <a:endParaRPr lang="en-US" sz="1800" dirty="0">
                <a:solidFill>
                  <a:schemeClr val="accent1"/>
                </a:solidFill>
                <a:latin typeface="Oswald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9197A82-46FF-C591-B0AC-C65F1C9272E5}"/>
              </a:ext>
            </a:extLst>
          </p:cNvPr>
          <p:cNvGrpSpPr/>
          <p:nvPr/>
        </p:nvGrpSpPr>
        <p:grpSpPr>
          <a:xfrm>
            <a:off x="3405467" y="1204620"/>
            <a:ext cx="2412234" cy="1047602"/>
            <a:chOff x="3717985" y="1800755"/>
            <a:chExt cx="2412234" cy="1047602"/>
          </a:xfrm>
        </p:grpSpPr>
        <p:sp>
          <p:nvSpPr>
            <p:cNvPr id="1079" name="Google Shape;1079;p45"/>
            <p:cNvSpPr txBox="1"/>
            <p:nvPr/>
          </p:nvSpPr>
          <p:spPr>
            <a:xfrm>
              <a:off x="3717985" y="2221657"/>
              <a:ext cx="2412234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Sistema de busca avançado para encontrar vagas de acordo com curso, localização e outros critérios</a:t>
              </a:r>
            </a:p>
          </p:txBody>
        </p:sp>
        <p:sp>
          <p:nvSpPr>
            <p:cNvPr id="4" name="Google Shape;1078;p45">
              <a:extLst>
                <a:ext uri="{FF2B5EF4-FFF2-40B4-BE49-F238E27FC236}">
                  <a16:creationId xmlns:a16="http://schemas.microsoft.com/office/drawing/2014/main" id="{B5077547-D17C-CB8D-1DBA-F97C62044BBC}"/>
                </a:ext>
              </a:extLst>
            </p:cNvPr>
            <p:cNvSpPr txBox="1"/>
            <p:nvPr/>
          </p:nvSpPr>
          <p:spPr>
            <a:xfrm>
              <a:off x="3858438" y="1800755"/>
              <a:ext cx="2090637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chemeClr val="accent2"/>
                  </a:solidFill>
                  <a:latin typeface="Oswald"/>
                </a:rPr>
                <a:t>Sistema de </a:t>
              </a:r>
              <a:r>
                <a:rPr lang="en-US" sz="1800" dirty="0" err="1">
                  <a:solidFill>
                    <a:schemeClr val="accent2"/>
                  </a:solidFill>
                  <a:latin typeface="Oswald"/>
                </a:rPr>
                <a:t>filtragem</a:t>
              </a:r>
              <a:endParaRPr lang="en-US" sz="1800" dirty="0">
                <a:solidFill>
                  <a:schemeClr val="accent2"/>
                </a:solidFill>
                <a:latin typeface="Oswald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9E6DBD2-136B-658C-5446-1E4AFDFB5A13}"/>
              </a:ext>
            </a:extLst>
          </p:cNvPr>
          <p:cNvGrpSpPr/>
          <p:nvPr/>
        </p:nvGrpSpPr>
        <p:grpSpPr>
          <a:xfrm>
            <a:off x="5738534" y="1204620"/>
            <a:ext cx="2804259" cy="1022488"/>
            <a:chOff x="6065068" y="1798553"/>
            <a:chExt cx="2804259" cy="1022488"/>
          </a:xfrm>
        </p:grpSpPr>
        <p:sp>
          <p:nvSpPr>
            <p:cNvPr id="1082" name="Google Shape;1082;p45"/>
            <p:cNvSpPr txBox="1"/>
            <p:nvPr/>
          </p:nvSpPr>
          <p:spPr>
            <a:xfrm>
              <a:off x="6111807" y="2194341"/>
              <a:ext cx="2692369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Os estudantes podem se candidatar diretamente pela plataforma e as empresas podem visualizar candidatos e entrar em contacto diretamente</a:t>
              </a:r>
            </a:p>
          </p:txBody>
        </p:sp>
        <p:sp>
          <p:nvSpPr>
            <p:cNvPr id="6" name="Google Shape;1081;p45">
              <a:extLst>
                <a:ext uri="{FF2B5EF4-FFF2-40B4-BE49-F238E27FC236}">
                  <a16:creationId xmlns:a16="http://schemas.microsoft.com/office/drawing/2014/main" id="{969027D1-27C0-BFFB-CE5B-66CA4B7B1424}"/>
                </a:ext>
              </a:extLst>
            </p:cNvPr>
            <p:cNvSpPr txBox="1"/>
            <p:nvPr/>
          </p:nvSpPr>
          <p:spPr>
            <a:xfrm>
              <a:off x="6065068" y="1798553"/>
              <a:ext cx="2804259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chemeClr val="accent3"/>
                  </a:solidFill>
                  <a:latin typeface="Oswald"/>
                </a:rPr>
                <a:t>Sistema de </a:t>
              </a:r>
              <a:r>
                <a:rPr lang="en-US" sz="1800" dirty="0" err="1">
                  <a:solidFill>
                    <a:schemeClr val="accent3"/>
                  </a:solidFill>
                  <a:latin typeface="Oswald"/>
                </a:rPr>
                <a:t>Candidatura</a:t>
              </a:r>
              <a:r>
                <a:rPr lang="en-US" sz="1800" dirty="0">
                  <a:solidFill>
                    <a:schemeClr val="accent3"/>
                  </a:solidFill>
                  <a:latin typeface="Oswald"/>
                </a:rPr>
                <a:t> online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1849FEC-4EAD-D1CE-DD72-AB07D5F13960}"/>
              </a:ext>
            </a:extLst>
          </p:cNvPr>
          <p:cNvGrpSpPr/>
          <p:nvPr/>
        </p:nvGrpSpPr>
        <p:grpSpPr>
          <a:xfrm>
            <a:off x="235320" y="3045250"/>
            <a:ext cx="3133852" cy="1176093"/>
            <a:chOff x="557941" y="3547091"/>
            <a:chExt cx="3133852" cy="1046357"/>
          </a:xfrm>
        </p:grpSpPr>
        <p:sp>
          <p:nvSpPr>
            <p:cNvPr id="1085" name="Google Shape;1085;p45"/>
            <p:cNvSpPr txBox="1"/>
            <p:nvPr/>
          </p:nvSpPr>
          <p:spPr>
            <a:xfrm>
              <a:off x="733072" y="3966748"/>
              <a:ext cx="2888495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Alerta de novas vagas compatíveis com o perfil do estudante e notificações sobre status das candidaturas</a:t>
              </a:r>
            </a:p>
          </p:txBody>
        </p:sp>
        <p:sp>
          <p:nvSpPr>
            <p:cNvPr id="8" name="Google Shape;1084;p45">
              <a:extLst>
                <a:ext uri="{FF2B5EF4-FFF2-40B4-BE49-F238E27FC236}">
                  <a16:creationId xmlns:a16="http://schemas.microsoft.com/office/drawing/2014/main" id="{37663A98-3353-3BCA-F00C-BFCBFDAE0227}"/>
                </a:ext>
              </a:extLst>
            </p:cNvPr>
            <p:cNvSpPr txBox="1"/>
            <p:nvPr/>
          </p:nvSpPr>
          <p:spPr>
            <a:xfrm>
              <a:off x="557941" y="3547091"/>
              <a:ext cx="3133852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chemeClr val="accent6"/>
                  </a:solidFill>
                  <a:latin typeface="Oswald"/>
                </a:rPr>
                <a:t>Sistema de </a:t>
              </a:r>
              <a:r>
                <a:rPr lang="en-US" sz="1800" dirty="0" err="1">
                  <a:solidFill>
                    <a:schemeClr val="accent6"/>
                  </a:solidFill>
                  <a:latin typeface="Oswald"/>
                </a:rPr>
                <a:t>notificações</a:t>
              </a:r>
              <a:r>
                <a:rPr lang="en-US" sz="1800" dirty="0">
                  <a:solidFill>
                    <a:schemeClr val="accent6"/>
                  </a:solidFill>
                  <a:latin typeface="Oswald"/>
                </a:rPr>
                <a:t> e </a:t>
              </a:r>
              <a:r>
                <a:rPr lang="en-US" sz="1800" dirty="0" err="1">
                  <a:solidFill>
                    <a:schemeClr val="accent6"/>
                  </a:solidFill>
                  <a:latin typeface="Oswald"/>
                </a:rPr>
                <a:t>alertas</a:t>
              </a:r>
              <a:endParaRPr lang="en-US" sz="1800" dirty="0">
                <a:solidFill>
                  <a:schemeClr val="accent6"/>
                </a:solidFill>
                <a:latin typeface="Oswald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0E27EDF-D15E-9A8D-79CD-49E8A7D67E83}"/>
              </a:ext>
            </a:extLst>
          </p:cNvPr>
          <p:cNvGrpSpPr/>
          <p:nvPr/>
        </p:nvGrpSpPr>
        <p:grpSpPr>
          <a:xfrm>
            <a:off x="3088039" y="3106214"/>
            <a:ext cx="2792665" cy="1052024"/>
            <a:chOff x="3505670" y="3625411"/>
            <a:chExt cx="2792665" cy="1052024"/>
          </a:xfrm>
        </p:grpSpPr>
        <p:sp>
          <p:nvSpPr>
            <p:cNvPr id="1088" name="Google Shape;1088;p45"/>
            <p:cNvSpPr txBox="1"/>
            <p:nvPr/>
          </p:nvSpPr>
          <p:spPr>
            <a:xfrm>
              <a:off x="3505670" y="4050735"/>
              <a:ext cx="2792665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Empresas podem conversar com estudantes pela plataforma para esclarecer duvidas sobre vagas ou agendar entrevista</a:t>
              </a:r>
            </a:p>
          </p:txBody>
        </p:sp>
        <p:sp>
          <p:nvSpPr>
            <p:cNvPr id="10" name="Google Shape;1087;p45">
              <a:extLst>
                <a:ext uri="{FF2B5EF4-FFF2-40B4-BE49-F238E27FC236}">
                  <a16:creationId xmlns:a16="http://schemas.microsoft.com/office/drawing/2014/main" id="{C0B898D7-609F-9945-2E86-85CEC059641F}"/>
                </a:ext>
              </a:extLst>
            </p:cNvPr>
            <p:cNvSpPr txBox="1"/>
            <p:nvPr/>
          </p:nvSpPr>
          <p:spPr>
            <a:xfrm>
              <a:off x="3927485" y="3625411"/>
              <a:ext cx="19089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chemeClr val="accent5"/>
                  </a:solidFill>
                  <a:latin typeface="Oswald"/>
                </a:rPr>
                <a:t>Chat de </a:t>
              </a:r>
              <a:r>
                <a:rPr lang="en-US" sz="1800" dirty="0" err="1">
                  <a:solidFill>
                    <a:schemeClr val="accent5"/>
                  </a:solidFill>
                  <a:latin typeface="Oswald"/>
                </a:rPr>
                <a:t>convesa</a:t>
              </a:r>
              <a:endParaRPr lang="en-US" sz="1800" dirty="0">
                <a:solidFill>
                  <a:schemeClr val="accent5"/>
                </a:solidFill>
                <a:latin typeface="Oswa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B55B1-4BF1-C1D9-2D46-915E044E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Sistema de Cadastro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7EE1D4-20ED-42A3-7D31-966EB8656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57093" y="1829190"/>
            <a:ext cx="643797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O estudante acede à plataforma, seleciona "Criar Conta" e escolhe o tipo "Estudante".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Preenche os dados essenciais, como nome, email, curso e habilidades, podendo também adicionar um CV e outras informações opcionais.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Após receber e confirmar o email de ativação, faz login e é direcionado para o seu </a:t>
            </a:r>
            <a:r>
              <a:rPr lang="pt-PT" dirty="0" err="1"/>
              <a:t>dashboard</a:t>
            </a:r>
            <a:r>
              <a:rPr lang="pt-PT" dirty="0"/>
              <a:t>, onde pode explorar vagas e completar o perfil para melhorar as suas oportunidades.</a:t>
            </a:r>
            <a:endParaRPr kumimoji="0" lang="pt-PT" altLang="pt-P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7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874B6-D6ED-8DAE-A193-6F27C11D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Oswald"/>
              </a:rPr>
              <a:t>Sistema de </a:t>
            </a:r>
            <a:r>
              <a:rPr lang="en-US" sz="2800" dirty="0" err="1">
                <a:solidFill>
                  <a:schemeClr val="bg1"/>
                </a:solidFill>
                <a:latin typeface="Oswald"/>
              </a:rPr>
              <a:t>filtragem</a:t>
            </a:r>
            <a:br>
              <a:rPr lang="en-US" sz="2800" dirty="0">
                <a:solidFill>
                  <a:schemeClr val="bg1"/>
                </a:solidFill>
                <a:latin typeface="Oswald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CD2902-7E1B-B2F9-2A2A-409344AE7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678" y="1558912"/>
            <a:ext cx="6996643" cy="2773500"/>
          </a:xfrm>
        </p:spPr>
        <p:txBody>
          <a:bodyPr/>
          <a:lstStyle/>
          <a:p>
            <a:pPr marL="152400" indent="0">
              <a:buNone/>
            </a:pPr>
            <a:r>
              <a:rPr lang="pt-PT" dirty="0"/>
              <a:t>O estudante acede à aba "Procurar Vagas" e utiliza a barra de pesquisa e filtros para encontrar oportunidades compatíveis com o seu curso, localização e interesses. </a:t>
            </a:r>
          </a:p>
          <a:p>
            <a:pPr marL="152400" indent="0">
              <a:buNone/>
            </a:pPr>
            <a:r>
              <a:rPr lang="pt-PT" dirty="0"/>
              <a:t>Após aplicar os critérios desejados, a plataforma exibe uma lista de vagas disponíveis. Ao encontrar uma que lhe interessa, clica para visualizar os detalhes completos e avaliar se corresponde ao que procura.</a:t>
            </a:r>
          </a:p>
        </p:txBody>
      </p:sp>
    </p:spTree>
    <p:extLst>
      <p:ext uri="{BB962C8B-B14F-4D97-AF65-F5344CB8AC3E}">
        <p14:creationId xmlns:p14="http://schemas.microsoft.com/office/powerpoint/2010/main" val="28151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A1A63-6BD1-4A19-7C4C-06935688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2566"/>
            <a:ext cx="7704000" cy="57600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Oswald"/>
              </a:rPr>
              <a:t>Sistema de </a:t>
            </a:r>
            <a:r>
              <a:rPr lang="en-US" sz="2800" dirty="0" err="1">
                <a:solidFill>
                  <a:schemeClr val="bg1"/>
                </a:solidFill>
                <a:latin typeface="Oswald"/>
              </a:rPr>
              <a:t>Candidatura</a:t>
            </a:r>
            <a:r>
              <a:rPr lang="en-US" sz="2800" dirty="0">
                <a:solidFill>
                  <a:schemeClr val="bg1"/>
                </a:solidFill>
                <a:latin typeface="Oswald"/>
              </a:rPr>
              <a:t> online</a:t>
            </a:r>
            <a:br>
              <a:rPr lang="en-US" sz="2800" dirty="0">
                <a:solidFill>
                  <a:schemeClr val="bg1"/>
                </a:solidFill>
                <a:latin typeface="Oswald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15BCFA2-50DC-80F2-9B35-EEC6D2FF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922" y="1484571"/>
            <a:ext cx="7108156" cy="2773500"/>
          </a:xfrm>
        </p:spPr>
        <p:txBody>
          <a:bodyPr/>
          <a:lstStyle/>
          <a:p>
            <a:pPr marL="152400" indent="0">
              <a:buNone/>
            </a:pPr>
            <a:r>
              <a:rPr lang="pt-PT" dirty="0"/>
              <a:t>O estudante seleciona uma vaga de interesse e clica em "Candidatar-me". </a:t>
            </a:r>
          </a:p>
          <a:p>
            <a:pPr marL="152400" indent="0">
              <a:buNone/>
            </a:pPr>
            <a:r>
              <a:rPr lang="pt-PT" dirty="0"/>
              <a:t>Pode optar por usar o perfil da plataforma ou anexar um CV atualizado, além de escrever uma mensagem opcional para a empresa. </a:t>
            </a:r>
          </a:p>
          <a:p>
            <a:pPr marL="152400" indent="0">
              <a:buNone/>
            </a:pPr>
            <a:r>
              <a:rPr lang="pt-PT" dirty="0"/>
              <a:t>Após confirmar a candidatura, recebe uma notificação de envio e pode acompanhar o status na plataforma, sendo informado sempre que a empresa visualizar ou responder.</a:t>
            </a:r>
          </a:p>
        </p:txBody>
      </p:sp>
    </p:spTree>
    <p:extLst>
      <p:ext uri="{BB962C8B-B14F-4D97-AF65-F5344CB8AC3E}">
        <p14:creationId xmlns:p14="http://schemas.microsoft.com/office/powerpoint/2010/main" val="227107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31475-181D-3818-51DA-2A9855FB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Oswald"/>
              </a:rPr>
              <a:t>Sistema de </a:t>
            </a:r>
            <a:r>
              <a:rPr lang="en-US" sz="2800" dirty="0" err="1">
                <a:solidFill>
                  <a:schemeClr val="bg1"/>
                </a:solidFill>
                <a:latin typeface="Oswald"/>
              </a:rPr>
              <a:t>notificações</a:t>
            </a:r>
            <a:r>
              <a:rPr lang="en-US" sz="2800" dirty="0">
                <a:solidFill>
                  <a:schemeClr val="bg1"/>
                </a:solidFill>
                <a:latin typeface="Oswald"/>
              </a:rPr>
              <a:t> e </a:t>
            </a:r>
            <a:r>
              <a:rPr lang="en-US" sz="2800" dirty="0" err="1">
                <a:solidFill>
                  <a:schemeClr val="bg1"/>
                </a:solidFill>
                <a:latin typeface="Oswald"/>
              </a:rPr>
              <a:t>alertas</a:t>
            </a:r>
            <a:br>
              <a:rPr lang="en-US" sz="2800" dirty="0">
                <a:solidFill>
                  <a:schemeClr val="bg1"/>
                </a:solidFill>
                <a:latin typeface="Oswald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9CA381F-4321-A264-AD9C-448CAE35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127" y="1581214"/>
            <a:ext cx="7323746" cy="2773500"/>
          </a:xfrm>
        </p:spPr>
        <p:txBody>
          <a:bodyPr/>
          <a:lstStyle/>
          <a:p>
            <a:pPr marL="152400" indent="0">
              <a:buNone/>
            </a:pPr>
            <a:r>
              <a:rPr lang="pt-PT" dirty="0"/>
              <a:t>O estudante recebe notificações no ícone de sino da plataforma sobre novas vagas compatíveis, atualizações do status das suas candidaturas e mensagens de empresas. Também pode ativar alertas por email para se manter informado em tempo real sobre oportunidades e respostas das empresas.</a:t>
            </a:r>
          </a:p>
        </p:txBody>
      </p:sp>
    </p:spTree>
    <p:extLst>
      <p:ext uri="{BB962C8B-B14F-4D97-AF65-F5344CB8AC3E}">
        <p14:creationId xmlns:p14="http://schemas.microsoft.com/office/powerpoint/2010/main" val="389715498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iness Plan Infographics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764</Words>
  <Application>Microsoft Office PowerPoint</Application>
  <PresentationFormat>Apresentação no Ecrã (16:9)</PresentationFormat>
  <Paragraphs>72</Paragraphs>
  <Slides>13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2" baseType="lpstr">
      <vt:lpstr>Lato Black</vt:lpstr>
      <vt:lpstr>Livvic</vt:lpstr>
      <vt:lpstr>Roboto</vt:lpstr>
      <vt:lpstr>Raleway</vt:lpstr>
      <vt:lpstr>Roboto Condensed Light</vt:lpstr>
      <vt:lpstr>Manrope Light</vt:lpstr>
      <vt:lpstr>Oswald</vt:lpstr>
      <vt:lpstr>Arial</vt:lpstr>
      <vt:lpstr>Software Development Business Plan Infographics by Slidesgo</vt:lpstr>
      <vt:lpstr>PrimeStep</vt:lpstr>
      <vt:lpstr>INTRODUÇÃO</vt:lpstr>
      <vt:lpstr>PROBLEMA DE PESQUISA</vt:lpstr>
      <vt:lpstr>OBJETIVO GERAL</vt:lpstr>
      <vt:lpstr>PRINCIPAIS FUNCIONALIDADES</vt:lpstr>
      <vt:lpstr>Sistema de Cadastro</vt:lpstr>
      <vt:lpstr>Sistema de filtragem </vt:lpstr>
      <vt:lpstr>Sistema de Candidatura online </vt:lpstr>
      <vt:lpstr>Sistema de notificações e alertas </vt:lpstr>
      <vt:lpstr>Chat de convesa </vt:lpstr>
      <vt:lpstr>Sistema de notas e reputação </vt:lpstr>
      <vt:lpstr>OBJECTIVOS ESPECÍFICOS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FillFast</dc:title>
  <dc:creator>Atircio Matias</dc:creator>
  <cp:lastModifiedBy>Pedro Dias</cp:lastModifiedBy>
  <cp:revision>19</cp:revision>
  <dcterms:modified xsi:type="dcterms:W3CDTF">2025-03-17T01:48:10Z</dcterms:modified>
</cp:coreProperties>
</file>