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10"/>
  </p:notesMasterIdLst>
  <p:sldIdLst>
    <p:sldId id="2056" r:id="rId5"/>
    <p:sldId id="2044" r:id="rId6"/>
    <p:sldId id="2087" r:id="rId7"/>
    <p:sldId id="2089" r:id="rId8"/>
    <p:sldId id="2090" r:id="rId9"/>
  </p:sldIdLst>
  <p:sldSz cx="11522075" cy="6484938"/>
  <p:notesSz cx="7315200" cy="12344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lexoSoft" panose="020B060402020202020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Light" panose="00000400000000000000" pitchFamily="2" charset="0"/>
      <p:regular r:id="rId23"/>
      <p: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Wingdings 2" panose="05020102010507070707" pitchFamily="18" charset="2"/>
      <p:regular r:id="rId29"/>
    </p:embeddedFont>
  </p:embeddedFontLst>
  <p:custDataLst>
    <p:tags r:id="rId3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6C964C34-E9F5-4320-A6FA-D1BDB512744B}">
          <p14:sldIdLst>
            <p14:sldId id="2056"/>
            <p14:sldId id="2044"/>
            <p14:sldId id="2087"/>
            <p14:sldId id="2089"/>
            <p14:sldId id="20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7" userDrawn="1">
          <p15:clr>
            <a:srgbClr val="A4A3A4"/>
          </p15:clr>
        </p15:guide>
        <p15:guide id="2" pos="182" userDrawn="1">
          <p15:clr>
            <a:srgbClr val="A4A3A4"/>
          </p15:clr>
        </p15:guide>
        <p15:guide id="3" pos="1832" userDrawn="1">
          <p15:clr>
            <a:srgbClr val="A4A3A4"/>
          </p15:clr>
        </p15:guide>
        <p15:guide id="4" pos="1927" userDrawn="1">
          <p15:clr>
            <a:srgbClr val="A4A3A4"/>
          </p15:clr>
        </p15:guide>
        <p15:guide id="5" pos="3584" userDrawn="1">
          <p15:clr>
            <a:srgbClr val="A4A3A4"/>
          </p15:clr>
        </p15:guide>
        <p15:guide id="6" pos="3672" userDrawn="1">
          <p15:clr>
            <a:srgbClr val="A4A3A4"/>
          </p15:clr>
        </p15:guide>
        <p15:guide id="7" pos="5328" userDrawn="1">
          <p15:clr>
            <a:srgbClr val="A4A3A4"/>
          </p15:clr>
        </p15:guide>
        <p15:guide id="8" pos="5419" userDrawn="1">
          <p15:clr>
            <a:srgbClr val="A4A3A4"/>
          </p15:clr>
        </p15:guide>
        <p15:guide id="9" pos="7075" userDrawn="1">
          <p15:clr>
            <a:srgbClr val="A4A3A4"/>
          </p15:clr>
        </p15:guide>
        <p15:guide id="10" orient="horz" pos="322" userDrawn="1">
          <p15:clr>
            <a:srgbClr val="A4A3A4"/>
          </p15:clr>
        </p15:guide>
        <p15:guide id="11" orient="horz" pos="741" userDrawn="1">
          <p15:clr>
            <a:srgbClr val="A4A3A4"/>
          </p15:clr>
        </p15:guide>
        <p15:guide id="12" orient="horz" pos="1013" userDrawn="1">
          <p15:clr>
            <a:srgbClr val="A4A3A4"/>
          </p15:clr>
        </p15:guide>
        <p15:guide id="13" orient="horz" pos="3678" userDrawn="1">
          <p15:clr>
            <a:srgbClr val="A4A3A4"/>
          </p15:clr>
        </p15:guide>
        <p15:guide id="14" orient="horz" pos="3811" userDrawn="1">
          <p15:clr>
            <a:srgbClr val="A4A3A4"/>
          </p15:clr>
        </p15:guide>
        <p15:guide id="15" orient="horz" pos="396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BFEE530-35CB-B093-9F2F-E85D17C2AEB0}" name="Herbert Damker" initials="HD" userId="Herbert Damker" providerId="None"/>
  <p188:author id="{689F01D6-80A9-6797-AC94-393701DE8539}" name="Kümmerle, Markus" initials="KM" userId="S::Markus.Kuemmerle@t-systems.com::edb588ad-b118-44cb-93b6-335b967c900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" name="Autor" initials="A" lastIdx="0" clrIdx="1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BF3"/>
    <a:srgbClr val="122769"/>
    <a:srgbClr val="014651"/>
    <a:srgbClr val="000620"/>
    <a:srgbClr val="004750"/>
    <a:srgbClr val="37FFFD"/>
    <a:srgbClr val="FFFFFF"/>
    <a:srgbClr val="A4A4A4"/>
    <a:srgbClr val="32B9AF"/>
    <a:srgbClr val="00A2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1" autoAdjust="0"/>
    <p:restoredTop sz="85262" autoAdjust="0"/>
  </p:normalViewPr>
  <p:slideViewPr>
    <p:cSldViewPr snapToGrid="0">
      <p:cViewPr varScale="1">
        <p:scale>
          <a:sx n="100" d="100"/>
          <a:sy n="100" d="100"/>
        </p:scale>
        <p:origin x="1440" y="96"/>
      </p:cViewPr>
      <p:guideLst>
        <p:guide orient="horz" pos="227"/>
        <p:guide pos="182"/>
        <p:guide pos="1832"/>
        <p:guide pos="1927"/>
        <p:guide pos="3584"/>
        <p:guide pos="3672"/>
        <p:guide pos="5328"/>
        <p:guide pos="5419"/>
        <p:guide pos="7075"/>
        <p:guide orient="horz" pos="322"/>
        <p:guide orient="horz" pos="741"/>
        <p:guide orient="horz" pos="1013"/>
        <p:guide orient="horz" pos="3678"/>
        <p:guide orient="horz" pos="3811"/>
        <p:guide orient="horz" pos="396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microsoft.com/office/2018/10/relationships/authors" Target="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143589" y="0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/>
          <a:lstStyle>
            <a:lvl1pPr algn="r">
              <a:defRPr sz="1400"/>
            </a:lvl1pPr>
          </a:lstStyle>
          <a:p>
            <a:fld id="{9847C1C0-7CF7-4E43-8415-72BC7E37BCB3}" type="datetimeFigureOut">
              <a:rPr lang="de-DE" smtClean="0"/>
              <a:pPr/>
              <a:t>24.05.2023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-454025" y="925513"/>
            <a:ext cx="822325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551" tIns="53775" rIns="107551" bIns="5377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31520" y="5863591"/>
            <a:ext cx="5852160" cy="5554980"/>
          </a:xfrm>
          <a:prstGeom prst="rect">
            <a:avLst/>
          </a:prstGeom>
        </p:spPr>
        <p:txBody>
          <a:bodyPr vert="horz" lIns="107551" tIns="53775" rIns="107551" bIns="53775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l">
              <a:defRPr sz="14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143589" y="11725039"/>
            <a:ext cx="3169919" cy="617220"/>
          </a:xfrm>
          <a:prstGeom prst="rect">
            <a:avLst/>
          </a:prstGeom>
        </p:spPr>
        <p:txBody>
          <a:bodyPr vert="horz" lIns="107551" tIns="53775" rIns="107551" bIns="53775" rtlCol="0" anchor="b"/>
          <a:lstStyle>
            <a:lvl1pPr algn="r">
              <a:defRPr sz="1400"/>
            </a:lvl1pPr>
          </a:lstStyle>
          <a:p>
            <a:fld id="{DD817DD0-38E7-46ED-A2FE-994A5C249761}" type="slidenum">
              <a:rPr lang="de-DE" smtClean="0"/>
              <a:pPr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7037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2834820"/>
            <a:ext cx="8886496" cy="22176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/>
              <a:t>Montserrat Light</a:t>
            </a:r>
            <a:br>
              <a:rPr lang="de-DE" dirty="0"/>
            </a:br>
            <a:r>
              <a:rPr lang="de-DE" dirty="0"/>
              <a:t>Maximum 3 </a:t>
            </a:r>
            <a:r>
              <a:rPr lang="de-DE" dirty="0" err="1"/>
              <a:t>lines</a:t>
            </a:r>
            <a:br>
              <a:rPr lang="de-DE" dirty="0"/>
            </a:br>
            <a:r>
              <a:rPr lang="de-DE" dirty="0"/>
              <a:t>44 </a:t>
            </a:r>
            <a:r>
              <a:rPr lang="de-DE" dirty="0" err="1"/>
              <a:t>pt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324304" y="5484422"/>
            <a:ext cx="8886496" cy="299441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spcBef>
                <a:spcPts val="0"/>
              </a:spcBef>
              <a:defRPr sz="20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  <a:lvl5pPr>
              <a:defRPr/>
            </a:lvl5pPr>
          </a:lstStyle>
          <a:p>
            <a:pPr lvl="0"/>
            <a:r>
              <a:rPr lang="de-DE" dirty="0" err="1"/>
              <a:t>Subheading</a:t>
            </a:r>
            <a:r>
              <a:rPr lang="de-DE" dirty="0"/>
              <a:t> Montserrat Light, 20 </a:t>
            </a:r>
            <a:r>
              <a:rPr lang="de-DE" dirty="0" err="1"/>
              <a:t>pt</a:t>
            </a:r>
            <a:endParaRPr lang="de-DE" dirty="0"/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AC6ABFF-D74E-F3D6-83ED-D8DD4422CB8E}"/>
              </a:ext>
            </a:extLst>
          </p:cNvPr>
          <p:cNvSpPr/>
          <p:nvPr userDrawn="1"/>
        </p:nvSpPr>
        <p:spPr>
          <a:xfrm>
            <a:off x="0" y="0"/>
            <a:ext cx="11522075" cy="1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89520B-6B70-4571-3ABC-0CFCA3485B8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" y="739523"/>
            <a:ext cx="11522075" cy="1467434"/>
          </a:xfrm>
          <a:prstGeom prst="rect">
            <a:avLst/>
          </a:prstGeom>
        </p:spPr>
      </p:pic>
      <p:pic>
        <p:nvPicPr>
          <p:cNvPr id="3" name="Grafik 21">
            <a:extLst>
              <a:ext uri="{FF2B5EF4-FFF2-40B4-BE49-F238E27FC236}">
                <a16:creationId xmlns:a16="http://schemas.microsoft.com/office/drawing/2014/main" id="{D4C43E31-A1C6-FAA1-FEDD-3AF502BC9303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288000" y="409180"/>
            <a:ext cx="5105651" cy="98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59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Blue"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3556048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feld 8"/>
          <p:cNvSpPr txBox="1"/>
          <p:nvPr userDrawn="1"/>
        </p:nvSpPr>
        <p:spPr>
          <a:xfrm>
            <a:off x="4999758" y="6073627"/>
            <a:ext cx="1615148" cy="26193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de-DE" sz="180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324304" y="1175971"/>
            <a:ext cx="8937296" cy="4107227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04000"/>
              </a:lnSpc>
              <a:spcBef>
                <a:spcPts val="0"/>
              </a:spcBef>
              <a:defRPr sz="4400" b="0" i="0" baseline="0">
                <a:solidFill>
                  <a:schemeClr val="bg1"/>
                </a:solidFill>
                <a:latin typeface="Montserrat Light" pitchFamily="2" charset="77"/>
                <a:ea typeface="Montserrat Light" pitchFamily="2" charset="77"/>
              </a:defRPr>
            </a:lvl1pPr>
          </a:lstStyle>
          <a:p>
            <a:pPr lvl="0"/>
            <a:r>
              <a:rPr lang="de-DE" dirty="0" err="1"/>
              <a:t>Section</a:t>
            </a:r>
            <a:r>
              <a:rPr lang="de-DE" dirty="0"/>
              <a:t> Title</a:t>
            </a:r>
          </a:p>
        </p:txBody>
      </p:sp>
      <p:grpSp>
        <p:nvGrpSpPr>
          <p:cNvPr id="147" name="Gruppieren 146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48" name="Gruppieren 147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75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9" name="Gruppieren 148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68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uppieren 149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60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uppieren 150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52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5952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1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9747221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Grafik 3">
            <a:extLst>
              <a:ext uri="{FF2B5EF4-FFF2-40B4-BE49-F238E27FC236}">
                <a16:creationId xmlns:a16="http://schemas.microsoft.com/office/drawing/2014/main" id="{695EB076-E1BD-4EDF-8A49-0FFA62C17B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76754" y="470208"/>
            <a:ext cx="3482228" cy="670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5F8087-362F-E242-4E14-7355C0A9199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7921869" cy="1689463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3D7A036-0797-32AA-A50D-1BD3998F94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/>
          <a:lstStyle>
            <a:lvl1pPr>
              <a:defRPr b="0" i="0">
                <a:solidFill>
                  <a:schemeClr val="bg1"/>
                </a:solidFill>
                <a:latin typeface="Montserrat Light" pitchFamily="2" charset="77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Slide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A47CA737-AEFE-339E-5D5C-2C76D186E3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890346"/>
            <a:ext cx="10944225" cy="4124383"/>
          </a:xfrm>
        </p:spPr>
        <p:txBody>
          <a:bodyPr/>
          <a:lstStyle>
            <a:lvl1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1pPr>
            <a:lvl2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2pPr>
            <a:lvl3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3pPr>
            <a:lvl4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4pPr>
            <a:lvl5pPr>
              <a:defRPr sz="1500" b="0" i="0">
                <a:solidFill>
                  <a:schemeClr val="tx2"/>
                </a:solidFill>
                <a:latin typeface="Montserrat Light" pitchFamily="2" charset="77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2913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309954010"/>
              </p:ext>
            </p:extLst>
          </p:nvPr>
        </p:nvGraphicFramePr>
        <p:xfrm>
          <a:off x="1588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7" imgW="270" imgH="270" progId="TCLayout.ActiveDocument.1">
                  <p:embed/>
                </p:oleObj>
              </mc:Choice>
              <mc:Fallback>
                <p:oleObj name="think-cell Folie" r:id="rId7" imgW="270" imgH="270" progId="TCLayout.ActiveDocument.1">
                  <p:embed/>
                  <p:pic>
                    <p:nvPicPr>
                      <p:cNvPr id="4" name="Objekt 3" hidden="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44373" y="1509913"/>
            <a:ext cx="10789702" cy="43257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First Level</a:t>
            </a:r>
          </a:p>
          <a:p>
            <a:pPr lvl="1"/>
            <a:r>
              <a:rPr lang="de-DE" dirty="0"/>
              <a:t>Second Level</a:t>
            </a:r>
          </a:p>
          <a:p>
            <a:pPr lvl="2"/>
            <a:r>
              <a:rPr lang="de-DE" dirty="0"/>
              <a:t>Third Level</a:t>
            </a:r>
          </a:p>
          <a:p>
            <a:pPr lvl="3"/>
            <a:r>
              <a:rPr lang="de-DE" dirty="0" err="1"/>
              <a:t>Fourth</a:t>
            </a:r>
            <a:r>
              <a:rPr lang="de-DE" dirty="0"/>
              <a:t> Level</a:t>
            </a:r>
          </a:p>
          <a:p>
            <a:pPr lvl="4"/>
            <a:r>
              <a:rPr lang="de-DE" dirty="0" err="1"/>
              <a:t>Fifth</a:t>
            </a:r>
            <a:r>
              <a:rPr lang="de-DE" dirty="0"/>
              <a:t> Level</a:t>
            </a:r>
          </a:p>
          <a:p>
            <a:pPr lvl="5"/>
            <a:r>
              <a:rPr lang="de-DE" dirty="0" err="1"/>
              <a:t>Sixth</a:t>
            </a:r>
            <a:r>
              <a:rPr lang="de-DE" dirty="0"/>
              <a:t> Level</a:t>
            </a:r>
          </a:p>
          <a:p>
            <a:pPr lvl="6"/>
            <a:r>
              <a:rPr lang="de-DE" dirty="0" err="1"/>
              <a:t>Seventh</a:t>
            </a:r>
            <a:r>
              <a:rPr lang="de-DE" dirty="0"/>
              <a:t> Level</a:t>
            </a:r>
          </a:p>
          <a:p>
            <a:pPr lvl="7"/>
            <a:r>
              <a:rPr lang="de-DE" dirty="0" err="1"/>
              <a:t>Eighth</a:t>
            </a:r>
            <a:r>
              <a:rPr lang="de-DE" dirty="0"/>
              <a:t> Level</a:t>
            </a:r>
          </a:p>
          <a:p>
            <a:pPr lvl="8"/>
            <a:r>
              <a:rPr lang="de-DE" dirty="0" err="1"/>
              <a:t>Ninth</a:t>
            </a:r>
            <a:r>
              <a:rPr lang="de-DE" dirty="0"/>
              <a:t> Level</a:t>
            </a:r>
          </a:p>
        </p:txBody>
      </p:sp>
      <p:sp>
        <p:nvSpPr>
          <p:cNvPr id="77" name="Textfeld 76"/>
          <p:cNvSpPr txBox="1"/>
          <p:nvPr userDrawn="1"/>
        </p:nvSpPr>
        <p:spPr>
          <a:xfrm>
            <a:off x="10412349" y="6149685"/>
            <a:ext cx="820800" cy="1764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/>
            <a:fld id="{FAAB48A4-D341-4AE9-8566-EA7878570C6A}" type="slidenum">
              <a:rPr lang="de-DE" sz="900" b="1" i="0" smtClean="0">
                <a:solidFill>
                  <a:srgbClr val="3A9BF3"/>
                </a:solidFill>
                <a:latin typeface="Montserrat" pitchFamily="2" charset="77"/>
                <a:ea typeface="Typold Book" panose="020B0004030204060B03" pitchFamily="34" charset="0"/>
              </a:rPr>
              <a:pPr algn="r"/>
              <a:t>‹Nº›</a:t>
            </a:fld>
            <a:endParaRPr lang="en-US" sz="900" b="1" i="0" dirty="0">
              <a:solidFill>
                <a:srgbClr val="3A9BF3"/>
              </a:solidFill>
              <a:latin typeface="Montserrat" pitchFamily="2" charset="77"/>
              <a:ea typeface="Typold Book" panose="020B0004030204060B03" pitchFamily="34" charset="0"/>
            </a:endParaRPr>
          </a:p>
        </p:txBody>
      </p:sp>
      <p:grpSp>
        <p:nvGrpSpPr>
          <p:cNvPr id="138" name="Gruppieren 137"/>
          <p:cNvGrpSpPr/>
          <p:nvPr userDrawn="1"/>
        </p:nvGrpSpPr>
        <p:grpSpPr>
          <a:xfrm>
            <a:off x="-348582" y="-308570"/>
            <a:ext cx="12206900" cy="7126900"/>
            <a:chOff x="-348582" y="-308570"/>
            <a:chExt cx="12206900" cy="7126900"/>
          </a:xfrm>
        </p:grpSpPr>
        <p:grpSp>
          <p:nvGrpSpPr>
            <p:cNvPr id="139" name="Gruppieren 138"/>
            <p:cNvGrpSpPr/>
            <p:nvPr userDrawn="1"/>
          </p:nvGrpSpPr>
          <p:grpSpPr>
            <a:xfrm>
              <a:off x="-348582" y="362069"/>
              <a:ext cx="180000" cy="5931473"/>
              <a:chOff x="-348582" y="362069"/>
              <a:chExt cx="180000" cy="5931473"/>
            </a:xfrm>
          </p:grpSpPr>
          <p:cxnSp>
            <p:nvCxnSpPr>
              <p:cNvPr id="166" name="Gerade Verbindung 6"/>
              <p:cNvCxnSpPr/>
              <p:nvPr userDrawn="1"/>
            </p:nvCxnSpPr>
            <p:spPr>
              <a:xfrm>
                <a:off x="-348582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7"/>
              <p:cNvCxnSpPr/>
              <p:nvPr userDrawn="1"/>
            </p:nvCxnSpPr>
            <p:spPr>
              <a:xfrm>
                <a:off x="-348582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8"/>
              <p:cNvCxnSpPr/>
              <p:nvPr userDrawn="1"/>
            </p:nvCxnSpPr>
            <p:spPr>
              <a:xfrm>
                <a:off x="-348582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Gerade Verbindung 9"/>
              <p:cNvCxnSpPr/>
              <p:nvPr userDrawn="1"/>
            </p:nvCxnSpPr>
            <p:spPr>
              <a:xfrm>
                <a:off x="-348582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10"/>
              <p:cNvCxnSpPr/>
              <p:nvPr userDrawn="1"/>
            </p:nvCxnSpPr>
            <p:spPr>
              <a:xfrm>
                <a:off x="-348582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Gerade Verbindung 11"/>
              <p:cNvCxnSpPr/>
              <p:nvPr userDrawn="1"/>
            </p:nvCxnSpPr>
            <p:spPr>
              <a:xfrm>
                <a:off x="-348582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Gerade Verbindung 12"/>
              <p:cNvCxnSpPr/>
              <p:nvPr userDrawn="1"/>
            </p:nvCxnSpPr>
            <p:spPr>
              <a:xfrm>
                <a:off x="-348582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uppieren 139"/>
            <p:cNvGrpSpPr/>
            <p:nvPr userDrawn="1"/>
          </p:nvGrpSpPr>
          <p:grpSpPr>
            <a:xfrm>
              <a:off x="11678318" y="362069"/>
              <a:ext cx="180000" cy="5931473"/>
              <a:chOff x="11678318" y="362069"/>
              <a:chExt cx="180000" cy="5931473"/>
            </a:xfrm>
          </p:grpSpPr>
          <p:cxnSp>
            <p:nvCxnSpPr>
              <p:cNvPr id="159" name="Gerade Verbindung 56"/>
              <p:cNvCxnSpPr/>
              <p:nvPr userDrawn="1"/>
            </p:nvCxnSpPr>
            <p:spPr>
              <a:xfrm>
                <a:off x="11678318" y="36206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Gerade Verbindung 57"/>
              <p:cNvCxnSpPr/>
              <p:nvPr userDrawn="1"/>
            </p:nvCxnSpPr>
            <p:spPr>
              <a:xfrm>
                <a:off x="11678318" y="511175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58"/>
              <p:cNvCxnSpPr/>
              <p:nvPr userDrawn="1"/>
            </p:nvCxnSpPr>
            <p:spPr>
              <a:xfrm>
                <a:off x="11678318" y="117597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59"/>
              <p:cNvCxnSpPr/>
              <p:nvPr userDrawn="1"/>
            </p:nvCxnSpPr>
            <p:spPr>
              <a:xfrm>
                <a:off x="11678318" y="1609200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Gerade Verbindung 60"/>
              <p:cNvCxnSpPr/>
              <p:nvPr userDrawn="1"/>
            </p:nvCxnSpPr>
            <p:spPr>
              <a:xfrm>
                <a:off x="11678318" y="5835651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Gerade Verbindung 61"/>
              <p:cNvCxnSpPr/>
              <p:nvPr userDrawn="1"/>
            </p:nvCxnSpPr>
            <p:spPr>
              <a:xfrm>
                <a:off x="11678318" y="6050859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62"/>
              <p:cNvCxnSpPr/>
              <p:nvPr userDrawn="1"/>
            </p:nvCxnSpPr>
            <p:spPr>
              <a:xfrm>
                <a:off x="11678318" y="6293542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uppieren 140"/>
            <p:cNvGrpSpPr/>
            <p:nvPr userDrawn="1"/>
          </p:nvGrpSpPr>
          <p:grpSpPr>
            <a:xfrm>
              <a:off x="288925" y="6638330"/>
              <a:ext cx="10944224" cy="180000"/>
              <a:chOff x="288925" y="6638330"/>
              <a:chExt cx="10944224" cy="180000"/>
            </a:xfrm>
          </p:grpSpPr>
          <p:cxnSp>
            <p:nvCxnSpPr>
              <p:cNvPr id="151" name="Gerade Verbindung 65"/>
              <p:cNvCxnSpPr/>
              <p:nvPr userDrawn="1"/>
            </p:nvCxnSpPr>
            <p:spPr>
              <a:xfrm>
                <a:off x="28892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Gerade Verbindung 74"/>
              <p:cNvCxnSpPr/>
              <p:nvPr userDrawn="1"/>
            </p:nvCxnSpPr>
            <p:spPr>
              <a:xfrm>
                <a:off x="2911475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Gerade Verbindung 75"/>
              <p:cNvCxnSpPr/>
              <p:nvPr userDrawn="1"/>
            </p:nvCxnSpPr>
            <p:spPr>
              <a:xfrm>
                <a:off x="306101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Gerade Verbindung 72"/>
              <p:cNvCxnSpPr/>
              <p:nvPr userDrawn="1"/>
            </p:nvCxnSpPr>
            <p:spPr>
              <a:xfrm>
                <a:off x="568966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Gerade Verbindung 73"/>
              <p:cNvCxnSpPr/>
              <p:nvPr userDrawn="1"/>
            </p:nvCxnSpPr>
            <p:spPr>
              <a:xfrm>
                <a:off x="5829683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Gerade Verbindung 70"/>
              <p:cNvCxnSpPr/>
              <p:nvPr userDrawn="1"/>
            </p:nvCxnSpPr>
            <p:spPr>
              <a:xfrm>
                <a:off x="8459788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71"/>
              <p:cNvCxnSpPr/>
              <p:nvPr userDrawn="1"/>
            </p:nvCxnSpPr>
            <p:spPr>
              <a:xfrm>
                <a:off x="860218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69"/>
              <p:cNvCxnSpPr/>
              <p:nvPr userDrawn="1"/>
            </p:nvCxnSpPr>
            <p:spPr>
              <a:xfrm>
                <a:off x="11233149" y="663833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Gruppieren 141"/>
            <p:cNvGrpSpPr/>
            <p:nvPr userDrawn="1"/>
          </p:nvGrpSpPr>
          <p:grpSpPr>
            <a:xfrm>
              <a:off x="288925" y="-308570"/>
              <a:ext cx="10944224" cy="180000"/>
              <a:chOff x="288925" y="-308570"/>
              <a:chExt cx="10944224" cy="180000"/>
            </a:xfrm>
          </p:grpSpPr>
          <p:cxnSp>
            <p:nvCxnSpPr>
              <p:cNvPr id="143" name="Gerade Verbindung 14"/>
              <p:cNvCxnSpPr/>
              <p:nvPr userDrawn="1"/>
            </p:nvCxnSpPr>
            <p:spPr>
              <a:xfrm>
                <a:off x="28892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Gerade Verbindung 23"/>
              <p:cNvCxnSpPr/>
              <p:nvPr userDrawn="1"/>
            </p:nvCxnSpPr>
            <p:spPr>
              <a:xfrm>
                <a:off x="2911475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Gerade Verbindung 24"/>
              <p:cNvCxnSpPr/>
              <p:nvPr userDrawn="1"/>
            </p:nvCxnSpPr>
            <p:spPr>
              <a:xfrm>
                <a:off x="306101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21"/>
              <p:cNvCxnSpPr/>
              <p:nvPr userDrawn="1"/>
            </p:nvCxnSpPr>
            <p:spPr>
              <a:xfrm>
                <a:off x="568966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22"/>
              <p:cNvCxnSpPr/>
              <p:nvPr userDrawn="1"/>
            </p:nvCxnSpPr>
            <p:spPr>
              <a:xfrm>
                <a:off x="5829683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Gerade Verbindung 19"/>
              <p:cNvCxnSpPr/>
              <p:nvPr userDrawn="1"/>
            </p:nvCxnSpPr>
            <p:spPr>
              <a:xfrm>
                <a:off x="8459788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20"/>
              <p:cNvCxnSpPr/>
              <p:nvPr userDrawn="1"/>
            </p:nvCxnSpPr>
            <p:spPr>
              <a:xfrm>
                <a:off x="860218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8"/>
              <p:cNvCxnSpPr/>
              <p:nvPr userDrawn="1"/>
            </p:nvCxnSpPr>
            <p:spPr>
              <a:xfrm>
                <a:off x="11233149" y="-308570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itelplatzhalter 1">
            <a:extLst>
              <a:ext uri="{FF2B5EF4-FFF2-40B4-BE49-F238E27FC236}">
                <a16:creationId xmlns:a16="http://schemas.microsoft.com/office/drawing/2014/main" id="{2CE2C321-820B-44F0-91B6-851AE3C277D4}"/>
              </a:ext>
            </a:extLst>
          </p:cNvPr>
          <p:cNvSpPr txBox="1">
            <a:spLocks/>
          </p:cNvSpPr>
          <p:nvPr userDrawn="1"/>
        </p:nvSpPr>
        <p:spPr>
          <a:xfrm>
            <a:off x="444373" y="413152"/>
            <a:ext cx="10944225" cy="78451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rgbClr val="004750"/>
                </a:solidFill>
                <a:latin typeface="FlexoSoft" panose="02000000000000000000" pitchFamily="2" charset="0"/>
                <a:ea typeface="Typold Book" panose="020B0004030204060B03" pitchFamily="34" charset="0"/>
                <a:cs typeface="Arial" panose="020B0604020202020204" pitchFamily="34" charset="0"/>
              </a:defRPr>
            </a:lvl1pPr>
          </a:lstStyle>
          <a:p>
            <a:endParaRPr lang="de-DE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79288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8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 baseline="0">
          <a:solidFill>
            <a:srgbClr val="004750"/>
          </a:solidFill>
          <a:latin typeface="FlexoSoft" panose="02000000000000000000" pitchFamily="2" charset="0"/>
          <a:ea typeface="Typold Book" panose="020B0004030204060B03" pitchFamily="34" charset="0"/>
          <a:cs typeface="Arial" panose="020B0604020202020204" pitchFamily="34" charset="0"/>
        </a:defRPr>
      </a:lvl1pPr>
    </p:titleStyle>
    <p:bodyStyle>
      <a:lvl1pPr marL="0" indent="0" algn="l" defTabSz="457200" rtl="0" eaLnBrk="1" latinLnBrk="0" hangingPunct="1">
        <a:lnSpc>
          <a:spcPct val="104000"/>
        </a:lnSpc>
        <a:spcBef>
          <a:spcPts val="1200"/>
        </a:spcBef>
        <a:buFont typeface="Arial" panose="020B0604020202020204" pitchFamily="34" charset="0"/>
        <a:buNone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180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60000" indent="-180000" algn="l" defTabSz="439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616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756000" indent="-180000" algn="l" defTabSz="4572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anose="05020102010507070707" pitchFamily="18" charset="2"/>
        <a:buChar char="¡"/>
        <a:defRPr sz="1200" kern="1200" baseline="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93186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0906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281113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1474788" indent="-179388" algn="l" defTabSz="914400" rtl="0" eaLnBrk="1" latinLnBrk="0" hangingPunct="1">
        <a:lnSpc>
          <a:spcPct val="104000"/>
        </a:lnSpc>
        <a:spcBef>
          <a:spcPts val="300"/>
        </a:spcBef>
        <a:buClr>
          <a:schemeClr val="tx1"/>
        </a:buClr>
        <a:buSzPct val="70000"/>
        <a:buFont typeface="Wingdings 2" pitchFamily="18" charset="2"/>
        <a:buChar char=""/>
        <a:defRPr sz="1200" kern="1200">
          <a:solidFill>
            <a:srgbClr val="00475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hyperlink" Target="https://github.com/camaraproject/CarrierBillingCheckOut" TargetMode="Externa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hyperlink" Target="https://github.com/camaraproject/CarrierBillingCheckOut/pull/16" TargetMode="External"/><Relationship Id="rId5" Type="http://schemas.openxmlformats.org/officeDocument/2006/relationships/hyperlink" Target="https://github.com/camaraproject/CarrierBillingCheckOut/issues/3" TargetMode="Externa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3F2941-E7D2-648A-6F21-36480C010A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en-US" b="1" dirty="0"/>
              <a:t>Carrier Billing WG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3F421F-2D14-EE89-73EB-206BF78C4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4304" y="5484422"/>
            <a:ext cx="8886496" cy="289823"/>
          </a:xfrm>
        </p:spPr>
        <p:txBody>
          <a:bodyPr/>
          <a:lstStyle/>
          <a:p>
            <a:r>
              <a:rPr lang="de-DE" dirty="0"/>
              <a:t>May - 2023</a:t>
            </a:r>
          </a:p>
        </p:txBody>
      </p:sp>
    </p:spTree>
    <p:extLst>
      <p:ext uri="{BB962C8B-B14F-4D97-AF65-F5344CB8AC3E}">
        <p14:creationId xmlns:p14="http://schemas.microsoft.com/office/powerpoint/2010/main" val="75317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95097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Contents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CBEC6C-A35E-B413-C2F0-A045C556DB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2000" dirty="0"/>
          </a:p>
          <a:p>
            <a:r>
              <a:rPr lang="en-US" sz="2000" dirty="0"/>
              <a:t>1	WG</a:t>
            </a:r>
          </a:p>
          <a:p>
            <a:pPr marL="457200" indent="-457200">
              <a:buAutoNum type="arabicPlain" startAt="2"/>
            </a:pPr>
            <a:r>
              <a:rPr lang="en-US" sz="2000" dirty="0"/>
              <a:t>Proposals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6524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Working Group (WG)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1CBEC6C-A35E-B413-C2F0-A045C556DBD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373" y="1735665"/>
            <a:ext cx="10944225" cy="4639733"/>
          </a:xfrm>
        </p:spPr>
        <p:txBody>
          <a:bodyPr>
            <a:normAutofit fontScale="55000" lnSpcReduction="20000"/>
          </a:bodyPr>
          <a:lstStyle/>
          <a:p>
            <a:r>
              <a:rPr lang="en-US" sz="2000" b="1" dirty="0"/>
              <a:t>CARRIER BILLING </a:t>
            </a:r>
            <a:r>
              <a:rPr lang="en-US" sz="2000" dirty="0"/>
              <a:t>is one of existing WGs / features being covered in CAMARA: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Carrier Billing WG Public Link</a:t>
            </a:r>
            <a:endParaRPr lang="en-US" sz="2000" dirty="0"/>
          </a:p>
          <a:p>
            <a:endParaRPr lang="de-DE" sz="2000" dirty="0"/>
          </a:p>
          <a:p>
            <a:r>
              <a:rPr lang="de-DE" sz="2000" dirty="0"/>
              <a:t>From the </a:t>
            </a:r>
            <a:r>
              <a:rPr lang="de-DE" sz="2000" b="1" dirty="0"/>
              <a:t>beginning</a:t>
            </a:r>
            <a:r>
              <a:rPr lang="de-DE" sz="2000" dirty="0"/>
              <a:t> of the WG existance, </a:t>
            </a:r>
            <a:r>
              <a:rPr lang="de-DE" sz="2000" b="1" dirty="0"/>
              <a:t>two proposals</a:t>
            </a:r>
            <a:r>
              <a:rPr lang="de-DE" sz="2000" dirty="0"/>
              <a:t> are in force and evolved: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Carrier Billing Checkout, from Telefonica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Carrier Billing Payment, from Orange</a:t>
            </a:r>
          </a:p>
          <a:p>
            <a:endParaRPr lang="de-DE" sz="2000" dirty="0"/>
          </a:p>
          <a:p>
            <a:r>
              <a:rPr lang="de-DE" sz="2000" dirty="0"/>
              <a:t>Both proposals co-exist since 2022, as per December 2022 CAMARA agreement, mainly due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Provide a mean for GSMA Telco Operators to show MWC‘23 Use Cases and enforce/support the business message driven by GSMA Opengateway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Provide a way-forward for the WG in the mid-term</a:t>
            </a:r>
          </a:p>
          <a:p>
            <a:endParaRPr lang="de-DE" sz="2000" dirty="0"/>
          </a:p>
          <a:p>
            <a:r>
              <a:rPr lang="de-DE" sz="2000" dirty="0"/>
              <a:t>However, during first 4 months in 2023, discussion about having a unique API proposal has been raised several times in WG meetings discussions: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Natural/reasonable/fair discussion due to CAMARA purpose/aim is to provide a common Telco Operator experience to the GSMA Opengateway Ecosystem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Needed to reach a conlusion on it, in order to be able to build products and Use Cases on it in an aligned way forward for every Telco Operators</a:t>
            </a:r>
            <a:br>
              <a:rPr lang="de-DE" sz="2000" dirty="0"/>
            </a:b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604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kt 11" hidden="1">
            <a:extLst>
              <a:ext uri="{FF2B5EF4-FFF2-40B4-BE49-F238E27FC236}">
                <a16:creationId xmlns:a16="http://schemas.microsoft.com/office/drawing/2014/main" id="{F9786E2C-3C7A-985E-93D1-4AEDB3D792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32" imgH="530" progId="TCLayout.ActiveDocument.1">
                  <p:embed/>
                </p:oleObj>
              </mc:Choice>
              <mc:Fallback>
                <p:oleObj name="think-cell Folie" r:id="rId3" imgW="532" imgH="530" progId="TCLayout.ActiveDocument.1">
                  <p:embed/>
                  <p:pic>
                    <p:nvPicPr>
                      <p:cNvPr id="12" name="Objekt 11" hidden="1">
                        <a:extLst>
                          <a:ext uri="{FF2B5EF4-FFF2-40B4-BE49-F238E27FC236}">
                            <a16:creationId xmlns:a16="http://schemas.microsoft.com/office/drawing/2014/main" id="{F9786E2C-3C7A-985E-93D1-4AEDB3D792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AA1587CF-E9D0-F431-5DFC-892BB418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Proposals (II) - RATIONALE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C47EB7F0-7460-0808-6736-AE11D0BC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138783"/>
              </p:ext>
            </p:extLst>
          </p:nvPr>
        </p:nvGraphicFramePr>
        <p:xfrm>
          <a:off x="526211" y="1985875"/>
          <a:ext cx="10395789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22">
                  <a:extLst>
                    <a:ext uri="{9D8B030D-6E8A-4147-A177-3AD203B41FA5}">
                      <a16:colId xmlns:a16="http://schemas.microsoft.com/office/drawing/2014/main" val="1710206865"/>
                    </a:ext>
                  </a:extLst>
                </a:gridCol>
                <a:gridCol w="5190067">
                  <a:extLst>
                    <a:ext uri="{9D8B030D-6E8A-4147-A177-3AD203B41FA5}">
                      <a16:colId xmlns:a16="http://schemas.microsoft.com/office/drawing/2014/main" val="1275710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OMA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Checkout 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8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Based on OMA (</a:t>
                      </a:r>
                      <a:r>
                        <a:rPr lang="en-U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Mobile Alliance) </a:t>
                      </a:r>
                      <a:r>
                        <a:rPr lang="en-US" noProof="0" dirty="0"/>
                        <a:t>Payment REST Standard</a:t>
                      </a:r>
                    </a:p>
                    <a:p>
                      <a:endParaRPr lang="en-US" noProof="0" dirty="0"/>
                    </a:p>
                    <a:p>
                      <a:r>
                        <a:rPr lang="en-US" noProof="0" dirty="0"/>
                        <a:t>Offers standardized &amp; simple processing, allowing our partner to request a payment, for a digital content, to be charged on user bill.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Based on Checkout Purchase Experience (e.g. Stripe Model)</a:t>
                      </a:r>
                    </a:p>
                    <a:p>
                      <a:endParaRPr lang="en-US" noProof="0" dirty="0"/>
                    </a:p>
                    <a:p>
                      <a:r>
                        <a:rPr lang="en-US" noProof="0" dirty="0"/>
                        <a:t>Offers customizable checkout flows, allowing merchants to tailor the payment experience to their specific business needs, resulting in a more cohesive and developer friendly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82152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98D5EC7B-9C74-2B4B-742C-C1562B327DC2}"/>
              </a:ext>
            </a:extLst>
          </p:cNvPr>
          <p:cNvSpPr txBox="1"/>
          <p:nvPr/>
        </p:nvSpPr>
        <p:spPr>
          <a:xfrm>
            <a:off x="444373" y="4478867"/>
            <a:ext cx="10477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Initial</a:t>
            </a:r>
            <a:r>
              <a:rPr lang="es-ES" dirty="0"/>
              <a:t> </a:t>
            </a:r>
            <a:r>
              <a:rPr lang="es-ES" dirty="0" err="1"/>
              <a:t>Track</a:t>
            </a:r>
            <a:r>
              <a:rPr lang="es-ES" dirty="0"/>
              <a:t> </a:t>
            </a:r>
            <a:r>
              <a:rPr lang="es-ES" dirty="0" err="1"/>
              <a:t>Discussion</a:t>
            </a:r>
            <a:r>
              <a:rPr lang="es-ES" dirty="0"/>
              <a:t> in CAMARA: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5"/>
              </a:rPr>
              <a:t>ISSUE#3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linkClick r:id="rId6"/>
              </a:rPr>
              <a:t>PR#16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442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FCEFC-6E7C-745E-6301-CAD862CAE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Proposals (III) – POTENTIAL BENEFITS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A0FDEC-84E1-67B9-5652-D6939A727F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4471" y="5568857"/>
            <a:ext cx="11253131" cy="704943"/>
          </a:xfrm>
        </p:spPr>
        <p:txBody>
          <a:bodyPr>
            <a:normAutofit/>
          </a:bodyPr>
          <a:lstStyle/>
          <a:p>
            <a:r>
              <a:rPr lang="en-US" b="1"/>
              <a:t>NOTE</a:t>
            </a:r>
            <a:r>
              <a:rPr lang="en-US"/>
              <a:t>: This section may be some kind subjective, anycase it is fair both companies can indicate relevant points that it may be consider. Also NOTE it is a different view on how to address functionality in CAMARA, as both proposals are respected and considered they can work. However, it is needed to move forward with one of them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7D4396D-79B2-AEE3-7E8B-0E6CB0F1C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22184"/>
              </p:ext>
            </p:extLst>
          </p:nvPr>
        </p:nvGraphicFramePr>
        <p:xfrm>
          <a:off x="526211" y="1985875"/>
          <a:ext cx="10395789" cy="346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5722">
                  <a:extLst>
                    <a:ext uri="{9D8B030D-6E8A-4147-A177-3AD203B41FA5}">
                      <a16:colId xmlns:a16="http://schemas.microsoft.com/office/drawing/2014/main" val="1710206865"/>
                    </a:ext>
                  </a:extLst>
                </a:gridCol>
                <a:gridCol w="5190067">
                  <a:extLst>
                    <a:ext uri="{9D8B030D-6E8A-4147-A177-3AD203B41FA5}">
                      <a16:colId xmlns:a16="http://schemas.microsoft.com/office/drawing/2014/main" val="1275710212"/>
                    </a:ext>
                  </a:extLst>
                </a:gridCol>
              </a:tblGrid>
              <a:tr h="694166">
                <a:tc>
                  <a:txBody>
                    <a:bodyPr/>
                    <a:lstStyle/>
                    <a:p>
                      <a:r>
                        <a:rPr lang="es-ES" dirty="0" err="1"/>
                        <a:t>Payment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Based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Checkout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Based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84979"/>
                  </a:ext>
                </a:extLst>
              </a:tr>
              <a:tr h="2738626"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 Orange considers Carrier Billing Payment provides:</a:t>
                      </a:r>
                    </a:p>
                    <a:p>
                      <a:pPr algn="l" defTabSz="914400" rtl="0" eaLnBrk="1" latinLnBrk="0" hangingPunct="1"/>
                      <a:endParaRPr lang="en-US" sz="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standardized way to manage payment as an autonomous business entity and not as dependent entity. Indeed, for us,  the payment must have it owns lifecycle  independent from the purchase/order one.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link between a purchase/order to payment is managed via a reference and not a mandatory hierarchical/dependence relation.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loose decoupling allows us to manage real-life UC like: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Triggering payment from other business entities as a bill or a subscription for example (a payment has always a reference but not always directly a purchase) ,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several payments for one purchase/order 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 refund scenario where the refund is not on complete purchase scope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we have already business UC based on these required capabilities, we are not in position to move to another solution restraining business scope.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Checkout solution requires a 2 steps process (purchase and the payment) that seems to us constraining &amp; confusing for the developer - we are in favor to keep it simple with one call.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are also in favor to use already existing industry standards if they did not add unnecessary complexity to developer. </a:t>
                      </a: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US" sz="800" b="0" i="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en-US" sz="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Finally, Checkout based solution introduced an Order model that need to be discussed/studied in a larger extend (Cf discussion for Service Management API/Operate API with CAMARA/GSMA/TMF)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rtl="0" eaLnBrk="1" latinLnBrk="0" hangingPunct="1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Benefits Telefonica considers Carrier Billing Checkout provides:</a:t>
                      </a:r>
                    </a:p>
                    <a:p>
                      <a:pPr algn="l" defTabSz="914400" rtl="0" eaLnBrk="1" latinLnBrk="0" hangingPunct="1"/>
                      <a:endParaRPr lang="en-US" sz="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 the process as a full E2E process, managing the "purchase" and the subsequent payment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this aspect, provides support to API Consumers managing the details of the purchase (items, amount of each item), making purchase complexity transparent to payment process</a:t>
                      </a:r>
                    </a:p>
                    <a:p>
                      <a:pPr lvl="2" algn="l" defTabSz="914400" rtl="0" eaLnBrk="1" latinLnBrk="0" hangingPunct="1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Allowing them to query about purchase details before attempting any payment action.</a:t>
                      </a:r>
                    </a:p>
                    <a:p>
                      <a:pPr lvl="2" algn="l" defTabSz="914400" rtl="0" eaLnBrk="1" latinLnBrk="0" hangingPunct="1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Allowing API consumers to provide different items and its related amount avoiding them to make sums from their side to calculate amount to be paid.</a:t>
                      </a:r>
                    </a:p>
                    <a:p>
                      <a:pPr lvl="2" algn="l" defTabSz="914400" rtl="0" eaLnBrk="1" latinLnBrk="0" hangingPunct="1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Defining a polymorphic model that could be extended in future for other scenarios when required.</a:t>
                      </a:r>
                    </a:p>
                    <a:p>
                      <a:pPr marL="628650" marR="0" lvl="1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performing payment, API consumer only has to reference to the "</a:t>
                      </a:r>
                      <a:r>
                        <a:rPr lang="en-US" sz="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purchaseId</a:t>
                      </a: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to be paid, as details are managed internally by API Server.</a:t>
                      </a:r>
                    </a:p>
                    <a:p>
                      <a:pPr algn="l" defTabSz="914400" rtl="0" eaLnBrk="1" latinLnBrk="0" hangingPunct="1"/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terms of procedures, both options support 1-step and 2-step procedures so no benefit in this case from any proposal.</a:t>
                      </a:r>
                    </a:p>
                    <a:p>
                      <a:pPr marL="628650" lvl="1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Carrier Billing Checkout 2-step model allows to interact if necessary during the payment process and control such interaction, for example, offer a link to confirm an OTP or provide confirmation on T&amp;Cs.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28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5416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0"/>
  <p:tag name="ARTICULATE_PROJECT_OPEN" val="0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tecon_Master">
  <a:themeElements>
    <a:clrScheme name="2FB8AE">
      <a:dk1>
        <a:srgbClr val="000000"/>
      </a:dk1>
      <a:lt1>
        <a:srgbClr val="FFFFFF"/>
      </a:lt1>
      <a:dk2>
        <a:srgbClr val="404041"/>
      </a:dk2>
      <a:lt2>
        <a:srgbClr val="EEEEEE"/>
      </a:lt2>
      <a:accent1>
        <a:srgbClr val="06C5F8"/>
      </a:accent1>
      <a:accent2>
        <a:srgbClr val="3A9BF3"/>
      </a:accent2>
      <a:accent3>
        <a:srgbClr val="2FB8AE"/>
      </a:accent3>
      <a:accent4>
        <a:srgbClr val="BECA41"/>
      </a:accent4>
      <a:accent5>
        <a:srgbClr val="FDBF11"/>
      </a:accent5>
      <a:accent6>
        <a:srgbClr val="E21075"/>
      </a:accent6>
      <a:hlink>
        <a:srgbClr val="3A9BF3"/>
      </a:hlink>
      <a:folHlink>
        <a:srgbClr val="3A9BF3"/>
      </a:folHlink>
    </a:clrScheme>
    <a:fontScheme name="Detec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0D0D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Gelb Hell">
      <a:srgbClr val="FFDE5D"/>
    </a:custClr>
    <a:custClr name="Gelb Dunkel">
      <a:srgbClr val="DBAD39"/>
    </a:custClr>
    <a:custClr name="Orange Hell">
      <a:srgbClr val="FFB356"/>
    </a:custClr>
    <a:custClr name="Orange Dunkel">
      <a:srgbClr val="D48936"/>
    </a:custClr>
    <a:custClr name="Hellblau Hell">
      <a:srgbClr val="7ECBF5"/>
    </a:custClr>
    <a:custClr name="Hellblau Dunkel">
      <a:srgbClr val="317CB3"/>
    </a:custClr>
    <a:custClr name="Dunkelblau Hell">
      <a:srgbClr val="529AD6"/>
    </a:custClr>
    <a:custClr name="Dunkelblau Dunkel">
      <a:srgbClr val="235482"/>
    </a:custClr>
    <a:custClr name="Petrol Hell">
      <a:srgbClr val="65C8C0"/>
    </a:custClr>
    <a:custClr name="Petrol Dunkel">
      <a:srgbClr val="218076"/>
    </a:custClr>
    <a:custClr name="Grün Hell">
      <a:srgbClr val="CFD873"/>
    </a:custClr>
    <a:custClr name="Grün Dunkel">
      <a:srgbClr val="889130"/>
    </a:custClr>
    <a:custClr name="Schwarz">
      <a:srgbClr val="000000"/>
    </a:custClr>
    <a:custClr name="Grau 38">
      <a:srgbClr val="262626"/>
    </a:custClr>
    <a:custClr name="Grau 5">
      <a:srgbClr val="4B4B4B"/>
    </a:custClr>
    <a:custClr name="Grau 3">
      <a:srgbClr val="6C6C6C"/>
    </a:custClr>
    <a:custClr name="Grau 2">
      <a:srgbClr val="7C7C7C"/>
    </a:custClr>
    <a:custClr name="Grau 1">
      <a:srgbClr val="A4A4A4"/>
    </a:custClr>
    <a:custClr name="Grau 6">
      <a:srgbClr val="D0D0D0"/>
    </a:custClr>
    <a:custClr name="Grau 230">
      <a:srgbClr val="E6E6E6"/>
    </a:custClr>
    <a:custClr name="Grau 4">
      <a:srgbClr val="EDEDED"/>
    </a:custClr>
  </a:custClrLst>
  <a:extLst>
    <a:ext uri="{05A4C25C-085E-4340-85A3-A5531E510DB2}">
      <thm15:themeFamily xmlns:thm15="http://schemas.microsoft.com/office/thememl/2012/main" name="CAMARA Master Template.potx" id="{04A64C77-3702-487F-8FF4-D54C7EDECC02}" vid="{74A7C627-616C-49F6-8964-9251D8F235AF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19EAD88F651D45AFF76DAB9BB1A03F" ma:contentTypeVersion="14" ma:contentTypeDescription="Create a new document." ma:contentTypeScope="" ma:versionID="28be03bbc1bd983b9f8a310ac9912f56">
  <xsd:schema xmlns:xsd="http://www.w3.org/2001/XMLSchema" xmlns:xs="http://www.w3.org/2001/XMLSchema" xmlns:p="http://schemas.microsoft.com/office/2006/metadata/properties" xmlns:ns2="c1bfa559-e080-48ba-9d52-60f8be09d75b" xmlns:ns3="0e615ac8-9621-46a8-9753-c1350d6f80cf" targetNamespace="http://schemas.microsoft.com/office/2006/metadata/properties" ma:root="true" ma:fieldsID="80b6cca7422f7b30550d07cda4f4286b" ns2:_="" ns3:_="">
    <xsd:import namespace="c1bfa559-e080-48ba-9d52-60f8be09d75b"/>
    <xsd:import namespace="0e615ac8-9621-46a8-9753-c1350d6f80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fa559-e080-48ba-9d52-60f8be09d7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ebd722c-8eea-4fa2-a257-8118360c8e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615ac8-9621-46a8-9753-c1350d6f80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bf401090-1793-4872-8513-f0955674393d}" ma:internalName="TaxCatchAll" ma:showField="CatchAllData" ma:web="0e615ac8-9621-46a8-9753-c1350d6f80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e615ac8-9621-46a8-9753-c1350d6f80cf" xsi:nil="true"/>
    <lcf76f155ced4ddcb4097134ff3c332f xmlns="c1bfa559-e080-48ba-9d52-60f8be09d75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8B79D8-AD9A-445C-A4E8-215F845C6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bfa559-e080-48ba-9d52-60f8be09d75b"/>
    <ds:schemaRef ds:uri="0e615ac8-9621-46a8-9753-c1350d6f80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0326B-7C1A-45A3-8DA0-69177D7DF1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BBFDFA-5176-4604-BC0A-4B8DE96B358C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0e615ac8-9621-46a8-9753-c1350d6f80cf"/>
    <ds:schemaRef ds:uri="c1bfa559-e080-48ba-9d52-60f8be09d75b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CAMARA Master Template</Template>
  <TotalTime>350</TotalTime>
  <Words>821</Words>
  <Application>Microsoft Office PowerPoint</Application>
  <PresentationFormat>Personalizado</PresentationFormat>
  <Paragraphs>63</Paragraphs>
  <Slides>5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Open Sans</vt:lpstr>
      <vt:lpstr>Arial</vt:lpstr>
      <vt:lpstr>Calibri</vt:lpstr>
      <vt:lpstr>Montserrat</vt:lpstr>
      <vt:lpstr>Montserrat Light</vt:lpstr>
      <vt:lpstr>FlexoSoft</vt:lpstr>
      <vt:lpstr>Wingdings 2</vt:lpstr>
      <vt:lpstr>Detecon_Master</vt:lpstr>
      <vt:lpstr>think-cell Folie</vt:lpstr>
      <vt:lpstr>Presentación de PowerPoint</vt:lpstr>
      <vt:lpstr>Contents</vt:lpstr>
      <vt:lpstr>Working Group (WG)</vt:lpstr>
      <vt:lpstr>Proposals (II) - RATIONALE</vt:lpstr>
      <vt:lpstr>Proposals (III) – POTENTIAL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Kümmerle, Markus</dc:creator>
  <cp:lastModifiedBy>PEDRO DIEZ GARCIA</cp:lastModifiedBy>
  <cp:revision>255</cp:revision>
  <dcterms:created xsi:type="dcterms:W3CDTF">2023-04-03T09:16:22Z</dcterms:created>
  <dcterms:modified xsi:type="dcterms:W3CDTF">2023-05-24T06:55:36Z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0x0101008219EAD88F651D45AFF76DAB9BB1A03F</vt:lpwstr>
  </property>
  <property fmtid="{D5CDD505-2E9C-101B-9397-08002B2CF9AE}" pid="3" name="MediaServiceImageTags">
    <vt:lpwstr/>
  </property>
  <property fmtid="{D5CDD505-2E9C-101B-9397-08002B2CF9AE}" pid="4" name="ClassificationContentMarkingFooterText">
    <vt:lpwstr>Orange Restricted</vt:lpwstr>
  </property>
</Properties>
</file>