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1EF"/>
    <a:srgbClr val="0C4DA2"/>
    <a:srgbClr val="4D3271"/>
    <a:srgbClr val="9485A8"/>
    <a:srgbClr val="655084"/>
    <a:srgbClr val="912356"/>
    <a:srgbClr val="9E1F5C"/>
    <a:srgbClr val="CD0E73"/>
    <a:srgbClr val="DE0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56F82-F59B-6ABA-BB40-592C1238F7D5}" v="733" dt="2025-05-27T18:24:07.443"/>
    <p1510:client id="{5A0404BB-881E-4FEE-947C-E539F21B0947}" v="218" dt="2025-05-27T18:24:09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23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D99676-4CE4-F343-9DF8-B0CAB01FB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ABEDA-6D8A-334A-91AF-5C0E3B0F82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78DD8-3B83-BA42-BC61-59EE6E2909A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804ED-45AB-D94C-81E6-40CAEA4256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D4985-05F9-E642-9F9E-EE175F47A1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68E-AFBB-9946-9D53-FE2D84C37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6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D86BB-87FE-8847-9E62-C19280D911F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3966E-7776-C24F-ACF0-D3EFF80C7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7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9975" y="1143000"/>
            <a:ext cx="2178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3966E-7776-C24F-ACF0-D3EFF80C71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5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6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1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6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8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6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3751-9544-2349-8AC9-BE4687A7143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TT DATA. Encontra aqui emprego | Talent Portugal">
            <a:extLst>
              <a:ext uri="{FF2B5EF4-FFF2-40B4-BE49-F238E27FC236}">
                <a16:creationId xmlns:a16="http://schemas.microsoft.com/office/drawing/2014/main" id="{24158CA2-DB57-0B3E-A638-52F2A2404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35316" r="9739" b="38849"/>
          <a:stretch/>
        </p:blipFill>
        <p:spPr bwMode="auto">
          <a:xfrm>
            <a:off x="14894075" y="29334000"/>
            <a:ext cx="2509283" cy="8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ABC662-F07B-BF4E-A77F-D749A8E8EE61}"/>
              </a:ext>
            </a:extLst>
          </p:cNvPr>
          <p:cNvSpPr/>
          <p:nvPr/>
        </p:nvSpPr>
        <p:spPr>
          <a:xfrm>
            <a:off x="0" y="20993"/>
            <a:ext cx="21383625" cy="2638226"/>
          </a:xfrm>
          <a:prstGeom prst="rect">
            <a:avLst/>
          </a:prstGeom>
          <a:solidFill>
            <a:srgbClr val="0C4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i="1"/>
              <a:t>      Skin Cancer Detection using Convolutional Neural Networks</a:t>
            </a:r>
          </a:p>
          <a:p>
            <a:r>
              <a:rPr lang="pt-BR" sz="3600"/>
              <a:t>                                                                          Pedro Silva (64926) Pedro Diz (64852)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4EB85-3511-934D-979A-EF2FCE9C75C2}"/>
              </a:ext>
            </a:extLst>
          </p:cNvPr>
          <p:cNvSpPr/>
          <p:nvPr/>
        </p:nvSpPr>
        <p:spPr>
          <a:xfrm>
            <a:off x="11796010" y="28524917"/>
            <a:ext cx="9587615" cy="170121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5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2DC13533-E59D-F42B-1694-8223D5AC2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3002" y="-159720"/>
            <a:ext cx="4753952" cy="18800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F7D0E6-8D66-8FE8-AE82-60CEE7FA2468}"/>
              </a:ext>
            </a:extLst>
          </p:cNvPr>
          <p:cNvSpPr txBox="1"/>
          <p:nvPr/>
        </p:nvSpPr>
        <p:spPr>
          <a:xfrm>
            <a:off x="13106185" y="28908635"/>
            <a:ext cx="608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/>
              <a:t>Acknowledgements: This poster session is kindly sponsored by: </a:t>
            </a:r>
          </a:p>
        </p:txBody>
      </p:sp>
      <p:grpSp>
        <p:nvGrpSpPr>
          <p:cNvPr id="18" name="object 22">
            <a:extLst>
              <a:ext uri="{FF2B5EF4-FFF2-40B4-BE49-F238E27FC236}">
                <a16:creationId xmlns:a16="http://schemas.microsoft.com/office/drawing/2014/main" id="{1E3F3096-58D8-6CB0-B222-E6878A2D32B2}"/>
              </a:ext>
            </a:extLst>
          </p:cNvPr>
          <p:cNvGrpSpPr/>
          <p:nvPr/>
        </p:nvGrpSpPr>
        <p:grpSpPr>
          <a:xfrm>
            <a:off x="613652" y="3924855"/>
            <a:ext cx="8937948" cy="619770"/>
            <a:chOff x="6697239" y="3739331"/>
            <a:chExt cx="6424295" cy="44894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5AD1B206-4F1F-1543-3FEC-65EFAE1C3C62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" name="object 24">
              <a:extLst>
                <a:ext uri="{FF2B5EF4-FFF2-40B4-BE49-F238E27FC236}">
                  <a16:creationId xmlns:a16="http://schemas.microsoft.com/office/drawing/2014/main" id="{C52170BD-D4FB-6D0D-0CC0-55B8E053BD5F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" name="object 25">
            <a:extLst>
              <a:ext uri="{FF2B5EF4-FFF2-40B4-BE49-F238E27FC236}">
                <a16:creationId xmlns:a16="http://schemas.microsoft.com/office/drawing/2014/main" id="{4580C3BE-66A3-9983-D97A-10D88DF9F4E7}"/>
              </a:ext>
            </a:extLst>
          </p:cNvPr>
          <p:cNvSpPr txBox="1"/>
          <p:nvPr/>
        </p:nvSpPr>
        <p:spPr>
          <a:xfrm>
            <a:off x="748173" y="3926115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 anchor="t">
            <a:spAutoFit/>
          </a:bodyPr>
          <a:lstStyle/>
          <a:p>
            <a:pPr marL="20320">
              <a:spcBef>
                <a:spcPts val="170"/>
              </a:spcBef>
            </a:pPr>
            <a:r>
              <a:rPr lang="pt-PT" sz="3600" b="1" noProof="1">
                <a:cs typeface="Helvetica"/>
              </a:rPr>
              <a:t>Objectives</a:t>
            </a:r>
            <a:endParaRPr lang="pt-PT" sz="3600" b="1" noProof="1">
              <a:ea typeface="Calibri"/>
              <a:cs typeface="Helvetica"/>
            </a:endParaRPr>
          </a:p>
        </p:txBody>
      </p:sp>
      <p:grpSp>
        <p:nvGrpSpPr>
          <p:cNvPr id="38" name="object 22">
            <a:extLst>
              <a:ext uri="{FF2B5EF4-FFF2-40B4-BE49-F238E27FC236}">
                <a16:creationId xmlns:a16="http://schemas.microsoft.com/office/drawing/2014/main" id="{19E96293-78EF-0F8F-7776-2B105994A89E}"/>
              </a:ext>
            </a:extLst>
          </p:cNvPr>
          <p:cNvGrpSpPr/>
          <p:nvPr/>
        </p:nvGrpSpPr>
        <p:grpSpPr>
          <a:xfrm>
            <a:off x="497218" y="7109840"/>
            <a:ext cx="8937948" cy="619770"/>
            <a:chOff x="6697239" y="3739331"/>
            <a:chExt cx="6424295" cy="44894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F05BA0C3-2E1F-30F1-B48A-5124757660AE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0" name="object 24">
              <a:extLst>
                <a:ext uri="{FF2B5EF4-FFF2-40B4-BE49-F238E27FC236}">
                  <a16:creationId xmlns:a16="http://schemas.microsoft.com/office/drawing/2014/main" id="{08205561-8C69-E333-D7AC-8E75F4F8F475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61" name="object 25">
            <a:extLst>
              <a:ext uri="{FF2B5EF4-FFF2-40B4-BE49-F238E27FC236}">
                <a16:creationId xmlns:a16="http://schemas.microsoft.com/office/drawing/2014/main" id="{43AFDAA9-67E7-8B7B-D07B-9250F1EF1EC5}"/>
              </a:ext>
            </a:extLst>
          </p:cNvPr>
          <p:cNvSpPr txBox="1"/>
          <p:nvPr/>
        </p:nvSpPr>
        <p:spPr>
          <a:xfrm>
            <a:off x="613652" y="7157396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 anchor="t">
            <a:spAutoFit/>
          </a:bodyPr>
          <a:lstStyle/>
          <a:p>
            <a:pPr marL="20320">
              <a:spcBef>
                <a:spcPts val="170"/>
              </a:spcBef>
            </a:pPr>
            <a:r>
              <a:rPr lang="pt-PT" sz="3600" b="1" noProof="1">
                <a:cs typeface="Helvetica"/>
              </a:rPr>
              <a:t>Problem</a:t>
            </a:r>
            <a:endParaRPr lang="pt-PT" sz="3600" b="1" noProof="1">
              <a:ea typeface="Calibri"/>
              <a:cs typeface="Helvetica"/>
            </a:endParaRPr>
          </a:p>
        </p:txBody>
      </p:sp>
      <p:grpSp>
        <p:nvGrpSpPr>
          <p:cNvPr id="62" name="object 22">
            <a:extLst>
              <a:ext uri="{FF2B5EF4-FFF2-40B4-BE49-F238E27FC236}">
                <a16:creationId xmlns:a16="http://schemas.microsoft.com/office/drawing/2014/main" id="{B226D565-6421-2B48-39D0-75E502439677}"/>
              </a:ext>
            </a:extLst>
          </p:cNvPr>
          <p:cNvGrpSpPr/>
          <p:nvPr/>
        </p:nvGrpSpPr>
        <p:grpSpPr>
          <a:xfrm>
            <a:off x="491476" y="10717642"/>
            <a:ext cx="8937948" cy="619770"/>
            <a:chOff x="6697239" y="3739331"/>
            <a:chExt cx="6424295" cy="44894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F0972977-F6DD-A54A-EA28-85517C0A1C49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object 24">
              <a:extLst>
                <a:ext uri="{FF2B5EF4-FFF2-40B4-BE49-F238E27FC236}">
                  <a16:creationId xmlns:a16="http://schemas.microsoft.com/office/drawing/2014/main" id="{76CAD276-D679-F116-6D0D-1324DEC06426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72" name="object 25">
            <a:extLst>
              <a:ext uri="{FF2B5EF4-FFF2-40B4-BE49-F238E27FC236}">
                <a16:creationId xmlns:a16="http://schemas.microsoft.com/office/drawing/2014/main" id="{F4092DC1-1F90-DB70-442C-B7724706692B}"/>
              </a:ext>
            </a:extLst>
          </p:cNvPr>
          <p:cNvSpPr txBox="1"/>
          <p:nvPr/>
        </p:nvSpPr>
        <p:spPr>
          <a:xfrm>
            <a:off x="613652" y="10818503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 anchor="t">
            <a:spAutoFit/>
          </a:bodyPr>
          <a:lstStyle/>
          <a:p>
            <a:pPr marL="20320">
              <a:spcBef>
                <a:spcPts val="170"/>
              </a:spcBef>
            </a:pPr>
            <a:r>
              <a:rPr lang="pt-PT" sz="3600" b="1" noProof="1">
                <a:cs typeface="Helvetica"/>
              </a:rPr>
              <a:t>Methodology</a:t>
            </a:r>
            <a:endParaRPr lang="pt-PT" sz="3600" b="1" noProof="1">
              <a:ea typeface="Calibri"/>
              <a:cs typeface="Helvetica"/>
            </a:endParaRPr>
          </a:p>
        </p:txBody>
      </p:sp>
      <p:grpSp>
        <p:nvGrpSpPr>
          <p:cNvPr id="81" name="object 22">
            <a:extLst>
              <a:ext uri="{FF2B5EF4-FFF2-40B4-BE49-F238E27FC236}">
                <a16:creationId xmlns:a16="http://schemas.microsoft.com/office/drawing/2014/main" id="{E2F0E9DA-42FD-C4B9-FF71-861D75456D8D}"/>
              </a:ext>
            </a:extLst>
          </p:cNvPr>
          <p:cNvGrpSpPr/>
          <p:nvPr/>
        </p:nvGrpSpPr>
        <p:grpSpPr>
          <a:xfrm>
            <a:off x="303154" y="24008213"/>
            <a:ext cx="8926463" cy="608374"/>
            <a:chOff x="6701366" y="3743458"/>
            <a:chExt cx="6416040" cy="44069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82" name="object 23">
              <a:extLst>
                <a:ext uri="{FF2B5EF4-FFF2-40B4-BE49-F238E27FC236}">
                  <a16:creationId xmlns:a16="http://schemas.microsoft.com/office/drawing/2014/main" id="{0D46FB92-360B-47AC-34A2-B4675154D220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3" name="object 24">
              <a:extLst>
                <a:ext uri="{FF2B5EF4-FFF2-40B4-BE49-F238E27FC236}">
                  <a16:creationId xmlns:a16="http://schemas.microsoft.com/office/drawing/2014/main" id="{BEC153BF-F928-18F8-FF0D-434EDA0D9425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84" name="object 25">
            <a:extLst>
              <a:ext uri="{FF2B5EF4-FFF2-40B4-BE49-F238E27FC236}">
                <a16:creationId xmlns:a16="http://schemas.microsoft.com/office/drawing/2014/main" id="{533D59CF-762B-D238-3D36-09DA2A0A10D7}"/>
              </a:ext>
            </a:extLst>
          </p:cNvPr>
          <p:cNvSpPr txBox="1"/>
          <p:nvPr/>
        </p:nvSpPr>
        <p:spPr>
          <a:xfrm>
            <a:off x="435398" y="23989094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 anchor="t">
            <a:spAutoFit/>
          </a:bodyPr>
          <a:lstStyle/>
          <a:p>
            <a:pPr marL="20320">
              <a:spcBef>
                <a:spcPts val="170"/>
              </a:spcBef>
            </a:pPr>
            <a:r>
              <a:rPr lang="pt-PT" sz="3600" b="1" noProof="1">
                <a:cs typeface="Helvetica"/>
              </a:rPr>
              <a:t>Datasets</a:t>
            </a:r>
            <a:endParaRPr lang="en-US" b="1">
              <a:ea typeface="Calibri"/>
              <a:cs typeface="Calibri"/>
            </a:endParaRPr>
          </a:p>
        </p:txBody>
      </p:sp>
      <p:grpSp>
        <p:nvGrpSpPr>
          <p:cNvPr id="85" name="object 22">
            <a:extLst>
              <a:ext uri="{FF2B5EF4-FFF2-40B4-BE49-F238E27FC236}">
                <a16:creationId xmlns:a16="http://schemas.microsoft.com/office/drawing/2014/main" id="{5B84499C-5728-2B5D-CE32-4D15768EDBFF}"/>
              </a:ext>
            </a:extLst>
          </p:cNvPr>
          <p:cNvGrpSpPr/>
          <p:nvPr/>
        </p:nvGrpSpPr>
        <p:grpSpPr>
          <a:xfrm>
            <a:off x="10248418" y="3700480"/>
            <a:ext cx="10683432" cy="565552"/>
            <a:chOff x="6701366" y="3743458"/>
            <a:chExt cx="6416040" cy="44069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86" name="object 23">
              <a:extLst>
                <a:ext uri="{FF2B5EF4-FFF2-40B4-BE49-F238E27FC236}">
                  <a16:creationId xmlns:a16="http://schemas.microsoft.com/office/drawing/2014/main" id="{83729884-2E5E-F008-24B7-ECFA07B93AB5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7" name="object 24">
              <a:extLst>
                <a:ext uri="{FF2B5EF4-FFF2-40B4-BE49-F238E27FC236}">
                  <a16:creationId xmlns:a16="http://schemas.microsoft.com/office/drawing/2014/main" id="{FB088A7A-43B0-FE6A-1F87-785E76EE941D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88" name="object 25">
            <a:extLst>
              <a:ext uri="{FF2B5EF4-FFF2-40B4-BE49-F238E27FC236}">
                <a16:creationId xmlns:a16="http://schemas.microsoft.com/office/drawing/2014/main" id="{FC9B1858-3314-78E9-4F3F-34DBC3F79840}"/>
              </a:ext>
            </a:extLst>
          </p:cNvPr>
          <p:cNvSpPr txBox="1"/>
          <p:nvPr/>
        </p:nvSpPr>
        <p:spPr>
          <a:xfrm>
            <a:off x="10332504" y="3717999"/>
            <a:ext cx="3483467" cy="576049"/>
          </a:xfrm>
          <a:prstGeom prst="rect">
            <a:avLst/>
          </a:prstGeom>
        </p:spPr>
        <p:txBody>
          <a:bodyPr vert="horz" wrap="square" lIns="0" tIns="21838" rIns="0" bIns="0" rtlCol="0" anchor="t">
            <a:spAutoFit/>
          </a:bodyPr>
          <a:lstStyle/>
          <a:p>
            <a:pPr marL="20320">
              <a:spcBef>
                <a:spcPts val="170"/>
              </a:spcBef>
            </a:pPr>
            <a:r>
              <a:rPr lang="pt-PT" sz="3600" b="1" noProof="1">
                <a:cs typeface="Helvetica"/>
              </a:rPr>
              <a:t>Results</a:t>
            </a:r>
            <a:endParaRPr lang="pt-PT" sz="3600" b="1" noProof="1">
              <a:ea typeface="Calibri"/>
              <a:cs typeface="Helvetica"/>
            </a:endParaRPr>
          </a:p>
        </p:txBody>
      </p:sp>
      <p:grpSp>
        <p:nvGrpSpPr>
          <p:cNvPr id="89" name="object 22">
            <a:extLst>
              <a:ext uri="{FF2B5EF4-FFF2-40B4-BE49-F238E27FC236}">
                <a16:creationId xmlns:a16="http://schemas.microsoft.com/office/drawing/2014/main" id="{19719428-0950-ADC6-8DC5-C80F765E819D}"/>
              </a:ext>
            </a:extLst>
          </p:cNvPr>
          <p:cNvGrpSpPr/>
          <p:nvPr/>
        </p:nvGrpSpPr>
        <p:grpSpPr>
          <a:xfrm>
            <a:off x="10203398" y="20304212"/>
            <a:ext cx="10696202" cy="608374"/>
            <a:chOff x="6701366" y="3743458"/>
            <a:chExt cx="6416040" cy="44069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0" name="object 23">
              <a:extLst>
                <a:ext uri="{FF2B5EF4-FFF2-40B4-BE49-F238E27FC236}">
                  <a16:creationId xmlns:a16="http://schemas.microsoft.com/office/drawing/2014/main" id="{158A69BD-84C1-E12E-5C39-BF9DD89143B5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1" name="object 24">
              <a:extLst>
                <a:ext uri="{FF2B5EF4-FFF2-40B4-BE49-F238E27FC236}">
                  <a16:creationId xmlns:a16="http://schemas.microsoft.com/office/drawing/2014/main" id="{129AA71C-1C39-4255-E7D8-CE879E968D44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92" name="object 25">
            <a:extLst>
              <a:ext uri="{FF2B5EF4-FFF2-40B4-BE49-F238E27FC236}">
                <a16:creationId xmlns:a16="http://schemas.microsoft.com/office/drawing/2014/main" id="{569B685E-11D9-A6BF-3ECE-4BEE91769356}"/>
              </a:ext>
            </a:extLst>
          </p:cNvPr>
          <p:cNvSpPr txBox="1"/>
          <p:nvPr/>
        </p:nvSpPr>
        <p:spPr>
          <a:xfrm>
            <a:off x="10332504" y="20338700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 anchor="t">
            <a:spAutoFit/>
          </a:bodyPr>
          <a:lstStyle/>
          <a:p>
            <a:pPr marL="20320">
              <a:spcBef>
                <a:spcPts val="170"/>
              </a:spcBef>
            </a:pPr>
            <a:r>
              <a:rPr lang="pt-PT" sz="3600" b="1" noProof="1">
                <a:cs typeface="Helvetica"/>
              </a:rPr>
              <a:t>Conclusions</a:t>
            </a:r>
            <a:endParaRPr lang="en-US" b="1">
              <a:cs typeface="Helvetic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517B44C-D8FA-3A34-520A-A25BDF176249}"/>
              </a:ext>
            </a:extLst>
          </p:cNvPr>
          <p:cNvSpPr txBox="1"/>
          <p:nvPr/>
        </p:nvSpPr>
        <p:spPr>
          <a:xfrm>
            <a:off x="435398" y="7768140"/>
            <a:ext cx="889996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/>
              <a:t>Portugal has a hot climate and extensive beach culture, leading to high sun exposure, which significantly increases the risk of skin cancer [1]. Early detection is crucial, as it greatly improves the chances of successful treatment while reducing long-term damage and increasing survival rates [2].</a:t>
            </a:r>
            <a:endParaRPr lang="en-PT" sz="3000">
              <a:ea typeface="Calibri"/>
              <a:cs typeface="Calibri"/>
            </a:endParaRPr>
          </a:p>
        </p:txBody>
      </p:sp>
      <p:grpSp>
        <p:nvGrpSpPr>
          <p:cNvPr id="94" name="object 22">
            <a:extLst>
              <a:ext uri="{FF2B5EF4-FFF2-40B4-BE49-F238E27FC236}">
                <a16:creationId xmlns:a16="http://schemas.microsoft.com/office/drawing/2014/main" id="{7494DB52-0330-D577-1FDC-534CE869CBE2}"/>
              </a:ext>
            </a:extLst>
          </p:cNvPr>
          <p:cNvGrpSpPr/>
          <p:nvPr/>
        </p:nvGrpSpPr>
        <p:grpSpPr>
          <a:xfrm>
            <a:off x="303154" y="28539629"/>
            <a:ext cx="8834798" cy="725653"/>
            <a:chOff x="6701366" y="3743458"/>
            <a:chExt cx="6416040" cy="44069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5" name="object 23">
              <a:extLst>
                <a:ext uri="{FF2B5EF4-FFF2-40B4-BE49-F238E27FC236}">
                  <a16:creationId xmlns:a16="http://schemas.microsoft.com/office/drawing/2014/main" id="{62E6CA77-0761-5B98-AC4E-3DE8BD758059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6" name="object 24">
              <a:extLst>
                <a:ext uri="{FF2B5EF4-FFF2-40B4-BE49-F238E27FC236}">
                  <a16:creationId xmlns:a16="http://schemas.microsoft.com/office/drawing/2014/main" id="{C9F80995-D6A3-C86B-2C0B-AC2581672928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97" name="object 25">
            <a:extLst>
              <a:ext uri="{FF2B5EF4-FFF2-40B4-BE49-F238E27FC236}">
                <a16:creationId xmlns:a16="http://schemas.microsoft.com/office/drawing/2014/main" id="{F05C2F61-5EAD-61B8-4DB8-4390FDA1DD79}"/>
              </a:ext>
            </a:extLst>
          </p:cNvPr>
          <p:cNvSpPr txBox="1"/>
          <p:nvPr/>
        </p:nvSpPr>
        <p:spPr>
          <a:xfrm>
            <a:off x="380605" y="28607731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 anchor="t">
            <a:spAutoFit/>
          </a:bodyPr>
          <a:lstStyle/>
          <a:p>
            <a:pPr marL="20320">
              <a:spcBef>
                <a:spcPts val="170"/>
              </a:spcBef>
            </a:pPr>
            <a:r>
              <a:rPr lang="pt-PT" sz="3600" b="1" noProof="1">
                <a:cs typeface="Helvetica"/>
              </a:rPr>
              <a:t>References</a:t>
            </a:r>
            <a:endParaRPr lang="pt-PT" sz="3600" b="1" noProof="1">
              <a:ea typeface="Calibri"/>
              <a:cs typeface="Helvetic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CB1761-1321-1BEF-93AC-A117B0448322}"/>
              </a:ext>
            </a:extLst>
          </p:cNvPr>
          <p:cNvSpPr txBox="1"/>
          <p:nvPr/>
        </p:nvSpPr>
        <p:spPr>
          <a:xfrm>
            <a:off x="296344" y="29476114"/>
            <a:ext cx="995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[1] </a:t>
            </a:r>
            <a:r>
              <a:rPr lang="en-GB" err="1"/>
              <a:t>Tenchov</a:t>
            </a:r>
            <a:r>
              <a:rPr lang="en-GB"/>
              <a:t>, R., Sasso, J. (2024). How biomarkers unlock faster cancer detection, improving outcomes</a:t>
            </a:r>
          </a:p>
          <a:p>
            <a:r>
              <a:rPr lang="en-GB"/>
              <a:t>[2] IPO Lisboa (2024). Cancro da </a:t>
            </a:r>
            <a:r>
              <a:rPr lang="en-GB" err="1"/>
              <a:t>pele</a:t>
            </a:r>
            <a:r>
              <a:rPr lang="en-GB"/>
              <a:t> é dos </a:t>
            </a:r>
            <a:r>
              <a:rPr lang="en-GB" err="1"/>
              <a:t>mais</a:t>
            </a:r>
            <a:r>
              <a:rPr lang="en-GB"/>
              <a:t> </a:t>
            </a:r>
            <a:r>
              <a:rPr lang="en-GB" err="1"/>
              <a:t>frequentes</a:t>
            </a:r>
            <a:r>
              <a:rPr lang="en-GB"/>
              <a:t> </a:t>
            </a:r>
            <a:r>
              <a:rPr lang="en-GB" err="1"/>
              <a:t>em</a:t>
            </a:r>
            <a:r>
              <a:rPr lang="en-GB"/>
              <a:t> Portugal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397448-4B5F-A1DA-1299-8A00BAAD68F9}"/>
              </a:ext>
            </a:extLst>
          </p:cNvPr>
          <p:cNvSpPr txBox="1"/>
          <p:nvPr/>
        </p:nvSpPr>
        <p:spPr>
          <a:xfrm>
            <a:off x="493472" y="4653177"/>
            <a:ext cx="8899967" cy="28315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/>
              <a:t>Determine whether a given skin lesion exhibits malignant characteristics.</a:t>
            </a:r>
            <a:endParaRPr lang="en-GB" sz="3000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/>
              <a:t>Address class imbalance.</a:t>
            </a:r>
            <a:endParaRPr lang="en-GB" sz="3000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/>
              <a:t>Build a data pipeline for </a:t>
            </a:r>
            <a:r>
              <a:rPr lang="en-GB" sz="3000" err="1"/>
              <a:t>dermoscopic</a:t>
            </a:r>
            <a:r>
              <a:rPr lang="en-GB" sz="3000"/>
              <a:t> image classification using ISIC 2018 data.</a:t>
            </a:r>
            <a:endParaRPr lang="en-PT" sz="3000">
              <a:ea typeface="Calibri"/>
              <a:cs typeface="Calibri"/>
            </a:endParaRPr>
          </a:p>
          <a:p>
            <a:pPr algn="just"/>
            <a:endParaRPr lang="en-PT" sz="28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796245D-CEE2-1E81-6761-F7817828C970}"/>
              </a:ext>
            </a:extLst>
          </p:cNvPr>
          <p:cNvSpPr txBox="1"/>
          <p:nvPr/>
        </p:nvSpPr>
        <p:spPr>
          <a:xfrm>
            <a:off x="110966" y="24764021"/>
            <a:ext cx="889996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The ISIC 2018 Task 3 dataset is a </a:t>
            </a:r>
            <a:r>
              <a:rPr lang="en-GB" sz="3000" dirty="0" err="1"/>
              <a:t>dermoscopic</a:t>
            </a:r>
            <a:r>
              <a:rPr lang="en-GB" sz="3000" dirty="0"/>
              <a:t> image set for classifying skin lesions into 7 types, including melanoma and benign nevi. It contains 11.7k </a:t>
            </a:r>
            <a:r>
              <a:rPr lang="en-GB" sz="3000" dirty="0" err="1"/>
              <a:t>labeled</a:t>
            </a:r>
            <a:r>
              <a:rPr lang="en-GB" sz="3000" dirty="0"/>
              <a:t> images split into training, validation, and test sets. Images are JPEGs (600×450 </a:t>
            </a:r>
            <a:r>
              <a:rPr lang="en-GB" sz="3000" dirty="0" err="1"/>
              <a:t>px</a:t>
            </a:r>
            <a:r>
              <a:rPr lang="en-GB" sz="3000" dirty="0"/>
              <a:t>), with class imbalance (81.37% benign and 18.63% malignant).</a:t>
            </a:r>
            <a:endParaRPr lang="en-US" sz="3000" dirty="0">
              <a:ea typeface="Calibri"/>
              <a:cs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ADED89-B4D7-1403-EC86-67CE60B90FB2}"/>
              </a:ext>
            </a:extLst>
          </p:cNvPr>
          <p:cNvSpPr txBox="1"/>
          <p:nvPr/>
        </p:nvSpPr>
        <p:spPr>
          <a:xfrm>
            <a:off x="9895187" y="20300264"/>
            <a:ext cx="11312623" cy="79098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3000">
              <a:ea typeface="Calibri"/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GB" sz="3000">
                <a:ea typeface="+mn-lt"/>
                <a:cs typeface="+mn-lt"/>
              </a:rPr>
              <a:t>The dataset was significantly skewed toward benign lesions. To address this, we used </a:t>
            </a:r>
            <a:r>
              <a:rPr lang="en-GB" sz="3000" b="1">
                <a:ea typeface="+mn-lt"/>
                <a:cs typeface="+mn-lt"/>
              </a:rPr>
              <a:t>weighted random sampling</a:t>
            </a:r>
            <a:r>
              <a:rPr lang="en-GB" sz="3000">
                <a:ea typeface="+mn-lt"/>
                <a:cs typeface="+mn-lt"/>
              </a:rPr>
              <a:t>, which improved </a:t>
            </a:r>
            <a:r>
              <a:rPr lang="en-GB" sz="3000" b="1">
                <a:ea typeface="+mn-lt"/>
                <a:cs typeface="+mn-lt"/>
              </a:rPr>
              <a:t>recall</a:t>
            </a:r>
            <a:r>
              <a:rPr lang="en-GB" sz="3000">
                <a:ea typeface="+mn-lt"/>
                <a:cs typeface="+mn-lt"/>
              </a:rPr>
              <a:t> from baseline levels to </a:t>
            </a:r>
            <a:r>
              <a:rPr lang="en-GB" sz="3000" b="1">
                <a:ea typeface="+mn-lt"/>
                <a:cs typeface="+mn-lt"/>
              </a:rPr>
              <a:t>0.56</a:t>
            </a:r>
            <a:r>
              <a:rPr lang="en-GB" sz="3000">
                <a:ea typeface="+mn-lt"/>
                <a:cs typeface="+mn-lt"/>
              </a:rPr>
              <a:t>.</a:t>
            </a:r>
          </a:p>
          <a:p>
            <a:pPr marL="457200" indent="-457200" algn="just">
              <a:buFont typeface="Arial"/>
              <a:buChar char="•"/>
            </a:pPr>
            <a:r>
              <a:rPr lang="en-GB" sz="3000">
                <a:ea typeface="+mn-lt"/>
                <a:cs typeface="+mn-lt"/>
              </a:rPr>
              <a:t>Across experiments, our baseline v1 consistently achieved the </a:t>
            </a:r>
            <a:r>
              <a:rPr lang="en-GB" sz="3000" b="1">
                <a:ea typeface="+mn-lt"/>
                <a:cs typeface="+mn-lt"/>
              </a:rPr>
              <a:t>highest AUROC(0.906), </a:t>
            </a:r>
            <a:r>
              <a:rPr lang="en-GB" sz="3000">
                <a:ea typeface="+mn-lt"/>
                <a:cs typeface="+mn-lt"/>
              </a:rPr>
              <a:t>alternative augmentations underperformed it.</a:t>
            </a:r>
            <a:endParaRPr lang="en-GB" sz="3000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b="1">
                <a:ea typeface="+mn-lt"/>
                <a:cs typeface="+mn-lt"/>
              </a:rPr>
              <a:t>Youden’s point </a:t>
            </a:r>
            <a:r>
              <a:rPr lang="en-GB" sz="3000">
                <a:ea typeface="+mn-lt"/>
                <a:cs typeface="+mn-lt"/>
              </a:rPr>
              <a:t>improves over the default 0.5 threshold by accounting for actual class distribution and model </a:t>
            </a:r>
            <a:r>
              <a:rPr lang="en-GB" sz="3000" err="1">
                <a:ea typeface="+mn-lt"/>
                <a:cs typeface="+mn-lt"/>
              </a:rPr>
              <a:t>behavior</a:t>
            </a:r>
            <a:r>
              <a:rPr lang="en-GB" sz="3000">
                <a:ea typeface="+mn-lt"/>
                <a:cs typeface="+mn-lt"/>
              </a:rPr>
              <a:t>. While it doesn’t directly prioritize malignant cases, it often finds a better balance when classes are imbalanced, which is still more clinically useful than a fixed cutoff.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b="1">
                <a:ea typeface="+mn-lt"/>
                <a:cs typeface="+mn-lt"/>
              </a:rPr>
              <a:t>For future work,</a:t>
            </a:r>
            <a:r>
              <a:rPr lang="en-GB" sz="3000">
                <a:ea typeface="+mn-lt"/>
                <a:cs typeface="+mn-lt"/>
              </a:rPr>
              <a:t> 5-fold patient-level cross-validation would improve reliability. Our current split depends on a single partition, which may bias results, miss variance, or suffer from unbalanced/easy-hard case distributions. Limited compute prevented this in the current study.</a:t>
            </a:r>
            <a:endParaRPr lang="en-GB" sz="3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546C59-06EF-898A-8703-59568D81EA39}"/>
              </a:ext>
            </a:extLst>
          </p:cNvPr>
          <p:cNvSpPr txBox="1"/>
          <p:nvPr/>
        </p:nvSpPr>
        <p:spPr>
          <a:xfrm>
            <a:off x="526054" y="1709762"/>
            <a:ext cx="403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>
                <a:solidFill>
                  <a:schemeClr val="bg1"/>
                </a:solidFill>
              </a:rPr>
              <a:t>M.Sc. </a:t>
            </a:r>
            <a:r>
              <a:rPr lang="en-GB" sz="2000" i="1">
                <a:solidFill>
                  <a:schemeClr val="bg1"/>
                </a:solidFill>
              </a:rPr>
              <a:t>Computer Engineering</a:t>
            </a:r>
            <a:endParaRPr lang="en-PT" sz="2000" i="1">
              <a:solidFill>
                <a:schemeClr val="bg1"/>
              </a:solidFill>
            </a:endParaRPr>
          </a:p>
          <a:p>
            <a:r>
              <a:rPr lang="en-PT" sz="2000">
                <a:solidFill>
                  <a:schemeClr val="bg1"/>
                </a:solidFill>
              </a:rPr>
              <a:t>Deep Learning class 2024/2025</a:t>
            </a:r>
          </a:p>
        </p:txBody>
      </p:sp>
      <p:sp>
        <p:nvSpPr>
          <p:cNvPr id="2" name="object 25">
            <a:extLst>
              <a:ext uri="{FF2B5EF4-FFF2-40B4-BE49-F238E27FC236}">
                <a16:creationId xmlns:a16="http://schemas.microsoft.com/office/drawing/2014/main" id="{F1962DDE-DDD5-74DF-7D79-2875F64B2334}"/>
              </a:ext>
            </a:extLst>
          </p:cNvPr>
          <p:cNvSpPr txBox="1"/>
          <p:nvPr/>
        </p:nvSpPr>
        <p:spPr>
          <a:xfrm>
            <a:off x="338293" y="19042825"/>
            <a:ext cx="9179375" cy="4689996"/>
          </a:xfrm>
          <a:prstGeom prst="rect">
            <a:avLst/>
          </a:prstGeom>
        </p:spPr>
        <p:txBody>
          <a:bodyPr vert="horz" wrap="square" lIns="0" tIns="21838" rIns="0" bIns="0" rtlCol="0" anchor="t">
            <a:spAutoFit/>
          </a:bodyPr>
          <a:lstStyle/>
          <a:p>
            <a:pPr marL="591820" indent="-571500"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lang="en-GB" sz="3000" b="1">
                <a:ea typeface="Calibri"/>
                <a:cs typeface="Calibri"/>
              </a:rPr>
              <a:t>Experiment 1</a:t>
            </a:r>
            <a:r>
              <a:rPr lang="en-GB" sz="3000">
                <a:ea typeface="Calibri"/>
                <a:cs typeface="Calibri"/>
              </a:rPr>
              <a:t> - Shades of Gray Preprocessing:  Applied the Shades-of-Gray </a:t>
            </a:r>
            <a:r>
              <a:rPr lang="en-GB" sz="3000" err="1">
                <a:ea typeface="Calibri"/>
                <a:cs typeface="Calibri"/>
              </a:rPr>
              <a:t>color</a:t>
            </a:r>
            <a:r>
              <a:rPr lang="en-GB" sz="3000">
                <a:ea typeface="Calibri"/>
                <a:cs typeface="Calibri"/>
              </a:rPr>
              <a:t> normalization before resizing. Aimed to improve robustness to lighting variations. Trained B0 for 15 epochs.</a:t>
            </a:r>
          </a:p>
          <a:p>
            <a:pPr marL="591820" indent="-571500"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lang="en-GB" sz="3000" b="1">
                <a:ea typeface="Calibri"/>
                <a:cs typeface="Calibri"/>
              </a:rPr>
              <a:t>Experiment 2</a:t>
            </a:r>
            <a:r>
              <a:rPr lang="en-GB" sz="3000">
                <a:ea typeface="Calibri"/>
                <a:cs typeface="Calibri"/>
              </a:rPr>
              <a:t> - EfficientNet-B3 @ 300² : Switched to EfficientNet-B3 and resized images to 300×300. Total 15 epochs training.</a:t>
            </a:r>
          </a:p>
          <a:p>
            <a:pPr marL="591820" indent="-571500"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lang="en-GB" sz="3000" b="1">
                <a:ea typeface="Calibri"/>
                <a:cs typeface="Calibri"/>
              </a:rPr>
              <a:t>Experiment 3</a:t>
            </a:r>
            <a:r>
              <a:rPr lang="en-GB" sz="3000">
                <a:ea typeface="Calibri"/>
                <a:cs typeface="Calibri"/>
              </a:rPr>
              <a:t> - </a:t>
            </a:r>
            <a:r>
              <a:rPr lang="en-GB" sz="3000" err="1">
                <a:ea typeface="Calibri"/>
                <a:cs typeface="Calibri"/>
              </a:rPr>
              <a:t>MixUp</a:t>
            </a:r>
            <a:r>
              <a:rPr lang="en-GB" sz="3000">
                <a:ea typeface="Calibri"/>
                <a:cs typeface="Calibri"/>
              </a:rPr>
              <a:t> 0.2: Added </a:t>
            </a:r>
            <a:r>
              <a:rPr lang="en-GB" sz="3000" err="1">
                <a:ea typeface="Calibri"/>
                <a:cs typeface="Calibri"/>
              </a:rPr>
              <a:t>MixUp</a:t>
            </a:r>
            <a:r>
              <a:rPr lang="en-GB" sz="3000">
                <a:ea typeface="Calibri"/>
                <a:cs typeface="Calibri"/>
              </a:rPr>
              <a:t> (α=0.2) to the augmentation pipeline. Trained B0 for 15 epochs to reduce overfitting. </a:t>
            </a:r>
            <a:endParaRPr lang="en-GB" sz="2800">
              <a:ea typeface="Calibri"/>
              <a:cs typeface="Calibri"/>
            </a:endParaRPr>
          </a:p>
        </p:txBody>
      </p:sp>
      <p:pic>
        <p:nvPicPr>
          <p:cNvPr id="45" name="Picture 4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C9A25A32-D96A-C070-94F3-3E3FC788A4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254" t="21923" r="6349" b="23337"/>
          <a:stretch>
            <a:fillRect/>
          </a:stretch>
        </p:blipFill>
        <p:spPr>
          <a:xfrm>
            <a:off x="10332504" y="4484245"/>
            <a:ext cx="10671528" cy="2701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3BDEB-8E4A-2670-E55F-50C8319AB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819" y="11744802"/>
            <a:ext cx="5281455" cy="7253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6D62B-CFFD-D221-02FD-04DA37014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398" y="14250597"/>
            <a:ext cx="6260088" cy="5733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F0BB2D-ACD0-8E39-9362-FC1A6429D3B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2730" r="1404" b="5419"/>
          <a:stretch>
            <a:fillRect/>
          </a:stretch>
        </p:blipFill>
        <p:spPr>
          <a:xfrm>
            <a:off x="10165836" y="7201438"/>
            <a:ext cx="6227038" cy="63943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966D22-8F9A-8942-7B65-A0E92365A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78238" y="7201338"/>
            <a:ext cx="4558114" cy="127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6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C4F5F8CD82A4B8BD30879A2A4C403" ma:contentTypeVersion="7" ma:contentTypeDescription="Create a new document." ma:contentTypeScope="" ma:versionID="d82ae92efc01fa8b4fdd231e541b997e">
  <xsd:schema xmlns:xsd="http://www.w3.org/2001/XMLSchema" xmlns:xs="http://www.w3.org/2001/XMLSchema" xmlns:p="http://schemas.microsoft.com/office/2006/metadata/properties" xmlns:ns3="4fc1db55-a054-4cf1-b6fc-2c4f9e5ef0f5" targetNamespace="http://schemas.microsoft.com/office/2006/metadata/properties" ma:root="true" ma:fieldsID="dc2c578d8b85b1f6ad7ff04ff77e2b36" ns3:_="">
    <xsd:import namespace="4fc1db55-a054-4cf1-b6fc-2c4f9e5ef0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1db55-a054-4cf1-b6fc-2c4f9e5ef0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c1db55-a054-4cf1-b6fc-2c4f9e5ef0f5" xsi:nil="true"/>
  </documentManagement>
</p:properties>
</file>

<file path=customXml/itemProps1.xml><?xml version="1.0" encoding="utf-8"?>
<ds:datastoreItem xmlns:ds="http://schemas.openxmlformats.org/officeDocument/2006/customXml" ds:itemID="{43709462-521A-4007-9829-FC0DE9D076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827262-3C75-4E70-AD1A-DFD9F0184BBD}">
  <ds:schemaRefs>
    <ds:schemaRef ds:uri="4fc1db55-a054-4cf1-b6fc-2c4f9e5ef0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BFB3FD3-F6CE-4D71-811E-5CD836CF9345}">
  <ds:schemaRefs>
    <ds:schemaRef ds:uri="4fc1db55-a054-4cf1-b6fc-2c4f9e5ef0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444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Pedro Diz</cp:lastModifiedBy>
  <cp:revision>5</cp:revision>
  <cp:lastPrinted>2025-05-21T10:18:01Z</cp:lastPrinted>
  <dcterms:created xsi:type="dcterms:W3CDTF">2018-09-24T12:36:56Z</dcterms:created>
  <dcterms:modified xsi:type="dcterms:W3CDTF">2025-06-04T17:57:08Z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0x01010003CC4F5F8CD82A4B8BD30879A2A4C403</vt:lpwstr>
  </property>
</Properties>
</file>