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4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98E096A-AFF8-44F5-B3C0-EAFB2D6EAE1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42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53FBD-A0A0-443A-B394-F2EDDC4F1988}"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376915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74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270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1472795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094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2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0071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65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213130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053FBD-A0A0-443A-B394-F2EDDC4F1988}"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096A-AFF8-44F5-B3C0-EAFB2D6EAE1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68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053FBD-A0A0-443A-B394-F2EDDC4F1988}"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5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053FBD-A0A0-443A-B394-F2EDDC4F1988}"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8E096A-AFF8-44F5-B3C0-EAFB2D6EAE1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4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053FBD-A0A0-443A-B394-F2EDDC4F1988}"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8E096A-AFF8-44F5-B3C0-EAFB2D6EAE1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872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53FBD-A0A0-443A-B394-F2EDDC4F1988}"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222250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53FBD-A0A0-443A-B394-F2EDDC4F1988}"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02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053FBD-A0A0-443A-B394-F2EDDC4F1988}"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096A-AFF8-44F5-B3C0-EAFB2D6EAE12}" type="slidenum">
              <a:rPr lang="en-US" smtClean="0"/>
              <a:t>‹#›</a:t>
            </a:fld>
            <a:endParaRPr lang="en-US"/>
          </a:p>
        </p:txBody>
      </p:sp>
    </p:spTree>
    <p:extLst>
      <p:ext uri="{BB962C8B-B14F-4D97-AF65-F5344CB8AC3E}">
        <p14:creationId xmlns:p14="http://schemas.microsoft.com/office/powerpoint/2010/main" val="278846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053FBD-A0A0-443A-B394-F2EDDC4F1988}" type="datetimeFigureOut">
              <a:rPr lang="en-US" smtClean="0"/>
              <a:t>12/9/2016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8E096A-AFF8-44F5-B3C0-EAFB2D6EAE12}" type="slidenum">
              <a:rPr lang="en-US" smtClean="0"/>
              <a:t>‹#›</a:t>
            </a:fld>
            <a:endParaRPr lang="en-US"/>
          </a:p>
        </p:txBody>
      </p:sp>
    </p:spTree>
    <p:extLst>
      <p:ext uri="{BB962C8B-B14F-4D97-AF65-F5344CB8AC3E}">
        <p14:creationId xmlns:p14="http://schemas.microsoft.com/office/powerpoint/2010/main" val="288722972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z="2800" b="1" dirty="0" smtClean="0">
                <a:latin typeface="Century" panose="02040604050505020304" pitchFamily="18" charset="0"/>
              </a:rPr>
              <a:t>Financial Software Project </a:t>
            </a:r>
            <a:r>
              <a:rPr lang="en-US" sz="2800" b="1" dirty="0">
                <a:latin typeface="Century" panose="02040604050505020304" pitchFamily="18" charset="0"/>
              </a:rPr>
              <a:t>Presentation - Spring 2016</a:t>
            </a:r>
            <a:endParaRPr lang="en-US" sz="3600" b="1" dirty="0">
              <a:latin typeface="Century" panose="02040604050505020304" pitchFamily="18" charset="0"/>
            </a:endParaRPr>
          </a:p>
        </p:txBody>
      </p:sp>
      <p:sp>
        <p:nvSpPr>
          <p:cNvPr id="35845" name="Rectangle 3"/>
          <p:cNvSpPr>
            <a:spLocks noGrp="1" noChangeArrowheads="1"/>
          </p:cNvSpPr>
          <p:nvPr>
            <p:ph idx="1"/>
          </p:nvPr>
        </p:nvSpPr>
        <p:spPr>
          <a:xfrm>
            <a:off x="1295402" y="2132164"/>
            <a:ext cx="9601196" cy="5346700"/>
          </a:xfrm>
          <a:noFill/>
          <a:ln w="38100" cap="rnd">
            <a:noFill/>
            <a:round/>
            <a:headEnd/>
            <a:tailEnd/>
          </a:ln>
        </p:spPr>
        <p:txBody>
          <a:bodyPr>
            <a:normAutofit/>
          </a:bodyPr>
          <a:lstStyle/>
          <a:p>
            <a:pPr eaLnBrk="1" hangingPunct="1">
              <a:lnSpc>
                <a:spcPct val="80000"/>
              </a:lnSpc>
              <a:buNone/>
              <a:defRPr/>
            </a:pPr>
            <a:endParaRPr lang="en-US" altLang="en-US" sz="200" b="1" dirty="0"/>
          </a:p>
          <a:p>
            <a:pPr marL="0" indent="0">
              <a:buNone/>
            </a:pPr>
            <a:endParaRPr lang="en-US" sz="2000" b="1" dirty="0">
              <a:latin typeface="Century" panose="02040604050505020304" pitchFamily="18" charset="0"/>
            </a:endParaRPr>
          </a:p>
          <a:p>
            <a:pPr marL="0" indent="0">
              <a:buNone/>
            </a:pPr>
            <a:r>
              <a:rPr lang="en-US" b="1" dirty="0" smtClean="0">
                <a:latin typeface="Century" panose="02040604050505020304" pitchFamily="18" charset="0"/>
              </a:rPr>
              <a:t>Project</a:t>
            </a:r>
            <a:r>
              <a:rPr lang="en-US" b="1" dirty="0">
                <a:latin typeface="Century" panose="02040604050505020304" pitchFamily="18" charset="0"/>
              </a:rPr>
              <a:t>: </a:t>
            </a:r>
            <a:r>
              <a:rPr lang="en-US" b="1" dirty="0" smtClean="0">
                <a:latin typeface="Century" panose="02040604050505020304" pitchFamily="18" charset="0"/>
              </a:rPr>
              <a:t>Bond Risk Management App</a:t>
            </a:r>
          </a:p>
          <a:p>
            <a:pPr marL="0" indent="0">
              <a:buNone/>
            </a:pPr>
            <a:r>
              <a:rPr lang="en-US" b="1" dirty="0" smtClean="0">
                <a:latin typeface="Century" panose="02040604050505020304" pitchFamily="18" charset="0"/>
              </a:rPr>
              <a:t>Team</a:t>
            </a:r>
            <a:r>
              <a:rPr lang="en-US" b="1" dirty="0" smtClean="0">
                <a:latin typeface="Century" panose="02040604050505020304" pitchFamily="18" charset="0"/>
              </a:rPr>
              <a:t>:  </a:t>
            </a:r>
            <a:r>
              <a:rPr lang="en-US" b="1" dirty="0" smtClean="0">
                <a:latin typeface="Century" panose="02040604050505020304" pitchFamily="18" charset="0"/>
              </a:rPr>
              <a:t>Vinayak Raghupathy</a:t>
            </a:r>
          </a:p>
          <a:p>
            <a:pPr marL="0" indent="0">
              <a:buNone/>
            </a:pPr>
            <a:r>
              <a:rPr lang="en-US" b="1" dirty="0" smtClean="0">
                <a:latin typeface="Century" panose="02040604050505020304" pitchFamily="18" charset="0"/>
              </a:rPr>
              <a:t>Motivation:</a:t>
            </a:r>
            <a:r>
              <a:rPr lang="en-US" sz="1200" dirty="0">
                <a:solidFill>
                  <a:srgbClr val="000000"/>
                </a:solidFill>
                <a:latin typeface="sourcesanspro-regular-webfont"/>
              </a:rPr>
              <a:t> </a:t>
            </a:r>
            <a:r>
              <a:rPr lang="en-US" sz="1800" dirty="0" smtClean="0">
                <a:solidFill>
                  <a:srgbClr val="000000"/>
                </a:solidFill>
                <a:latin typeface="Times New Roman" panose="02020603050405020304" pitchFamily="18" charset="0"/>
                <a:cs typeface="Times New Roman" panose="02020603050405020304" pitchFamily="18" charset="0"/>
              </a:rPr>
              <a:t>Bonds can </a:t>
            </a:r>
            <a:r>
              <a:rPr lang="en-US" sz="1800" dirty="0">
                <a:solidFill>
                  <a:srgbClr val="000000"/>
                </a:solidFill>
                <a:latin typeface="Times New Roman" panose="02020603050405020304" pitchFamily="18" charset="0"/>
                <a:cs typeface="Times New Roman" panose="02020603050405020304" pitchFamily="18" charset="0"/>
              </a:rPr>
              <a:t>be a great tool to generate income and are widely considered to be a safe investment, especially when compared to stocks. However, investors need to be aware of some potential pitfalls and risks to holding corporate </a:t>
            </a:r>
            <a:r>
              <a:rPr lang="en-US" sz="1800" dirty="0" smtClean="0">
                <a:solidFill>
                  <a:srgbClr val="000000"/>
                </a:solidFill>
                <a:latin typeface="Times New Roman" panose="02020603050405020304" pitchFamily="18" charset="0"/>
                <a:cs typeface="Times New Roman" panose="02020603050405020304" pitchFamily="18" charset="0"/>
              </a:rPr>
              <a:t>and/or government bonds.</a:t>
            </a:r>
          </a:p>
          <a:p>
            <a:pPr marL="0" indent="0">
              <a:buNone/>
            </a:pPr>
            <a:r>
              <a:rPr lang="en-US" sz="1800" dirty="0" smtClean="0">
                <a:solidFill>
                  <a:srgbClr val="000000"/>
                </a:solidFill>
                <a:latin typeface="Times New Roman" panose="02020603050405020304" pitchFamily="18" charset="0"/>
                <a:cs typeface="Times New Roman" panose="02020603050405020304" pitchFamily="18" charset="0"/>
              </a:rPr>
              <a:t>This application will help us to calculate various risk parameters like LGD, </a:t>
            </a:r>
            <a:r>
              <a:rPr lang="en-US" sz="1800" dirty="0" err="1" smtClean="0">
                <a:solidFill>
                  <a:srgbClr val="000000"/>
                </a:solidFill>
                <a:latin typeface="Times New Roman" panose="02020603050405020304" pitchFamily="18" charset="0"/>
                <a:cs typeface="Times New Roman" panose="02020603050405020304" pitchFamily="18" charset="0"/>
              </a:rPr>
              <a:t>VaR</a:t>
            </a:r>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dirty="0" err="1" smtClean="0">
                <a:solidFill>
                  <a:srgbClr val="000000"/>
                </a:solidFill>
                <a:latin typeface="Times New Roman" panose="02020603050405020304" pitchFamily="18" charset="0"/>
                <a:cs typeface="Times New Roman" panose="02020603050405020304" pitchFamily="18" charset="0"/>
              </a:rPr>
              <a:t>PnL</a:t>
            </a:r>
            <a:r>
              <a:rPr lang="en-US" sz="1800" dirty="0" smtClean="0">
                <a:solidFill>
                  <a:srgbClr val="000000"/>
                </a:solidFill>
                <a:latin typeface="Times New Roman" panose="02020603050405020304" pitchFamily="18" charset="0"/>
                <a:cs typeface="Times New Roman" panose="02020603050405020304" pitchFamily="18" charset="0"/>
              </a:rPr>
              <a:t> Vector, Hedging Risk for 2 year and Hedging risk in different buckets.</a:t>
            </a:r>
            <a:r>
              <a:rPr lang="en-US" sz="1200" dirty="0">
                <a:solidFill>
                  <a:srgbClr val="000000"/>
                </a:solidFill>
                <a:latin typeface="sourcesanspro-regular-webfont"/>
              </a:rPr>
              <a:t/>
            </a:r>
            <a:br>
              <a:rPr lang="en-US" sz="1200" dirty="0">
                <a:solidFill>
                  <a:srgbClr val="000000"/>
                </a:solidFill>
                <a:latin typeface="sourcesanspro-regular-webfont"/>
              </a:rPr>
            </a:br>
            <a:r>
              <a:rPr lang="en-US" sz="1200" dirty="0">
                <a:solidFill>
                  <a:srgbClr val="000000"/>
                </a:solidFill>
                <a:latin typeface="sourcesanspro-regular-webfont"/>
              </a:rPr>
              <a:t/>
            </a:r>
            <a:br>
              <a:rPr lang="en-US" sz="1200" dirty="0">
                <a:solidFill>
                  <a:srgbClr val="000000"/>
                </a:solidFill>
                <a:latin typeface="sourcesanspro-regular-webfont"/>
              </a:rPr>
            </a:br>
            <a:endParaRPr lang="en-US" altLang="en-US" sz="1200" dirty="0"/>
          </a:p>
        </p:txBody>
      </p:sp>
    </p:spTree>
    <p:extLst>
      <p:ext uri="{BB962C8B-B14F-4D97-AF65-F5344CB8AC3E}">
        <p14:creationId xmlns:p14="http://schemas.microsoft.com/office/powerpoint/2010/main" val="1926119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8320" y="4098530"/>
            <a:ext cx="9564624" cy="461665"/>
          </a:xfrm>
          <a:prstGeom prst="rect">
            <a:avLst/>
          </a:prstGeom>
          <a:noFill/>
        </p:spPr>
        <p:txBody>
          <a:bodyPr wrap="square" rtlCol="0">
            <a:spAutoFit/>
          </a:bodyPr>
          <a:lstStyle/>
          <a:p>
            <a:r>
              <a:rPr lang="en-US" sz="2400" dirty="0" smtClean="0"/>
              <a:t>                                      Client side capabilities</a:t>
            </a:r>
            <a:endParaRPr lang="en-US" sz="2400" dirty="0"/>
          </a:p>
        </p:txBody>
      </p:sp>
      <p:sp>
        <p:nvSpPr>
          <p:cNvPr id="5" name="TextBox 4"/>
          <p:cNvSpPr txBox="1"/>
          <p:nvPr/>
        </p:nvSpPr>
        <p:spPr>
          <a:xfrm>
            <a:off x="1170432" y="2687734"/>
            <a:ext cx="9628632"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After successful connection the server is responsible for accepting the input </a:t>
            </a:r>
            <a:r>
              <a:rPr lang="en-US" dirty="0" err="1" smtClean="0">
                <a:latin typeface="Times New Roman" panose="02020603050405020304" pitchFamily="18" charset="0"/>
                <a:cs typeface="Times New Roman" panose="02020603050405020304" pitchFamily="18" charset="0"/>
              </a:rPr>
              <a:t>i.e</a:t>
            </a:r>
            <a:r>
              <a:rPr lang="en-US" dirty="0" smtClean="0">
                <a:latin typeface="Times New Roman" panose="02020603050405020304" pitchFamily="18" charset="0"/>
                <a:cs typeface="Times New Roman" panose="02020603050405020304" pitchFamily="18" charset="0"/>
              </a:rPr>
              <a:t> the spread curve along with the value to shift the yield curve from the client, calculate the various risk parameters for the bonds and display the result on the Client side.</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06424" y="4867870"/>
            <a:ext cx="9628632"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client is responsible for accepting the output from the server and displaying the daily change by issuer and risk by maturity on GUI. It also generates PNL Changes bar chart to </a:t>
            </a:r>
            <a:r>
              <a:rPr lang="en-US" dirty="0" err="1" smtClean="0">
                <a:latin typeface="Times New Roman" panose="02020603050405020304" pitchFamily="18" charset="0"/>
                <a:cs typeface="Times New Roman" panose="02020603050405020304" pitchFamily="18" charset="0"/>
              </a:rPr>
              <a:t>analyse</a:t>
            </a:r>
            <a:r>
              <a:rPr lang="en-US" dirty="0" smtClean="0">
                <a:latin typeface="Times New Roman" panose="02020603050405020304" pitchFamily="18" charset="0"/>
                <a:cs typeface="Times New Roman" panose="02020603050405020304" pitchFamily="18" charset="0"/>
              </a:rPr>
              <a:t> the changes and a pie diagram for the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 values. </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98320" y="1751504"/>
            <a:ext cx="9564624" cy="461665"/>
          </a:xfrm>
          <a:prstGeom prst="rect">
            <a:avLst/>
          </a:prstGeom>
          <a:noFill/>
        </p:spPr>
        <p:txBody>
          <a:bodyPr wrap="square" rtlCol="0">
            <a:spAutoFit/>
          </a:bodyPr>
          <a:lstStyle/>
          <a:p>
            <a:r>
              <a:rPr lang="en-US" sz="2400" dirty="0" smtClean="0"/>
              <a:t>                                     Server-side </a:t>
            </a:r>
            <a:r>
              <a:rPr lang="en-US" sz="2400" dirty="0"/>
              <a:t>capabilities</a:t>
            </a:r>
          </a:p>
        </p:txBody>
      </p:sp>
      <p:sp>
        <p:nvSpPr>
          <p:cNvPr id="9" name="TextBox 8"/>
          <p:cNvSpPr txBox="1"/>
          <p:nvPr/>
        </p:nvSpPr>
        <p:spPr>
          <a:xfrm>
            <a:off x="1694688" y="905169"/>
            <a:ext cx="9564624" cy="646331"/>
          </a:xfrm>
          <a:prstGeom prst="rect">
            <a:avLst/>
          </a:prstGeom>
          <a:noFill/>
        </p:spPr>
        <p:txBody>
          <a:bodyPr wrap="square" rtlCol="0">
            <a:spAutoFit/>
          </a:bodyPr>
          <a:lstStyle/>
          <a:p>
            <a:r>
              <a:rPr lang="en-US" sz="2400" dirty="0" smtClean="0"/>
              <a:t>	</a:t>
            </a:r>
            <a:r>
              <a:rPr lang="en-US" sz="2400" dirty="0"/>
              <a:t> </a:t>
            </a:r>
            <a:r>
              <a:rPr lang="en-US" sz="2400" dirty="0" smtClean="0"/>
              <a:t>                  </a:t>
            </a:r>
            <a:r>
              <a:rPr lang="en-US" sz="3600" b="1" dirty="0" smtClean="0"/>
              <a:t>ARCHITECTURE</a:t>
            </a:r>
            <a:endParaRPr lang="en-US" sz="3600" b="1" dirty="0"/>
          </a:p>
        </p:txBody>
      </p:sp>
    </p:spTree>
    <p:extLst>
      <p:ext uri="{BB962C8B-B14F-4D97-AF65-F5344CB8AC3E}">
        <p14:creationId xmlns:p14="http://schemas.microsoft.com/office/powerpoint/2010/main" val="2465339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024" y="1005840"/>
            <a:ext cx="9564624" cy="461665"/>
          </a:xfrm>
          <a:prstGeom prst="rect">
            <a:avLst/>
          </a:prstGeom>
          <a:noFill/>
        </p:spPr>
        <p:txBody>
          <a:bodyPr wrap="square" rtlCol="0">
            <a:spAutoFit/>
          </a:bodyPr>
          <a:lstStyle/>
          <a:p>
            <a:r>
              <a:rPr lang="en-US" sz="2400" dirty="0" smtClean="0"/>
              <a:t>                                     Client Side Tool Choice</a:t>
            </a:r>
            <a:endParaRPr lang="en-US" sz="2400" dirty="0"/>
          </a:p>
        </p:txBody>
      </p:sp>
      <p:sp>
        <p:nvSpPr>
          <p:cNvPr id="3" name="TextBox 2"/>
          <p:cNvSpPr txBox="1"/>
          <p:nvPr/>
        </p:nvSpPr>
        <p:spPr>
          <a:xfrm>
            <a:off x="1271016" y="1937926"/>
            <a:ext cx="9628632"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PyQt4 = </a:t>
            </a:r>
            <a:r>
              <a:rPr lang="en-US" dirty="0" err="1" smtClean="0">
                <a:latin typeface="Times New Roman" panose="02020603050405020304" pitchFamily="18" charset="0"/>
                <a:cs typeface="Times New Roman" panose="02020603050405020304" pitchFamily="18" charset="0"/>
              </a:rPr>
              <a:t>Py</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Qt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Reasons-</a:t>
            </a:r>
          </a:p>
          <a:p>
            <a:r>
              <a:rPr lang="en-US" dirty="0" smtClean="0">
                <a:latin typeface="Times New Roman" panose="02020603050405020304" pitchFamily="18" charset="0"/>
                <a:cs typeface="Times New Roman" panose="02020603050405020304" pitchFamily="18" charset="0"/>
              </a:rPr>
              <a:t>1) It is quite fast.</a:t>
            </a:r>
          </a:p>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It is Free and thoroughly Object Oriented.</a:t>
            </a:r>
          </a:p>
          <a:p>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Qt</a:t>
            </a:r>
            <a:r>
              <a:rPr lang="en-US" dirty="0" smtClean="0">
                <a:latin typeface="Times New Roman" panose="02020603050405020304" pitchFamily="18" charset="0"/>
                <a:cs typeface="Times New Roman" panose="02020603050405020304" pitchFamily="18" charset="0"/>
              </a:rPr>
              <a:t> is more than a GUI Toolkit . It is cross platform.</a:t>
            </a:r>
          </a:p>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Larger collection of widgets</a:t>
            </a:r>
          </a:p>
          <a:p>
            <a:endParaRPr lang="en-US" dirty="0"/>
          </a:p>
        </p:txBody>
      </p:sp>
      <p:sp>
        <p:nvSpPr>
          <p:cNvPr id="4" name="Rectangle 3"/>
          <p:cNvSpPr/>
          <p:nvPr/>
        </p:nvSpPr>
        <p:spPr>
          <a:xfrm>
            <a:off x="1408176" y="4246250"/>
            <a:ext cx="9902952" cy="2492990"/>
          </a:xfrm>
          <a:prstGeom prst="rect">
            <a:avLst/>
          </a:prstGeom>
        </p:spPr>
        <p:txBody>
          <a:bodyPr wrap="square">
            <a:spAutoFit/>
          </a:bodyPr>
          <a:lstStyle/>
          <a:p>
            <a:r>
              <a:rPr lang="en-US" sz="2400" dirty="0" smtClean="0"/>
              <a:t>         			      Challenges Faced</a:t>
            </a:r>
          </a:p>
          <a:p>
            <a:endParaRPr lang="en-US" sz="2400" dirty="0" smtClean="0"/>
          </a:p>
          <a:p>
            <a:pPr marL="342900" indent="-342900">
              <a:buAutoNum type="arabicParenR"/>
            </a:pPr>
            <a:r>
              <a:rPr lang="en-US" dirty="0" smtClean="0">
                <a:latin typeface="Times New Roman" panose="02020603050405020304" pitchFamily="18" charset="0"/>
                <a:cs typeface="Times New Roman" panose="02020603050405020304" pitchFamily="18" charset="0"/>
              </a:rPr>
              <a:t>Learning the GUI Development. Referred the documentation and </a:t>
            </a:r>
            <a:r>
              <a:rPr lang="en-US" dirty="0" err="1" smtClean="0">
                <a:latin typeface="Times New Roman" panose="02020603050405020304" pitchFamily="18" charset="0"/>
                <a:cs typeface="Times New Roman" panose="02020603050405020304" pitchFamily="18" charset="0"/>
              </a:rPr>
              <a:t>youtube</a:t>
            </a:r>
            <a:r>
              <a:rPr lang="en-US" dirty="0" smtClean="0">
                <a:latin typeface="Times New Roman" panose="02020603050405020304" pitchFamily="18" charset="0"/>
                <a:cs typeface="Times New Roman" panose="02020603050405020304" pitchFamily="18" charset="0"/>
              </a:rPr>
              <a:t> tutorials.</a:t>
            </a:r>
          </a:p>
          <a:p>
            <a:pPr marL="342900" indent="-342900">
              <a:buAutoNum type="arabicParenR"/>
            </a:pPr>
            <a:r>
              <a:rPr lang="en-US" dirty="0" smtClean="0">
                <a:latin typeface="Times New Roman" panose="02020603050405020304" pitchFamily="18" charset="0"/>
                <a:cs typeface="Times New Roman" panose="02020603050405020304" pitchFamily="18" charset="0"/>
              </a:rPr>
              <a:t>Making sure that the calculation is accurate and GUI is responsive to user controls.</a:t>
            </a:r>
            <a:endParaRPr lang="en-US" dirty="0">
              <a:latin typeface="Times New Roman" panose="02020603050405020304" pitchFamily="18" charset="0"/>
              <a:cs typeface="Times New Roman" panose="02020603050405020304" pitchFamily="18" charset="0"/>
            </a:endParaRP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625565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024" y="1005840"/>
            <a:ext cx="9564624" cy="3539430"/>
          </a:xfrm>
          <a:prstGeom prst="rect">
            <a:avLst/>
          </a:prstGeom>
          <a:noFill/>
        </p:spPr>
        <p:txBody>
          <a:bodyPr wrap="square" rtlCol="0">
            <a:spAutoFit/>
          </a:bodyPr>
          <a:lstStyle/>
          <a:p>
            <a:endParaRPr lang="en-US" sz="2400" dirty="0" smtClean="0"/>
          </a:p>
          <a:p>
            <a:endParaRPr lang="en-US" sz="2400" dirty="0"/>
          </a:p>
          <a:p>
            <a:endParaRPr lang="en-US" sz="2400" dirty="0" smtClean="0"/>
          </a:p>
          <a:p>
            <a:r>
              <a:rPr lang="en-US" sz="4000" b="1" dirty="0" smtClean="0"/>
              <a:t>			</a:t>
            </a:r>
          </a:p>
          <a:p>
            <a:r>
              <a:rPr lang="en-US" sz="4000" b="1" dirty="0"/>
              <a:t>	</a:t>
            </a:r>
            <a:r>
              <a:rPr lang="en-US" sz="4000" b="1" dirty="0" smtClean="0"/>
              <a:t>		   THANK YOU</a:t>
            </a:r>
            <a:endParaRPr lang="en-US" sz="4000" b="1" dirty="0"/>
          </a:p>
          <a:p>
            <a:endParaRPr lang="en-US" sz="2400" dirty="0" smtClean="0"/>
          </a:p>
          <a:p>
            <a:endParaRPr lang="en-US" sz="2400" dirty="0"/>
          </a:p>
          <a:p>
            <a:r>
              <a:rPr lang="en-US" sz="2400" b="1" dirty="0" smtClean="0"/>
              <a:t>		</a:t>
            </a:r>
            <a:r>
              <a:rPr lang="en-US" sz="2400" b="1" smtClean="0"/>
              <a:t>	    NOW </a:t>
            </a:r>
            <a:r>
              <a:rPr lang="en-US" sz="2400" b="1" dirty="0" smtClean="0"/>
              <a:t>LET’S SEE   DEMO</a:t>
            </a:r>
            <a:endParaRPr lang="en-US" sz="2400" b="1" dirty="0"/>
          </a:p>
        </p:txBody>
      </p:sp>
    </p:spTree>
    <p:extLst>
      <p:ext uri="{BB962C8B-B14F-4D97-AF65-F5344CB8AC3E}">
        <p14:creationId xmlns:p14="http://schemas.microsoft.com/office/powerpoint/2010/main" val="3085725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880</TotalTime>
  <Words>241</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Century</vt:lpstr>
      <vt:lpstr>Garamond</vt:lpstr>
      <vt:lpstr>sourcesanspro-regular-webfont</vt:lpstr>
      <vt:lpstr>Times New Roman</vt:lpstr>
      <vt:lpstr>Organic</vt:lpstr>
      <vt:lpstr>Financial Software Project Presentation - Spring 2016</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 Presentation - Spring 2016</dc:title>
  <dc:creator>Shubham Jain</dc:creator>
  <cp:lastModifiedBy>Vinayak Raghupathy</cp:lastModifiedBy>
  <cp:revision>100</cp:revision>
  <dcterms:created xsi:type="dcterms:W3CDTF">2016-04-29T16:03:14Z</dcterms:created>
  <dcterms:modified xsi:type="dcterms:W3CDTF">2016-12-10T05:17:32Z</dcterms:modified>
</cp:coreProperties>
</file>