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23395b646_6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23395b646_6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3395b646_0_3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3395b646_0_3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23395b646_0_4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23395b646_0_4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Susan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23395b646_0_4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23395b646_0_4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3395b64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3395b64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Kwame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23395b64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23395b64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Kwame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23395b646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23395b646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Kwame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23395b646_6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23395b646_6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Kwame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23395b646_6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23395b646_6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Kwame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23395b646_6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23395b646_6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Kwame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3395b6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3395b6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Kwame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23395b646_6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23395b646_6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Kwame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23395b646_6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23395b646_6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Kwame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23395b646_6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23395b646_6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Kwame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23395b64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23395b6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Description of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Parameters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Outputs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Our modeling setup (X, y, feature selection)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23395b646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23395b646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dddf1b9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dddf1b9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23395b646_6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23395b646_6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23395b646_6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23395b646_6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Kwame/Wes?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23395b646_6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23395b646_6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23395b64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23395b64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Kwame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23395b64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23395b64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Ketan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Ketan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2339a956e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2339a956e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2339a956e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2339a956e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23395b64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23395b64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Ketan/Susan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598100" y="1963225"/>
            <a:ext cx="82221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James Bond</a:t>
            </a:r>
            <a:endParaRPr sz="3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98100" y="2789125"/>
            <a:ext cx="8105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changes in corporate bond ratings using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2951200" y="1957750"/>
            <a:ext cx="2655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MODELING</a:t>
            </a:r>
            <a:endParaRPr b="1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318650" y="378475"/>
            <a:ext cx="70389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1444975" y="900000"/>
            <a:ext cx="73602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Logistic Regression is a statistical method for predicting binary outcomes from data.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sklearn.linear_model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Logistic Regression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Dataset: original dataset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Train_test_split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 scaling using StandardScaler()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 parameters: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C: </a:t>
            </a:r>
            <a:r>
              <a:rPr b="1" i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float, default=1.0</a:t>
            </a:r>
            <a:endParaRPr b="1" i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Inverse of regularization strength; must be a positive float. Like in support vector machines, smaller values specify stronger regularization..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fit_intercept : </a:t>
            </a:r>
            <a:r>
              <a:rPr b="1" i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bool, default=True</a:t>
            </a:r>
            <a:endParaRPr b="1" i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Specifies if a constant (a.k.a. bias or intercept) should be added to the decision function.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solver :</a:t>
            </a:r>
            <a:r>
              <a:rPr b="1" i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{‘newton-cg’, ‘lbfgs’, ‘liblinear’, ‘sag’, ‘saga’}, default=’lbfgs’</a:t>
            </a:r>
            <a:endParaRPr b="1" i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 multiclass problems, only ‘newton-cg’, ‘sag’, ‘saga’ and ‘lbfgs’ handle multinomial loss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evaluation: classification report, balanced accuracy score, feature importance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r>
              <a:rPr lang="en"/>
              <a:t>: Original Data, Default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650" y="3892000"/>
            <a:ext cx="3398550" cy="3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750" y="1848350"/>
            <a:ext cx="2805502" cy="15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9825" y="1848350"/>
            <a:ext cx="3562200" cy="16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Visualizations: Logistic Regression</a:t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676275" y="2238375"/>
            <a:ext cx="7724700" cy="24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0" y="1430775"/>
            <a:ext cx="9144000" cy="371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3" y="1529050"/>
            <a:ext cx="8952125" cy="351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1466200" y="868975"/>
            <a:ext cx="67935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 is an ensemble of decision tree algorithms, popular machine learning algorithm across classification and regression problems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sklearn.ensemble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RandomForestClassifier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Dataset: original, imbalanced dataset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Train_test_split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 scaling using StandardScaler()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 hyperparameters: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max_samples: </a:t>
            </a: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Default=None (sample size=training set size)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Tuning:  [0.1-1]  &gt;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sensitive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max_features: </a:t>
            </a: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Default= sqrt(input features)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Tuning:  [1-10]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n-estimators: </a:t>
            </a: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Default= 100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Tuning:  [10 - 1000]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max_depth: </a:t>
            </a: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Default=None (arbitrary, no max. depth)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Tuning:   [1-10] &gt;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sensitive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evaluation: classification report, balanced accuracy score, feature importance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 Original Data, Default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125" y="1596325"/>
            <a:ext cx="4557025" cy="1728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00" y="1596325"/>
            <a:ext cx="3427496" cy="17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3350" y="4002775"/>
            <a:ext cx="5143500" cy="3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 </a:t>
            </a:r>
            <a:r>
              <a:rPr lang="en"/>
              <a:t>Original Data, Default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900" y="1457525"/>
            <a:ext cx="5998050" cy="31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 Original Data, Max_depth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100" y="3991200"/>
            <a:ext cx="4104150" cy="4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00" y="1554150"/>
            <a:ext cx="3556950" cy="179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8704" y="1554150"/>
            <a:ext cx="4734747" cy="17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 Original Data, Max_depth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300" y="1340500"/>
            <a:ext cx="6297374" cy="32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 SMOTE Oversampling, Max_depth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600" y="3923150"/>
            <a:ext cx="4037425" cy="39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725" y="1664350"/>
            <a:ext cx="4778824" cy="183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975" y="1664350"/>
            <a:ext cx="3494325" cy="176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263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1968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Objective: develop a machine </a:t>
            </a:r>
            <a:r>
              <a:rPr lang="en"/>
              <a:t>learning</a:t>
            </a:r>
            <a:r>
              <a:rPr lang="en"/>
              <a:t> model that predicts a change in credit ratings for a </a:t>
            </a:r>
            <a:r>
              <a:rPr lang="en"/>
              <a:t>corporate bond</a:t>
            </a:r>
            <a:r>
              <a:rPr lang="en"/>
              <a:t> </a:t>
            </a:r>
            <a:r>
              <a:rPr lang="en"/>
              <a:t>over the following 12 months</a:t>
            </a:r>
            <a:r>
              <a:rPr lang="en"/>
              <a:t> </a:t>
            </a:r>
            <a:endParaRPr/>
          </a:p>
          <a:p>
            <a:pPr indent="-1968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Stakeholders: bond investors,  risk professionals in bond collateral, corporate treasuries</a:t>
            </a:r>
            <a:endParaRPr/>
          </a:p>
          <a:p>
            <a:pPr indent="-1968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Classification models: logistic regression, random forest and GradientBoost</a:t>
            </a:r>
            <a:endParaRPr/>
          </a:p>
          <a:p>
            <a:pPr indent="-1968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data: historical  corporate financial, ratings, asset pricing and macro data</a:t>
            </a:r>
            <a:endParaRPr/>
          </a:p>
          <a:p>
            <a:pPr indent="-1968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selection and </a:t>
            </a:r>
            <a:r>
              <a:rPr lang="en"/>
              <a:t>transformation</a:t>
            </a:r>
            <a:r>
              <a:rPr lang="en"/>
              <a:t> across various datasets</a:t>
            </a:r>
            <a:endParaRPr/>
          </a:p>
          <a:p>
            <a:pPr indent="-1968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Experimented with number of credit target variables, settled on directional ratings change</a:t>
            </a:r>
            <a:endParaRPr/>
          </a:p>
          <a:p>
            <a:pPr indent="-1968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Key </a:t>
            </a:r>
            <a:r>
              <a:rPr lang="en" u="sng"/>
              <a:t>challenge</a:t>
            </a:r>
            <a:r>
              <a:rPr lang="en"/>
              <a:t>: imbalanced dataset with relatively few ratings events</a:t>
            </a:r>
            <a:endParaRPr/>
          </a:p>
          <a:p>
            <a:pPr indent="-1968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improvements: dataset enhancement, feature transformations, model finetuning and  optimizing target variables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 SMOTE Oversampling, Max_depth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575" y="1555500"/>
            <a:ext cx="6093275" cy="31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 SMOTTEEN Resampling, </a:t>
            </a:r>
            <a:r>
              <a:rPr lang="en"/>
              <a:t>Max_depth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625" y="4018400"/>
            <a:ext cx="4527075" cy="4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9475" y="1619250"/>
            <a:ext cx="4800275" cy="18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750" y="1619250"/>
            <a:ext cx="3515075" cy="17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 SMOTTEEN Resampling, Max_depth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77" name="Google Shape;2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541900"/>
            <a:ext cx="6147700" cy="3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9927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for Classification</a:t>
            </a:r>
            <a:endParaRPr/>
          </a:p>
        </p:txBody>
      </p:sp>
      <p:sp>
        <p:nvSpPr>
          <p:cNvPr id="283" name="Google Shape;283;p35"/>
          <p:cNvSpPr txBox="1"/>
          <p:nvPr/>
        </p:nvSpPr>
        <p:spPr>
          <a:xfrm>
            <a:off x="145675" y="1305750"/>
            <a:ext cx="8942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sklearn.ensemble </a:t>
            </a:r>
            <a:r>
              <a:rPr lang="en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GradientBoostClassifier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 scaling using StandardScaler()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 hyperparameters: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loss </a:t>
            </a:r>
            <a:r>
              <a:rPr b="1" i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{‘deviance’, ‘exponential’}, default=’deviance’</a:t>
            </a:r>
            <a:endParaRPr b="1" i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loss function to be optimized. ‘deviance’ refers to deviance (= logistic regression) for classification with probabilistic outputs. For loss ‘exponential’ gradient boosting recovers the AdaBoost algorithm.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learning_rate </a:t>
            </a:r>
            <a:r>
              <a:rPr b="1" i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float, default=0.1</a:t>
            </a:r>
            <a:endParaRPr b="1" i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Learning rate shrinks the contribution of each tree by </a:t>
            </a: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learning_rate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There is a trade-off between learning_rate and n_estimators.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n_estimators </a:t>
            </a:r>
            <a:r>
              <a:rPr b="1" i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int, default=100</a:t>
            </a:r>
            <a:endParaRPr b="1" i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number of boosting stages to perform. Gradient boosting is fairly robust to over-fitting so a large number usually results in better performance.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criterion</a:t>
            </a:r>
            <a:r>
              <a:rPr b="1" i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{‘friedman_mse’, ‘mse’, ‘mae’}, default=’friedman_mse’</a:t>
            </a:r>
            <a:endParaRPr b="1" i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function to measure the quality of a split. Supported criteria are ‘friedman_mse’ for the mean squared error with improvement score by Friedman, ‘mse’ for mean squared error, and ‘mae’ for the mean absolute error. The default value of ‘friedman_mse’ is generally the best as it can provide a better approximation in some cases.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evaluation: classification report, balanced accuracy score, feature importance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68900" y="16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</a:t>
            </a:r>
            <a:r>
              <a:rPr lang="en"/>
              <a:t>alizations: </a:t>
            </a:r>
            <a:r>
              <a:rPr lang="en"/>
              <a:t>GradientBoost</a:t>
            </a:r>
            <a:endParaRPr/>
          </a:p>
        </p:txBody>
      </p:sp>
      <p:sp>
        <p:nvSpPr>
          <p:cNvPr id="289" name="Google Shape;289;p36"/>
          <p:cNvSpPr txBox="1"/>
          <p:nvPr/>
        </p:nvSpPr>
        <p:spPr>
          <a:xfrm>
            <a:off x="1038900" y="769750"/>
            <a:ext cx="798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Gradient Boosting - Classification Report, Confusion Matrix, Balanced Accuracy Score, Feature Importance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0" name="Google Shape;2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4018629"/>
            <a:ext cx="8409901" cy="832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537750"/>
            <a:ext cx="3629492" cy="232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4300" y="1537750"/>
            <a:ext cx="5131106" cy="22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1068900" y="16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Visualizations: GradientBoost</a:t>
            </a:r>
            <a:endParaRPr/>
          </a:p>
        </p:txBody>
      </p:sp>
      <p:sp>
        <p:nvSpPr>
          <p:cNvPr id="298" name="Google Shape;298;p37"/>
          <p:cNvSpPr txBox="1"/>
          <p:nvPr/>
        </p:nvSpPr>
        <p:spPr>
          <a:xfrm>
            <a:off x="1038900" y="845950"/>
            <a:ext cx="798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Gradient Boosting - Classification Report, Confusion Matrix, Balanced Accuracy Score, Feature Importance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510" y="1537750"/>
            <a:ext cx="5235315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37750"/>
            <a:ext cx="2953100" cy="33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4500" y="2528050"/>
            <a:ext cx="3392275" cy="24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2951200" y="1957750"/>
            <a:ext cx="3141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CONCLUSION</a:t>
            </a:r>
            <a:endParaRPr b="1"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Conclusions/</a:t>
            </a:r>
            <a:r>
              <a:rPr lang="en"/>
              <a:t>Future Improvements</a:t>
            </a:r>
            <a:endParaRPr/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Understanding and manipulating large number of sizable datasets is a big job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Random Forest and Gradient Boost models seem to outperform Logistic Regression model with </a:t>
            </a:r>
            <a:r>
              <a:rPr lang="en"/>
              <a:t>balanced accuracy scores of around 83%</a:t>
            </a:r>
            <a:r>
              <a:rPr lang="en"/>
              <a:t> using the original, imbalanced dataset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Rebalancing dataset via SMOTE or SMOTEENN improved performance of Random Forest all </a:t>
            </a:r>
            <a:r>
              <a:rPr lang="en"/>
              <a:t>other</a:t>
            </a:r>
            <a:r>
              <a:rPr lang="en"/>
              <a:t> things being equal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Future improvements:</a:t>
            </a:r>
            <a:endParaRPr/>
          </a:p>
          <a:p>
            <a:pPr indent="-304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Enhance the dataset from the current 13,000 of eligible records</a:t>
            </a:r>
            <a:endParaRPr sz="1300"/>
          </a:p>
          <a:p>
            <a:pPr indent="-304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Enhance current features by applying  transformations like trended features for corporate financial data</a:t>
            </a:r>
            <a:endParaRPr sz="1300"/>
          </a:p>
          <a:p>
            <a:pPr indent="-304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Include additional features like equity prices</a:t>
            </a:r>
            <a:endParaRPr sz="1300"/>
          </a:p>
          <a:p>
            <a:pPr indent="-304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Explore more granular target variables like future rating and future rating changes</a:t>
            </a:r>
            <a:endParaRPr sz="1300"/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en" sz="1300"/>
              <a:t>Further model parameter finetuning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408400" y="1957750"/>
            <a:ext cx="2655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DATA</a:t>
            </a:r>
            <a:endParaRPr b="1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53" name="Google Shape;153;p16"/>
          <p:cNvSpPr txBox="1"/>
          <p:nvPr>
            <p:ph idx="2" type="body"/>
          </p:nvPr>
        </p:nvSpPr>
        <p:spPr>
          <a:xfrm>
            <a:off x="410350" y="1690475"/>
            <a:ext cx="8283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Obtained access to SQL databases developed by a company active in corporate credit default probability modelling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41 real-time datatables accessed through Microsoft Azure Studios for SQL queries and download csv files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Key datatables:</a:t>
            </a:r>
            <a:endParaRPr/>
          </a:p>
          <a:p>
            <a:pPr indent="-304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‘</a:t>
            </a:r>
            <a:r>
              <a:rPr lang="en" sz="1300"/>
              <a:t>Core_us_fundamentals’ (676,000 records, ‘93-’21): quarterly updated corporate financial information incl. financial statement data, financial ratios, valuation ratios  across over 14,000 bond issuers </a:t>
            </a:r>
            <a:endParaRPr sz="1300"/>
          </a:p>
          <a:p>
            <a:pPr indent="-304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‘Edi_bond_price’ (53m records, ‘09-’21):  daily updated bond price, volume, security </a:t>
            </a:r>
            <a:r>
              <a:rPr lang="en" sz="1300"/>
              <a:t>terms, cusip codes, exchange</a:t>
            </a:r>
            <a:endParaRPr sz="1300"/>
          </a:p>
          <a:p>
            <a:pPr indent="-304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‘Ratings’ (280,552 records, ‘12-’21): corporate credit ratings across over 280,000 issuers</a:t>
            </a:r>
            <a:endParaRPr sz="1300"/>
          </a:p>
          <a:p>
            <a:pPr indent="-304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‘Cleansed_fred_macro_daily’ (6,309 records, ‘96-’21): daily readings across 32 macro variables incl. GDP, inflation, interest rates, commodity pricing, vix etc.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358675" y="575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Rating And Rating Migration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972050" y="1487550"/>
            <a:ext cx="7606800" cy="25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Credit Rating </a:t>
            </a:r>
            <a:r>
              <a:rPr lang="en" sz="1200"/>
              <a:t>quantifies the creditworthiness of borrower in general terms or with respect to a particular debt or financial obligation </a:t>
            </a:r>
            <a:endParaRPr sz="1200"/>
          </a:p>
          <a:p>
            <a:pPr indent="-19050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Credit rating is sought by an Entity looking to borrow money - corporation, province authority, sovereign government etc.</a:t>
            </a:r>
            <a:endParaRPr sz="1200"/>
          </a:p>
          <a:p>
            <a:pPr indent="-19050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Common practice to map frequency of defaults with Credit Rating though  Rating not indicative of Probability of Default</a:t>
            </a:r>
            <a:endParaRPr sz="1200"/>
          </a:p>
          <a:p>
            <a:pPr indent="-19050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Credit Rating mainly determined by Entity’s past history of borrowing and paying off debts and future economic growth prospects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What causes migration?</a:t>
            </a:r>
            <a:endParaRPr sz="1200"/>
          </a:p>
          <a:p>
            <a:pPr indent="-190500" lvl="0" marL="2286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Credit Migration is moving of a security issuer from one class of risk into new one.</a:t>
            </a:r>
            <a:endParaRPr sz="1200"/>
          </a:p>
          <a:p>
            <a:pPr indent="-19050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leads to downgrade or upgrade from current rating</a:t>
            </a:r>
            <a:endParaRPr sz="1200"/>
          </a:p>
          <a:p>
            <a:pPr indent="-19050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Credit migration event could cause significant movement in bond prices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DataSets Cleaning and Challenges</a:t>
            </a:r>
            <a:endParaRPr sz="2000"/>
          </a:p>
        </p:txBody>
      </p:sp>
      <p:sp>
        <p:nvSpPr>
          <p:cNvPr id="165" name="Google Shape;165;p18"/>
          <p:cNvSpPr txBox="1"/>
          <p:nvPr>
            <p:ph idx="4294967295" type="body"/>
          </p:nvPr>
        </p:nvSpPr>
        <p:spPr>
          <a:xfrm>
            <a:off x="577225" y="1371000"/>
            <a:ext cx="3517800" cy="14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Main Data Source :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299794" lvl="0" marL="28575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46">
                <a:latin typeface="Arial"/>
                <a:ea typeface="Arial"/>
                <a:cs typeface="Arial"/>
                <a:sym typeface="Arial"/>
              </a:rPr>
              <a:t>Company </a:t>
            </a:r>
            <a:r>
              <a:rPr lang="en" sz="1446">
                <a:latin typeface="Arial"/>
                <a:ea typeface="Arial"/>
                <a:cs typeface="Arial"/>
                <a:sym typeface="Arial"/>
              </a:rPr>
              <a:t>Fundamentals: Quarterly data of 17,776  bonds since 1998</a:t>
            </a:r>
            <a:endParaRPr sz="1446">
              <a:latin typeface="Arial"/>
              <a:ea typeface="Arial"/>
              <a:cs typeface="Arial"/>
              <a:sym typeface="Arial"/>
            </a:endParaRPr>
          </a:p>
          <a:p>
            <a:pPr indent="-299794" lvl="0" marL="28575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46">
                <a:latin typeface="Arial"/>
                <a:ea typeface="Arial"/>
                <a:cs typeface="Arial"/>
                <a:sym typeface="Arial"/>
              </a:rPr>
              <a:t>Bond Price &amp; Coupon , Credit Ratings </a:t>
            </a:r>
            <a:endParaRPr sz="1446">
              <a:latin typeface="Arial"/>
              <a:ea typeface="Arial"/>
              <a:cs typeface="Arial"/>
              <a:sym typeface="Arial"/>
            </a:endParaRPr>
          </a:p>
          <a:p>
            <a:pPr indent="-299794" lvl="0" marL="28575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46">
                <a:latin typeface="Arial"/>
                <a:ea typeface="Arial"/>
                <a:cs typeface="Arial"/>
                <a:sym typeface="Arial"/>
              </a:rPr>
              <a:t>Macro Economic Data: Key Interest Rate, Commodity price </a:t>
            </a:r>
            <a:endParaRPr sz="1446">
              <a:latin typeface="Arial"/>
              <a:ea typeface="Arial"/>
              <a:cs typeface="Arial"/>
              <a:sym typeface="Arial"/>
            </a:endParaRPr>
          </a:p>
          <a:p>
            <a:pPr indent="-299794" lvl="0" marL="28575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46">
                <a:latin typeface="Arial"/>
                <a:ea typeface="Arial"/>
                <a:cs typeface="Arial"/>
                <a:sym typeface="Arial"/>
              </a:rPr>
              <a:t>Target Data: Rating &amp; Rating Change</a:t>
            </a:r>
            <a:endParaRPr sz="144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4252500" y="1263600"/>
            <a:ext cx="4429800" cy="354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Usage of AsyncIO Library to Process Large Dataset: 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561 Issuer Cusips found common between all tables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561 cusips divided into batch of 10 Issuer Cusips for concurrent processing 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AsyncIO Concurrent Tasks created are created for each of Issuer Cusip to fetch most recent Bond price and Rating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Each Issue Cusip is looped for each bond and each bond is looped over Quarterly date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Results from Concurrent tasks are combined and final data frame is created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Total 41K records extracted from Core-Bond-Rating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Filters: </a:t>
            </a:r>
            <a:endParaRPr b="1" sz="12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Dropped the records with Bond prices older than 60 days from Quarterly date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Final Data Set: 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After dropping NAs Final Data size is 13K rows of quarterly data with Bond price and valid Rating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7" name="Google Shape;167;p18"/>
          <p:cNvSpPr txBox="1"/>
          <p:nvPr>
            <p:ph idx="4294967295" type="body"/>
          </p:nvPr>
        </p:nvSpPr>
        <p:spPr>
          <a:xfrm>
            <a:off x="381825" y="2760450"/>
            <a:ext cx="3768900" cy="18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Data Cleaning Challenges: 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Bond Price dates not aligned with quarterly date for many cusips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Rating publish dates not aligned with quarterly date 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Joining Core Fundamental - Bonds - Rating tables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Large data size: EDI Bonds - total 52 mil records, Core Fundamental - 700K quarterly records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Stale Bond prices for many cusips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AsyncIO Concurrent Tasks:</a:t>
            </a:r>
            <a:endParaRPr b="1" sz="1600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575" y="1164725"/>
            <a:ext cx="6431301" cy="36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AsyncIO Concurrent Tasks:</a:t>
            </a:r>
            <a:endParaRPr b="1" sz="16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861400"/>
            <a:ext cx="5874574" cy="40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7350" y="205175"/>
            <a:ext cx="83235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Feature Selection</a:t>
            </a:r>
            <a:endParaRPr sz="2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1052525" y="762625"/>
            <a:ext cx="7867500" cy="1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Scope:  selected 4 out of 16 security types (Bonds, Debentures, Medium Term Notes, Notes)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Focused on absolute feature values vs trends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Number of Bonds - Total Issuers - 561 &amp; Total Bonds - 865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Features Used: 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1247750" y="2370650"/>
            <a:ext cx="2645100" cy="22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Financials</a:t>
            </a:r>
            <a:r>
              <a:rPr lang="en" sz="1500" u="sng">
                <a:solidFill>
                  <a:schemeClr val="lt1"/>
                </a:solidFill>
              </a:rPr>
              <a:t>: </a:t>
            </a:r>
            <a:endParaRPr sz="1500" u="sng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Revenue,EBITDA, EBITDA margin, Net inc, Net inc margin, Cash &amp; equivalents, Working capital, Debt, Liabilities, Equity, Market cap, EV, FCF, Net CF/debt, Current ratio, Debt-to-equity ratio, Dividend yield, EPS, Payout ratio, EV/EBITDA, P/B, P/E,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6331675" y="2294450"/>
            <a:ext cx="2485800" cy="2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Macroeconomic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indicators: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30yr Treasury yield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3mo T-bill yield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GDP Growth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OIL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Inflation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VIX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4055450" y="2370650"/>
            <a:ext cx="1994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Bond: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Bond price,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Coupon,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Maturity Date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