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Ubuntu Light"/>
      <p:regular r:id="rId20"/>
      <p:bold r:id="rId21"/>
      <p:italic r:id="rId22"/>
      <p:boldItalic r:id="rId23"/>
    </p:embeddedFont>
    <p:embeddedFont>
      <p:font typeface="Arvo"/>
      <p:regular r:id="rId24"/>
      <p:bold r:id="rId25"/>
      <p:italic r:id="rId26"/>
      <p:boldItalic r:id="rId27"/>
    </p:embeddedFont>
    <p:embeddedFont>
      <p:font typeface="Bodoni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regular.fntdata"/><Relationship Id="rId22" Type="http://schemas.openxmlformats.org/officeDocument/2006/relationships/font" Target="fonts/UbuntuLight-italic.fntdata"/><Relationship Id="rId21" Type="http://schemas.openxmlformats.org/officeDocument/2006/relationships/font" Target="fonts/UbuntuLight-bold.fntdata"/><Relationship Id="rId24" Type="http://schemas.openxmlformats.org/officeDocument/2006/relationships/font" Target="fonts/Arvo-regular.fntdata"/><Relationship Id="rId23" Type="http://schemas.openxmlformats.org/officeDocument/2006/relationships/font" Target="fonts/Ubuntu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8" Type="http://schemas.openxmlformats.org/officeDocument/2006/relationships/font" Target="fonts/Bodoni-regular.fntdata"/><Relationship Id="rId27" Type="http://schemas.openxmlformats.org/officeDocument/2006/relationships/font" Target="fonts/Ar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doni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odoni-boldItalic.fntdata"/><Relationship Id="rId30" Type="http://schemas.openxmlformats.org/officeDocument/2006/relationships/font" Target="fonts/Bodoni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eb61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eb61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42eb61d9d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42eb61d9d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42eb61d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42eb61d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42eb61d9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42eb61d9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61dc4c84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61dc4c84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61dc4c84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61dc4c84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534fada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534fada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aebbaa1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aebbaa1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8bbdb21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8bbdb21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5222f20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5222f20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q1_bVFrOvXgvhUe-uGk0vqWm3vSXVWnF/view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1472325" y="1279450"/>
            <a:ext cx="3161100" cy="2411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CONCEÇÃO E IMPLEMENTAÇÃO DE UM SISTEMA DE RECOMENDAÇÃO</a:t>
            </a:r>
            <a:endParaRPr i="1" sz="2400"/>
          </a:p>
        </p:txBody>
      </p:sp>
      <p:sp>
        <p:nvSpPr>
          <p:cNvPr id="185" name="Google Shape;185;p28"/>
          <p:cNvSpPr txBox="1"/>
          <p:nvPr/>
        </p:nvSpPr>
        <p:spPr>
          <a:xfrm>
            <a:off x="1576450" y="3563800"/>
            <a:ext cx="43005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1"/>
                </a:solidFill>
              </a:rPr>
              <a:t> </a:t>
            </a:r>
            <a:r>
              <a:rPr b="1" lang="es" sz="900">
                <a:solidFill>
                  <a:srgbClr val="FFFFFF"/>
                </a:solidFill>
              </a:rPr>
              <a:t>PG42576 - Cristina Mendes | A86268 - Maria Pires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FFFFFF"/>
                </a:solidFill>
              </a:rPr>
              <a:t> PG42584 - Matilde Silva | A83719 - Pedro Machado</a:t>
            </a:r>
            <a:endParaRPr b="1" sz="900">
              <a:solidFill>
                <a:srgbClr val="FFFFFF"/>
              </a:solidFill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050" y="873225"/>
            <a:ext cx="3224150" cy="32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1364625" y="860825"/>
            <a:ext cx="3224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SISTEMAS BASEADOS EM SIMILARIDADE</a:t>
            </a:r>
            <a:endParaRPr b="1" sz="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7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7"/>
          <p:cNvSpPr txBox="1"/>
          <p:nvPr>
            <p:ph idx="4294967295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01" name="Google Shape;301;p37"/>
          <p:cNvSpPr txBox="1"/>
          <p:nvPr>
            <p:ph type="ctrTitle"/>
          </p:nvPr>
        </p:nvSpPr>
        <p:spPr>
          <a:xfrm>
            <a:off x="3094000" y="1939773"/>
            <a:ext cx="2955900" cy="85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Questões</a:t>
            </a:r>
            <a:endParaRPr i="1"/>
          </a:p>
        </p:txBody>
      </p:sp>
      <p:sp>
        <p:nvSpPr>
          <p:cNvPr id="302" name="Google Shape;302;p37"/>
          <p:cNvSpPr txBox="1"/>
          <p:nvPr/>
        </p:nvSpPr>
        <p:spPr>
          <a:xfrm>
            <a:off x="1570100" y="4088673"/>
            <a:ext cx="63882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1"/>
                </a:solidFill>
              </a:rPr>
              <a:t>Grupo 1 | </a:t>
            </a:r>
            <a:r>
              <a:rPr lang="es" sz="900">
                <a:solidFill>
                  <a:schemeClr val="dk1"/>
                </a:solidFill>
              </a:rPr>
              <a:t>PG42576 - Cristina Mendes</a:t>
            </a:r>
            <a:r>
              <a:rPr b="1" lang="es" sz="900">
                <a:solidFill>
                  <a:schemeClr val="dk1"/>
                </a:solidFill>
              </a:rPr>
              <a:t> | </a:t>
            </a:r>
            <a:r>
              <a:rPr lang="es" sz="900">
                <a:solidFill>
                  <a:schemeClr val="dk1"/>
                </a:solidFill>
              </a:rPr>
              <a:t>A86268 - Maria Pires</a:t>
            </a:r>
            <a:r>
              <a:rPr b="1" lang="es" sz="900">
                <a:solidFill>
                  <a:schemeClr val="dk1"/>
                </a:solidFill>
              </a:rPr>
              <a:t> | </a:t>
            </a:r>
            <a:r>
              <a:rPr lang="es" sz="900">
                <a:solidFill>
                  <a:schemeClr val="dk1"/>
                </a:solidFill>
              </a:rPr>
              <a:t>PG42584 - Matilde Silva</a:t>
            </a:r>
            <a:r>
              <a:rPr b="1" lang="es" sz="900">
                <a:solidFill>
                  <a:schemeClr val="dk1"/>
                </a:solidFill>
              </a:rPr>
              <a:t> | </a:t>
            </a:r>
            <a:r>
              <a:rPr lang="es" sz="900">
                <a:solidFill>
                  <a:schemeClr val="dk1"/>
                </a:solidFill>
              </a:rPr>
              <a:t>A83719 - Pedro Machado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dados</a:t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4" name="Google Shape;194;p29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</a:t>
            </a:r>
            <a:r>
              <a:rPr lang="es" sz="1600"/>
              <a:t>potify Dataset 1921-2020</a:t>
            </a:r>
            <a:endParaRPr sz="1600"/>
          </a:p>
        </p:txBody>
      </p:sp>
      <p:sp>
        <p:nvSpPr>
          <p:cNvPr id="195" name="Google Shape;195;p29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ontém as características do áudio de cada género.</a:t>
            </a:r>
            <a:endParaRPr/>
          </a:p>
        </p:txBody>
      </p:sp>
      <p:sp>
        <p:nvSpPr>
          <p:cNvPr id="196" name="Google Shape;196;p29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Spotify Dataset 1921-2020 By Genres</a:t>
            </a:r>
            <a:endParaRPr sz="1600"/>
          </a:p>
        </p:txBody>
      </p:sp>
      <p:sp>
        <p:nvSpPr>
          <p:cNvPr id="197" name="Google Shape;197;p29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onstituído</a:t>
            </a:r>
            <a:r>
              <a:rPr lang="es"/>
              <a:t> por mais de 170 mil músicas retiradas da API do </a:t>
            </a:r>
            <a:r>
              <a:rPr i="1" lang="es"/>
              <a:t>Spotify.</a:t>
            </a:r>
            <a:endParaRPr i="1"/>
          </a:p>
        </p:txBody>
      </p:sp>
      <p:sp>
        <p:nvSpPr>
          <p:cNvPr id="198" name="Google Shape;198;p29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nclui a implementação de géneros para cada artista.</a:t>
            </a:r>
            <a:endParaRPr/>
          </a:p>
        </p:txBody>
      </p:sp>
      <p:sp>
        <p:nvSpPr>
          <p:cNvPr id="199" name="Google Shape;199;p29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Spotify Dataset 1921-2020 With Genres</a:t>
            </a:r>
            <a:endParaRPr sz="1600"/>
          </a:p>
        </p:txBody>
      </p:sp>
      <p:sp>
        <p:nvSpPr>
          <p:cNvPr id="200" name="Google Shape;200;p29"/>
          <p:cNvSpPr txBox="1"/>
          <p:nvPr>
            <p:ph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1" name="Google Shape;201;p29"/>
          <p:cNvSpPr txBox="1"/>
          <p:nvPr>
            <p:ph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2" name="Google Shape;202;p29"/>
          <p:cNvSpPr txBox="1"/>
          <p:nvPr>
            <p:ph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48" y="2048063"/>
            <a:ext cx="2318251" cy="10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1131900" y="1597625"/>
            <a:ext cx="155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API</a:t>
            </a:r>
            <a:endParaRPr b="1" sz="19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4598900" y="-6033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Análise de Dados</a:t>
            </a:r>
            <a:endParaRPr/>
          </a:p>
        </p:txBody>
      </p:sp>
      <p:sp>
        <p:nvSpPr>
          <p:cNvPr id="210" name="Google Shape;210;p30"/>
          <p:cNvSpPr txBox="1"/>
          <p:nvPr>
            <p:ph idx="1" type="subTitle"/>
          </p:nvPr>
        </p:nvSpPr>
        <p:spPr>
          <a:xfrm>
            <a:off x="3111600" y="2214042"/>
            <a:ext cx="29208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 this is the subtitle that makes it comprehensible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600" y="603300"/>
            <a:ext cx="6566801" cy="432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4598900" y="-6033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Tratamento de Dados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subTitle"/>
          </p:nvPr>
        </p:nvSpPr>
        <p:spPr>
          <a:xfrm>
            <a:off x="3111600" y="2214042"/>
            <a:ext cx="29208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 this is the subtitle that makes it comprehensible</a:t>
            </a:r>
            <a:endParaRPr/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863" y="603301"/>
            <a:ext cx="4822276" cy="42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4598900" y="-6033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Tratamento de Dados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 this is the subtitle that makes it comprehensible</a:t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00" y="2889375"/>
            <a:ext cx="7262634" cy="22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00" y="603300"/>
            <a:ext cx="8355400" cy="22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4598900" y="-6033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Tratamento de Dados</a:t>
            </a:r>
            <a:endParaRPr/>
          </a:p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 this is the subtitle that makes it comprehensible</a:t>
            </a:r>
            <a:endParaRPr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625" y="723371"/>
            <a:ext cx="5225757" cy="398937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258875" y="1654475"/>
            <a:ext cx="314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Escolhemos 22 partições para os dados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Cada cluster pode ser representado por mais de um género 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DIVISÃO DO SISTEMA DE RECOMENDAÇÃO</a:t>
            </a:r>
            <a:endParaRPr sz="2400"/>
          </a:p>
        </p:txBody>
      </p:sp>
      <p:cxnSp>
        <p:nvCxnSpPr>
          <p:cNvPr id="244" name="Google Shape;244;p34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4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7" name="Google Shape;247;p34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GÉNERO</a:t>
            </a:r>
            <a:endParaRPr/>
          </a:p>
        </p:txBody>
      </p:sp>
      <p:sp>
        <p:nvSpPr>
          <p:cNvPr id="248" name="Google Shape;248;p34"/>
          <p:cNvSpPr txBox="1"/>
          <p:nvPr>
            <p:ph idx="1" type="subTitle"/>
          </p:nvPr>
        </p:nvSpPr>
        <p:spPr>
          <a:xfrm>
            <a:off x="1026600" y="2667875"/>
            <a:ext cx="22710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Mapear os géneros através de </a:t>
            </a:r>
            <a:r>
              <a:rPr i="1" lang="es"/>
              <a:t>clusters. </a:t>
            </a:r>
            <a:endParaRPr/>
          </a:p>
        </p:txBody>
      </p:sp>
      <p:sp>
        <p:nvSpPr>
          <p:cNvPr id="249" name="Google Shape;249;p34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MÚSICA</a:t>
            </a:r>
            <a:endParaRPr/>
          </a:p>
        </p:txBody>
      </p:sp>
      <p:sp>
        <p:nvSpPr>
          <p:cNvPr id="250" name="Google Shape;250;p34"/>
          <p:cNvSpPr txBox="1"/>
          <p:nvPr>
            <p:ph idx="4" type="subTitle"/>
          </p:nvPr>
        </p:nvSpPr>
        <p:spPr>
          <a:xfrm>
            <a:off x="3515252" y="2667875"/>
            <a:ext cx="21135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Descobrir em que </a:t>
            </a:r>
            <a:r>
              <a:rPr i="1" lang="es"/>
              <a:t>cluster</a:t>
            </a:r>
            <a:r>
              <a:rPr lang="es"/>
              <a:t> a música se encontra.</a:t>
            </a:r>
            <a:endParaRPr/>
          </a:p>
        </p:txBody>
      </p:sp>
      <p:sp>
        <p:nvSpPr>
          <p:cNvPr id="251" name="Google Shape;251;p34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DE ESPÍRITO</a:t>
            </a:r>
            <a:endParaRPr/>
          </a:p>
        </p:txBody>
      </p:sp>
      <p:sp>
        <p:nvSpPr>
          <p:cNvPr id="252" name="Google Shape;252;p34"/>
          <p:cNvSpPr txBox="1"/>
          <p:nvPr>
            <p:ph idx="6" type="subTitle"/>
          </p:nvPr>
        </p:nvSpPr>
        <p:spPr>
          <a:xfrm>
            <a:off x="5925151" y="2667875"/>
            <a:ext cx="21135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Criação de centroids através de </a:t>
            </a:r>
            <a:r>
              <a:rPr i="1" lang="es"/>
              <a:t>features</a:t>
            </a:r>
            <a:r>
              <a:rPr lang="es"/>
              <a:t> do </a:t>
            </a:r>
            <a:r>
              <a:rPr i="1" lang="es"/>
              <a:t>dataset</a:t>
            </a:r>
            <a:r>
              <a:rPr lang="es"/>
              <a:t>.</a:t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73" y="3816645"/>
            <a:ext cx="850400" cy="74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5"/>
          <p:cNvGrpSpPr/>
          <p:nvPr/>
        </p:nvGrpSpPr>
        <p:grpSpPr>
          <a:xfrm>
            <a:off x="879955" y="962517"/>
            <a:ext cx="4060907" cy="2772710"/>
            <a:chOff x="3422350" y="731675"/>
            <a:chExt cx="4831537" cy="3674898"/>
          </a:xfrm>
        </p:grpSpPr>
        <p:sp>
          <p:nvSpPr>
            <p:cNvPr id="260" name="Google Shape;260;p35"/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 flipH="1">
              <a:off x="6230475" y="3891500"/>
              <a:ext cx="399775" cy="489077"/>
            </a:xfrm>
            <a:custGeom>
              <a:rect b="b" l="l" r="r" t="t"/>
              <a:pathLst>
                <a:path extrusionOk="0" h="18395" w="15991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262" name="Google Shape;262;p35"/>
            <p:cNvSpPr/>
            <p:nvPr/>
          </p:nvSpPr>
          <p:spPr>
            <a:xfrm>
              <a:off x="5043518" y="3915067"/>
              <a:ext cx="399775" cy="459875"/>
            </a:xfrm>
            <a:custGeom>
              <a:rect b="b" l="l" r="r" t="t"/>
              <a:pathLst>
                <a:path extrusionOk="0" h="18395" w="15991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263" name="Google Shape;263;p35"/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5258919" y="4129800"/>
              <a:ext cx="29" cy="2369"/>
            </a:xfrm>
            <a:custGeom>
              <a:rect b="b" l="l" r="r" t="t"/>
              <a:pathLst>
                <a:path extrusionOk="0" h="82" w="1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5223962" y="4174089"/>
              <a:ext cx="2369" cy="7020"/>
            </a:xfrm>
            <a:custGeom>
              <a:rect b="b" l="l" r="r" t="t"/>
              <a:pathLst>
                <a:path extrusionOk="0" h="243" w="82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6447569" y="4174089"/>
              <a:ext cx="4709" cy="4680"/>
            </a:xfrm>
            <a:custGeom>
              <a:rect b="b" l="l" r="r" t="t"/>
              <a:pathLst>
                <a:path extrusionOk="0" h="162" w="163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6417292" y="4132140"/>
              <a:ext cx="29" cy="2369"/>
            </a:xfrm>
            <a:custGeom>
              <a:rect b="b" l="l" r="r" t="t"/>
              <a:pathLst>
                <a:path extrusionOk="0" h="82" w="1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5028174" y="4248712"/>
              <a:ext cx="1619862" cy="97879"/>
            </a:xfrm>
            <a:custGeom>
              <a:rect b="b" l="l" r="r" t="t"/>
              <a:pathLst>
                <a:path extrusionOk="0" h="3388" w="5607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5282233" y="3789534"/>
              <a:ext cx="1109434" cy="300687"/>
            </a:xfrm>
            <a:custGeom>
              <a:rect b="b" l="l" r="r" t="t"/>
              <a:pathLst>
                <a:path extrusionOk="0" h="10408" w="38402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6482526" y="4213697"/>
              <a:ext cx="9360" cy="9360"/>
            </a:xfrm>
            <a:custGeom>
              <a:rect b="b" l="l" r="r" t="t"/>
              <a:pathLst>
                <a:path extrusionOk="0" h="324" w="324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5184353" y="4213697"/>
              <a:ext cx="9331" cy="9360"/>
            </a:xfrm>
            <a:custGeom>
              <a:rect b="b" l="l" r="r" t="t"/>
              <a:pathLst>
                <a:path extrusionOk="0" h="324" w="323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5151708" y="4085512"/>
              <a:ext cx="1377475" cy="167851"/>
            </a:xfrm>
            <a:custGeom>
              <a:rect b="b" l="l" r="r" t="t"/>
              <a:pathLst>
                <a:path extrusionOk="0" h="5810" w="4768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5016531" y="4343477"/>
              <a:ext cx="1645401" cy="63096"/>
            </a:xfrm>
            <a:custGeom>
              <a:rect b="b" l="l" r="r" t="t"/>
              <a:pathLst>
                <a:path extrusionOk="0" h="2184" w="56954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5230953" y="785292"/>
              <a:ext cx="3022934" cy="3160162"/>
            </a:xfrm>
            <a:custGeom>
              <a:rect b="b" l="l" r="r" t="t"/>
              <a:pathLst>
                <a:path extrusionOk="0" h="109386" w="104636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5258919" y="803926"/>
              <a:ext cx="2967003" cy="2959983"/>
            </a:xfrm>
            <a:custGeom>
              <a:rect b="b" l="l" r="r" t="t"/>
              <a:pathLst>
                <a:path extrusionOk="0" h="102457" w="10270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422350" y="731675"/>
              <a:ext cx="4812901" cy="3057819"/>
            </a:xfrm>
            <a:custGeom>
              <a:rect b="b" l="l" r="r" t="t"/>
              <a:pathLst>
                <a:path extrusionOk="0" h="105926" w="166594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447978" y="759551"/>
              <a:ext cx="4766301" cy="3004358"/>
            </a:xfrm>
            <a:custGeom>
              <a:rect b="b" l="l" r="r" t="t"/>
              <a:pathLst>
                <a:path extrusionOk="0" h="103993" w="164981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5801964" y="796934"/>
              <a:ext cx="62980" cy="51915"/>
            </a:xfrm>
            <a:custGeom>
              <a:rect b="b" l="l" r="r" t="t"/>
              <a:pathLst>
                <a:path extrusionOk="0" h="1797" w="218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5818287" y="801615"/>
              <a:ext cx="39666" cy="41977"/>
            </a:xfrm>
            <a:custGeom>
              <a:rect b="b" l="l" r="r" t="t"/>
              <a:pathLst>
                <a:path extrusionOk="0" h="1453" w="1373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5"/>
          <p:cNvSpPr txBox="1"/>
          <p:nvPr>
            <p:ph type="title"/>
          </p:nvPr>
        </p:nvSpPr>
        <p:spPr>
          <a:xfrm>
            <a:off x="5103125" y="1564450"/>
            <a:ext cx="39846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Visualização dos resultados numa WebApp</a:t>
            </a:r>
            <a:endParaRPr/>
          </a:p>
        </p:txBody>
      </p:sp>
      <p:sp>
        <p:nvSpPr>
          <p:cNvPr id="284" name="Google Shape;284;p35"/>
          <p:cNvSpPr txBox="1"/>
          <p:nvPr>
            <p:ph idx="1" type="subTitle"/>
          </p:nvPr>
        </p:nvSpPr>
        <p:spPr>
          <a:xfrm>
            <a:off x="5103125" y="2678950"/>
            <a:ext cx="2472000" cy="12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Construção de uma Interface</a:t>
            </a:r>
            <a:endParaRPr/>
          </a:p>
        </p:txBody>
      </p:sp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725" y="1090843"/>
            <a:ext cx="3779352" cy="20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/>
          <p:nvPr>
            <p:ph idx="4294967295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‹#›</a:t>
            </a:fld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6" title="sb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25" y="406775"/>
            <a:ext cx="8283475" cy="43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>
            <p:ph idx="4294967295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‹#›</a:t>
            </a:fld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737D"/>
      </a:accent1>
      <a:accent2>
        <a:srgbClr val="FDA9AF"/>
      </a:accent2>
      <a:accent3>
        <a:srgbClr val="B8141F"/>
      </a:accent3>
      <a:accent4>
        <a:srgbClr val="8A1E26"/>
      </a:accent4>
      <a:accent5>
        <a:srgbClr val="DF1927"/>
      </a:accent5>
      <a:accent6>
        <a:srgbClr val="F1B5B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