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Telegraf Bold" charset="1" panose="00000800000000000000"/>
      <p:regular r:id="rId16"/>
    </p:embeddedFont>
    <p:embeddedFont>
      <p:font typeface="Poppins" charset="1" panose="00000500000000000000"/>
      <p:regular r:id="rId17"/>
    </p:embeddedFont>
    <p:embeddedFont>
      <p:font typeface="Poppins Light" charset="1" panose="00000400000000000000"/>
      <p:regular r:id="rId18"/>
    </p:embeddedFont>
    <p:embeddedFont>
      <p:font typeface="Poppins Bold" charset="1" panose="00000800000000000000"/>
      <p:regular r:id="rId19"/>
    </p:embeddedFont>
    <p:embeddedFont>
      <p:font typeface="Canva Sans" charset="1" panose="020B0503030501040103"/>
      <p:regular r:id="rId20"/>
    </p:embeddedFont>
    <p:embeddedFont>
      <p:font typeface="Open Sauce" charset="1" panose="00000500000000000000"/>
      <p:regular r:id="rId21"/>
    </p:embeddedFont>
    <p:embeddedFont>
      <p:font typeface="Canva Sans Bold Italics" charset="1" panose="020B0803030501040103"/>
      <p:regular r:id="rId22"/>
    </p:embeddedFont>
    <p:embeddedFont>
      <p:font typeface="Arimo" charset="1" panose="020B0604020202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https://github.com/PedroFGN1/Entrega-1.git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png" Type="http://schemas.openxmlformats.org/officeDocument/2006/relationships/image"/><Relationship Id="rId4" Target="https://github.com/PedroFGN1/Entrega-1.git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111" y="349538"/>
            <a:ext cx="17695777" cy="9587924"/>
            <a:chOff x="0" y="0"/>
            <a:chExt cx="4660616" cy="25252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60616" cy="2525215"/>
            </a:xfrm>
            <a:custGeom>
              <a:avLst/>
              <a:gdLst/>
              <a:ahLst/>
              <a:cxnLst/>
              <a:rect r="r" b="b" t="t" l="l"/>
              <a:pathLst>
                <a:path h="2525215" w="4660616">
                  <a:moveTo>
                    <a:pt x="24500" y="0"/>
                  </a:moveTo>
                  <a:lnTo>
                    <a:pt x="4636116" y="0"/>
                  </a:lnTo>
                  <a:cubicBezTo>
                    <a:pt x="4649647" y="0"/>
                    <a:pt x="4660616" y="10969"/>
                    <a:pt x="4660616" y="24500"/>
                  </a:cubicBezTo>
                  <a:lnTo>
                    <a:pt x="4660616" y="2500715"/>
                  </a:lnTo>
                  <a:cubicBezTo>
                    <a:pt x="4660616" y="2507212"/>
                    <a:pt x="4658035" y="2513444"/>
                    <a:pt x="4653440" y="2518039"/>
                  </a:cubicBezTo>
                  <a:cubicBezTo>
                    <a:pt x="4648846" y="2522633"/>
                    <a:pt x="4642614" y="2525215"/>
                    <a:pt x="4636116" y="2525215"/>
                  </a:cubicBezTo>
                  <a:lnTo>
                    <a:pt x="24500" y="2525215"/>
                  </a:lnTo>
                  <a:cubicBezTo>
                    <a:pt x="10969" y="2525215"/>
                    <a:pt x="0" y="2514246"/>
                    <a:pt x="0" y="2500715"/>
                  </a:cubicBezTo>
                  <a:lnTo>
                    <a:pt x="0" y="24500"/>
                  </a:lnTo>
                  <a:cubicBezTo>
                    <a:pt x="0" y="10969"/>
                    <a:pt x="10969" y="0"/>
                    <a:pt x="24500" y="0"/>
                  </a:cubicBezTo>
                  <a:close/>
                </a:path>
              </a:pathLst>
            </a:custGeom>
            <a:solidFill>
              <a:srgbClr val="FFFFFF">
                <a:alpha val="2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60616" cy="25633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523614" y="1028700"/>
            <a:ext cx="2735686" cy="1408878"/>
          </a:xfrm>
          <a:custGeom>
            <a:avLst/>
            <a:gdLst/>
            <a:ahLst/>
            <a:cxnLst/>
            <a:rect r="r" b="b" t="t" l="l"/>
            <a:pathLst>
              <a:path h="1408878" w="2735686">
                <a:moveTo>
                  <a:pt x="0" y="0"/>
                </a:moveTo>
                <a:lnTo>
                  <a:pt x="2735686" y="0"/>
                </a:lnTo>
                <a:lnTo>
                  <a:pt x="2735686" y="1408878"/>
                </a:lnTo>
                <a:lnTo>
                  <a:pt x="0" y="14088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54412" y="3687474"/>
            <a:ext cx="12179177" cy="2502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302"/>
              </a:lnSpc>
              <a:spcBef>
                <a:spcPct val="0"/>
              </a:spcBef>
            </a:pPr>
            <a:r>
              <a:rPr lang="en-US" b="true" sz="13787" spc="-620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BigFileS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35734" y="3516086"/>
            <a:ext cx="3616532" cy="475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Sistemas Distribuídos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036690" y="6218526"/>
            <a:ext cx="6214620" cy="475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Entrega 1: Cliente/servidor em socket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8448655"/>
            <a:ext cx="5214424" cy="809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51"/>
              </a:lnSpc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Aluno: Pedro Ferreira Galvão Neto</a:t>
            </a:r>
          </a:p>
          <a:p>
            <a:pPr algn="l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Matrícula: 202105001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111" y="349538"/>
            <a:ext cx="17695777" cy="9587924"/>
            <a:chOff x="0" y="0"/>
            <a:chExt cx="4660616" cy="25252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60616" cy="2525215"/>
            </a:xfrm>
            <a:custGeom>
              <a:avLst/>
              <a:gdLst/>
              <a:ahLst/>
              <a:cxnLst/>
              <a:rect r="r" b="b" t="t" l="l"/>
              <a:pathLst>
                <a:path h="2525215" w="4660616">
                  <a:moveTo>
                    <a:pt x="24500" y="0"/>
                  </a:moveTo>
                  <a:lnTo>
                    <a:pt x="4636116" y="0"/>
                  </a:lnTo>
                  <a:cubicBezTo>
                    <a:pt x="4649647" y="0"/>
                    <a:pt x="4660616" y="10969"/>
                    <a:pt x="4660616" y="24500"/>
                  </a:cubicBezTo>
                  <a:lnTo>
                    <a:pt x="4660616" y="2500715"/>
                  </a:lnTo>
                  <a:cubicBezTo>
                    <a:pt x="4660616" y="2507212"/>
                    <a:pt x="4658035" y="2513444"/>
                    <a:pt x="4653440" y="2518039"/>
                  </a:cubicBezTo>
                  <a:cubicBezTo>
                    <a:pt x="4648846" y="2522633"/>
                    <a:pt x="4642614" y="2525215"/>
                    <a:pt x="4636116" y="2525215"/>
                  </a:cubicBezTo>
                  <a:lnTo>
                    <a:pt x="24500" y="2525215"/>
                  </a:lnTo>
                  <a:cubicBezTo>
                    <a:pt x="10969" y="2525215"/>
                    <a:pt x="0" y="2514246"/>
                    <a:pt x="0" y="2500715"/>
                  </a:cubicBezTo>
                  <a:lnTo>
                    <a:pt x="0" y="24500"/>
                  </a:lnTo>
                  <a:cubicBezTo>
                    <a:pt x="0" y="10969"/>
                    <a:pt x="10969" y="0"/>
                    <a:pt x="24500" y="0"/>
                  </a:cubicBezTo>
                  <a:close/>
                </a:path>
              </a:pathLst>
            </a:custGeom>
            <a:solidFill>
              <a:srgbClr val="FFFFFF">
                <a:alpha val="2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60616" cy="25633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054412" y="3687473"/>
            <a:ext cx="12179177" cy="2502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302"/>
              </a:lnSpc>
              <a:spcBef>
                <a:spcPct val="0"/>
              </a:spcBef>
            </a:pPr>
            <a:r>
              <a:rPr lang="en-US" b="true" sz="13787" spc="-620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Obrigado!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496029" y="9002119"/>
            <a:ext cx="1274721" cy="451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523614" y="753007"/>
            <a:ext cx="2735686" cy="1408878"/>
          </a:xfrm>
          <a:custGeom>
            <a:avLst/>
            <a:gdLst/>
            <a:ahLst/>
            <a:cxnLst/>
            <a:rect r="r" b="b" t="t" l="l"/>
            <a:pathLst>
              <a:path h="1408878" w="2735686">
                <a:moveTo>
                  <a:pt x="0" y="0"/>
                </a:moveTo>
                <a:lnTo>
                  <a:pt x="2735686" y="0"/>
                </a:lnTo>
                <a:lnTo>
                  <a:pt x="2735686" y="1408878"/>
                </a:lnTo>
                <a:lnTo>
                  <a:pt x="0" y="14088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742910" y="8800492"/>
            <a:ext cx="6516390" cy="457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u="sng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  <a:hlinkClick r:id="rId3" tooltip="https://github.com/PedroFGN1/Entrega-1.git"/>
              </a:rPr>
              <a:t>https://github.com/PedroFGN1/Entrega-1.git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8856427"/>
            <a:ext cx="4110008" cy="409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pedro.galvao@goias.gov.br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3986" y="2057400"/>
            <a:ext cx="8641761" cy="7499107"/>
            <a:chOff x="0" y="0"/>
            <a:chExt cx="2276019" cy="19750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76019" cy="1975074"/>
            </a:xfrm>
            <a:custGeom>
              <a:avLst/>
              <a:gdLst/>
              <a:ahLst/>
              <a:cxnLst/>
              <a:rect r="r" b="b" t="t" l="l"/>
              <a:pathLst>
                <a:path h="1975074" w="2276019">
                  <a:moveTo>
                    <a:pt x="50169" y="0"/>
                  </a:moveTo>
                  <a:lnTo>
                    <a:pt x="2225851" y="0"/>
                  </a:lnTo>
                  <a:cubicBezTo>
                    <a:pt x="2239156" y="0"/>
                    <a:pt x="2251917" y="5286"/>
                    <a:pt x="2261325" y="14694"/>
                  </a:cubicBezTo>
                  <a:cubicBezTo>
                    <a:pt x="2270734" y="24103"/>
                    <a:pt x="2276019" y="36863"/>
                    <a:pt x="2276019" y="50169"/>
                  </a:cubicBezTo>
                  <a:lnTo>
                    <a:pt x="2276019" y="1924905"/>
                  </a:lnTo>
                  <a:cubicBezTo>
                    <a:pt x="2276019" y="1952612"/>
                    <a:pt x="2253558" y="1975074"/>
                    <a:pt x="2225851" y="1975074"/>
                  </a:cubicBezTo>
                  <a:lnTo>
                    <a:pt x="50169" y="1975074"/>
                  </a:lnTo>
                  <a:cubicBezTo>
                    <a:pt x="36863" y="1975074"/>
                    <a:pt x="24103" y="1969788"/>
                    <a:pt x="14694" y="1960380"/>
                  </a:cubicBezTo>
                  <a:cubicBezTo>
                    <a:pt x="5286" y="1950971"/>
                    <a:pt x="0" y="1938210"/>
                    <a:pt x="0" y="1924905"/>
                  </a:cubicBezTo>
                  <a:lnTo>
                    <a:pt x="0" y="50169"/>
                  </a:lnTo>
                  <a:cubicBezTo>
                    <a:pt x="0" y="36863"/>
                    <a:pt x="5286" y="24103"/>
                    <a:pt x="14694" y="14694"/>
                  </a:cubicBezTo>
                  <a:cubicBezTo>
                    <a:pt x="24103" y="5286"/>
                    <a:pt x="36863" y="0"/>
                    <a:pt x="5016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276019" cy="20417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975275" y="6825024"/>
            <a:ext cx="7524688" cy="2731483"/>
            <a:chOff x="0" y="0"/>
            <a:chExt cx="1981811" cy="7194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81811" cy="719403"/>
            </a:xfrm>
            <a:custGeom>
              <a:avLst/>
              <a:gdLst/>
              <a:ahLst/>
              <a:cxnLst/>
              <a:rect r="r" b="b" t="t" l="l"/>
              <a:pathLst>
                <a:path h="719403" w="1981811">
                  <a:moveTo>
                    <a:pt x="57617" y="0"/>
                  </a:moveTo>
                  <a:lnTo>
                    <a:pt x="1924194" y="0"/>
                  </a:lnTo>
                  <a:cubicBezTo>
                    <a:pt x="1939475" y="0"/>
                    <a:pt x="1954130" y="6070"/>
                    <a:pt x="1964935" y="16876"/>
                  </a:cubicBezTo>
                  <a:cubicBezTo>
                    <a:pt x="1975740" y="27681"/>
                    <a:pt x="1981811" y="42336"/>
                    <a:pt x="1981811" y="57617"/>
                  </a:cubicBezTo>
                  <a:lnTo>
                    <a:pt x="1981811" y="661786"/>
                  </a:lnTo>
                  <a:cubicBezTo>
                    <a:pt x="1981811" y="677067"/>
                    <a:pt x="1975740" y="691722"/>
                    <a:pt x="1964935" y="702528"/>
                  </a:cubicBezTo>
                  <a:cubicBezTo>
                    <a:pt x="1954130" y="713333"/>
                    <a:pt x="1939475" y="719403"/>
                    <a:pt x="1924194" y="719403"/>
                  </a:cubicBezTo>
                  <a:lnTo>
                    <a:pt x="57617" y="719403"/>
                  </a:lnTo>
                  <a:cubicBezTo>
                    <a:pt x="42336" y="719403"/>
                    <a:pt x="27681" y="713333"/>
                    <a:pt x="16876" y="702528"/>
                  </a:cubicBezTo>
                  <a:cubicBezTo>
                    <a:pt x="6070" y="691722"/>
                    <a:pt x="0" y="677067"/>
                    <a:pt x="0" y="661786"/>
                  </a:cubicBezTo>
                  <a:lnTo>
                    <a:pt x="0" y="57617"/>
                  </a:lnTo>
                  <a:cubicBezTo>
                    <a:pt x="0" y="42336"/>
                    <a:pt x="6070" y="27681"/>
                    <a:pt x="16876" y="16876"/>
                  </a:cubicBezTo>
                  <a:cubicBezTo>
                    <a:pt x="27681" y="6070"/>
                    <a:pt x="42336" y="0"/>
                    <a:pt x="5761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981811" cy="7860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836067" y="2057400"/>
            <a:ext cx="5663896" cy="3749554"/>
            <a:chOff x="0" y="0"/>
            <a:chExt cx="877486" cy="58090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77486" cy="580904"/>
            </a:xfrm>
            <a:custGeom>
              <a:avLst/>
              <a:gdLst/>
              <a:ahLst/>
              <a:cxnLst/>
              <a:rect r="r" b="b" t="t" l="l"/>
              <a:pathLst>
                <a:path h="580904" w="877486">
                  <a:moveTo>
                    <a:pt x="76546" y="0"/>
                  </a:moveTo>
                  <a:lnTo>
                    <a:pt x="800940" y="0"/>
                  </a:lnTo>
                  <a:cubicBezTo>
                    <a:pt x="821241" y="0"/>
                    <a:pt x="840711" y="8065"/>
                    <a:pt x="855066" y="22420"/>
                  </a:cubicBezTo>
                  <a:cubicBezTo>
                    <a:pt x="869421" y="36775"/>
                    <a:pt x="877486" y="56245"/>
                    <a:pt x="877486" y="76546"/>
                  </a:cubicBezTo>
                  <a:lnTo>
                    <a:pt x="877486" y="504358"/>
                  </a:lnTo>
                  <a:cubicBezTo>
                    <a:pt x="877486" y="524659"/>
                    <a:pt x="869421" y="544129"/>
                    <a:pt x="855066" y="558484"/>
                  </a:cubicBezTo>
                  <a:cubicBezTo>
                    <a:pt x="840711" y="572839"/>
                    <a:pt x="821241" y="580904"/>
                    <a:pt x="800940" y="580904"/>
                  </a:cubicBezTo>
                  <a:lnTo>
                    <a:pt x="76546" y="580904"/>
                  </a:lnTo>
                  <a:cubicBezTo>
                    <a:pt x="56245" y="580904"/>
                    <a:pt x="36775" y="572839"/>
                    <a:pt x="22420" y="558484"/>
                  </a:cubicBezTo>
                  <a:cubicBezTo>
                    <a:pt x="8065" y="544129"/>
                    <a:pt x="0" y="524659"/>
                    <a:pt x="0" y="504358"/>
                  </a:cubicBezTo>
                  <a:lnTo>
                    <a:pt x="0" y="76546"/>
                  </a:lnTo>
                  <a:cubicBezTo>
                    <a:pt x="0" y="56245"/>
                    <a:pt x="8065" y="36775"/>
                    <a:pt x="22420" y="22420"/>
                  </a:cubicBezTo>
                  <a:cubicBezTo>
                    <a:pt x="36775" y="8065"/>
                    <a:pt x="56245" y="0"/>
                    <a:pt x="76546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126" r="0" b="-1126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028700" y="524796"/>
            <a:ext cx="2735686" cy="1408878"/>
          </a:xfrm>
          <a:custGeom>
            <a:avLst/>
            <a:gdLst/>
            <a:ahLst/>
            <a:cxnLst/>
            <a:rect r="r" b="b" t="t" l="l"/>
            <a:pathLst>
              <a:path h="1408878" w="2735686">
                <a:moveTo>
                  <a:pt x="0" y="0"/>
                </a:moveTo>
                <a:lnTo>
                  <a:pt x="2735686" y="0"/>
                </a:lnTo>
                <a:lnTo>
                  <a:pt x="2735686" y="1408878"/>
                </a:lnTo>
                <a:lnTo>
                  <a:pt x="0" y="14088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1105680" y="830677"/>
            <a:ext cx="1749219" cy="409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Arquitetura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702625" y="830677"/>
            <a:ext cx="1609370" cy="409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Protocolos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159719" y="830677"/>
            <a:ext cx="1340244" cy="409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Serviços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144000" y="830677"/>
            <a:ext cx="1112487" cy="409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Escopo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26346" y="5759329"/>
            <a:ext cx="6902368" cy="3050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 sistema de arquivo BigFS deve permitir a execução de 4 comandos básicos: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listar (ls)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remover (rm)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copy (cp)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get (baixar)</a:t>
            </a:r>
          </a:p>
          <a:p>
            <a:pPr algn="just">
              <a:lnSpc>
                <a:spcPts val="3499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0625465" y="7293747"/>
            <a:ext cx="6230604" cy="827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866"/>
              </a:lnSpc>
            </a:pPr>
            <a:r>
              <a:rPr lang="en-US" sz="4904" spc="-21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Repositório do GitHub: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26346" y="2523682"/>
            <a:ext cx="6902368" cy="860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 código da aplicação foi organizado em dois arquivos contidos em uma pasta </a:t>
            </a:r>
            <a:r>
              <a:rPr lang="en-US" b="true" sz="2499" i="true">
                <a:solidFill>
                  <a:srgbClr val="FFFFFF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bigfs.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26346" y="3974549"/>
            <a:ext cx="6902368" cy="1298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 diretório global dos arquivos foi definido na pasta </a:t>
            </a:r>
            <a:r>
              <a:rPr lang="en-US" b="true" sz="2499" i="true">
                <a:solidFill>
                  <a:srgbClr val="FFFFFF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storage. </a:t>
            </a: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Caso a pasta não exista, ao executar o servidor cria-se em automático.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482572" y="8352317"/>
            <a:ext cx="6516390" cy="457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u="sng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  <a:hlinkClick r:id="rId4" tooltip="https://github.com/PedroFGN1/Entrega-1.git"/>
              </a:rPr>
              <a:t>https://github.com/PedroFGN1/Entrega-1.git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232045"/>
            <a:ext cx="16471263" cy="7222189"/>
            <a:chOff x="0" y="0"/>
            <a:chExt cx="4338110" cy="19021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38110" cy="1902140"/>
            </a:xfrm>
            <a:custGeom>
              <a:avLst/>
              <a:gdLst/>
              <a:ahLst/>
              <a:cxnLst/>
              <a:rect r="r" b="b" t="t" l="l"/>
              <a:pathLst>
                <a:path h="1902140" w="4338110">
                  <a:moveTo>
                    <a:pt x="26321" y="0"/>
                  </a:moveTo>
                  <a:lnTo>
                    <a:pt x="4311789" y="0"/>
                  </a:lnTo>
                  <a:cubicBezTo>
                    <a:pt x="4326326" y="0"/>
                    <a:pt x="4338110" y="11785"/>
                    <a:pt x="4338110" y="26321"/>
                  </a:cubicBezTo>
                  <a:lnTo>
                    <a:pt x="4338110" y="1875819"/>
                  </a:lnTo>
                  <a:cubicBezTo>
                    <a:pt x="4338110" y="1890356"/>
                    <a:pt x="4326326" y="1902140"/>
                    <a:pt x="4311789" y="1902140"/>
                  </a:cubicBezTo>
                  <a:lnTo>
                    <a:pt x="26321" y="1902140"/>
                  </a:lnTo>
                  <a:cubicBezTo>
                    <a:pt x="11785" y="1902140"/>
                    <a:pt x="0" y="1890356"/>
                    <a:pt x="0" y="1875819"/>
                  </a:cubicBezTo>
                  <a:lnTo>
                    <a:pt x="0" y="26321"/>
                  </a:lnTo>
                  <a:cubicBezTo>
                    <a:pt x="0" y="11785"/>
                    <a:pt x="11785" y="0"/>
                    <a:pt x="2632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338110" cy="1968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242306" y="3298735"/>
            <a:ext cx="14044051" cy="4472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Este sistema segue uma arquitetura cliente-servidor, baseada em comunicação via </a:t>
            </a:r>
            <a:r>
              <a:rPr lang="en-US" sz="27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sockets TCP</a:t>
            </a: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Sockets TCP simulam a rede entre nós distribuídos.</a:t>
            </a:r>
          </a:p>
          <a:p>
            <a:pPr algn="just">
              <a:lnSpc>
                <a:spcPts val="3919"/>
              </a:lnSpc>
            </a:pP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Essa arquitetura simples implementa um tipo básico de RPC (Remote Procedure Call) manual, onde cada comando representa uma "chamada remota" a uma função do servidor.</a:t>
            </a:r>
          </a:p>
          <a:p>
            <a:pPr algn="just">
              <a:lnSpc>
                <a:spcPts val="3919"/>
              </a:lnSpc>
            </a:pP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Ele é composto por dois programas principais.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28700" y="524796"/>
            <a:ext cx="2735686" cy="1408878"/>
          </a:xfrm>
          <a:custGeom>
            <a:avLst/>
            <a:gdLst/>
            <a:ahLst/>
            <a:cxnLst/>
            <a:rect r="r" b="b" t="t" l="l"/>
            <a:pathLst>
              <a:path h="1408878" w="2735686">
                <a:moveTo>
                  <a:pt x="0" y="0"/>
                </a:moveTo>
                <a:lnTo>
                  <a:pt x="2735686" y="0"/>
                </a:lnTo>
                <a:lnTo>
                  <a:pt x="2735686" y="1408878"/>
                </a:lnTo>
                <a:lnTo>
                  <a:pt x="0" y="14088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105680" y="830677"/>
            <a:ext cx="1749219" cy="409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Arquitetura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702625" y="830677"/>
            <a:ext cx="1609370" cy="409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Protocolos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159719" y="830677"/>
            <a:ext cx="1340244" cy="409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Serviços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830677"/>
            <a:ext cx="1112487" cy="409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Escopo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232045"/>
            <a:ext cx="16471263" cy="7222189"/>
            <a:chOff x="0" y="0"/>
            <a:chExt cx="4338110" cy="19021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38110" cy="1902140"/>
            </a:xfrm>
            <a:custGeom>
              <a:avLst/>
              <a:gdLst/>
              <a:ahLst/>
              <a:cxnLst/>
              <a:rect r="r" b="b" t="t" l="l"/>
              <a:pathLst>
                <a:path h="1902140" w="4338110">
                  <a:moveTo>
                    <a:pt x="26321" y="0"/>
                  </a:moveTo>
                  <a:lnTo>
                    <a:pt x="4311789" y="0"/>
                  </a:lnTo>
                  <a:cubicBezTo>
                    <a:pt x="4326326" y="0"/>
                    <a:pt x="4338110" y="11785"/>
                    <a:pt x="4338110" y="26321"/>
                  </a:cubicBezTo>
                  <a:lnTo>
                    <a:pt x="4338110" y="1875819"/>
                  </a:lnTo>
                  <a:cubicBezTo>
                    <a:pt x="4338110" y="1890356"/>
                    <a:pt x="4326326" y="1902140"/>
                    <a:pt x="4311789" y="1902140"/>
                  </a:cubicBezTo>
                  <a:lnTo>
                    <a:pt x="26321" y="1902140"/>
                  </a:lnTo>
                  <a:cubicBezTo>
                    <a:pt x="11785" y="1902140"/>
                    <a:pt x="0" y="1890356"/>
                    <a:pt x="0" y="1875819"/>
                  </a:cubicBezTo>
                  <a:lnTo>
                    <a:pt x="0" y="26321"/>
                  </a:lnTo>
                  <a:cubicBezTo>
                    <a:pt x="0" y="11785"/>
                    <a:pt x="11785" y="0"/>
                    <a:pt x="2632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338110" cy="1968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524796"/>
            <a:ext cx="2735686" cy="1408878"/>
          </a:xfrm>
          <a:custGeom>
            <a:avLst/>
            <a:gdLst/>
            <a:ahLst/>
            <a:cxnLst/>
            <a:rect r="r" b="b" t="t" l="l"/>
            <a:pathLst>
              <a:path h="1408878" w="2735686">
                <a:moveTo>
                  <a:pt x="0" y="0"/>
                </a:moveTo>
                <a:lnTo>
                  <a:pt x="2735686" y="0"/>
                </a:lnTo>
                <a:lnTo>
                  <a:pt x="2735686" y="1408878"/>
                </a:lnTo>
                <a:lnTo>
                  <a:pt x="0" y="14088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105680" y="830677"/>
            <a:ext cx="1749219" cy="409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Arquitetura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702625" y="830677"/>
            <a:ext cx="1609370" cy="409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Protocolos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159719" y="830677"/>
            <a:ext cx="1340244" cy="409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Serviços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830677"/>
            <a:ext cx="1112487" cy="409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Escopo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29772" y="3179639"/>
            <a:ext cx="15669118" cy="5260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Servidor</a:t>
            </a: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Responsável por gerenciar um diretório central (storage/).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Executa ações solicitadas como listar (ls), remover (rm), copiar (cp) e baixar arquivos ou diretórios (get).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Trata conexões de múltiplos clientes simultaneamente usando threads.</a:t>
            </a:r>
          </a:p>
          <a:p>
            <a:pPr algn="just">
              <a:lnSpc>
                <a:spcPts val="3499"/>
              </a:lnSpc>
            </a:pPr>
          </a:p>
          <a:p>
            <a:pPr algn="just">
              <a:lnSpc>
                <a:spcPts val="3499"/>
              </a:lnSpc>
            </a:pP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Cliente</a:t>
            </a: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Envia comandos ao servidor via socket em formato JSON.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Interpreta a resposta e exibe ou salva os dados localmente.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Permite a interação com o sistema de arquivos remoto como se fosse local.</a:t>
            </a:r>
          </a:p>
          <a:p>
            <a:pPr algn="just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53167" y="2187883"/>
            <a:ext cx="9303320" cy="5384595"/>
            <a:chOff x="0" y="0"/>
            <a:chExt cx="2450257" cy="14181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0257" cy="1418165"/>
            </a:xfrm>
            <a:custGeom>
              <a:avLst/>
              <a:gdLst/>
              <a:ahLst/>
              <a:cxnLst/>
              <a:rect r="r" b="b" t="t" l="l"/>
              <a:pathLst>
                <a:path h="1418165" w="2450257">
                  <a:moveTo>
                    <a:pt x="46601" y="0"/>
                  </a:moveTo>
                  <a:lnTo>
                    <a:pt x="2403656" y="0"/>
                  </a:lnTo>
                  <a:cubicBezTo>
                    <a:pt x="2429393" y="0"/>
                    <a:pt x="2450257" y="20864"/>
                    <a:pt x="2450257" y="46601"/>
                  </a:cubicBezTo>
                  <a:lnTo>
                    <a:pt x="2450257" y="1371564"/>
                  </a:lnTo>
                  <a:cubicBezTo>
                    <a:pt x="2450257" y="1397301"/>
                    <a:pt x="2429393" y="1418165"/>
                    <a:pt x="2403656" y="1418165"/>
                  </a:cubicBezTo>
                  <a:lnTo>
                    <a:pt x="46601" y="1418165"/>
                  </a:lnTo>
                  <a:cubicBezTo>
                    <a:pt x="20864" y="1418165"/>
                    <a:pt x="0" y="1397301"/>
                    <a:pt x="0" y="1371564"/>
                  </a:cubicBezTo>
                  <a:lnTo>
                    <a:pt x="0" y="46601"/>
                  </a:lnTo>
                  <a:cubicBezTo>
                    <a:pt x="0" y="20864"/>
                    <a:pt x="20864" y="0"/>
                    <a:pt x="4660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450257" cy="14848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442214" y="3857432"/>
            <a:ext cx="7233296" cy="5061280"/>
            <a:chOff x="0" y="0"/>
            <a:chExt cx="1905066" cy="133301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05065" cy="1333012"/>
            </a:xfrm>
            <a:custGeom>
              <a:avLst/>
              <a:gdLst/>
              <a:ahLst/>
              <a:cxnLst/>
              <a:rect r="r" b="b" t="t" l="l"/>
              <a:pathLst>
                <a:path h="1333012" w="1905065">
                  <a:moveTo>
                    <a:pt x="59938" y="0"/>
                  </a:moveTo>
                  <a:lnTo>
                    <a:pt x="1845128" y="0"/>
                  </a:lnTo>
                  <a:cubicBezTo>
                    <a:pt x="1861024" y="0"/>
                    <a:pt x="1876270" y="6315"/>
                    <a:pt x="1887510" y="17555"/>
                  </a:cubicBezTo>
                  <a:cubicBezTo>
                    <a:pt x="1898751" y="28796"/>
                    <a:pt x="1905065" y="44041"/>
                    <a:pt x="1905065" y="59938"/>
                  </a:cubicBezTo>
                  <a:lnTo>
                    <a:pt x="1905065" y="1273074"/>
                  </a:lnTo>
                  <a:cubicBezTo>
                    <a:pt x="1905065" y="1288971"/>
                    <a:pt x="1898751" y="1304216"/>
                    <a:pt x="1887510" y="1315457"/>
                  </a:cubicBezTo>
                  <a:cubicBezTo>
                    <a:pt x="1876270" y="1326697"/>
                    <a:pt x="1861024" y="1333012"/>
                    <a:pt x="1845128" y="1333012"/>
                  </a:cubicBezTo>
                  <a:lnTo>
                    <a:pt x="59938" y="1333012"/>
                  </a:lnTo>
                  <a:cubicBezTo>
                    <a:pt x="44041" y="1333012"/>
                    <a:pt x="28796" y="1326697"/>
                    <a:pt x="17555" y="1315457"/>
                  </a:cubicBezTo>
                  <a:cubicBezTo>
                    <a:pt x="6315" y="1304216"/>
                    <a:pt x="0" y="1288971"/>
                    <a:pt x="0" y="1273074"/>
                  </a:cubicBezTo>
                  <a:lnTo>
                    <a:pt x="0" y="59938"/>
                  </a:lnTo>
                  <a:cubicBezTo>
                    <a:pt x="0" y="44041"/>
                    <a:pt x="6315" y="28796"/>
                    <a:pt x="17555" y="17555"/>
                  </a:cubicBezTo>
                  <a:cubicBezTo>
                    <a:pt x="28796" y="6315"/>
                    <a:pt x="44041" y="0"/>
                    <a:pt x="5993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905066" cy="13996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51860" y="7967456"/>
            <a:ext cx="9204627" cy="1551419"/>
            <a:chOff x="0" y="0"/>
            <a:chExt cx="2424264" cy="40860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24264" cy="408604"/>
            </a:xfrm>
            <a:custGeom>
              <a:avLst/>
              <a:gdLst/>
              <a:ahLst/>
              <a:cxnLst/>
              <a:rect r="r" b="b" t="t" l="l"/>
              <a:pathLst>
                <a:path h="408604" w="2424264">
                  <a:moveTo>
                    <a:pt x="39531" y="0"/>
                  </a:moveTo>
                  <a:lnTo>
                    <a:pt x="2384733" y="0"/>
                  </a:lnTo>
                  <a:cubicBezTo>
                    <a:pt x="2406565" y="0"/>
                    <a:pt x="2424264" y="17699"/>
                    <a:pt x="2424264" y="39531"/>
                  </a:cubicBezTo>
                  <a:lnTo>
                    <a:pt x="2424264" y="369073"/>
                  </a:lnTo>
                  <a:cubicBezTo>
                    <a:pt x="2424264" y="379557"/>
                    <a:pt x="2420099" y="389612"/>
                    <a:pt x="2412686" y="397026"/>
                  </a:cubicBezTo>
                  <a:cubicBezTo>
                    <a:pt x="2405272" y="404439"/>
                    <a:pt x="2395217" y="408604"/>
                    <a:pt x="2384733" y="408604"/>
                  </a:cubicBezTo>
                  <a:lnTo>
                    <a:pt x="39531" y="408604"/>
                  </a:lnTo>
                  <a:cubicBezTo>
                    <a:pt x="29047" y="408604"/>
                    <a:pt x="18992" y="404439"/>
                    <a:pt x="11578" y="397026"/>
                  </a:cubicBezTo>
                  <a:cubicBezTo>
                    <a:pt x="4165" y="389612"/>
                    <a:pt x="0" y="379557"/>
                    <a:pt x="0" y="369073"/>
                  </a:cubicBezTo>
                  <a:lnTo>
                    <a:pt x="0" y="39531"/>
                  </a:lnTo>
                  <a:cubicBezTo>
                    <a:pt x="0" y="29047"/>
                    <a:pt x="4165" y="18992"/>
                    <a:pt x="11578" y="11578"/>
                  </a:cubicBezTo>
                  <a:cubicBezTo>
                    <a:pt x="18992" y="4165"/>
                    <a:pt x="29047" y="0"/>
                    <a:pt x="3953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gradFill>
                <a:gsLst>
                  <a:gs pos="0">
                    <a:srgbClr val="000F9B">
                      <a:alpha val="100000"/>
                    </a:srgbClr>
                  </a:gs>
                  <a:gs pos="50000">
                    <a:srgbClr val="EB0000">
                      <a:alpha val="100000"/>
                    </a:srgbClr>
                  </a:gs>
                  <a:gs pos="100000">
                    <a:srgbClr val="A000EB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2424264" cy="4752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  <a:r>
                <a:rPr lang="en-US" sz="225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Esse protocolo de aplicação simula um RPC básico, onde o cliente requisita a execução de uma função remota com parâmetros.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28700" y="524796"/>
            <a:ext cx="2735686" cy="1408878"/>
          </a:xfrm>
          <a:custGeom>
            <a:avLst/>
            <a:gdLst/>
            <a:ahLst/>
            <a:cxnLst/>
            <a:rect r="r" b="b" t="t" l="l"/>
            <a:pathLst>
              <a:path h="1408878" w="2735686">
                <a:moveTo>
                  <a:pt x="0" y="0"/>
                </a:moveTo>
                <a:lnTo>
                  <a:pt x="2735686" y="0"/>
                </a:lnTo>
                <a:lnTo>
                  <a:pt x="2735686" y="1408878"/>
                </a:lnTo>
                <a:lnTo>
                  <a:pt x="0" y="14088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737098" y="4126755"/>
            <a:ext cx="6643526" cy="4616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2. Pro</a:t>
            </a: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tocolo de Aplicação: JSON sob TCP</a:t>
            </a:r>
          </a:p>
          <a:p>
            <a:pPr algn="just"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Protocolo customizado implementado na aplicação.</a:t>
            </a:r>
          </a:p>
          <a:p>
            <a:pPr algn="just"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As mensagens são trocadas no formato JSON, contendo ações como:</a:t>
            </a:r>
          </a:p>
          <a:p>
            <a:pPr algn="just">
              <a:lnSpc>
                <a:spcPts val="3359"/>
              </a:lnSpc>
              <a:spcBef>
                <a:spcPct val="0"/>
              </a:spcBef>
            </a:pPr>
          </a:p>
          <a:p>
            <a:pPr algn="just">
              <a:lnSpc>
                <a:spcPts val="3359"/>
              </a:lnSpc>
              <a:spcBef>
                <a:spcPct val="0"/>
              </a:spcBef>
            </a:pPr>
          </a:p>
          <a:p>
            <a:pPr algn="just"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 cliente envia requisições com comandos, e o servidor responde com mensagens JSON contendo os resultados.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1105680" y="6388072"/>
            <a:ext cx="5956460" cy="472854"/>
          </a:xfrm>
          <a:custGeom>
            <a:avLst/>
            <a:gdLst/>
            <a:ahLst/>
            <a:cxnLst/>
            <a:rect r="r" b="b" t="t" l="l"/>
            <a:pathLst>
              <a:path h="472854" w="5956460">
                <a:moveTo>
                  <a:pt x="0" y="0"/>
                </a:moveTo>
                <a:lnTo>
                  <a:pt x="5956460" y="0"/>
                </a:lnTo>
                <a:lnTo>
                  <a:pt x="5956460" y="472854"/>
                </a:lnTo>
                <a:lnTo>
                  <a:pt x="0" y="4728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76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431125" y="2720437"/>
            <a:ext cx="8269119" cy="4252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 sistema utiliza dois níveis de protocolo para a comunicação entre cliente e servidor:</a:t>
            </a:r>
          </a:p>
          <a:p>
            <a:pPr algn="just">
              <a:lnSpc>
                <a:spcPts val="3499"/>
              </a:lnSpc>
            </a:pP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1. Protocolo de Transporte: TCP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Protocolo da camada de transporte da pilha TCP/IP.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Garante confiabilidade, ordem e entrega garantida das mensagens entre cliente e servidor.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Utilizado por meio da biblioteca socket em modo SOCK_STREAM.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105680" y="830677"/>
            <a:ext cx="1749219" cy="409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Arquitetura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702625" y="830677"/>
            <a:ext cx="1609370" cy="409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Protocolos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159719" y="830677"/>
            <a:ext cx="1340244" cy="409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Serviços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144000" y="830677"/>
            <a:ext cx="1112487" cy="409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Escopo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111" y="349538"/>
            <a:ext cx="17695777" cy="9587924"/>
            <a:chOff x="0" y="0"/>
            <a:chExt cx="4660616" cy="25252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60616" cy="2525215"/>
            </a:xfrm>
            <a:custGeom>
              <a:avLst/>
              <a:gdLst/>
              <a:ahLst/>
              <a:cxnLst/>
              <a:rect r="r" b="b" t="t" l="l"/>
              <a:pathLst>
                <a:path h="2525215" w="4660616">
                  <a:moveTo>
                    <a:pt x="24500" y="0"/>
                  </a:moveTo>
                  <a:lnTo>
                    <a:pt x="4636116" y="0"/>
                  </a:lnTo>
                  <a:cubicBezTo>
                    <a:pt x="4649647" y="0"/>
                    <a:pt x="4660616" y="10969"/>
                    <a:pt x="4660616" y="24500"/>
                  </a:cubicBezTo>
                  <a:lnTo>
                    <a:pt x="4660616" y="2500715"/>
                  </a:lnTo>
                  <a:cubicBezTo>
                    <a:pt x="4660616" y="2507212"/>
                    <a:pt x="4658035" y="2513444"/>
                    <a:pt x="4653440" y="2518039"/>
                  </a:cubicBezTo>
                  <a:cubicBezTo>
                    <a:pt x="4648846" y="2522633"/>
                    <a:pt x="4642614" y="2525215"/>
                    <a:pt x="4636116" y="2525215"/>
                  </a:cubicBezTo>
                  <a:lnTo>
                    <a:pt x="24500" y="2525215"/>
                  </a:lnTo>
                  <a:cubicBezTo>
                    <a:pt x="10969" y="2525215"/>
                    <a:pt x="0" y="2514246"/>
                    <a:pt x="0" y="2500715"/>
                  </a:cubicBezTo>
                  <a:lnTo>
                    <a:pt x="0" y="24500"/>
                  </a:lnTo>
                  <a:cubicBezTo>
                    <a:pt x="0" y="10969"/>
                    <a:pt x="10969" y="0"/>
                    <a:pt x="245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22000"/>
                  </a:srgbClr>
                </a:gs>
                <a:gs pos="100000">
                  <a:srgbClr val="09033D">
                    <a:alpha val="22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60616" cy="25633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51867" y="3579913"/>
            <a:ext cx="16648096" cy="4660838"/>
            <a:chOff x="0" y="0"/>
            <a:chExt cx="4384684" cy="122754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84684" cy="1227546"/>
            </a:xfrm>
            <a:custGeom>
              <a:avLst/>
              <a:gdLst/>
              <a:ahLst/>
              <a:cxnLst/>
              <a:rect r="r" b="b" t="t" l="l"/>
              <a:pathLst>
                <a:path h="1227546" w="4384684">
                  <a:moveTo>
                    <a:pt x="26042" y="0"/>
                  </a:moveTo>
                  <a:lnTo>
                    <a:pt x="4358642" y="0"/>
                  </a:lnTo>
                  <a:cubicBezTo>
                    <a:pt x="4365548" y="0"/>
                    <a:pt x="4372172" y="2744"/>
                    <a:pt x="4377056" y="7627"/>
                  </a:cubicBezTo>
                  <a:cubicBezTo>
                    <a:pt x="4381940" y="12511"/>
                    <a:pt x="4384684" y="19135"/>
                    <a:pt x="4384684" y="26042"/>
                  </a:cubicBezTo>
                  <a:lnTo>
                    <a:pt x="4384684" y="1201504"/>
                  </a:lnTo>
                  <a:cubicBezTo>
                    <a:pt x="4384684" y="1208411"/>
                    <a:pt x="4381940" y="1215034"/>
                    <a:pt x="4377056" y="1219918"/>
                  </a:cubicBezTo>
                  <a:cubicBezTo>
                    <a:pt x="4372172" y="1224802"/>
                    <a:pt x="4365548" y="1227546"/>
                    <a:pt x="4358642" y="1227546"/>
                  </a:cubicBezTo>
                  <a:lnTo>
                    <a:pt x="26042" y="1227546"/>
                  </a:lnTo>
                  <a:cubicBezTo>
                    <a:pt x="19135" y="1227546"/>
                    <a:pt x="12511" y="1224802"/>
                    <a:pt x="7627" y="1219918"/>
                  </a:cubicBezTo>
                  <a:cubicBezTo>
                    <a:pt x="2744" y="1215034"/>
                    <a:pt x="0" y="1208411"/>
                    <a:pt x="0" y="1201504"/>
                  </a:cubicBezTo>
                  <a:lnTo>
                    <a:pt x="0" y="26042"/>
                  </a:lnTo>
                  <a:cubicBezTo>
                    <a:pt x="0" y="19135"/>
                    <a:pt x="2744" y="12511"/>
                    <a:pt x="7627" y="7627"/>
                  </a:cubicBezTo>
                  <a:cubicBezTo>
                    <a:pt x="12511" y="2744"/>
                    <a:pt x="19135" y="0"/>
                    <a:pt x="26042" y="0"/>
                  </a:cubicBezTo>
                  <a:close/>
                </a:path>
              </a:pathLst>
            </a:custGeom>
            <a:solidFill>
              <a:srgbClr val="858585">
                <a:alpha val="21961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384684" cy="1265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11360" y="2270553"/>
            <a:ext cx="16648096" cy="975985"/>
            <a:chOff x="0" y="0"/>
            <a:chExt cx="4384684" cy="2570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84684" cy="257049"/>
            </a:xfrm>
            <a:custGeom>
              <a:avLst/>
              <a:gdLst/>
              <a:ahLst/>
              <a:cxnLst/>
              <a:rect r="r" b="b" t="t" l="l"/>
              <a:pathLst>
                <a:path h="257049" w="4384684">
                  <a:moveTo>
                    <a:pt x="26042" y="0"/>
                  </a:moveTo>
                  <a:lnTo>
                    <a:pt x="4358642" y="0"/>
                  </a:lnTo>
                  <a:cubicBezTo>
                    <a:pt x="4365548" y="0"/>
                    <a:pt x="4372172" y="2744"/>
                    <a:pt x="4377056" y="7627"/>
                  </a:cubicBezTo>
                  <a:cubicBezTo>
                    <a:pt x="4381940" y="12511"/>
                    <a:pt x="4384684" y="19135"/>
                    <a:pt x="4384684" y="26042"/>
                  </a:cubicBezTo>
                  <a:lnTo>
                    <a:pt x="4384684" y="231008"/>
                  </a:lnTo>
                  <a:cubicBezTo>
                    <a:pt x="4384684" y="237914"/>
                    <a:pt x="4381940" y="244538"/>
                    <a:pt x="4377056" y="249422"/>
                  </a:cubicBezTo>
                  <a:cubicBezTo>
                    <a:pt x="4372172" y="254306"/>
                    <a:pt x="4365548" y="257049"/>
                    <a:pt x="4358642" y="257049"/>
                  </a:cubicBezTo>
                  <a:lnTo>
                    <a:pt x="26042" y="257049"/>
                  </a:lnTo>
                  <a:cubicBezTo>
                    <a:pt x="19135" y="257049"/>
                    <a:pt x="12511" y="254306"/>
                    <a:pt x="7627" y="249422"/>
                  </a:cubicBezTo>
                  <a:cubicBezTo>
                    <a:pt x="2744" y="244538"/>
                    <a:pt x="0" y="237914"/>
                    <a:pt x="0" y="231008"/>
                  </a:cubicBezTo>
                  <a:lnTo>
                    <a:pt x="0" y="26042"/>
                  </a:lnTo>
                  <a:cubicBezTo>
                    <a:pt x="0" y="19135"/>
                    <a:pt x="2744" y="12511"/>
                    <a:pt x="7627" y="7627"/>
                  </a:cubicBezTo>
                  <a:cubicBezTo>
                    <a:pt x="12511" y="2744"/>
                    <a:pt x="19135" y="0"/>
                    <a:pt x="26042" y="0"/>
                  </a:cubicBezTo>
                  <a:close/>
                </a:path>
              </a:pathLst>
            </a:custGeom>
            <a:solidFill>
              <a:srgbClr val="858585">
                <a:alpha val="21961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384684" cy="2951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331888" y="4077263"/>
            <a:ext cx="15927412" cy="3570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Comando</a:t>
            </a:r>
            <a:r>
              <a:rPr lang="en-US" sz="27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2799" b="true">
                <a:solidFill>
                  <a:srgbClr val="5CE1E6"/>
                </a:solidFill>
                <a:latin typeface="Poppins Bold"/>
                <a:ea typeface="Poppins Bold"/>
                <a:cs typeface="Poppins Bold"/>
                <a:sym typeface="Poppins Bold"/>
              </a:rPr>
              <a:t>listar (ls)</a:t>
            </a:r>
          </a:p>
          <a:p>
            <a:pPr algn="l">
              <a:lnSpc>
                <a:spcPts val="2211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Permite que você liste um arquivo ou o conteúdo de arquivos de um diretório informado.</a:t>
            </a:r>
          </a:p>
          <a:p>
            <a:pPr algn="l">
              <a:lnSpc>
                <a:spcPts val="1249"/>
              </a:lnSpc>
            </a:pPr>
          </a:p>
          <a:p>
            <a:pPr algn="l" marL="539749" indent="-269875" lvl="1">
              <a:lnSpc>
                <a:spcPts val="3499"/>
              </a:lnSpc>
              <a:buAutoNum type="arabicPeriod" startAt="1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Cliente envia uma mensagem com action: ls e caminho desejado.</a:t>
            </a:r>
          </a:p>
          <a:p>
            <a:pPr algn="l" marL="539749" indent="-269875" lvl="1">
              <a:lnSpc>
                <a:spcPts val="3499"/>
              </a:lnSpc>
              <a:buAutoNum type="arabicPeriod" startAt="1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Servidor recebe o comando, verifica se é um diretório ou um arquivo: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 for diretório: lista os arquivos com </a:t>
            </a:r>
            <a:r>
              <a:rPr lang="en-US" b="true" sz="24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os.listdir()</a:t>
            </a: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 for arquivo: verifica com </a:t>
            </a:r>
            <a:r>
              <a:rPr lang="en-US" b="true" sz="24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os.path.isfile()</a:t>
            </a: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e o retorna.</a:t>
            </a:r>
          </a:p>
          <a:p>
            <a:pPr algn="l" marL="539749" indent="-269875" lvl="1">
              <a:lnSpc>
                <a:spcPts val="3499"/>
              </a:lnSpc>
              <a:buAutoNum type="arabicPeriod" startAt="1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Resultado é enviado em JSON de volta para o cliente.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03986" y="2493474"/>
            <a:ext cx="16648096" cy="619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4"/>
              </a:lnSpc>
            </a:pPr>
            <a:r>
              <a:rPr lang="en-US" b="true" sz="4200" spc="-18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Funcionamento das Funções : Etapas Lógicas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28700" y="524796"/>
            <a:ext cx="2735686" cy="1408878"/>
          </a:xfrm>
          <a:custGeom>
            <a:avLst/>
            <a:gdLst/>
            <a:ahLst/>
            <a:cxnLst/>
            <a:rect r="r" b="b" t="t" l="l"/>
            <a:pathLst>
              <a:path h="1408878" w="2735686">
                <a:moveTo>
                  <a:pt x="0" y="0"/>
                </a:moveTo>
                <a:lnTo>
                  <a:pt x="2735686" y="0"/>
                </a:lnTo>
                <a:lnTo>
                  <a:pt x="2735686" y="1408878"/>
                </a:lnTo>
                <a:lnTo>
                  <a:pt x="0" y="14088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105680" y="830677"/>
            <a:ext cx="1749219" cy="409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Arquitetura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702625" y="830677"/>
            <a:ext cx="1609370" cy="409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Protocolos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159719" y="830677"/>
            <a:ext cx="1340244" cy="409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Serviços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144000" y="830677"/>
            <a:ext cx="1112487" cy="409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Escopo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111" y="349538"/>
            <a:ext cx="17695777" cy="9587924"/>
            <a:chOff x="0" y="0"/>
            <a:chExt cx="4660616" cy="25252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60616" cy="2525215"/>
            </a:xfrm>
            <a:custGeom>
              <a:avLst/>
              <a:gdLst/>
              <a:ahLst/>
              <a:cxnLst/>
              <a:rect r="r" b="b" t="t" l="l"/>
              <a:pathLst>
                <a:path h="2525215" w="4660616">
                  <a:moveTo>
                    <a:pt x="24500" y="0"/>
                  </a:moveTo>
                  <a:lnTo>
                    <a:pt x="4636116" y="0"/>
                  </a:lnTo>
                  <a:cubicBezTo>
                    <a:pt x="4649647" y="0"/>
                    <a:pt x="4660616" y="10969"/>
                    <a:pt x="4660616" y="24500"/>
                  </a:cubicBezTo>
                  <a:lnTo>
                    <a:pt x="4660616" y="2500715"/>
                  </a:lnTo>
                  <a:cubicBezTo>
                    <a:pt x="4660616" y="2507212"/>
                    <a:pt x="4658035" y="2513444"/>
                    <a:pt x="4653440" y="2518039"/>
                  </a:cubicBezTo>
                  <a:cubicBezTo>
                    <a:pt x="4648846" y="2522633"/>
                    <a:pt x="4642614" y="2525215"/>
                    <a:pt x="4636116" y="2525215"/>
                  </a:cubicBezTo>
                  <a:lnTo>
                    <a:pt x="24500" y="2525215"/>
                  </a:lnTo>
                  <a:cubicBezTo>
                    <a:pt x="10969" y="2525215"/>
                    <a:pt x="0" y="2514246"/>
                    <a:pt x="0" y="2500715"/>
                  </a:cubicBezTo>
                  <a:lnTo>
                    <a:pt x="0" y="24500"/>
                  </a:lnTo>
                  <a:cubicBezTo>
                    <a:pt x="0" y="10969"/>
                    <a:pt x="10969" y="0"/>
                    <a:pt x="245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22000"/>
                  </a:srgbClr>
                </a:gs>
                <a:gs pos="100000">
                  <a:srgbClr val="09033D">
                    <a:alpha val="22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60616" cy="25633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51867" y="3579913"/>
            <a:ext cx="16648096" cy="4660838"/>
            <a:chOff x="0" y="0"/>
            <a:chExt cx="4384684" cy="122754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84684" cy="1227546"/>
            </a:xfrm>
            <a:custGeom>
              <a:avLst/>
              <a:gdLst/>
              <a:ahLst/>
              <a:cxnLst/>
              <a:rect r="r" b="b" t="t" l="l"/>
              <a:pathLst>
                <a:path h="1227546" w="4384684">
                  <a:moveTo>
                    <a:pt x="26042" y="0"/>
                  </a:moveTo>
                  <a:lnTo>
                    <a:pt x="4358642" y="0"/>
                  </a:lnTo>
                  <a:cubicBezTo>
                    <a:pt x="4365548" y="0"/>
                    <a:pt x="4372172" y="2744"/>
                    <a:pt x="4377056" y="7627"/>
                  </a:cubicBezTo>
                  <a:cubicBezTo>
                    <a:pt x="4381940" y="12511"/>
                    <a:pt x="4384684" y="19135"/>
                    <a:pt x="4384684" y="26042"/>
                  </a:cubicBezTo>
                  <a:lnTo>
                    <a:pt x="4384684" y="1201504"/>
                  </a:lnTo>
                  <a:cubicBezTo>
                    <a:pt x="4384684" y="1208411"/>
                    <a:pt x="4381940" y="1215034"/>
                    <a:pt x="4377056" y="1219918"/>
                  </a:cubicBezTo>
                  <a:cubicBezTo>
                    <a:pt x="4372172" y="1224802"/>
                    <a:pt x="4365548" y="1227546"/>
                    <a:pt x="4358642" y="1227546"/>
                  </a:cubicBezTo>
                  <a:lnTo>
                    <a:pt x="26042" y="1227546"/>
                  </a:lnTo>
                  <a:cubicBezTo>
                    <a:pt x="19135" y="1227546"/>
                    <a:pt x="12511" y="1224802"/>
                    <a:pt x="7627" y="1219918"/>
                  </a:cubicBezTo>
                  <a:cubicBezTo>
                    <a:pt x="2744" y="1215034"/>
                    <a:pt x="0" y="1208411"/>
                    <a:pt x="0" y="1201504"/>
                  </a:cubicBezTo>
                  <a:lnTo>
                    <a:pt x="0" y="26042"/>
                  </a:lnTo>
                  <a:cubicBezTo>
                    <a:pt x="0" y="19135"/>
                    <a:pt x="2744" y="12511"/>
                    <a:pt x="7627" y="7627"/>
                  </a:cubicBezTo>
                  <a:cubicBezTo>
                    <a:pt x="12511" y="2744"/>
                    <a:pt x="19135" y="0"/>
                    <a:pt x="26042" y="0"/>
                  </a:cubicBezTo>
                  <a:close/>
                </a:path>
              </a:pathLst>
            </a:custGeom>
            <a:solidFill>
              <a:srgbClr val="858585">
                <a:alpha val="21961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384684" cy="1265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11360" y="2270553"/>
            <a:ext cx="16648096" cy="975985"/>
            <a:chOff x="0" y="0"/>
            <a:chExt cx="4384684" cy="2570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84684" cy="257049"/>
            </a:xfrm>
            <a:custGeom>
              <a:avLst/>
              <a:gdLst/>
              <a:ahLst/>
              <a:cxnLst/>
              <a:rect r="r" b="b" t="t" l="l"/>
              <a:pathLst>
                <a:path h="257049" w="4384684">
                  <a:moveTo>
                    <a:pt x="26042" y="0"/>
                  </a:moveTo>
                  <a:lnTo>
                    <a:pt x="4358642" y="0"/>
                  </a:lnTo>
                  <a:cubicBezTo>
                    <a:pt x="4365548" y="0"/>
                    <a:pt x="4372172" y="2744"/>
                    <a:pt x="4377056" y="7627"/>
                  </a:cubicBezTo>
                  <a:cubicBezTo>
                    <a:pt x="4381940" y="12511"/>
                    <a:pt x="4384684" y="19135"/>
                    <a:pt x="4384684" y="26042"/>
                  </a:cubicBezTo>
                  <a:lnTo>
                    <a:pt x="4384684" y="231008"/>
                  </a:lnTo>
                  <a:cubicBezTo>
                    <a:pt x="4384684" y="237914"/>
                    <a:pt x="4381940" y="244538"/>
                    <a:pt x="4377056" y="249422"/>
                  </a:cubicBezTo>
                  <a:cubicBezTo>
                    <a:pt x="4372172" y="254306"/>
                    <a:pt x="4365548" y="257049"/>
                    <a:pt x="4358642" y="257049"/>
                  </a:cubicBezTo>
                  <a:lnTo>
                    <a:pt x="26042" y="257049"/>
                  </a:lnTo>
                  <a:cubicBezTo>
                    <a:pt x="19135" y="257049"/>
                    <a:pt x="12511" y="254306"/>
                    <a:pt x="7627" y="249422"/>
                  </a:cubicBezTo>
                  <a:cubicBezTo>
                    <a:pt x="2744" y="244538"/>
                    <a:pt x="0" y="237914"/>
                    <a:pt x="0" y="231008"/>
                  </a:cubicBezTo>
                  <a:lnTo>
                    <a:pt x="0" y="26042"/>
                  </a:lnTo>
                  <a:cubicBezTo>
                    <a:pt x="0" y="19135"/>
                    <a:pt x="2744" y="12511"/>
                    <a:pt x="7627" y="7627"/>
                  </a:cubicBezTo>
                  <a:cubicBezTo>
                    <a:pt x="12511" y="2744"/>
                    <a:pt x="19135" y="0"/>
                    <a:pt x="26042" y="0"/>
                  </a:cubicBezTo>
                  <a:close/>
                </a:path>
              </a:pathLst>
            </a:custGeom>
            <a:solidFill>
              <a:srgbClr val="858585">
                <a:alpha val="21961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384684" cy="2951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331888" y="4077263"/>
            <a:ext cx="15927412" cy="3570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Comando</a:t>
            </a: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799" b="true">
                <a:solidFill>
                  <a:srgbClr val="5CE1E6"/>
                </a:solidFill>
                <a:latin typeface="Poppins Bold"/>
                <a:ea typeface="Poppins Bold"/>
                <a:cs typeface="Poppins Bold"/>
                <a:sym typeface="Poppins Bold"/>
              </a:rPr>
              <a:t>remover (rm)</a:t>
            </a:r>
          </a:p>
          <a:p>
            <a:pPr algn="l">
              <a:lnSpc>
                <a:spcPts val="2211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Remoção de um arquivo ou de todos os arquivos especificados num determinado diretório.</a:t>
            </a:r>
          </a:p>
          <a:p>
            <a:pPr algn="l">
              <a:lnSpc>
                <a:spcPts val="1249"/>
              </a:lnSpc>
            </a:pPr>
          </a:p>
          <a:p>
            <a:pPr algn="l" marL="539749" indent="-269875" lvl="1">
              <a:lnSpc>
                <a:spcPts val="3499"/>
              </a:lnSpc>
              <a:buAutoNum type="arabicPeriod" startAt="1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Cliente envia action: rm com o caminho do arquivo ou diretório.</a:t>
            </a:r>
          </a:p>
          <a:p>
            <a:pPr algn="l" marL="539749" indent="-269875" lvl="1">
              <a:lnSpc>
                <a:spcPts val="3499"/>
              </a:lnSpc>
              <a:buAutoNum type="arabicPeriod" startAt="1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Servidor executa: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 for arquivo: usa </a:t>
            </a:r>
            <a:r>
              <a:rPr lang="en-US" b="true" sz="24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os.remove().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 for diretório: usa </a:t>
            </a:r>
            <a:r>
              <a:rPr lang="en-US" b="true" sz="24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shutil.rmtree()</a:t>
            </a: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para remover tudo dentro.</a:t>
            </a:r>
          </a:p>
          <a:p>
            <a:pPr algn="l" marL="539749" indent="-269875" lvl="1">
              <a:lnSpc>
                <a:spcPts val="3499"/>
              </a:lnSpc>
              <a:buAutoNum type="arabicPeriod" startAt="1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ervidor responde com sucesso ou erro (por exemplo, se não existir).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03986" y="2493474"/>
            <a:ext cx="16648096" cy="619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4"/>
              </a:lnSpc>
            </a:pPr>
            <a:r>
              <a:rPr lang="en-US" b="true" sz="4200" spc="-18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Funcionamento das Funções : Etapas Lógicas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28700" y="524796"/>
            <a:ext cx="2735686" cy="1408878"/>
          </a:xfrm>
          <a:custGeom>
            <a:avLst/>
            <a:gdLst/>
            <a:ahLst/>
            <a:cxnLst/>
            <a:rect r="r" b="b" t="t" l="l"/>
            <a:pathLst>
              <a:path h="1408878" w="2735686">
                <a:moveTo>
                  <a:pt x="0" y="0"/>
                </a:moveTo>
                <a:lnTo>
                  <a:pt x="2735686" y="0"/>
                </a:lnTo>
                <a:lnTo>
                  <a:pt x="2735686" y="1408878"/>
                </a:lnTo>
                <a:lnTo>
                  <a:pt x="0" y="14088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105680" y="830677"/>
            <a:ext cx="1749219" cy="409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Arquitetura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702625" y="830677"/>
            <a:ext cx="1609370" cy="409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Protocolos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159719" y="830677"/>
            <a:ext cx="1340244" cy="409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Serviços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144000" y="830677"/>
            <a:ext cx="1112487" cy="409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Escopo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111" y="349538"/>
            <a:ext cx="17695777" cy="9587924"/>
            <a:chOff x="0" y="0"/>
            <a:chExt cx="4660616" cy="25252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60616" cy="2525215"/>
            </a:xfrm>
            <a:custGeom>
              <a:avLst/>
              <a:gdLst/>
              <a:ahLst/>
              <a:cxnLst/>
              <a:rect r="r" b="b" t="t" l="l"/>
              <a:pathLst>
                <a:path h="2525215" w="4660616">
                  <a:moveTo>
                    <a:pt x="24500" y="0"/>
                  </a:moveTo>
                  <a:lnTo>
                    <a:pt x="4636116" y="0"/>
                  </a:lnTo>
                  <a:cubicBezTo>
                    <a:pt x="4649647" y="0"/>
                    <a:pt x="4660616" y="10969"/>
                    <a:pt x="4660616" y="24500"/>
                  </a:cubicBezTo>
                  <a:lnTo>
                    <a:pt x="4660616" y="2500715"/>
                  </a:lnTo>
                  <a:cubicBezTo>
                    <a:pt x="4660616" y="2507212"/>
                    <a:pt x="4658035" y="2513444"/>
                    <a:pt x="4653440" y="2518039"/>
                  </a:cubicBezTo>
                  <a:cubicBezTo>
                    <a:pt x="4648846" y="2522633"/>
                    <a:pt x="4642614" y="2525215"/>
                    <a:pt x="4636116" y="2525215"/>
                  </a:cubicBezTo>
                  <a:lnTo>
                    <a:pt x="24500" y="2525215"/>
                  </a:lnTo>
                  <a:cubicBezTo>
                    <a:pt x="10969" y="2525215"/>
                    <a:pt x="0" y="2514246"/>
                    <a:pt x="0" y="2500715"/>
                  </a:cubicBezTo>
                  <a:lnTo>
                    <a:pt x="0" y="24500"/>
                  </a:lnTo>
                  <a:cubicBezTo>
                    <a:pt x="0" y="10969"/>
                    <a:pt x="10969" y="0"/>
                    <a:pt x="245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22000"/>
                  </a:srgbClr>
                </a:gs>
                <a:gs pos="100000">
                  <a:srgbClr val="09033D">
                    <a:alpha val="22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60616" cy="25633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51867" y="3579913"/>
            <a:ext cx="16648096" cy="4660838"/>
            <a:chOff x="0" y="0"/>
            <a:chExt cx="4384684" cy="122754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84684" cy="1227546"/>
            </a:xfrm>
            <a:custGeom>
              <a:avLst/>
              <a:gdLst/>
              <a:ahLst/>
              <a:cxnLst/>
              <a:rect r="r" b="b" t="t" l="l"/>
              <a:pathLst>
                <a:path h="1227546" w="4384684">
                  <a:moveTo>
                    <a:pt x="26042" y="0"/>
                  </a:moveTo>
                  <a:lnTo>
                    <a:pt x="4358642" y="0"/>
                  </a:lnTo>
                  <a:cubicBezTo>
                    <a:pt x="4365548" y="0"/>
                    <a:pt x="4372172" y="2744"/>
                    <a:pt x="4377056" y="7627"/>
                  </a:cubicBezTo>
                  <a:cubicBezTo>
                    <a:pt x="4381940" y="12511"/>
                    <a:pt x="4384684" y="19135"/>
                    <a:pt x="4384684" y="26042"/>
                  </a:cubicBezTo>
                  <a:lnTo>
                    <a:pt x="4384684" y="1201504"/>
                  </a:lnTo>
                  <a:cubicBezTo>
                    <a:pt x="4384684" y="1208411"/>
                    <a:pt x="4381940" y="1215034"/>
                    <a:pt x="4377056" y="1219918"/>
                  </a:cubicBezTo>
                  <a:cubicBezTo>
                    <a:pt x="4372172" y="1224802"/>
                    <a:pt x="4365548" y="1227546"/>
                    <a:pt x="4358642" y="1227546"/>
                  </a:cubicBezTo>
                  <a:lnTo>
                    <a:pt x="26042" y="1227546"/>
                  </a:lnTo>
                  <a:cubicBezTo>
                    <a:pt x="19135" y="1227546"/>
                    <a:pt x="12511" y="1224802"/>
                    <a:pt x="7627" y="1219918"/>
                  </a:cubicBezTo>
                  <a:cubicBezTo>
                    <a:pt x="2744" y="1215034"/>
                    <a:pt x="0" y="1208411"/>
                    <a:pt x="0" y="1201504"/>
                  </a:cubicBezTo>
                  <a:lnTo>
                    <a:pt x="0" y="26042"/>
                  </a:lnTo>
                  <a:cubicBezTo>
                    <a:pt x="0" y="19135"/>
                    <a:pt x="2744" y="12511"/>
                    <a:pt x="7627" y="7627"/>
                  </a:cubicBezTo>
                  <a:cubicBezTo>
                    <a:pt x="12511" y="2744"/>
                    <a:pt x="19135" y="0"/>
                    <a:pt x="26042" y="0"/>
                  </a:cubicBezTo>
                  <a:close/>
                </a:path>
              </a:pathLst>
            </a:custGeom>
            <a:solidFill>
              <a:srgbClr val="858585">
                <a:alpha val="21961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384684" cy="1265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11360" y="2270553"/>
            <a:ext cx="16648096" cy="975985"/>
            <a:chOff x="0" y="0"/>
            <a:chExt cx="4384684" cy="2570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84684" cy="257049"/>
            </a:xfrm>
            <a:custGeom>
              <a:avLst/>
              <a:gdLst/>
              <a:ahLst/>
              <a:cxnLst/>
              <a:rect r="r" b="b" t="t" l="l"/>
              <a:pathLst>
                <a:path h="257049" w="4384684">
                  <a:moveTo>
                    <a:pt x="26042" y="0"/>
                  </a:moveTo>
                  <a:lnTo>
                    <a:pt x="4358642" y="0"/>
                  </a:lnTo>
                  <a:cubicBezTo>
                    <a:pt x="4365548" y="0"/>
                    <a:pt x="4372172" y="2744"/>
                    <a:pt x="4377056" y="7627"/>
                  </a:cubicBezTo>
                  <a:cubicBezTo>
                    <a:pt x="4381940" y="12511"/>
                    <a:pt x="4384684" y="19135"/>
                    <a:pt x="4384684" y="26042"/>
                  </a:cubicBezTo>
                  <a:lnTo>
                    <a:pt x="4384684" y="231008"/>
                  </a:lnTo>
                  <a:cubicBezTo>
                    <a:pt x="4384684" y="237914"/>
                    <a:pt x="4381940" y="244538"/>
                    <a:pt x="4377056" y="249422"/>
                  </a:cubicBezTo>
                  <a:cubicBezTo>
                    <a:pt x="4372172" y="254306"/>
                    <a:pt x="4365548" y="257049"/>
                    <a:pt x="4358642" y="257049"/>
                  </a:cubicBezTo>
                  <a:lnTo>
                    <a:pt x="26042" y="257049"/>
                  </a:lnTo>
                  <a:cubicBezTo>
                    <a:pt x="19135" y="257049"/>
                    <a:pt x="12511" y="254306"/>
                    <a:pt x="7627" y="249422"/>
                  </a:cubicBezTo>
                  <a:cubicBezTo>
                    <a:pt x="2744" y="244538"/>
                    <a:pt x="0" y="237914"/>
                    <a:pt x="0" y="231008"/>
                  </a:cubicBezTo>
                  <a:lnTo>
                    <a:pt x="0" y="26042"/>
                  </a:lnTo>
                  <a:cubicBezTo>
                    <a:pt x="0" y="19135"/>
                    <a:pt x="2744" y="12511"/>
                    <a:pt x="7627" y="7627"/>
                  </a:cubicBezTo>
                  <a:cubicBezTo>
                    <a:pt x="12511" y="2744"/>
                    <a:pt x="19135" y="0"/>
                    <a:pt x="26042" y="0"/>
                  </a:cubicBezTo>
                  <a:close/>
                </a:path>
              </a:pathLst>
            </a:custGeom>
            <a:solidFill>
              <a:srgbClr val="858585">
                <a:alpha val="21961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384684" cy="2951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331888" y="3829599"/>
            <a:ext cx="15927412" cy="4009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Comando </a:t>
            </a:r>
            <a:r>
              <a:rPr lang="en-US" sz="2799" b="true">
                <a:solidFill>
                  <a:srgbClr val="5CE1E6"/>
                </a:solidFill>
                <a:latin typeface="Poppins Bold"/>
                <a:ea typeface="Poppins Bold"/>
                <a:cs typeface="Poppins Bold"/>
                <a:sym typeface="Poppins Bold"/>
              </a:rPr>
              <a:t>copiar (cp)</a:t>
            </a:r>
          </a:p>
          <a:p>
            <a:pPr algn="l">
              <a:lnSpc>
                <a:spcPts val="2211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Copia um ou mais arquivo na origem para o local de destino.</a:t>
            </a:r>
          </a:p>
          <a:p>
            <a:pPr algn="l">
              <a:lnSpc>
                <a:spcPts val="1249"/>
              </a:lnSpc>
            </a:pPr>
          </a:p>
          <a:p>
            <a:pPr algn="l" marL="539749" indent="-269875" lvl="1">
              <a:lnSpc>
                <a:spcPts val="3499"/>
              </a:lnSpc>
              <a:buAutoNum type="arabicPeriod" startAt="1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Cliente envia action: cp com origem e destino.</a:t>
            </a:r>
          </a:p>
          <a:p>
            <a:pPr algn="l" marL="539749" indent="-269875" lvl="1">
              <a:lnSpc>
                <a:spcPts val="3499"/>
              </a:lnSpc>
              <a:buAutoNum type="arabicPeriod" startAt="1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Servidor verifica: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 origem é diretório, copia com </a:t>
            </a:r>
            <a:r>
              <a:rPr lang="en-US" b="true" sz="24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shutil.copytree().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 é arquivo, copia com </a:t>
            </a:r>
            <a:r>
              <a:rPr lang="en-US" b="true" sz="24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shutil.copy().</a:t>
            </a:r>
          </a:p>
          <a:p>
            <a:pPr algn="l" marL="539749" indent="-269875" lvl="1">
              <a:lnSpc>
                <a:spcPts val="3499"/>
              </a:lnSpc>
              <a:buAutoNum type="arabicPeriod" startAt="1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Cria a estrutura no destino, se não existir.</a:t>
            </a:r>
          </a:p>
          <a:p>
            <a:pPr algn="l" marL="539749" indent="-269875" lvl="1">
              <a:lnSpc>
                <a:spcPts val="3499"/>
              </a:lnSpc>
              <a:buAutoNum type="arabicPeriod" startAt="1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Informa sucesso ao cliente.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03986" y="2493474"/>
            <a:ext cx="16648096" cy="619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4"/>
              </a:lnSpc>
            </a:pPr>
            <a:r>
              <a:rPr lang="en-US" b="true" sz="4200" spc="-18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Funcionamento das Funções : Etapas Lógicas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28700" y="524796"/>
            <a:ext cx="2735686" cy="1408878"/>
          </a:xfrm>
          <a:custGeom>
            <a:avLst/>
            <a:gdLst/>
            <a:ahLst/>
            <a:cxnLst/>
            <a:rect r="r" b="b" t="t" l="l"/>
            <a:pathLst>
              <a:path h="1408878" w="2735686">
                <a:moveTo>
                  <a:pt x="0" y="0"/>
                </a:moveTo>
                <a:lnTo>
                  <a:pt x="2735686" y="0"/>
                </a:lnTo>
                <a:lnTo>
                  <a:pt x="2735686" y="1408878"/>
                </a:lnTo>
                <a:lnTo>
                  <a:pt x="0" y="14088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105680" y="830677"/>
            <a:ext cx="1749219" cy="409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Arquitetura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702625" y="830677"/>
            <a:ext cx="1609370" cy="409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Protocolos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159719" y="830677"/>
            <a:ext cx="1340244" cy="409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Serviços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144000" y="830677"/>
            <a:ext cx="1112487" cy="409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Escopo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111" y="349538"/>
            <a:ext cx="17695777" cy="9587924"/>
            <a:chOff x="0" y="0"/>
            <a:chExt cx="4660616" cy="25252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60616" cy="2525215"/>
            </a:xfrm>
            <a:custGeom>
              <a:avLst/>
              <a:gdLst/>
              <a:ahLst/>
              <a:cxnLst/>
              <a:rect r="r" b="b" t="t" l="l"/>
              <a:pathLst>
                <a:path h="2525215" w="4660616">
                  <a:moveTo>
                    <a:pt x="24500" y="0"/>
                  </a:moveTo>
                  <a:lnTo>
                    <a:pt x="4636116" y="0"/>
                  </a:lnTo>
                  <a:cubicBezTo>
                    <a:pt x="4649647" y="0"/>
                    <a:pt x="4660616" y="10969"/>
                    <a:pt x="4660616" y="24500"/>
                  </a:cubicBezTo>
                  <a:lnTo>
                    <a:pt x="4660616" y="2500715"/>
                  </a:lnTo>
                  <a:cubicBezTo>
                    <a:pt x="4660616" y="2507212"/>
                    <a:pt x="4658035" y="2513444"/>
                    <a:pt x="4653440" y="2518039"/>
                  </a:cubicBezTo>
                  <a:cubicBezTo>
                    <a:pt x="4648846" y="2522633"/>
                    <a:pt x="4642614" y="2525215"/>
                    <a:pt x="4636116" y="2525215"/>
                  </a:cubicBezTo>
                  <a:lnTo>
                    <a:pt x="24500" y="2525215"/>
                  </a:lnTo>
                  <a:cubicBezTo>
                    <a:pt x="10969" y="2525215"/>
                    <a:pt x="0" y="2514246"/>
                    <a:pt x="0" y="2500715"/>
                  </a:cubicBezTo>
                  <a:lnTo>
                    <a:pt x="0" y="24500"/>
                  </a:lnTo>
                  <a:cubicBezTo>
                    <a:pt x="0" y="10969"/>
                    <a:pt x="10969" y="0"/>
                    <a:pt x="245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22000"/>
                  </a:srgbClr>
                </a:gs>
                <a:gs pos="100000">
                  <a:srgbClr val="09033D">
                    <a:alpha val="22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60616" cy="25633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51867" y="3579913"/>
            <a:ext cx="16648096" cy="4660838"/>
            <a:chOff x="0" y="0"/>
            <a:chExt cx="4384684" cy="122754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84684" cy="1227546"/>
            </a:xfrm>
            <a:custGeom>
              <a:avLst/>
              <a:gdLst/>
              <a:ahLst/>
              <a:cxnLst/>
              <a:rect r="r" b="b" t="t" l="l"/>
              <a:pathLst>
                <a:path h="1227546" w="4384684">
                  <a:moveTo>
                    <a:pt x="26042" y="0"/>
                  </a:moveTo>
                  <a:lnTo>
                    <a:pt x="4358642" y="0"/>
                  </a:lnTo>
                  <a:cubicBezTo>
                    <a:pt x="4365548" y="0"/>
                    <a:pt x="4372172" y="2744"/>
                    <a:pt x="4377056" y="7627"/>
                  </a:cubicBezTo>
                  <a:cubicBezTo>
                    <a:pt x="4381940" y="12511"/>
                    <a:pt x="4384684" y="19135"/>
                    <a:pt x="4384684" y="26042"/>
                  </a:cubicBezTo>
                  <a:lnTo>
                    <a:pt x="4384684" y="1201504"/>
                  </a:lnTo>
                  <a:cubicBezTo>
                    <a:pt x="4384684" y="1208411"/>
                    <a:pt x="4381940" y="1215034"/>
                    <a:pt x="4377056" y="1219918"/>
                  </a:cubicBezTo>
                  <a:cubicBezTo>
                    <a:pt x="4372172" y="1224802"/>
                    <a:pt x="4365548" y="1227546"/>
                    <a:pt x="4358642" y="1227546"/>
                  </a:cubicBezTo>
                  <a:lnTo>
                    <a:pt x="26042" y="1227546"/>
                  </a:lnTo>
                  <a:cubicBezTo>
                    <a:pt x="19135" y="1227546"/>
                    <a:pt x="12511" y="1224802"/>
                    <a:pt x="7627" y="1219918"/>
                  </a:cubicBezTo>
                  <a:cubicBezTo>
                    <a:pt x="2744" y="1215034"/>
                    <a:pt x="0" y="1208411"/>
                    <a:pt x="0" y="1201504"/>
                  </a:cubicBezTo>
                  <a:lnTo>
                    <a:pt x="0" y="26042"/>
                  </a:lnTo>
                  <a:cubicBezTo>
                    <a:pt x="0" y="19135"/>
                    <a:pt x="2744" y="12511"/>
                    <a:pt x="7627" y="7627"/>
                  </a:cubicBezTo>
                  <a:cubicBezTo>
                    <a:pt x="12511" y="2744"/>
                    <a:pt x="19135" y="0"/>
                    <a:pt x="26042" y="0"/>
                  </a:cubicBezTo>
                  <a:close/>
                </a:path>
              </a:pathLst>
            </a:custGeom>
            <a:solidFill>
              <a:srgbClr val="858585">
                <a:alpha val="21961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384684" cy="1265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11360" y="2270553"/>
            <a:ext cx="16648096" cy="975985"/>
            <a:chOff x="0" y="0"/>
            <a:chExt cx="4384684" cy="2570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84684" cy="257049"/>
            </a:xfrm>
            <a:custGeom>
              <a:avLst/>
              <a:gdLst/>
              <a:ahLst/>
              <a:cxnLst/>
              <a:rect r="r" b="b" t="t" l="l"/>
              <a:pathLst>
                <a:path h="257049" w="4384684">
                  <a:moveTo>
                    <a:pt x="26042" y="0"/>
                  </a:moveTo>
                  <a:lnTo>
                    <a:pt x="4358642" y="0"/>
                  </a:lnTo>
                  <a:cubicBezTo>
                    <a:pt x="4365548" y="0"/>
                    <a:pt x="4372172" y="2744"/>
                    <a:pt x="4377056" y="7627"/>
                  </a:cubicBezTo>
                  <a:cubicBezTo>
                    <a:pt x="4381940" y="12511"/>
                    <a:pt x="4384684" y="19135"/>
                    <a:pt x="4384684" y="26042"/>
                  </a:cubicBezTo>
                  <a:lnTo>
                    <a:pt x="4384684" y="231008"/>
                  </a:lnTo>
                  <a:cubicBezTo>
                    <a:pt x="4384684" y="237914"/>
                    <a:pt x="4381940" y="244538"/>
                    <a:pt x="4377056" y="249422"/>
                  </a:cubicBezTo>
                  <a:cubicBezTo>
                    <a:pt x="4372172" y="254306"/>
                    <a:pt x="4365548" y="257049"/>
                    <a:pt x="4358642" y="257049"/>
                  </a:cubicBezTo>
                  <a:lnTo>
                    <a:pt x="26042" y="257049"/>
                  </a:lnTo>
                  <a:cubicBezTo>
                    <a:pt x="19135" y="257049"/>
                    <a:pt x="12511" y="254306"/>
                    <a:pt x="7627" y="249422"/>
                  </a:cubicBezTo>
                  <a:cubicBezTo>
                    <a:pt x="2744" y="244538"/>
                    <a:pt x="0" y="237914"/>
                    <a:pt x="0" y="231008"/>
                  </a:cubicBezTo>
                  <a:lnTo>
                    <a:pt x="0" y="26042"/>
                  </a:lnTo>
                  <a:cubicBezTo>
                    <a:pt x="0" y="19135"/>
                    <a:pt x="2744" y="12511"/>
                    <a:pt x="7627" y="7627"/>
                  </a:cubicBezTo>
                  <a:cubicBezTo>
                    <a:pt x="12511" y="2744"/>
                    <a:pt x="19135" y="0"/>
                    <a:pt x="26042" y="0"/>
                  </a:cubicBezTo>
                  <a:close/>
                </a:path>
              </a:pathLst>
            </a:custGeom>
            <a:solidFill>
              <a:srgbClr val="858585">
                <a:alpha val="21961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384684" cy="2951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331888" y="3862950"/>
            <a:ext cx="15927412" cy="4009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Comando </a:t>
            </a:r>
            <a:r>
              <a:rPr lang="en-US" sz="2799" b="true">
                <a:solidFill>
                  <a:srgbClr val="5CE1E6"/>
                </a:solidFill>
                <a:latin typeface="Poppins Bold"/>
                <a:ea typeface="Poppins Bold"/>
                <a:cs typeface="Poppins Bold"/>
                <a:sym typeface="Poppins Bold"/>
              </a:rPr>
              <a:t>baixar (get)</a:t>
            </a:r>
          </a:p>
          <a:p>
            <a:pPr algn="l">
              <a:lnSpc>
                <a:spcPts val="2211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Possibilidade de baixar um ou mais arquivos do sistema de arquivo distribuído. O usuário poderá baixar um arquivo específico ou todos os arquivos de um diretório qualquer.</a:t>
            </a:r>
          </a:p>
          <a:p>
            <a:pPr algn="l">
              <a:lnSpc>
                <a:spcPts val="1249"/>
              </a:lnSpc>
            </a:pPr>
          </a:p>
          <a:p>
            <a:pPr algn="l" marL="539749" indent="-269875" lvl="1">
              <a:lnSpc>
                <a:spcPts val="3499"/>
              </a:lnSpc>
              <a:buAutoNum type="arabicPeriod" startAt="1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Cliente envia action: get com o nome do arquivo ou diretório.</a:t>
            </a:r>
          </a:p>
          <a:p>
            <a:pPr algn="l" marL="539749" indent="-269875" lvl="1">
              <a:lnSpc>
                <a:spcPts val="3499"/>
              </a:lnSpc>
              <a:buAutoNum type="arabicPeriod" startAt="1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Servidor: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 for arquivo: abre em modo binário e envia os bytes.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 for diretório: cria um .zip temporário com os arquivos e envia.</a:t>
            </a:r>
          </a:p>
          <a:p>
            <a:pPr algn="l" marL="539749" indent="-269875" lvl="1">
              <a:lnSpc>
                <a:spcPts val="3499"/>
              </a:lnSpc>
              <a:buAutoNum type="arabicPeriod" startAt="1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Cliente salva os dados localmente com nome adequado.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03986" y="2493474"/>
            <a:ext cx="16648096" cy="619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4"/>
              </a:lnSpc>
            </a:pPr>
            <a:r>
              <a:rPr lang="en-US" b="true" sz="4200" spc="-18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Funcionamento das Funções : Etapas Lógicas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28700" y="524796"/>
            <a:ext cx="2735686" cy="1408878"/>
          </a:xfrm>
          <a:custGeom>
            <a:avLst/>
            <a:gdLst/>
            <a:ahLst/>
            <a:cxnLst/>
            <a:rect r="r" b="b" t="t" l="l"/>
            <a:pathLst>
              <a:path h="1408878" w="2735686">
                <a:moveTo>
                  <a:pt x="0" y="0"/>
                </a:moveTo>
                <a:lnTo>
                  <a:pt x="2735686" y="0"/>
                </a:lnTo>
                <a:lnTo>
                  <a:pt x="2735686" y="1408878"/>
                </a:lnTo>
                <a:lnTo>
                  <a:pt x="0" y="14088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105680" y="830677"/>
            <a:ext cx="1749219" cy="409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Arquitetura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702625" y="830677"/>
            <a:ext cx="1609370" cy="409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Protocolos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159719" y="830677"/>
            <a:ext cx="1340244" cy="409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Serviços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144000" y="830677"/>
            <a:ext cx="1112487" cy="409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Escopo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DAGkuo-Egyo</dc:identifier>
  <dcterms:modified xsi:type="dcterms:W3CDTF">2011-08-01T06:04:30Z</dcterms:modified>
  <cp:revision>1</cp:revision>
  <dc:title>Entrega 1 - BigFileS</dc:title>
</cp:coreProperties>
</file>