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68" r:id="rId5"/>
    <p:sldId id="263" r:id="rId6"/>
    <p:sldId id="304" r:id="rId7"/>
    <p:sldId id="305" r:id="rId8"/>
    <p:sldId id="306" r:id="rId9"/>
    <p:sldId id="307" r:id="rId10"/>
    <p:sldId id="308" r:id="rId11"/>
    <p:sldId id="270" r:id="rId12"/>
    <p:sldId id="267" r:id="rId13"/>
    <p:sldId id="272" r:id="rId14"/>
    <p:sldId id="309" r:id="rId15"/>
    <p:sldId id="310" r:id="rId16"/>
    <p:sldId id="311" r:id="rId17"/>
    <p:sldId id="312" r:id="rId18"/>
    <p:sldId id="313" r:id="rId19"/>
    <p:sldId id="314" r:id="rId20"/>
    <p:sldId id="276" r:id="rId21"/>
    <p:sldId id="277" r:id="rId22"/>
    <p:sldId id="278" r:id="rId23"/>
    <p:sldId id="315" r:id="rId24"/>
    <p:sldId id="283" r:id="rId25"/>
    <p:sldId id="284" r:id="rId26"/>
    <p:sldId id="285" r:id="rId27"/>
    <p:sldId id="316" r:id="rId28"/>
    <p:sldId id="317" r:id="rId29"/>
    <p:sldId id="318" r:id="rId30"/>
    <p:sldId id="319" r:id="rId31"/>
    <p:sldId id="321" r:id="rId32"/>
    <p:sldId id="320" r:id="rId33"/>
    <p:sldId id="322" r:id="rId34"/>
    <p:sldId id="323" r:id="rId35"/>
    <p:sldId id="269" r:id="rId36"/>
    <p:sldId id="275" r:id="rId37"/>
    <p:sldId id="264" r:id="rId38"/>
    <p:sldId id="265" r:id="rId39"/>
    <p:sldId id="261" r:id="rId40"/>
    <p:sldId id="262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768" autoAdjust="0"/>
  </p:normalViewPr>
  <p:slideViewPr>
    <p:cSldViewPr snapToGrid="0">
      <p:cViewPr>
        <p:scale>
          <a:sx n="185" d="100"/>
          <a:sy n="185" d="100"/>
        </p:scale>
        <p:origin x="1026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603C3FC8-B5DD-A976-38BA-3760004FB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C3DFABAB-F850-93D8-4EAD-C15E3D21ED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9BC24829-12BA-186A-38D1-848E5CD96F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56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B1CC871-3D2D-7D90-8783-B6EB860E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32220D89-B915-EB45-A1CC-1FF613629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979BD6E5-0F14-B5C3-3D11-9885D3A3C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22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32707b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32707b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b32707b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b32707b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32707b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32707b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CEDF841E-4C70-C0C8-EB89-3F4B6BDF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ACC944E3-D039-C0C5-D85C-3D5C928C8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F5F05BD7-77FA-2DD2-C03B-7A6FA20646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34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E163A02-D8B9-2C61-BA3E-CAFF2757A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D21DAFC7-7032-FF7F-7965-49621E03BD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8AA011F1-CAFF-0A66-19FD-AFA1477FA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7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32451012-6309-2A05-1B95-83D291FC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591C33E8-6B26-DC64-2DEF-9EE0F5042C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6CE63507-4B23-9A11-7A32-51E7F5030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80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E3BA125-6C91-A1D9-479F-4465919C1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DEBBE3E4-07A0-79A3-9DA5-85355BAC3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5CB8107A-4184-E606-FE84-68E21729F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49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8E4C906F-F551-6936-CA00-FDBC7C741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94AEFF42-15F6-9246-220A-47710940B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A2BE5AB9-5ABE-558A-ECE6-1E49227F7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58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0E30233-FFF3-70DC-D6DB-A0117DFA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>
            <a:extLst>
              <a:ext uri="{FF2B5EF4-FFF2-40B4-BE49-F238E27FC236}">
                <a16:creationId xmlns:a16="http://schemas.microsoft.com/office/drawing/2014/main" id="{A4D43DA9-2DCB-F8BB-12A1-E2F55EBF77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>
            <a:extLst>
              <a:ext uri="{FF2B5EF4-FFF2-40B4-BE49-F238E27FC236}">
                <a16:creationId xmlns:a16="http://schemas.microsoft.com/office/drawing/2014/main" id="{529D3A72-345C-B0B2-0241-9B75C05FBB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Replicate this section for every task. Add slides as needed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43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ML@NOVA: </a:t>
            </a:r>
            <a:br>
              <a:rPr lang="en" dirty="0"/>
            </a:br>
            <a:r>
              <a:rPr lang="en" dirty="0"/>
              <a:t>PRS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Survival Time in Multiple Myeloma Patients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8AF4-84D3-FCE7-8D27-D786C7653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A67F2-92BC-9D44-2602-3E26942C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0CC989-EFE0-45BB-D461-493F2D36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73371" cy="3416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PT" dirty="0"/>
              <a:t>Temos tmb o </a:t>
            </a:r>
            <a:r>
              <a:rPr lang="pt-PT" dirty="0" err="1"/>
              <a:t>dendogram</a:t>
            </a:r>
            <a:r>
              <a:rPr lang="pt-PT" dirty="0"/>
              <a:t> que não sei como analisar….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454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3AACFF1E-40F3-00E1-4DE7-5B7C621F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025AA979-2515-1822-3921-2A923A45B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[1.2]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E35C0-3F01-72DC-7B28-36770A05BBD6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Learn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baseline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530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0C71-574D-8252-1B5F-B1D89E2B2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58EE-54AB-E114-D7E5-DA79819E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[1.2]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D06334-5DD5-1C84-E6EF-EA02AD3E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008416" cy="3416400"/>
          </a:xfrm>
        </p:spPr>
        <p:txBody>
          <a:bodyPr>
            <a:normAutofit/>
          </a:bodyPr>
          <a:lstStyle/>
          <a:p>
            <a:r>
              <a:rPr lang="pt-PT" dirty="0"/>
              <a:t>A primeira tarefa que tivemos de fazer nesta </a:t>
            </a:r>
            <a:r>
              <a:rPr lang="pt-PT" dirty="0" err="1"/>
              <a:t>task</a:t>
            </a:r>
            <a:r>
              <a:rPr lang="pt-PT" dirty="0"/>
              <a:t> foi remover do nosso </a:t>
            </a:r>
            <a:r>
              <a:rPr lang="pt-PT" dirty="0" err="1"/>
              <a:t>dataset</a:t>
            </a:r>
            <a:r>
              <a:rPr lang="pt-PT" dirty="0"/>
              <a:t> todas as </a:t>
            </a:r>
            <a:r>
              <a:rPr lang="pt-PT" dirty="0" err="1"/>
              <a:t>features</a:t>
            </a:r>
            <a:r>
              <a:rPr lang="pt-PT" dirty="0"/>
              <a:t> que contem nulos não vao ser utilizados para treinar o nosso </a:t>
            </a:r>
            <a:r>
              <a:rPr lang="pt-PT" dirty="0" err="1"/>
              <a:t>baseline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utilizando o Linear </a:t>
            </a:r>
            <a:r>
              <a:rPr lang="pt-PT" dirty="0" err="1"/>
              <a:t>Regression</a:t>
            </a:r>
            <a:r>
              <a:rPr lang="pt-PT" dirty="0"/>
              <a:t> pois ela não suporta valores nulos.</a:t>
            </a:r>
          </a:p>
          <a:p>
            <a:r>
              <a:rPr lang="pt-PT" dirty="0"/>
              <a:t>Depois da nossa primeira analise das </a:t>
            </a:r>
            <a:r>
              <a:rPr lang="pt-PT" dirty="0" err="1"/>
              <a:t>features</a:t>
            </a:r>
            <a:r>
              <a:rPr lang="pt-PT" dirty="0"/>
              <a:t> e saber quais continham valores nulos foi simples. Nesta tarefa o fator para examinar a performance do nosso modelo foi através do MSE. </a:t>
            </a:r>
          </a:p>
          <a:p>
            <a:pPr marL="1143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304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45FC-F7FE-353E-20A7-833CF3E7E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EB271-A567-5267-7D19-859BF974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[1.2] Y-Y hat plot analysis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D909AA-9C68-AE2E-F660-1EF92590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52482" cy="3416400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O Y-Y </a:t>
            </a:r>
            <a:r>
              <a:rPr lang="pt-PT" dirty="0" err="1"/>
              <a:t>hat</a:t>
            </a:r>
            <a:r>
              <a:rPr lang="pt-PT" dirty="0"/>
              <a:t> </a:t>
            </a:r>
            <a:r>
              <a:rPr lang="pt-PT" dirty="0" err="1"/>
              <a:t>plot</a:t>
            </a:r>
            <a:r>
              <a:rPr lang="pt-PT" dirty="0"/>
              <a:t> centraliza os pontos do </a:t>
            </a:r>
            <a:r>
              <a:rPr lang="pt-PT" dirty="0" err="1"/>
              <a:t>Survival</a:t>
            </a:r>
            <a:r>
              <a:rPr lang="pt-PT" dirty="0"/>
              <a:t> Time maioritariamente junto á linha mas ainda havendo alguma dispersão entre eles.</a:t>
            </a:r>
          </a:p>
          <a:p>
            <a:r>
              <a:rPr lang="pt-PT" dirty="0"/>
              <a:t>Analisando a diferença entre o Score do </a:t>
            </a:r>
            <a:r>
              <a:rPr lang="pt-PT" dirty="0" err="1"/>
              <a:t>kaggle</a:t>
            </a:r>
            <a:r>
              <a:rPr lang="pt-PT" dirty="0"/>
              <a:t> e do local não </a:t>
            </a:r>
            <a:r>
              <a:rPr lang="pt-PT" dirty="0" err="1"/>
              <a:t>huove</a:t>
            </a:r>
            <a:r>
              <a:rPr lang="pt-PT" dirty="0"/>
              <a:t> muita discrepância, sendo a apresentada na tabela. Esta diferença é de 0.5 o que se contatará constante durante o projeto.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316D9-35A5-4EE6-D854-1398F088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06" y="658761"/>
            <a:ext cx="3155518" cy="236877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6723B9-B85C-EF62-5465-1B975B532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28486"/>
              </p:ext>
            </p:extLst>
          </p:nvPr>
        </p:nvGraphicFramePr>
        <p:xfrm>
          <a:off x="5136202" y="3161070"/>
          <a:ext cx="3155518" cy="168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MSE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3.682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Kaggle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submission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4.26352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8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B44F40B2-E626-6DD3-7DAF-9267FE867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DC32FC2F-5A70-BA46-9842-CECCA43DC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[1.3]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C3DE9-67F3-003D-7A63-B7E4AE56B480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Learn</a:t>
            </a:r>
            <a:r>
              <a:rPr lang="pt-PT" dirty="0"/>
              <a:t> with the </a:t>
            </a:r>
            <a:r>
              <a:rPr lang="pt-PT" dirty="0" err="1"/>
              <a:t>cMSE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635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33DC-A0FF-4866-37B4-682629A16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2FB1E-A5C3-C7B3-A834-D983406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[1.3]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589433-022B-5FD4-0EB6-8C415CFB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008416" cy="3416400"/>
          </a:xfrm>
        </p:spPr>
        <p:txBody>
          <a:bodyPr>
            <a:normAutofit/>
          </a:bodyPr>
          <a:lstStyle/>
          <a:p>
            <a:r>
              <a:rPr lang="pt-PT" dirty="0"/>
              <a:t>Nesta </a:t>
            </a:r>
            <a:r>
              <a:rPr lang="pt-PT" dirty="0" err="1"/>
              <a:t>task</a:t>
            </a:r>
            <a:r>
              <a:rPr lang="pt-PT" dirty="0"/>
              <a:t> pretendemos criar uma função para calcular a derivada do </a:t>
            </a:r>
            <a:r>
              <a:rPr lang="pt-PT" dirty="0" err="1"/>
              <a:t>cMSE</a:t>
            </a:r>
            <a:r>
              <a:rPr lang="pt-PT" dirty="0"/>
              <a:t> </a:t>
            </a:r>
            <a:r>
              <a:rPr lang="pt-PT" dirty="0" err="1"/>
              <a:t>loss</a:t>
            </a:r>
            <a:r>
              <a:rPr lang="pt-PT" dirty="0"/>
              <a:t>. Para isso tivemos de inicialmente desenhar como iria funcionar o processamento e que contas seriam necessárias a nossa função fazer para executar a sua função corretamente. A Função de </a:t>
            </a:r>
            <a:r>
              <a:rPr lang="pt-PT" dirty="0" err="1"/>
              <a:t>cMSE</a:t>
            </a:r>
            <a:r>
              <a:rPr lang="pt-PT" dirty="0"/>
              <a:t> utilizada foi a disponibilizada pela professora no </a:t>
            </a:r>
            <a:r>
              <a:rPr lang="pt-PT" dirty="0" err="1"/>
              <a:t>enuciado</a:t>
            </a:r>
            <a:r>
              <a:rPr lang="pt-PT" dirty="0"/>
              <a:t>, sendo preciso apenas criar uma função para calcular a derivada para ser utilizada pelo </a:t>
            </a: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Descent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41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6609-A07C-5B42-886C-B6B4996F0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BC715-FF76-F730-7C0E-8F339A7F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[1.3]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96CA85-4DA7-468E-5F0F-154AFF5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008416" cy="3416400"/>
          </a:xfrm>
        </p:spPr>
        <p:txBody>
          <a:bodyPr>
            <a:normAutofit/>
          </a:bodyPr>
          <a:lstStyle/>
          <a:p>
            <a:r>
              <a:rPr lang="pt-PT" dirty="0"/>
              <a:t>Escrever aqui quais os cálculos matemáticos que utilizamos….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758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A8130-415C-7DE0-60EC-7E01933A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1533-3A4C-5B94-E7FA-229F32A4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[1.3]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6BA721-FF72-3EE3-2ED5-1E39486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09808" cy="3416400"/>
          </a:xfrm>
        </p:spPr>
        <p:txBody>
          <a:bodyPr>
            <a:normAutofit/>
          </a:bodyPr>
          <a:lstStyle/>
          <a:p>
            <a:r>
              <a:rPr lang="pt-PT" dirty="0"/>
              <a:t>Depois de concluirmos as funções quisemos testar o </a:t>
            </a:r>
            <a:r>
              <a:rPr lang="pt-PT" dirty="0" err="1"/>
              <a:t>gradiend</a:t>
            </a:r>
            <a:r>
              <a:rPr lang="pt-PT" dirty="0"/>
              <a:t> </a:t>
            </a:r>
            <a:r>
              <a:rPr lang="pt-PT" dirty="0" err="1"/>
              <a:t>descent</a:t>
            </a:r>
            <a:r>
              <a:rPr lang="pt-PT" dirty="0"/>
              <a:t> com regularizações. Utilizando o Lasso e o </a:t>
            </a:r>
            <a:r>
              <a:rPr lang="pt-PT" dirty="0" err="1"/>
              <a:t>Ridge</a:t>
            </a:r>
            <a:r>
              <a:rPr lang="pt-PT" dirty="0"/>
              <a:t> para percebermos qual traria a melhor performance para o nosso modelo.</a:t>
            </a:r>
          </a:p>
          <a:p>
            <a:r>
              <a:rPr lang="pt-PT" dirty="0"/>
              <a:t>Tivemos um problema na nossa resolução por inicialmente os valores estavam muito previsões não estavam consistentes. Analisando o gráfico podíamos notar algo estranho.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0892E-D507-0DC1-AEAD-1A91A873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52" y="1152475"/>
            <a:ext cx="3473979" cy="26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1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6BF99-01BE-73D5-8EDD-AFAF7EFCD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37931-6AE7-F0BB-CDDC-FD4493C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[1.3]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569A00D-4286-530D-A13C-9E62AFAA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09808" cy="3416400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So notamos que estava algo estranho quando submetemos no </a:t>
            </a:r>
            <a:r>
              <a:rPr lang="pt-PT" dirty="0" err="1"/>
              <a:t>kaggle</a:t>
            </a:r>
            <a:r>
              <a:rPr lang="pt-PT" dirty="0"/>
              <a:t> e obtivemos uma pontuação de 29.</a:t>
            </a:r>
          </a:p>
          <a:p>
            <a:r>
              <a:rPr lang="pt-PT" dirty="0"/>
              <a:t>Fomos investigar qual a possível causa e descobrimos que este comportamento era devido a termos o nosso Y não estava na mesma escala nem normalizado. Depois de seguir estes dois passos o gráfico ficou correto.</a:t>
            </a:r>
          </a:p>
          <a:p>
            <a:r>
              <a:rPr lang="pt-PT" dirty="0"/>
              <a:t>Como podemos visualizar no gráfico, nenhuma regularização trás melhoria ao nosso modelo, logo decidimos retirar as regularizações e seguir sem qualquer regularização.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7052-5091-16CF-5E4E-84FB167B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8"/>
          <a:stretch/>
        </p:blipFill>
        <p:spPr>
          <a:xfrm>
            <a:off x="5280310" y="1079292"/>
            <a:ext cx="3551990" cy="25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3DFF-92BD-855D-5759-0432CE132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0458B-4EE7-D209-940B-16232FAE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[1.3]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8FDA84-FA01-ED81-2EB5-38BED272E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09808" cy="341640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Analisamos os scores com diferentes tipos de regularizações de forma a complementar a nossa analise alem dos gráficos anteriores.</a:t>
            </a:r>
          </a:p>
          <a:p>
            <a:r>
              <a:rPr lang="pt-PT" dirty="0"/>
              <a:t>Percebemos que ambas as regularizações não trazem nenhum beneficio para a performance do modelo logo acabamos por submeter o modelo sem regularização no </a:t>
            </a:r>
            <a:r>
              <a:rPr lang="pt-PT" dirty="0" err="1"/>
              <a:t>kaggle</a:t>
            </a:r>
            <a:r>
              <a:rPr lang="pt-PT" dirty="0"/>
              <a:t> obtendo uma diferença de 0.5 mantendo a mesma diferença que temos vindo a obter.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68A2DD-E311-FDED-7787-6323254DB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69443"/>
              </p:ext>
            </p:extLst>
          </p:nvPr>
        </p:nvGraphicFramePr>
        <p:xfrm>
          <a:off x="5321508" y="1152475"/>
          <a:ext cx="3155518" cy="22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Regularization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MSE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Regularization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3,290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Lasso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3,330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Ridge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3,298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03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EE6F53-2B2F-DA17-1A9A-E2C2A4E13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80804"/>
              </p:ext>
            </p:extLst>
          </p:nvPr>
        </p:nvGraphicFramePr>
        <p:xfrm>
          <a:off x="5321508" y="3536305"/>
          <a:ext cx="3155518" cy="11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Best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Local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Kaggle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3,290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3,71431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02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identification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1: Pedro Peralta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Number 1: 70070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Name 2: Rodrigo Maravilhas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Number 2: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60619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Name 3: Simão </a:t>
            </a:r>
            <a:r>
              <a:rPr lang="pt-PT" dirty="0"/>
              <a:t>Carrasco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Number 3: </a:t>
            </a:r>
            <a:r>
              <a:rPr lang="pt-PT" b="0" i="0" dirty="0">
                <a:effectLst/>
                <a:latin typeface="gg sans"/>
              </a:rPr>
              <a:t>59208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Final score: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Leaderboard</a:t>
            </a:r>
            <a:r>
              <a:rPr lang="en-US" dirty="0"/>
              <a:t> private</a:t>
            </a:r>
            <a:r>
              <a:rPr lang="en" dirty="0"/>
              <a:t> ranking:                  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0E9B370-8964-432D-987C-1FAAD11B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36713E4C-5C86-1395-AC44-2BBA6EC6D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[2]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58FEC-534D-2DF0-2314-D6F3B050FA2B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Nonlinear 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037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C98773E3-9350-7A55-0897-11CA611C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55D77740-D95D-361B-3E73-182D7453D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[2.1]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7F18A-907A-A20E-BE5D-7E35CDD52B55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894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4F990-5F1A-8D95-7E59-6962625FF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DF097-F670-9227-2FD4-A5779067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[2.1]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34967A-078B-8550-FECD-F6077CD1B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Nesta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prentendia-mos</a:t>
            </a:r>
            <a:r>
              <a:rPr lang="pt-PT" dirty="0"/>
              <a:t> melhorar o nosso modelo para um modelo não linear. Para isso utilizou-se dois modelos, o Polinomial e o </a:t>
            </a:r>
            <a:r>
              <a:rPr lang="pt-PT" dirty="0" err="1"/>
              <a:t>Knn</a:t>
            </a:r>
            <a:r>
              <a:rPr lang="pt-PT" dirty="0"/>
              <a:t>. Foram criados dois pipelines, para poder testar cada modelo com diferentes graus/</a:t>
            </a:r>
            <a:r>
              <a:rPr lang="pt-PT" dirty="0" err="1"/>
              <a:t>Ks</a:t>
            </a:r>
            <a:r>
              <a:rPr lang="pt-PT" dirty="0"/>
              <a:t> e avaliar o MSE para perceber a performance.</a:t>
            </a:r>
          </a:p>
          <a:p>
            <a:r>
              <a:rPr lang="pt-PT" dirty="0"/>
              <a:t>Depois de implementar e analisar a performance destes dois modelos, decidimos implementar o cross-</a:t>
            </a:r>
            <a:r>
              <a:rPr lang="pt-PT" dirty="0" err="1"/>
              <a:t>validation</a:t>
            </a:r>
            <a:r>
              <a:rPr lang="pt-PT" dirty="0"/>
              <a:t> de forma a melhorar o treino do nosso modelo.</a:t>
            </a:r>
          </a:p>
        </p:txBody>
      </p:sp>
    </p:spTree>
    <p:extLst>
      <p:ext uri="{BB962C8B-B14F-4D97-AF65-F5344CB8AC3E}">
        <p14:creationId xmlns:p14="http://schemas.microsoft.com/office/powerpoint/2010/main" val="89157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513F9-1E83-9BCA-A784-86304228F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91699-0000-010F-9FC7-F6812A75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[2.2]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437910-3156-BEE1-A4E1-F508D4FB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33926" cy="3416400"/>
          </a:xfrm>
        </p:spPr>
        <p:txBody>
          <a:bodyPr>
            <a:normAutofit/>
          </a:bodyPr>
          <a:lstStyle/>
          <a:p>
            <a:r>
              <a:rPr lang="pt-PT" dirty="0"/>
              <a:t>Como podemos ver na seguinte tabela os modelos não lineares não trouxeram nenhuma melhoria na performance do modelo, logo decidimos utilizar para evidencias futuras o modelo linear.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72A61B-09B9-427A-796C-2CEBBE76F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3958"/>
              </p:ext>
            </p:extLst>
          </p:nvPr>
        </p:nvGraphicFramePr>
        <p:xfrm>
          <a:off x="5058698" y="1152475"/>
          <a:ext cx="3418329" cy="22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443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139443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  <a:gridCol w="1139443">
                  <a:extLst>
                    <a:ext uri="{9D8B030D-6E8A-4147-A177-3AD203B41FA5}">
                      <a16:colId xmlns:a16="http://schemas.microsoft.com/office/drawing/2014/main" val="779479782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Local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Kaggle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3.816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95384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Polinomial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4.262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4.50813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4.301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4.68458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05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94B6650-919A-6B25-4C71-4835E3546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B295AD31-A5EC-F2CF-1839-EDD9F27463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[3]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672F-CB1E-26DD-7CFE-9097B4D067A8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Handling </a:t>
            </a:r>
            <a:r>
              <a:rPr lang="pt-PT" dirty="0" err="1"/>
              <a:t>missing</a:t>
            </a:r>
            <a:r>
              <a:rPr lang="pt-PT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6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25AB101-F5A8-05A8-3EB8-3852D25EC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2317E978-901A-2290-1046-F4E7FC6128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[3.1]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B1846-6418-59B3-AAA7-C8BCF030A1C3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Missing</a:t>
            </a:r>
            <a:r>
              <a:rPr lang="pt-PT" dirty="0"/>
              <a:t> data </a:t>
            </a:r>
            <a:r>
              <a:rPr lang="pt-PT" dirty="0" err="1"/>
              <a:t>imputation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0790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084FB-F576-4EE5-CBF4-6AEB1246F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2B542-E56A-5C2E-5E3B-8D21370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855348-AE54-CD2F-8A6F-34945FB94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Nesta fase do projeto queria-se utilizar as </a:t>
            </a:r>
            <a:r>
              <a:rPr lang="pt-PT" dirty="0" err="1"/>
              <a:t>features</a:t>
            </a:r>
            <a:r>
              <a:rPr lang="pt-PT" dirty="0"/>
              <a:t> que tinham sido removido inicialmente, as que continham valores nulos. Para tal utilizamos estratégias de imputação de dados para popular os dados nulos com valores aproximados de forma a melhorar o treino do modelo.</a:t>
            </a:r>
          </a:p>
          <a:p>
            <a:r>
              <a:rPr lang="pt-PT" dirty="0"/>
              <a:t>Antes de iniciarmos com o processo de imputação de dados decidimos analisar as diferentes colunas e a distribuição de valores para as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TreatmentResponse</a:t>
            </a:r>
            <a:r>
              <a:rPr lang="pt-PT" dirty="0"/>
              <a:t>, </a:t>
            </a:r>
            <a:r>
              <a:rPr lang="pt-PT" dirty="0" err="1"/>
              <a:t>ComorbidityIndex</a:t>
            </a:r>
            <a:r>
              <a:rPr lang="pt-PT" dirty="0"/>
              <a:t> e </a:t>
            </a:r>
            <a:r>
              <a:rPr lang="pt-PT" dirty="0" err="1"/>
              <a:t>GeneticRisk</a:t>
            </a:r>
            <a:r>
              <a:rPr lang="pt-PT" dirty="0"/>
              <a:t>.</a:t>
            </a:r>
          </a:p>
          <a:p>
            <a:r>
              <a:rPr lang="pt-PT" dirty="0"/>
              <a:t>Existem diversas formas de imputar os dados, começando pelos mais simples como utilizar a media, a mediana ou um valor constante.</a:t>
            </a:r>
          </a:p>
          <a:p>
            <a:r>
              <a:rPr lang="pt-PT" dirty="0"/>
              <a:t>Como as </a:t>
            </a:r>
            <a:r>
              <a:rPr lang="pt-PT" dirty="0" err="1"/>
              <a:t>features</a:t>
            </a:r>
            <a:r>
              <a:rPr lang="pt-PT" dirty="0"/>
              <a:t> que têm valores nulos são todas discretas não faz sentido utilizar medias, podemos optar outras abordagens, mas vamos analisar:</a:t>
            </a:r>
          </a:p>
        </p:txBody>
      </p:sp>
    </p:spTree>
    <p:extLst>
      <p:ext uri="{BB962C8B-B14F-4D97-AF65-F5344CB8AC3E}">
        <p14:creationId xmlns:p14="http://schemas.microsoft.com/office/powerpoint/2010/main" val="424454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98596-6288-9E2E-8544-180817A7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B98F-3712-A18B-A428-346891C3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Analysis - </a:t>
            </a:r>
            <a:r>
              <a:rPr lang="en-US" dirty="0" err="1"/>
              <a:t>TreatmentResponse</a:t>
            </a:r>
            <a:r>
              <a:rPr lang="en-US" dirty="0"/>
              <a:t>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23159D-02BB-FB87-EDBB-EC1D0242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4914" cy="3416400"/>
          </a:xfrm>
        </p:spPr>
        <p:txBody>
          <a:bodyPr>
            <a:normAutofit/>
          </a:bodyPr>
          <a:lstStyle/>
          <a:p>
            <a:r>
              <a:rPr lang="pt-PT" dirty="0"/>
              <a:t>Na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treatmentResponse</a:t>
            </a:r>
            <a:r>
              <a:rPr lang="pt-PT" dirty="0"/>
              <a:t>, temos um equilíbrio entre os dois tipos de respostas e poucas nulos, não sendo justo colocar todos os nulos num só tipo, mas podemos igualar utilizando 9 records com valor 1 e 20 records com valor 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7E4745-DFC1-F6D5-D1C9-BC42DB296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9931"/>
              </p:ext>
            </p:extLst>
          </p:nvPr>
        </p:nvGraphicFramePr>
        <p:xfrm>
          <a:off x="5306679" y="1365011"/>
          <a:ext cx="3155518" cy="22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27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3AA90-1A9F-ACC8-FB40-A2D5FDBAF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DED4-9949-F09B-7886-41452B1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Analysis - </a:t>
            </a:r>
            <a:r>
              <a:rPr lang="en-US" dirty="0" err="1"/>
              <a:t>ComorbidityIndex</a:t>
            </a:r>
            <a:r>
              <a:rPr lang="en-US" dirty="0"/>
              <a:t>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FD305D-D278-EBF1-BAB3-3CD3CE99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4914" cy="341640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Na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comorbidityIndex</a:t>
            </a:r>
            <a:r>
              <a:rPr lang="pt-PT" dirty="0"/>
              <a:t> continuamos com uma </a:t>
            </a:r>
            <a:r>
              <a:rPr lang="pt-PT" dirty="0" err="1"/>
              <a:t>feature</a:t>
            </a:r>
            <a:r>
              <a:rPr lang="pt-PT" dirty="0"/>
              <a:t> com valores discretos com uma variação de valores o que torna a imputação dos valores nulas mais complexas pois o valor pode impactar positivamente ou negativamente no treino do modelo. Nas abordagens de imputação mais básica poderíamos utilizar a moda ou a mediana para preencher os valores nulos.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CD7DDC-B8BB-91F5-9616-6F9422845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29399"/>
              </p:ext>
            </p:extLst>
          </p:nvPr>
        </p:nvGraphicFramePr>
        <p:xfrm>
          <a:off x="5306679" y="1365011"/>
          <a:ext cx="3155518" cy="337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96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1790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0603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3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68509-5A86-27D3-EE71-E146F517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7C20B-2D69-CA21-CB1E-20B8049B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Analysis - </a:t>
            </a:r>
            <a:r>
              <a:rPr lang="en-US" dirty="0" err="1"/>
              <a:t>GeneticRisk</a:t>
            </a:r>
            <a:r>
              <a:rPr lang="en-US" dirty="0"/>
              <a:t>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881B5B-FE38-D8FF-51D6-863731E0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4914" cy="3416400"/>
          </a:xfrm>
        </p:spPr>
        <p:txBody>
          <a:bodyPr>
            <a:normAutofit/>
          </a:bodyPr>
          <a:lstStyle/>
          <a:p>
            <a:r>
              <a:rPr lang="pt-PT" dirty="0"/>
              <a:t>Na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GeneticRisk</a:t>
            </a:r>
            <a:r>
              <a:rPr lang="pt-PT" dirty="0"/>
              <a:t> temos a mesma quantidade de tipos de valores possíveis como no </a:t>
            </a:r>
            <a:r>
              <a:rPr lang="pt-PT" dirty="0" err="1"/>
              <a:t>TreatmentResponse</a:t>
            </a:r>
            <a:r>
              <a:rPr lang="pt-PT" dirty="0"/>
              <a:t> mas com uma distribuição mais voltada para o valor 0 logo a técnica de imputação poderá impactar conformo o valor que coloquemos nos valore nulos.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9ED6E-DAEA-B731-DE6F-23AEE4A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27032"/>
              </p:ext>
            </p:extLst>
          </p:nvPr>
        </p:nvGraphicFramePr>
        <p:xfrm>
          <a:off x="5306679" y="1365011"/>
          <a:ext cx="3155518" cy="22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225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5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[1]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7E944-68F7-E15D-0A6A-95EC4CD71655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</a:t>
            </a:r>
            <a:r>
              <a:rPr lang="pt-PT" dirty="0"/>
              <a:t> </a:t>
            </a:r>
            <a:r>
              <a:rPr lang="en-US" dirty="0"/>
              <a:t>the</a:t>
            </a:r>
            <a:r>
              <a:rPr lang="pt-PT" dirty="0"/>
              <a:t> </a:t>
            </a:r>
            <a:r>
              <a:rPr lang="en-US" dirty="0"/>
              <a:t>baseline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3B86-E727-F04B-0762-FCF4C39B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B809-8D96-135E-A9F5-06137483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Data Imputation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2B396C-03A8-8864-9DD2-4056B7100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Alem das abordagens mais simples como a media, a mediana, a moda. Existem diferentes </a:t>
            </a:r>
            <a:r>
              <a:rPr lang="pt-PT" dirty="0" err="1"/>
              <a:t>tecnincas</a:t>
            </a:r>
            <a:r>
              <a:rPr lang="pt-PT" dirty="0"/>
              <a:t>, tais como o KNN </a:t>
            </a:r>
            <a:r>
              <a:rPr lang="pt-PT" dirty="0" err="1"/>
              <a:t>Inputer</a:t>
            </a:r>
            <a:r>
              <a:rPr lang="pt-PT" dirty="0"/>
              <a:t> que preenche os nulos com base nos vizinhos mais próximos o que achamos que é uma ótima abordagem visto que vai normalizar um pouco mais os dados. Alem desta investigamos também a </a:t>
            </a:r>
            <a:r>
              <a:rPr lang="pt-PT" dirty="0" err="1"/>
              <a:t>Iterative</a:t>
            </a:r>
            <a:r>
              <a:rPr lang="pt-PT" dirty="0"/>
              <a:t> </a:t>
            </a:r>
            <a:r>
              <a:rPr lang="pt-PT" dirty="0" err="1"/>
              <a:t>Imputation</a:t>
            </a:r>
            <a:r>
              <a:rPr lang="pt-PT" dirty="0"/>
              <a:t> que utiliza o round-</a:t>
            </a:r>
            <a:r>
              <a:rPr lang="pt-PT" dirty="0" err="1"/>
              <a:t>robin</a:t>
            </a:r>
            <a:r>
              <a:rPr lang="pt-PT" dirty="0"/>
              <a:t> linear </a:t>
            </a:r>
            <a:r>
              <a:rPr lang="pt-PT" dirty="0" err="1"/>
              <a:t>regression</a:t>
            </a:r>
            <a:r>
              <a:rPr lang="pt-PT" dirty="0"/>
              <a:t>, modelando o valor da </a:t>
            </a:r>
            <a:r>
              <a:rPr lang="pt-PT" dirty="0" err="1"/>
              <a:t>feature</a:t>
            </a:r>
            <a:r>
              <a:rPr lang="pt-PT" dirty="0"/>
              <a:t> com base nas outras </a:t>
            </a:r>
            <a:r>
              <a:rPr lang="pt-PT" dirty="0" err="1"/>
              <a:t>features</a:t>
            </a:r>
            <a:r>
              <a:rPr lang="pt-PT" dirty="0"/>
              <a:t> o que também é uma boa abordagem. Estas técnicas estavam no link disponibilizado no </a:t>
            </a:r>
            <a:r>
              <a:rPr lang="pt-PT" dirty="0" err="1"/>
              <a:t>enuciado</a:t>
            </a:r>
            <a:r>
              <a:rPr lang="pt-PT" dirty="0"/>
              <a:t> e são estas duas que iremos explorar nesta tarefa.</a:t>
            </a:r>
          </a:p>
        </p:txBody>
      </p:sp>
    </p:spTree>
    <p:extLst>
      <p:ext uri="{BB962C8B-B14F-4D97-AF65-F5344CB8AC3E}">
        <p14:creationId xmlns:p14="http://schemas.microsoft.com/office/powerpoint/2010/main" val="155531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D74F-3E49-7267-A5A4-CC0890DE6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2D947-1C3A-1C22-2C0C-E7F84DB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Imputation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BB794C-5DB9-BEF7-1FE9-D316A794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200242" cy="3416400"/>
          </a:xfrm>
        </p:spPr>
        <p:txBody>
          <a:bodyPr>
            <a:normAutofit/>
          </a:bodyPr>
          <a:lstStyle/>
          <a:p>
            <a:r>
              <a:rPr lang="pt-PT" dirty="0"/>
              <a:t>Ao implementarmos esta técnica de imputação de dados obtivemos resultados muito positivos, testamos com diversos valores de K para perceber com qual conseguíamos obter o melhor Score.</a:t>
            </a:r>
          </a:p>
          <a:p>
            <a:r>
              <a:rPr lang="pt-PT" dirty="0"/>
              <a:t>Escolhemos para submeter no </a:t>
            </a:r>
            <a:r>
              <a:rPr lang="pt-PT" dirty="0" err="1"/>
              <a:t>Kaggle</a:t>
            </a:r>
            <a:r>
              <a:rPr lang="pt-PT" dirty="0"/>
              <a:t> o K = 2 pois foi a melhor performance que conseguimos obter com esta técnica.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52938C-B10D-B891-7973-406C45C38E44}"/>
              </a:ext>
            </a:extLst>
          </p:cNvPr>
          <p:cNvGraphicFramePr>
            <a:graphicFrameLocks noGrp="1"/>
          </p:cNvGraphicFramePr>
          <p:nvPr/>
        </p:nvGraphicFramePr>
        <p:xfrm>
          <a:off x="5676782" y="1152475"/>
          <a:ext cx="3155518" cy="337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2,760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2,710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2,720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1790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2,732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0603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Kaggle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K 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3,44623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0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9E617-F0AB-1669-734F-CFBB2EF1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1401D-3EB9-CDE0-7395-64E11FDF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Imputation – Y-Y hat plot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0F1815E-BBE8-990B-6F97-15D16694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44436" cy="3416400"/>
          </a:xfrm>
        </p:spPr>
        <p:txBody>
          <a:bodyPr>
            <a:normAutofit/>
          </a:bodyPr>
          <a:lstStyle/>
          <a:p>
            <a:r>
              <a:rPr lang="pt-PT" dirty="0"/>
              <a:t>Ao visualizarmos o gráfico Y-Y </a:t>
            </a:r>
            <a:r>
              <a:rPr lang="pt-PT" dirty="0" err="1"/>
              <a:t>hat</a:t>
            </a:r>
            <a:r>
              <a:rPr lang="pt-PT" dirty="0"/>
              <a:t> conseguimos ver uma maior concentração dos pontos na diagonal o que significa que o modelo está mais ajustado ao </a:t>
            </a:r>
            <a:r>
              <a:rPr lang="pt-PT" dirty="0" err="1"/>
              <a:t>DataSet</a:t>
            </a:r>
            <a:r>
              <a:rPr lang="pt-PT" dirty="0"/>
              <a:t> e que conseguirá obter melhores previsões.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36632-9166-E904-5512-1AEDE266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83" y="967673"/>
            <a:ext cx="3914614" cy="29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4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B22D3-B4AB-0121-64EB-E5FFEFCE2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5EE61-2588-6379-E977-03B803A6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Imputation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8B7099-5D92-7E0F-0E4E-9D5388CB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200242" cy="3416400"/>
          </a:xfrm>
        </p:spPr>
        <p:txBody>
          <a:bodyPr>
            <a:normAutofit/>
          </a:bodyPr>
          <a:lstStyle/>
          <a:p>
            <a:r>
              <a:rPr lang="pt-PT" dirty="0"/>
              <a:t>Utilizando a técnica de imputação iterativa observamos que apesar de conseguirmos obter um Score melhor do que o modelo sem as </a:t>
            </a:r>
            <a:r>
              <a:rPr lang="pt-PT" dirty="0" err="1"/>
              <a:t>features</a:t>
            </a:r>
            <a:r>
              <a:rPr lang="pt-PT" dirty="0"/>
              <a:t>, não conseguíamos superar o </a:t>
            </a:r>
            <a:r>
              <a:rPr lang="pt-PT" dirty="0" err="1"/>
              <a:t>Knn</a:t>
            </a:r>
            <a:r>
              <a:rPr lang="pt-PT" dirty="0"/>
              <a:t> </a:t>
            </a:r>
            <a:r>
              <a:rPr lang="pt-PT" dirty="0" err="1"/>
              <a:t>Imputation</a:t>
            </a:r>
            <a:r>
              <a:rPr lang="pt-PT" dirty="0"/>
              <a:t>. Experimentamos com diversas quantidades de iterações, de forma exagerada para ver o quão mexia na performance do modelo e não obtivemos </a:t>
            </a:r>
            <a:r>
              <a:rPr lang="pt-PT" dirty="0" err="1"/>
              <a:t>improments</a:t>
            </a:r>
            <a:r>
              <a:rPr lang="pt-PT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69B4CA-A5E7-DEC1-0916-EF1DCDC88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85664"/>
              </p:ext>
            </p:extLst>
          </p:nvPr>
        </p:nvGraphicFramePr>
        <p:xfrm>
          <a:off x="5676782" y="1152475"/>
          <a:ext cx="3155518" cy="22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59">
                  <a:extLst>
                    <a:ext uri="{9D8B030D-6E8A-4147-A177-3AD203B41FA5}">
                      <a16:colId xmlns:a16="http://schemas.microsoft.com/office/drawing/2014/main" val="718447544"/>
                    </a:ext>
                  </a:extLst>
                </a:gridCol>
                <a:gridCol w="1577759">
                  <a:extLst>
                    <a:ext uri="{9D8B030D-6E8A-4147-A177-3AD203B41FA5}">
                      <a16:colId xmlns:a16="http://schemas.microsoft.com/office/drawing/2014/main" val="3202154538"/>
                    </a:ext>
                  </a:extLst>
                </a:gridCol>
              </a:tblGrid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Iteration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969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2,763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8276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2,763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20325"/>
                  </a:ext>
                </a:extLst>
              </a:tr>
              <a:tr h="562270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Kaggle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3,52075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38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F43AE-FFC9-8D80-A4DF-EA02563CB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10B6B-790E-2655-F5F3-7932B01C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Imputation – Y-Y hat plot [3.1]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DE1018-447D-B8CC-14CC-B3FB253B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44436" cy="3416400"/>
          </a:xfrm>
        </p:spPr>
        <p:txBody>
          <a:bodyPr>
            <a:normAutofit/>
          </a:bodyPr>
          <a:lstStyle/>
          <a:p>
            <a:r>
              <a:rPr lang="pt-PT" dirty="0"/>
              <a:t>Ao visualizarmos o gráfico Y-Y </a:t>
            </a:r>
            <a:r>
              <a:rPr lang="pt-PT" dirty="0" err="1"/>
              <a:t>hat</a:t>
            </a:r>
            <a:r>
              <a:rPr lang="pt-PT" dirty="0"/>
              <a:t> continuamos a ver uma maior concentração dos pontos na diagonal, o que significa que obtivemos uma melhoria relativamente ao modelo sem as </a:t>
            </a:r>
            <a:r>
              <a:rPr lang="pt-PT" dirty="0" err="1"/>
              <a:t>features</a:t>
            </a:r>
            <a:r>
              <a:rPr lang="pt-PT" dirty="0"/>
              <a:t>. Este gráfico fica muito idêntico ao do </a:t>
            </a:r>
            <a:r>
              <a:rPr lang="pt-PT" dirty="0" err="1"/>
              <a:t>Knn</a:t>
            </a:r>
            <a:r>
              <a:rPr lang="pt-PT" dirty="0"/>
              <a:t> </a:t>
            </a:r>
            <a:r>
              <a:rPr lang="pt-PT" dirty="0" err="1"/>
              <a:t>Imputation</a:t>
            </a:r>
            <a:r>
              <a:rPr lang="pt-PT" dirty="0"/>
              <a:t> mas analisando os Scores percebemos que o </a:t>
            </a:r>
            <a:r>
              <a:rPr lang="pt-PT" dirty="0" err="1"/>
              <a:t>Knn</a:t>
            </a:r>
            <a:r>
              <a:rPr lang="pt-PT" dirty="0"/>
              <a:t> </a:t>
            </a:r>
            <a:r>
              <a:rPr lang="pt-PT" dirty="0" err="1"/>
              <a:t>Imputation</a:t>
            </a:r>
            <a:r>
              <a:rPr lang="pt-PT" dirty="0"/>
              <a:t> consegue gerar melhores previsões.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27043-84DD-2B39-9D42-07385C40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31"/>
          <a:stretch/>
        </p:blipFill>
        <p:spPr>
          <a:xfrm>
            <a:off x="5187019" y="1312190"/>
            <a:ext cx="3515688" cy="25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7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A1F305C-7D1C-9197-D034-537A7DCC6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75E00475-3115-4501-86CC-661E4BA892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</a:t>
            </a:r>
            <a:r>
              <a:rPr lang="en" dirty="0" err="1"/>
              <a:t>x.y</a:t>
            </a:r>
            <a:r>
              <a:rPr lang="en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40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942E9-483F-376E-E825-43BA12ED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C6E33-1D7F-4022-F4AF-39D1B3B7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</a:t>
            </a:r>
            <a:r>
              <a:rPr lang="en-US" dirty="0" err="1"/>
              <a:t>x,y</a:t>
            </a:r>
            <a:r>
              <a:rPr lang="en-US" dirty="0"/>
              <a:t>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ED47E2-63C3-5017-AFA1-C126EA4BB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115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61B6A-344B-35E3-3F42-0EB9D636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BD8CCC-C62C-448E-5E03-7432197F6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21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7A425-36EA-9808-3A7A-0460D60B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assessment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6299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BCCFF928-2714-CC78-1EB1-D911460A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9F5E49D3-7DF1-A86B-4A68-6ACBCB7B4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[1.1]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2C5EE-1BF1-F835-D338-E689173E7979}"/>
              </a:ext>
            </a:extLst>
          </p:cNvPr>
          <p:cNvSpPr txBox="1"/>
          <p:nvPr/>
        </p:nvSpPr>
        <p:spPr>
          <a:xfrm>
            <a:off x="311700" y="288867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Preparation and Validation Pipeline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6601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great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50B8-3572-2171-184D-7CB447F8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8492AF-D3A2-ADD3-DA62-EB00F1E4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Esta </a:t>
            </a:r>
            <a:r>
              <a:rPr lang="en-US" dirty="0" err="1"/>
              <a:t>primeira</a:t>
            </a:r>
            <a:r>
              <a:rPr lang="en-US" dirty="0"/>
              <a:t> task </a:t>
            </a:r>
            <a:r>
              <a:rPr lang="en-US" dirty="0" err="1"/>
              <a:t>baseava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e </a:t>
            </a:r>
            <a:r>
              <a:rPr lang="en-US" dirty="0" err="1"/>
              <a:t>prepara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dataset de forma a ser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desenvolvidos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proximas</a:t>
            </a:r>
            <a:r>
              <a:rPr lang="en-US" dirty="0"/>
              <a:t> tasks.</a:t>
            </a:r>
          </a:p>
          <a:p>
            <a:r>
              <a:rPr lang="pt-PT" dirty="0"/>
              <a:t>O </a:t>
            </a:r>
            <a:r>
              <a:rPr lang="pt-PT" dirty="0" err="1"/>
              <a:t>dataset</a:t>
            </a:r>
            <a:r>
              <a:rPr lang="pt-PT" dirty="0"/>
              <a:t> contem 400 entradas, e alem destas entradas precisamos de analisar os nulos de cada coluna, pois existiam colunas que continham valores nulos. </a:t>
            </a:r>
          </a:p>
          <a:p>
            <a:r>
              <a:rPr lang="pt-PT" dirty="0"/>
              <a:t>Utilizamos diversas ferramentas visuais de forma a conseguir perceber o comportamento e a distribuição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7677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819D7-0401-E44A-10C3-96208571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DEFD6-2518-464D-39BE-69B85B4E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9DD2B9-C247-2CD2-77E5-9A6A71E5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73371" cy="3416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PT" dirty="0" err="1"/>
              <a:t>Atraves</a:t>
            </a:r>
            <a:r>
              <a:rPr lang="pt-PT" dirty="0"/>
              <a:t> deste gráfico de barras conseguimos perceber quais </a:t>
            </a:r>
            <a:r>
              <a:rPr lang="pt-PT" dirty="0" err="1"/>
              <a:t>entries</a:t>
            </a:r>
            <a:r>
              <a:rPr lang="pt-PT" dirty="0"/>
              <a:t> do </a:t>
            </a:r>
            <a:r>
              <a:rPr lang="pt-PT" dirty="0" err="1"/>
              <a:t>dataset</a:t>
            </a:r>
            <a:r>
              <a:rPr lang="pt-PT" dirty="0"/>
              <a:t> de treino. Para termos mais precisão na quantidade de registos nulos que cada </a:t>
            </a:r>
            <a:r>
              <a:rPr lang="pt-PT" dirty="0" err="1"/>
              <a:t>feature</a:t>
            </a:r>
            <a:r>
              <a:rPr lang="pt-PT" dirty="0"/>
              <a:t> contem temos a seguinte tabela: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BB5F7-C769-62CC-2FA2-6B67D228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47" y="1415846"/>
            <a:ext cx="4050053" cy="243992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FC23D9-45A6-A8EC-6B0B-A90BD68A0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90657"/>
              </p:ext>
            </p:extLst>
          </p:nvPr>
        </p:nvGraphicFramePr>
        <p:xfrm>
          <a:off x="526026" y="3303638"/>
          <a:ext cx="4045974" cy="15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987">
                  <a:extLst>
                    <a:ext uri="{9D8B030D-6E8A-4147-A177-3AD203B41FA5}">
                      <a16:colId xmlns:a16="http://schemas.microsoft.com/office/drawing/2014/main" val="1621003528"/>
                    </a:ext>
                  </a:extLst>
                </a:gridCol>
                <a:gridCol w="2022987">
                  <a:extLst>
                    <a:ext uri="{9D8B030D-6E8A-4147-A177-3AD203B41FA5}">
                      <a16:colId xmlns:a16="http://schemas.microsoft.com/office/drawing/2014/main" val="1524673388"/>
                    </a:ext>
                  </a:extLst>
                </a:gridCol>
              </a:tblGrid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Feature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Null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Qnt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75768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GeneticRisk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15893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ComorbidityIndex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31933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TreatmentResponse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29408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SurvivalTime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152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4335E5-C4EE-AF68-3635-61136B9663B5}"/>
              </a:ext>
            </a:extLst>
          </p:cNvPr>
          <p:cNvSpPr txBox="1"/>
          <p:nvPr/>
        </p:nvSpPr>
        <p:spPr>
          <a:xfrm>
            <a:off x="5830529" y="791497"/>
            <a:ext cx="259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Mudar imagem para </a:t>
            </a:r>
            <a:r>
              <a:rPr lang="pt-PT" dirty="0" err="1"/>
              <a:t>ingles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48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F090F-B7F1-C683-F09F-CFCC2A1C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77806-E143-CA91-56E7-063FAA9E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E6F966-803C-6AED-CB01-AE6F75C0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73371" cy="3416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PT" dirty="0"/>
              <a:t>Para os dados de treino as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SurvivalTime</a:t>
            </a:r>
            <a:r>
              <a:rPr lang="pt-PT" dirty="0"/>
              <a:t> e </a:t>
            </a:r>
            <a:r>
              <a:rPr lang="pt-PT" dirty="0" err="1"/>
              <a:t>Censored</a:t>
            </a:r>
            <a:r>
              <a:rPr lang="pt-PT" dirty="0"/>
              <a:t> não estão incluídas, mas as restantes que já continham nulos em algumas </a:t>
            </a:r>
            <a:r>
              <a:rPr lang="pt-PT" dirty="0" err="1"/>
              <a:t>entries</a:t>
            </a:r>
            <a:r>
              <a:rPr lang="pt-PT" dirty="0"/>
              <a:t> continuam a ter nulos ficando desta forma: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6435F6-9291-EA51-A6FF-EB43FAF7D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79823"/>
              </p:ext>
            </p:extLst>
          </p:nvPr>
        </p:nvGraphicFramePr>
        <p:xfrm>
          <a:off x="526026" y="3303638"/>
          <a:ext cx="4045974" cy="12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987">
                  <a:extLst>
                    <a:ext uri="{9D8B030D-6E8A-4147-A177-3AD203B41FA5}">
                      <a16:colId xmlns:a16="http://schemas.microsoft.com/office/drawing/2014/main" val="1621003528"/>
                    </a:ext>
                  </a:extLst>
                </a:gridCol>
                <a:gridCol w="2022987">
                  <a:extLst>
                    <a:ext uri="{9D8B030D-6E8A-4147-A177-3AD203B41FA5}">
                      <a16:colId xmlns:a16="http://schemas.microsoft.com/office/drawing/2014/main" val="1524673388"/>
                    </a:ext>
                  </a:extLst>
                </a:gridCol>
              </a:tblGrid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Feature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Null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Qnt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75768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GeneticRisk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15893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ComorbidityIndex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31933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r>
                        <a:rPr lang="pt-PT" dirty="0" err="1"/>
                        <a:t>TreatmentResponse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294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6FBAD9-3ECA-BDCE-361D-F07E2D8E9EE3}"/>
              </a:ext>
            </a:extLst>
          </p:cNvPr>
          <p:cNvSpPr txBox="1"/>
          <p:nvPr/>
        </p:nvSpPr>
        <p:spPr>
          <a:xfrm>
            <a:off x="5830529" y="791497"/>
            <a:ext cx="259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Mudar imagem para </a:t>
            </a:r>
            <a:r>
              <a:rPr lang="pt-PT" dirty="0" err="1"/>
              <a:t>ingles</a:t>
            </a:r>
            <a:r>
              <a:rPr lang="pt-P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54D50-303D-E761-4F29-ABFEA271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83" y="1288026"/>
            <a:ext cx="3644017" cy="21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55526-A38E-C747-2F3C-73F7FFA3B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2C14-C0CD-5E41-98CE-FEC776D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7E1B0D-6822-1BB7-CFD1-37760940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73371" cy="3416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PT" dirty="0"/>
              <a:t>Analisando o gráfico gerado </a:t>
            </a:r>
            <a:r>
              <a:rPr lang="pt-PT" dirty="0" err="1"/>
              <a:t>apartid</a:t>
            </a:r>
            <a:r>
              <a:rPr lang="pt-PT" dirty="0"/>
              <a:t> do </a:t>
            </a:r>
            <a:r>
              <a:rPr lang="pt-PT" dirty="0" err="1"/>
              <a:t>msno.matrix</a:t>
            </a:r>
            <a:r>
              <a:rPr lang="pt-PT" dirty="0"/>
              <a:t>() podemos observar de outra forma a distribuição dos nulos no </a:t>
            </a:r>
            <a:r>
              <a:rPr lang="pt-PT" dirty="0" err="1"/>
              <a:t>dataset</a:t>
            </a:r>
            <a:r>
              <a:rPr lang="pt-PT" dirty="0"/>
              <a:t>. Não considerando o </a:t>
            </a:r>
            <a:r>
              <a:rPr lang="pt-PT" dirty="0" err="1"/>
              <a:t>SurvivelTime</a:t>
            </a:r>
            <a:r>
              <a:rPr lang="pt-PT" dirty="0"/>
              <a:t>, podemos ver que o </a:t>
            </a:r>
            <a:r>
              <a:rPr lang="pt-PT" dirty="0" err="1"/>
              <a:t>GeneticRisk</a:t>
            </a:r>
            <a:r>
              <a:rPr lang="pt-PT" dirty="0"/>
              <a:t> contem muitas variáveis nulas o que poderá significar que devemos retirar esta </a:t>
            </a:r>
            <a:r>
              <a:rPr lang="pt-PT" dirty="0" err="1"/>
              <a:t>feature</a:t>
            </a:r>
            <a:r>
              <a:rPr lang="pt-PT" dirty="0"/>
              <a:t> para o treino.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6AA28-04D3-13D3-3767-A5ABA569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4" y="731375"/>
            <a:ext cx="3580437" cy="1521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168DD5-AAF4-A110-7A16-E7AEB1CA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88" y="2860675"/>
            <a:ext cx="3480568" cy="1575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336D9-9E79-A2E9-771F-163D40841E7E}"/>
              </a:ext>
            </a:extLst>
          </p:cNvPr>
          <p:cNvSpPr txBox="1"/>
          <p:nvPr/>
        </p:nvSpPr>
        <p:spPr>
          <a:xfrm>
            <a:off x="5653548" y="2282825"/>
            <a:ext cx="216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Training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DB0D-8178-5B63-C46B-32AC1C89BAC5}"/>
              </a:ext>
            </a:extLst>
          </p:cNvPr>
          <p:cNvSpPr txBox="1"/>
          <p:nvPr/>
        </p:nvSpPr>
        <p:spPr>
          <a:xfrm>
            <a:off x="5756786" y="4342683"/>
            <a:ext cx="216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29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D0023-CBAE-E6C8-DC19-98F7DF074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7AF2A-7266-FE26-F2C7-699328A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done in task [1.1]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9D94DA-A420-1A46-D9B9-8B23472C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73371" cy="3416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PT" dirty="0"/>
              <a:t>Analisar o </a:t>
            </a:r>
            <a:r>
              <a:rPr lang="pt-PT" dirty="0" err="1"/>
              <a:t>heatmap</a:t>
            </a:r>
            <a:r>
              <a:rPr lang="pt-PT" dirty="0"/>
              <a:t> e ver o que isto representa….</a:t>
            </a:r>
          </a:p>
          <a:p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47615-A304-A648-B6E3-E31CAB10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71" y="1017725"/>
            <a:ext cx="4213973" cy="23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91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1805</Words>
  <Application>Microsoft Office PowerPoint</Application>
  <PresentationFormat>On-screen Show (16:9)</PresentationFormat>
  <Paragraphs>203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gg sans</vt:lpstr>
      <vt:lpstr>Simple Light</vt:lpstr>
      <vt:lpstr>ML@NOVA:  PRS</vt:lpstr>
      <vt:lpstr>Team identification</vt:lpstr>
      <vt:lpstr>Task [1]</vt:lpstr>
      <vt:lpstr>Task [1.1]</vt:lpstr>
      <vt:lpstr>What was done in task [1.1]</vt:lpstr>
      <vt:lpstr>What was done in task [1.1]</vt:lpstr>
      <vt:lpstr>What was done in task [1.1]</vt:lpstr>
      <vt:lpstr>What was done in task [1.1]</vt:lpstr>
      <vt:lpstr>What was done in task [1.1]</vt:lpstr>
      <vt:lpstr>What was done in task [1.1]</vt:lpstr>
      <vt:lpstr>Task [1.2]</vt:lpstr>
      <vt:lpstr>What was done in task [1.2]</vt:lpstr>
      <vt:lpstr>[1.2] Y-Y hat plot analysis</vt:lpstr>
      <vt:lpstr>Task [1.3]</vt:lpstr>
      <vt:lpstr>What was done in task [1.3]</vt:lpstr>
      <vt:lpstr>What was done in task [1.3]</vt:lpstr>
      <vt:lpstr>What was done in task [1.3]</vt:lpstr>
      <vt:lpstr>What was done in task [1.3]</vt:lpstr>
      <vt:lpstr>What was done in task [1.3]</vt:lpstr>
      <vt:lpstr>Task [2]</vt:lpstr>
      <vt:lpstr>Task [2.1]</vt:lpstr>
      <vt:lpstr>What was done in task [2.1]</vt:lpstr>
      <vt:lpstr>Performance Analysis [2.2]</vt:lpstr>
      <vt:lpstr>Task [3]</vt:lpstr>
      <vt:lpstr>Task [3.1]</vt:lpstr>
      <vt:lpstr>What was done in task [3.1]</vt:lpstr>
      <vt:lpstr>Features Analysis - TreatmentResponse [3.1]</vt:lpstr>
      <vt:lpstr>Features Analysis - ComorbidityIndex [3.1]</vt:lpstr>
      <vt:lpstr>Features Analysis - GeneticRisk [3.1]</vt:lpstr>
      <vt:lpstr>Advanced Data Imputation [3.1]</vt:lpstr>
      <vt:lpstr>Knn Imputation [3.1]</vt:lpstr>
      <vt:lpstr>Knn Imputation – Y-Y hat plot [3.1]</vt:lpstr>
      <vt:lpstr>Iterative Imputation [3.1]</vt:lpstr>
      <vt:lpstr>Knn Imputation – Y-Y hat plot [3.1]</vt:lpstr>
      <vt:lpstr>Task [x.y]</vt:lpstr>
      <vt:lpstr>What was done in task [x,y]</vt:lpstr>
      <vt:lpstr>Analysis </vt:lpstr>
      <vt:lpstr>Overall assessment </vt:lpstr>
      <vt:lpstr>What went wrong</vt:lpstr>
      <vt:lpstr>What went great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ML@NOVA:  [TEAM NAME]</dc:title>
  <cp:lastModifiedBy>pedro peralta</cp:lastModifiedBy>
  <cp:revision>15</cp:revision>
  <dcterms:modified xsi:type="dcterms:W3CDTF">2024-11-28T22:19:38Z</dcterms:modified>
</cp:coreProperties>
</file>