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0" roundtripDataSignature="AMtx7mg7fxWXJuorodSVEFFDtUfiwmAR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27773F-89C0-4E69-845C-755A204CCEB7}">
  <a:tblStyle styleId="{2E27773F-89C0-4E69-845C-755A204CCEB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a:tcStyle>
        <a:fill>
          <a:solidFill>
            <a:srgbClr val="CDD8FB"/>
          </a:solidFill>
        </a:fill>
      </a:tcStyle>
    </a:band1H>
    <a:band2H>
      <a:tcTxStyle/>
    </a:band2H>
    <a:band1V>
      <a:tcTxStyle/>
      <a:tcStyle>
        <a:fill>
          <a:solidFill>
            <a:srgbClr val="CDD8F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FB4C9251-E863-40EC-BD86-5D0D7EDF28F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Replicate this section for every task. Add slides as needed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Replicate this section for every task. Add slides as needed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Replicate this section for every task. Add slides as needed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Replicate this section for every task. Add slides as needed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Replicate this section for every task. Add slides as needed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Replicate this section for every task. Add slides as needed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Replicate this section for every task. Add slides as needed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Replicate this section for every task. Add slides as needed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d01229ec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31d01229ec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ce4d7ba7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31ce4d7ba7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Replicate this section for every task. Add slides as needed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ce4d7ba7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31ce4d7ba7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d01229ec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31d01229ec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ce4d7ba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31ce4d7ba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1d01229ec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31d01229ec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d01229ec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31d01229ec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d01229ec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31d01229ec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ce1f3d07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31ce1f3d07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Replicate this section for every task. Add slides as needed</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ce1f3d079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31ce1f3d07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Replicate this section for every task. Add slides as needed</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ce1f3d07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31ce1f3d07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ce1f3d0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31ce1f3d0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ce1f3d07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31ce1f3d07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pt-PT"/>
              <a:t>ML@NOVA: </a:t>
            </a:r>
            <a:br>
              <a:rPr lang="pt-PT"/>
            </a:br>
            <a:r>
              <a:rPr lang="pt-PT"/>
              <a:t>PRS</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7"/>
              <a:buNone/>
            </a:pPr>
            <a:r>
              <a:rPr lang="pt-PT"/>
              <a:t>Survival Time in Multiple Myeloma Patients</a:t>
            </a:r>
            <a:br>
              <a:rPr lang="pt-PT"/>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[1.1]</a:t>
            </a:r>
            <a:endParaRPr/>
          </a:p>
        </p:txBody>
      </p:sp>
      <p:sp>
        <p:nvSpPr>
          <p:cNvPr id="118" name="Google Shape;118;p10"/>
          <p:cNvSpPr txBox="1"/>
          <p:nvPr>
            <p:ph idx="1" type="body"/>
          </p:nvPr>
        </p:nvSpPr>
        <p:spPr>
          <a:xfrm>
            <a:off x="311700" y="1152475"/>
            <a:ext cx="4373371" cy="3416400"/>
          </a:xfrm>
          <a:prstGeom prst="rect">
            <a:avLst/>
          </a:prstGeom>
          <a:noFill/>
          <a:ln>
            <a:noFill/>
          </a:ln>
        </p:spPr>
        <p:txBody>
          <a:bodyPr anchorCtr="0" anchor="t" bIns="91425" lIns="91425" spcFirstLastPara="1" rIns="91425" wrap="square" tIns="91425">
            <a:normAutofit fontScale="55000"/>
          </a:bodyPr>
          <a:lstStyle/>
          <a:p>
            <a:pPr indent="-291465" lvl="0" marL="457200" rtl="0" algn="l">
              <a:spcBef>
                <a:spcPts val="0"/>
              </a:spcBef>
              <a:spcAft>
                <a:spcPts val="0"/>
              </a:spcAft>
              <a:buSzPct val="100000"/>
              <a:buChar char="●"/>
            </a:pPr>
            <a:r>
              <a:rPr lang="pt-PT"/>
              <a:t>TreatmentType and Censored:</a:t>
            </a:r>
            <a:endParaRPr/>
          </a:p>
          <a:p>
            <a:pPr indent="-277494" lvl="1" marL="914400" rtl="0" algn="l">
              <a:spcBef>
                <a:spcPts val="0"/>
              </a:spcBef>
              <a:spcAft>
                <a:spcPts val="0"/>
              </a:spcAft>
              <a:buSzPct val="100000"/>
              <a:buChar char="○"/>
            </a:pPr>
            <a:r>
              <a:rPr lang="pt-PT"/>
              <a:t>These two features are clustered together at a very low linkage distance. This suggests that they share a similar pattern or statistical relationship, potentially due to the way treatments might influence censoring status.</a:t>
            </a:r>
            <a:endParaRPr/>
          </a:p>
          <a:p>
            <a:pPr indent="-291465" lvl="0" marL="457200" rtl="0" algn="l">
              <a:spcBef>
                <a:spcPts val="0"/>
              </a:spcBef>
              <a:spcAft>
                <a:spcPts val="0"/>
              </a:spcAft>
              <a:buSzPct val="100000"/>
              <a:buChar char="●"/>
            </a:pPr>
            <a:r>
              <a:rPr lang="pt-PT"/>
              <a:t>ComorbidityIndex, GeneticRisk, and SurvivalTime:</a:t>
            </a:r>
            <a:endParaRPr/>
          </a:p>
          <a:p>
            <a:pPr indent="-277494" lvl="1" marL="914400" rtl="0" algn="l">
              <a:spcBef>
                <a:spcPts val="0"/>
              </a:spcBef>
              <a:spcAft>
                <a:spcPts val="0"/>
              </a:spcAft>
              <a:buSzPct val="100000"/>
              <a:buChar char="○"/>
            </a:pPr>
            <a:r>
              <a:rPr lang="pt-PT"/>
              <a:t>These features form a cluster, which implies a relationship between these factors and survival time. ComorbidityIndex and GeneticRisk might jointly contribute to predicting survival outcomes.</a:t>
            </a:r>
            <a:endParaRPr/>
          </a:p>
          <a:p>
            <a:pPr indent="-291465" lvl="0" marL="457200" rtl="0" algn="l">
              <a:spcBef>
                <a:spcPts val="0"/>
              </a:spcBef>
              <a:spcAft>
                <a:spcPts val="0"/>
              </a:spcAft>
              <a:buSzPct val="100000"/>
              <a:buChar char="●"/>
            </a:pPr>
            <a:r>
              <a:rPr lang="pt-PT"/>
              <a:t>Age and id:</a:t>
            </a:r>
            <a:endParaRPr/>
          </a:p>
          <a:p>
            <a:pPr indent="-277494" lvl="1" marL="914400" rtl="0" algn="l">
              <a:spcBef>
                <a:spcPts val="0"/>
              </a:spcBef>
              <a:spcAft>
                <a:spcPts val="0"/>
              </a:spcAft>
              <a:buSzPct val="100000"/>
              <a:buChar char="○"/>
            </a:pPr>
            <a:r>
              <a:rPr lang="pt-PT"/>
              <a:t>These features are grouped but at a slightly higher linkage distance, indicating a weaker relationship. The id is unlikely to carry meaningful predictive power but may have coincidental relationships.</a:t>
            </a:r>
            <a:endParaRPr/>
          </a:p>
          <a:p>
            <a:pPr indent="-291465" lvl="0" marL="457200" rtl="0" algn="l">
              <a:spcBef>
                <a:spcPts val="0"/>
              </a:spcBef>
              <a:spcAft>
                <a:spcPts val="0"/>
              </a:spcAft>
              <a:buSzPct val="100000"/>
              <a:buChar char="●"/>
            </a:pPr>
            <a:r>
              <a:rPr lang="pt-PT"/>
              <a:t>Gender and Stage:</a:t>
            </a:r>
            <a:endParaRPr/>
          </a:p>
          <a:p>
            <a:pPr indent="-277494" lvl="1" marL="914400" rtl="0" algn="l">
              <a:spcBef>
                <a:spcPts val="0"/>
              </a:spcBef>
              <a:spcAft>
                <a:spcPts val="0"/>
              </a:spcAft>
              <a:buSzPct val="100000"/>
              <a:buChar char="○"/>
            </a:pPr>
            <a:r>
              <a:rPr lang="pt-PT"/>
              <a:t>These features remain separate from the other clusters until a much higher linkage distance. This indicates they may not share strong statistical similarities with the other features or with each other.</a:t>
            </a:r>
            <a:endParaRPr/>
          </a:p>
          <a:p>
            <a:pPr indent="-291465" lvl="0" marL="457200" rtl="0" algn="l">
              <a:spcBef>
                <a:spcPts val="0"/>
              </a:spcBef>
              <a:spcAft>
                <a:spcPts val="0"/>
              </a:spcAft>
              <a:buSzPct val="100000"/>
              <a:buChar char="●"/>
            </a:pPr>
            <a:r>
              <a:rPr lang="pt-PT"/>
              <a:t>Survival-Related Features:</a:t>
            </a:r>
            <a:endParaRPr/>
          </a:p>
          <a:p>
            <a:pPr indent="-277494" lvl="1" marL="914400" rtl="0" algn="l">
              <a:spcBef>
                <a:spcPts val="0"/>
              </a:spcBef>
              <a:spcAft>
                <a:spcPts val="0"/>
              </a:spcAft>
              <a:buSzPct val="100000"/>
              <a:buChar char="○"/>
            </a:pPr>
            <a:r>
              <a:rPr lang="pt-PT"/>
              <a:t>SurvivalTime is closely clustered with ComorbidityIndex and GeneticRisk, confirming the insight from the correlation heatmap that these features are key predictors of survival time.</a:t>
            </a:r>
            <a:endParaRPr/>
          </a:p>
          <a:p>
            <a:pPr indent="-228600" lvl="0" marL="457200" rtl="0" algn="l">
              <a:lnSpc>
                <a:spcPct val="115000"/>
              </a:lnSpc>
              <a:spcBef>
                <a:spcPts val="0"/>
              </a:spcBef>
              <a:spcAft>
                <a:spcPts val="0"/>
              </a:spcAft>
              <a:buSzPct val="100000"/>
              <a:buNone/>
            </a:pPr>
            <a:r>
              <a:t/>
            </a:r>
            <a:endParaRPr/>
          </a:p>
        </p:txBody>
      </p:sp>
      <p:pic>
        <p:nvPicPr>
          <p:cNvPr id="119" name="Google Shape;119;p10"/>
          <p:cNvPicPr preferRelativeResize="0"/>
          <p:nvPr/>
        </p:nvPicPr>
        <p:blipFill rotWithShape="1">
          <a:blip r:embed="rId3">
            <a:alphaModFix/>
          </a:blip>
          <a:srcRect b="0" l="8054" r="0" t="0"/>
          <a:stretch/>
        </p:blipFill>
        <p:spPr>
          <a:xfrm>
            <a:off x="4642050" y="1399550"/>
            <a:ext cx="4279877" cy="23444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311700" y="2150850"/>
            <a:ext cx="8520600" cy="84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pt-PT"/>
              <a:t>Task [1.2]</a:t>
            </a:r>
            <a:endParaRPr/>
          </a:p>
        </p:txBody>
      </p:sp>
      <p:sp>
        <p:nvSpPr>
          <p:cNvPr id="125" name="Google Shape;125;p11"/>
          <p:cNvSpPr txBox="1"/>
          <p:nvPr/>
        </p:nvSpPr>
        <p:spPr>
          <a:xfrm>
            <a:off x="311700" y="2888673"/>
            <a:ext cx="4648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PT" sz="1400" u="none" cap="none" strike="noStrike">
                <a:solidFill>
                  <a:srgbClr val="000000"/>
                </a:solidFill>
                <a:latin typeface="Arial"/>
                <a:ea typeface="Arial"/>
                <a:cs typeface="Arial"/>
                <a:sym typeface="Arial"/>
              </a:rPr>
              <a:t>Learn the baseline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[1.2]</a:t>
            </a:r>
            <a:endParaRPr/>
          </a:p>
        </p:txBody>
      </p:sp>
      <p:sp>
        <p:nvSpPr>
          <p:cNvPr id="131" name="Google Shape;131;p12"/>
          <p:cNvSpPr txBox="1"/>
          <p:nvPr>
            <p:ph idx="1" type="body"/>
          </p:nvPr>
        </p:nvSpPr>
        <p:spPr>
          <a:xfrm>
            <a:off x="311700" y="1152475"/>
            <a:ext cx="7008416"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pt-PT"/>
              <a:t>The first step in this task was to remove all features with null values that would not be used to train our baseline model. We chose Linear Regression for the baseline, which does not support null values.</a:t>
            </a:r>
            <a:endParaRPr/>
          </a:p>
          <a:p>
            <a:pPr indent="-342900" lvl="0" marL="457200" rtl="0" algn="l">
              <a:spcBef>
                <a:spcPts val="0"/>
              </a:spcBef>
              <a:spcAft>
                <a:spcPts val="0"/>
              </a:spcAft>
              <a:buSzPts val="1800"/>
              <a:buChar char="●"/>
            </a:pPr>
            <a:r>
              <a:rPr lang="pt-PT"/>
              <a:t>After identifying the features with missing data during our initial analysis, this process was straightforward. The performance of our baseline model was evaluated using the Mean Squared Error (MSE) as the key metric.</a:t>
            </a:r>
            <a:r>
              <a:rPr lang="pt-PT"/>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[1.2] Y-Y hat plot analysis</a:t>
            </a:r>
            <a:endParaRPr/>
          </a:p>
        </p:txBody>
      </p:sp>
      <p:sp>
        <p:nvSpPr>
          <p:cNvPr id="137" name="Google Shape;137;p13"/>
          <p:cNvSpPr txBox="1"/>
          <p:nvPr>
            <p:ph idx="1" type="body"/>
          </p:nvPr>
        </p:nvSpPr>
        <p:spPr>
          <a:xfrm>
            <a:off x="311700" y="1152475"/>
            <a:ext cx="4052482"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1200"/>
              </a:spcBef>
              <a:spcAft>
                <a:spcPts val="0"/>
              </a:spcAft>
              <a:buSzPts val="1800"/>
              <a:buChar char="●"/>
            </a:pPr>
            <a:r>
              <a:rPr lang="pt-PT"/>
              <a:t>The Y-Y hat plot shows that most Survival Time points are centered along the line, though some dispersion is present.</a:t>
            </a:r>
            <a:endParaRPr/>
          </a:p>
          <a:p>
            <a:pPr indent="-342900" lvl="0" marL="457200" marR="0" rtl="0" algn="l">
              <a:lnSpc>
                <a:spcPct val="115000"/>
              </a:lnSpc>
              <a:spcBef>
                <a:spcPts val="0"/>
              </a:spcBef>
              <a:spcAft>
                <a:spcPts val="0"/>
              </a:spcAft>
              <a:buSzPts val="1800"/>
              <a:buChar char="●"/>
            </a:pPr>
            <a:r>
              <a:rPr lang="pt-PT"/>
              <a:t>Comparing the Kaggle score with the local score revealed minimal discrepancy, as shown in the table. The difference, approximately 0.5, remained consistent throughout the project.</a:t>
            </a:r>
            <a:endParaRPr/>
          </a:p>
        </p:txBody>
      </p:sp>
      <p:pic>
        <p:nvPicPr>
          <p:cNvPr id="138" name="Google Shape;138;p13"/>
          <p:cNvPicPr preferRelativeResize="0"/>
          <p:nvPr/>
        </p:nvPicPr>
        <p:blipFill rotWithShape="1">
          <a:blip r:embed="rId3">
            <a:alphaModFix/>
          </a:blip>
          <a:srcRect b="0" l="0" r="0" t="0"/>
          <a:stretch/>
        </p:blipFill>
        <p:spPr>
          <a:xfrm>
            <a:off x="4970206" y="658761"/>
            <a:ext cx="3155518" cy="2368777"/>
          </a:xfrm>
          <a:prstGeom prst="rect">
            <a:avLst/>
          </a:prstGeom>
          <a:noFill/>
          <a:ln>
            <a:noFill/>
          </a:ln>
        </p:spPr>
      </p:pic>
      <p:graphicFrame>
        <p:nvGraphicFramePr>
          <p:cNvPr id="139" name="Google Shape;139;p13"/>
          <p:cNvGraphicFramePr/>
          <p:nvPr/>
        </p:nvGraphicFramePr>
        <p:xfrm>
          <a:off x="5136202" y="3161070"/>
          <a:ext cx="3000000" cy="3000000"/>
        </p:xfrm>
        <a:graphic>
          <a:graphicData uri="http://schemas.openxmlformats.org/drawingml/2006/table">
            <a:tbl>
              <a:tblPr bandRow="1" firstRow="1">
                <a:noFill/>
                <a:tableStyleId>{2E27773F-89C0-4E69-845C-755A204CCEB7}</a:tableStyleId>
              </a:tblPr>
              <a:tblGrid>
                <a:gridCol w="1577750"/>
                <a:gridCol w="1577750"/>
              </a:tblGrid>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Location</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MSE 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Local code run</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3.682</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Kaggle submission</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4.26352</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2150850"/>
            <a:ext cx="8520600" cy="84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pt-PT"/>
              <a:t>Task [1.3]</a:t>
            </a:r>
            <a:endParaRPr/>
          </a:p>
        </p:txBody>
      </p:sp>
      <p:sp>
        <p:nvSpPr>
          <p:cNvPr id="145" name="Google Shape;145;p14"/>
          <p:cNvSpPr txBox="1"/>
          <p:nvPr/>
        </p:nvSpPr>
        <p:spPr>
          <a:xfrm>
            <a:off x="311700" y="2888673"/>
            <a:ext cx="4648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PT" sz="1400" u="none" cap="none" strike="noStrike">
                <a:solidFill>
                  <a:srgbClr val="000000"/>
                </a:solidFill>
                <a:latin typeface="Arial"/>
                <a:ea typeface="Arial"/>
                <a:cs typeface="Arial"/>
                <a:sym typeface="Arial"/>
              </a:rPr>
              <a:t>Learn with the cMSE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[1.3]</a:t>
            </a:r>
            <a:endParaRPr/>
          </a:p>
        </p:txBody>
      </p:sp>
      <p:sp>
        <p:nvSpPr>
          <p:cNvPr id="151" name="Google Shape;151;p15"/>
          <p:cNvSpPr txBox="1"/>
          <p:nvPr>
            <p:ph idx="1" type="body"/>
          </p:nvPr>
        </p:nvSpPr>
        <p:spPr>
          <a:xfrm>
            <a:off x="311700" y="1152475"/>
            <a:ext cx="7008416"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pt-PT"/>
              <a:t>In this task, we created a function to calculate the derivative of the cMSE loss. To achieve this, we first outlined the process and determined the necessary calculations for the function to work correctly.</a:t>
            </a:r>
            <a:endParaRPr/>
          </a:p>
          <a:p>
            <a:pPr indent="-342900" lvl="0" marL="457200" rtl="0" algn="l">
              <a:spcBef>
                <a:spcPts val="0"/>
              </a:spcBef>
              <a:spcAft>
                <a:spcPts val="0"/>
              </a:spcAft>
              <a:buSzPts val="1800"/>
              <a:buChar char="●"/>
            </a:pPr>
            <a:r>
              <a:rPr lang="pt-PT"/>
              <a:t>The cMSE formula was provided by the professor in the task description. Our focus was to implement a derivative function that could be used effectively in the Gradient Descent optimization process.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[1.3]</a:t>
            </a:r>
            <a:endParaRPr/>
          </a:p>
        </p:txBody>
      </p:sp>
      <p:sp>
        <p:nvSpPr>
          <p:cNvPr id="157" name="Google Shape;157;p16"/>
          <p:cNvSpPr txBox="1"/>
          <p:nvPr>
            <p:ph idx="1" type="body"/>
          </p:nvPr>
        </p:nvSpPr>
        <p:spPr>
          <a:xfrm>
            <a:off x="311700" y="1152475"/>
            <a:ext cx="7008416"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PT"/>
              <a:t>Escrever aqui quais os cálculos matemáticos que utilizamos….</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[1.3]</a:t>
            </a:r>
            <a:endParaRPr/>
          </a:p>
        </p:txBody>
      </p:sp>
      <p:sp>
        <p:nvSpPr>
          <p:cNvPr id="163" name="Google Shape;163;p17"/>
          <p:cNvSpPr txBox="1"/>
          <p:nvPr>
            <p:ph idx="1" type="body"/>
          </p:nvPr>
        </p:nvSpPr>
        <p:spPr>
          <a:xfrm>
            <a:off x="311700" y="1152475"/>
            <a:ext cx="5009808"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pt-PT"/>
              <a:t>After completing the functions, we tested gradient descent with regularization using Lasso and Ridge to determine which would provide the best performance for our model.</a:t>
            </a:r>
            <a:endParaRPr/>
          </a:p>
          <a:p>
            <a:pPr indent="-342900" lvl="0" marL="457200" rtl="0" algn="l">
              <a:spcBef>
                <a:spcPts val="0"/>
              </a:spcBef>
              <a:spcAft>
                <a:spcPts val="0"/>
              </a:spcAft>
              <a:buSzPts val="1800"/>
              <a:buChar char="●"/>
            </a:pPr>
            <a:r>
              <a:rPr lang="pt-PT"/>
              <a:t>We encountered an issue initially, as the predicted values were inconsistent. Upon analyzing the graph, we noticed something unusual, which helped us identify the problem in our approach.</a:t>
            </a:r>
            <a:endParaRPr/>
          </a:p>
        </p:txBody>
      </p:sp>
      <p:pic>
        <p:nvPicPr>
          <p:cNvPr id="164" name="Google Shape;164;p17"/>
          <p:cNvPicPr preferRelativeResize="0"/>
          <p:nvPr/>
        </p:nvPicPr>
        <p:blipFill rotWithShape="1">
          <a:blip r:embed="rId3">
            <a:alphaModFix/>
          </a:blip>
          <a:srcRect b="0" l="0" r="0" t="0"/>
          <a:stretch/>
        </p:blipFill>
        <p:spPr>
          <a:xfrm>
            <a:off x="5406452" y="1152475"/>
            <a:ext cx="3473979" cy="26130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[1.3]</a:t>
            </a:r>
            <a:endParaRPr/>
          </a:p>
        </p:txBody>
      </p:sp>
      <p:sp>
        <p:nvSpPr>
          <p:cNvPr id="170" name="Google Shape;170;p18"/>
          <p:cNvSpPr txBox="1"/>
          <p:nvPr>
            <p:ph idx="1" type="body"/>
          </p:nvPr>
        </p:nvSpPr>
        <p:spPr>
          <a:xfrm>
            <a:off x="311700" y="1152475"/>
            <a:ext cx="5009808" cy="3416400"/>
          </a:xfrm>
          <a:prstGeom prst="rect">
            <a:avLst/>
          </a:prstGeom>
          <a:noFill/>
          <a:ln>
            <a:noFill/>
          </a:ln>
        </p:spPr>
        <p:txBody>
          <a:bodyPr anchorCtr="0" anchor="t" bIns="91425" lIns="91425" spcFirstLastPara="1" rIns="91425" wrap="square" tIns="91425">
            <a:normAutofit fontScale="92500" lnSpcReduction="20000"/>
          </a:bodyPr>
          <a:lstStyle/>
          <a:p>
            <a:pPr indent="-352985" lvl="0" marL="457200" rtl="0" algn="l">
              <a:spcBef>
                <a:spcPts val="1200"/>
              </a:spcBef>
              <a:spcAft>
                <a:spcPts val="0"/>
              </a:spcAft>
              <a:buSzPct val="117647"/>
              <a:buChar char="●"/>
            </a:pPr>
            <a:r>
              <a:rPr lang="pt-PT"/>
              <a:t>We only noticed something was wrong when we submitted the model to Kaggle and received a score of 29. After investigating, we discovered that the issue was due to our target variable Y not being on the same scale or normalized.</a:t>
            </a:r>
            <a:endParaRPr/>
          </a:p>
          <a:p>
            <a:pPr indent="-352985" lvl="0" marL="457200" rtl="0" algn="l">
              <a:spcBef>
                <a:spcPts val="0"/>
              </a:spcBef>
              <a:spcAft>
                <a:spcPts val="0"/>
              </a:spcAft>
              <a:buSzPct val="117647"/>
              <a:buChar char="●"/>
            </a:pPr>
            <a:r>
              <a:rPr lang="pt-PT"/>
              <a:t>Once we normalized Y and applied the necessary scaling, the graph improved, showing correct predictions. As seen in the graph, neither Lasso nor Ridge regularization improved the model's performance. Therefore, we decided to remove the regularizations and proceed without them.</a:t>
            </a:r>
            <a:endParaRPr/>
          </a:p>
        </p:txBody>
      </p:sp>
      <p:pic>
        <p:nvPicPr>
          <p:cNvPr id="171" name="Google Shape;171;p18"/>
          <p:cNvPicPr preferRelativeResize="0"/>
          <p:nvPr/>
        </p:nvPicPr>
        <p:blipFill rotWithShape="1">
          <a:blip r:embed="rId3">
            <a:alphaModFix/>
          </a:blip>
          <a:srcRect b="0" l="0" r="0" t="3988"/>
          <a:stretch/>
        </p:blipFill>
        <p:spPr>
          <a:xfrm>
            <a:off x="5280310" y="1079292"/>
            <a:ext cx="3551990" cy="25684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[1.3]</a:t>
            </a:r>
            <a:endParaRPr/>
          </a:p>
        </p:txBody>
      </p:sp>
      <p:sp>
        <p:nvSpPr>
          <p:cNvPr id="177" name="Google Shape;177;p19"/>
          <p:cNvSpPr txBox="1"/>
          <p:nvPr>
            <p:ph idx="1" type="body"/>
          </p:nvPr>
        </p:nvSpPr>
        <p:spPr>
          <a:xfrm>
            <a:off x="311700" y="1152475"/>
            <a:ext cx="5009808"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lang="pt-PT"/>
              <a:t>We analyzed the scores with different types of regularization to complement our previous analysis, in addition to the graphs. We found that both Lasso and Ridge regularizations did not provide any benefit to the model's performance.</a:t>
            </a:r>
            <a:endParaRPr/>
          </a:p>
          <a:p>
            <a:pPr indent="-342900" lvl="0" marL="457200" rtl="0" algn="l">
              <a:spcBef>
                <a:spcPts val="0"/>
              </a:spcBef>
              <a:spcAft>
                <a:spcPts val="0"/>
              </a:spcAft>
              <a:buSzPts val="1800"/>
              <a:buChar char="●"/>
            </a:pPr>
            <a:r>
              <a:rPr lang="pt-PT"/>
              <a:t>As a result, we submitted the model without regularization to Kaggle. The score difference remained consistent, with a 0.5 difference, which is the same result we've been getting throughout the project.</a:t>
            </a:r>
            <a:endParaRPr/>
          </a:p>
        </p:txBody>
      </p:sp>
      <p:graphicFrame>
        <p:nvGraphicFramePr>
          <p:cNvPr id="178" name="Google Shape;178;p19"/>
          <p:cNvGraphicFramePr/>
          <p:nvPr/>
        </p:nvGraphicFramePr>
        <p:xfrm>
          <a:off x="5321508" y="1152475"/>
          <a:ext cx="3000000" cy="3000000"/>
        </p:xfrm>
        <a:graphic>
          <a:graphicData uri="http://schemas.openxmlformats.org/drawingml/2006/table">
            <a:tbl>
              <a:tblPr bandRow="1" firstRow="1">
                <a:noFill/>
                <a:tableStyleId>{2E27773F-89C0-4E69-845C-755A204CCEB7}</a:tableStyleId>
              </a:tblPr>
              <a:tblGrid>
                <a:gridCol w="1577750"/>
                <a:gridCol w="1577750"/>
              </a:tblGrid>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Regularization</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MSE 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No Regularization</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3,290</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Lasso</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3,330</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Ridge</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3,298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179" name="Google Shape;179;p19"/>
          <p:cNvGraphicFramePr/>
          <p:nvPr/>
        </p:nvGraphicFramePr>
        <p:xfrm>
          <a:off x="5321508" y="3536305"/>
          <a:ext cx="3000000" cy="3000000"/>
        </p:xfrm>
        <a:graphic>
          <a:graphicData uri="http://schemas.openxmlformats.org/drawingml/2006/table">
            <a:tbl>
              <a:tblPr bandRow="1" firstRow="1">
                <a:noFill/>
                <a:tableStyleId>{2E27773F-89C0-4E69-845C-755A204CCEB7}</a:tableStyleId>
              </a:tblPr>
              <a:tblGrid>
                <a:gridCol w="1577750"/>
                <a:gridCol w="1577750"/>
              </a:tblGrid>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Best Local 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Kaggle 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Clr>
                          <a:srgbClr val="000000"/>
                        </a:buClr>
                        <a:buSzPts val="1400"/>
                        <a:buFont typeface="Arial"/>
                        <a:buNone/>
                      </a:pPr>
                      <a:r>
                        <a:rPr b="0" i="0" lang="pt-PT" sz="1400" u="none" cap="none" strike="noStrike">
                          <a:solidFill>
                            <a:schemeClr val="dk1"/>
                          </a:solidFill>
                          <a:latin typeface="Arial"/>
                          <a:ea typeface="Arial"/>
                          <a:cs typeface="Arial"/>
                          <a:sym typeface="Arial"/>
                        </a:rPr>
                        <a:t>3,290</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3,71431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Team identification</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946"/>
              <a:buNone/>
            </a:pPr>
            <a:r>
              <a:rPr lang="pt-PT"/>
              <a:t>Name 1: Pedro Peralta</a:t>
            </a:r>
            <a:endParaRPr/>
          </a:p>
          <a:p>
            <a:pPr indent="0" lvl="0" marL="0" rtl="0" algn="l">
              <a:lnSpc>
                <a:spcPct val="115000"/>
              </a:lnSpc>
              <a:spcBef>
                <a:spcPts val="1200"/>
              </a:spcBef>
              <a:spcAft>
                <a:spcPts val="0"/>
              </a:spcAft>
              <a:buSzPts val="1946"/>
              <a:buNone/>
            </a:pPr>
            <a:r>
              <a:rPr lang="pt-PT"/>
              <a:t>Number 1: 70070</a:t>
            </a:r>
            <a:endParaRPr/>
          </a:p>
          <a:p>
            <a:pPr indent="0" lvl="0" marL="0" rtl="0" algn="l">
              <a:lnSpc>
                <a:spcPct val="115000"/>
              </a:lnSpc>
              <a:spcBef>
                <a:spcPts val="1200"/>
              </a:spcBef>
              <a:spcAft>
                <a:spcPts val="0"/>
              </a:spcAft>
              <a:buClr>
                <a:schemeClr val="dk1"/>
              </a:buClr>
              <a:buSzPts val="1189"/>
              <a:buFont typeface="Arial"/>
              <a:buNone/>
            </a:pPr>
            <a:r>
              <a:rPr lang="pt-PT"/>
              <a:t>Name 2: Rodrigo Maravilhas</a:t>
            </a:r>
            <a:endParaRPr/>
          </a:p>
          <a:p>
            <a:pPr indent="0" lvl="0" marL="0" rtl="0" algn="l">
              <a:lnSpc>
                <a:spcPct val="115000"/>
              </a:lnSpc>
              <a:spcBef>
                <a:spcPts val="1200"/>
              </a:spcBef>
              <a:spcAft>
                <a:spcPts val="0"/>
              </a:spcAft>
              <a:buClr>
                <a:schemeClr val="dk1"/>
              </a:buClr>
              <a:buSzPts val="1189"/>
              <a:buFont typeface="Arial"/>
              <a:buNone/>
            </a:pPr>
            <a:r>
              <a:rPr lang="pt-PT"/>
              <a:t>Number 2: </a:t>
            </a:r>
            <a:r>
              <a:rPr lang="pt-PT" sz="1800">
                <a:latin typeface="Arial"/>
                <a:ea typeface="Arial"/>
                <a:cs typeface="Arial"/>
                <a:sym typeface="Arial"/>
              </a:rPr>
              <a:t>60619</a:t>
            </a:r>
            <a:endParaRPr/>
          </a:p>
          <a:p>
            <a:pPr indent="0" lvl="0" marL="0" rtl="0" algn="l">
              <a:lnSpc>
                <a:spcPct val="115000"/>
              </a:lnSpc>
              <a:spcBef>
                <a:spcPts val="1200"/>
              </a:spcBef>
              <a:spcAft>
                <a:spcPts val="0"/>
              </a:spcAft>
              <a:buClr>
                <a:schemeClr val="dk1"/>
              </a:buClr>
              <a:buSzPts val="1189"/>
              <a:buFont typeface="Arial"/>
              <a:buNone/>
            </a:pPr>
            <a:r>
              <a:rPr lang="pt-PT"/>
              <a:t>Name 3: Simão Carrasco</a:t>
            </a:r>
            <a:endParaRPr/>
          </a:p>
          <a:p>
            <a:pPr indent="0" lvl="0" marL="0" rtl="0" algn="l">
              <a:lnSpc>
                <a:spcPct val="115000"/>
              </a:lnSpc>
              <a:spcBef>
                <a:spcPts val="1200"/>
              </a:spcBef>
              <a:spcAft>
                <a:spcPts val="0"/>
              </a:spcAft>
              <a:buClr>
                <a:schemeClr val="dk1"/>
              </a:buClr>
              <a:buSzPts val="1189"/>
              <a:buFont typeface="Arial"/>
              <a:buNone/>
            </a:pPr>
            <a:r>
              <a:rPr lang="pt-PT"/>
              <a:t>Number 3: </a:t>
            </a:r>
            <a:r>
              <a:rPr b="0" i="0" lang="pt-PT">
                <a:latin typeface="Arial"/>
                <a:ea typeface="Arial"/>
                <a:cs typeface="Arial"/>
                <a:sym typeface="Arial"/>
              </a:rPr>
              <a:t>59208</a:t>
            </a:r>
            <a:endParaRPr/>
          </a:p>
          <a:p>
            <a:pPr indent="0" lvl="0" marL="0" rtl="0" algn="l">
              <a:lnSpc>
                <a:spcPct val="115000"/>
              </a:lnSpc>
              <a:spcBef>
                <a:spcPts val="1200"/>
              </a:spcBef>
              <a:spcAft>
                <a:spcPts val="0"/>
              </a:spcAft>
              <a:buSzPts val="1946"/>
              <a:buNone/>
            </a:pPr>
            <a:r>
              <a:rPr lang="pt-PT"/>
              <a:t>Final score:3.44494   </a:t>
            </a:r>
            <a:endParaRPr/>
          </a:p>
          <a:p>
            <a:pPr indent="0" lvl="0" marL="0" rtl="0" algn="l">
              <a:lnSpc>
                <a:spcPct val="115000"/>
              </a:lnSpc>
              <a:spcBef>
                <a:spcPts val="1200"/>
              </a:spcBef>
              <a:spcAft>
                <a:spcPts val="1200"/>
              </a:spcAft>
              <a:buSzPts val="1946"/>
              <a:buNone/>
            </a:pPr>
            <a:r>
              <a:rPr lang="pt-PT"/>
              <a:t>Leaderboard private ranking:  47º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311700" y="2150850"/>
            <a:ext cx="8520600" cy="84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pt-PT"/>
              <a:t>Task [2]</a:t>
            </a:r>
            <a:endParaRPr/>
          </a:p>
        </p:txBody>
      </p:sp>
      <p:sp>
        <p:nvSpPr>
          <p:cNvPr id="185" name="Google Shape;185;p20"/>
          <p:cNvSpPr txBox="1"/>
          <p:nvPr/>
        </p:nvSpPr>
        <p:spPr>
          <a:xfrm>
            <a:off x="311700" y="2888673"/>
            <a:ext cx="4648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PT" sz="1400" u="none" cap="none" strike="noStrike">
                <a:solidFill>
                  <a:srgbClr val="000000"/>
                </a:solidFill>
                <a:latin typeface="Arial"/>
                <a:ea typeface="Arial"/>
                <a:cs typeface="Arial"/>
                <a:sym typeface="Arial"/>
              </a:rPr>
              <a:t>Nonlinear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311700" y="2150850"/>
            <a:ext cx="8520600" cy="84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pt-PT"/>
              <a:t>Task [2.1]</a:t>
            </a:r>
            <a:endParaRPr/>
          </a:p>
        </p:txBody>
      </p:sp>
      <p:sp>
        <p:nvSpPr>
          <p:cNvPr id="191" name="Google Shape;191;p21"/>
          <p:cNvSpPr txBox="1"/>
          <p:nvPr/>
        </p:nvSpPr>
        <p:spPr>
          <a:xfrm>
            <a:off x="311700" y="2888673"/>
            <a:ext cx="4648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PT" sz="1400" u="none" cap="none" strike="noStrike">
                <a:solidFill>
                  <a:srgbClr val="000000"/>
                </a:solidFill>
                <a:latin typeface="Arial"/>
                <a:ea typeface="Arial"/>
                <a:cs typeface="Arial"/>
                <a:sym typeface="Arial"/>
              </a:rPr>
              <a:t>Development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[2.1]</a:t>
            </a:r>
            <a:endParaRPr/>
          </a:p>
        </p:txBody>
      </p:sp>
      <p:sp>
        <p:nvSpPr>
          <p:cNvPr id="197" name="Google Shape;19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pt-PT"/>
              <a:t>In this task, we aimed to improve our model by using non-linear models. We tested two models: Polynomial Regression and K-Nearest Neighbors (KNN). Two pipelines were created to test each model with different degrees for the polynomial and different values for K in KNN, evaluating their performance using MSE.</a:t>
            </a:r>
            <a:endParaRPr/>
          </a:p>
          <a:p>
            <a:pPr indent="-342900" lvl="0" marL="457200" rtl="0" algn="l">
              <a:spcBef>
                <a:spcPts val="0"/>
              </a:spcBef>
              <a:spcAft>
                <a:spcPts val="0"/>
              </a:spcAft>
              <a:buSzPts val="1800"/>
              <a:buChar char="●"/>
            </a:pPr>
            <a:r>
              <a:rPr lang="pt-PT"/>
              <a:t>After implementing and analyzing the performance of these models, we decided to implement cross-validation to further improve the model's training and ensure more reliable results.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Performance Analysis [2.2]</a:t>
            </a:r>
            <a:endParaRPr/>
          </a:p>
        </p:txBody>
      </p:sp>
      <p:sp>
        <p:nvSpPr>
          <p:cNvPr id="203" name="Google Shape;203;p23"/>
          <p:cNvSpPr txBox="1"/>
          <p:nvPr>
            <p:ph idx="1" type="body"/>
          </p:nvPr>
        </p:nvSpPr>
        <p:spPr>
          <a:xfrm>
            <a:off x="311700" y="1152475"/>
            <a:ext cx="4633926"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PT"/>
              <a:t>As shown in the table below, the non-linear models did not improve the performance of the model. Therefore, we decided to use the linear model for future analyses, as it provided the most consistent and reliable results.</a:t>
            </a:r>
            <a:endParaRPr/>
          </a:p>
        </p:txBody>
      </p:sp>
      <p:graphicFrame>
        <p:nvGraphicFramePr>
          <p:cNvPr id="204" name="Google Shape;204;p23"/>
          <p:cNvGraphicFramePr/>
          <p:nvPr/>
        </p:nvGraphicFramePr>
        <p:xfrm>
          <a:off x="5058698" y="1152475"/>
          <a:ext cx="3000000" cy="3000000"/>
        </p:xfrm>
        <a:graphic>
          <a:graphicData uri="http://schemas.openxmlformats.org/drawingml/2006/table">
            <a:tbl>
              <a:tblPr bandRow="1" firstRow="1">
                <a:noFill/>
                <a:tableStyleId>{2E27773F-89C0-4E69-845C-755A204CCEB7}</a:tableStyleId>
              </a:tblPr>
              <a:tblGrid>
                <a:gridCol w="1139450"/>
                <a:gridCol w="1139450"/>
                <a:gridCol w="1139450"/>
              </a:tblGrid>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Model</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Local 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Kaggle 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Linear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3.816</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Polinomial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4.262</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4.50813</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Knn</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4.301</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4.68458</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311700" y="2150850"/>
            <a:ext cx="8520600" cy="84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pt-PT"/>
              <a:t>Task [3]</a:t>
            </a:r>
            <a:endParaRPr/>
          </a:p>
        </p:txBody>
      </p:sp>
      <p:sp>
        <p:nvSpPr>
          <p:cNvPr id="210" name="Google Shape;210;p24"/>
          <p:cNvSpPr txBox="1"/>
          <p:nvPr/>
        </p:nvSpPr>
        <p:spPr>
          <a:xfrm>
            <a:off x="311700" y="2888673"/>
            <a:ext cx="4648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PT" sz="1400" u="none" cap="none" strike="noStrike">
                <a:solidFill>
                  <a:srgbClr val="000000"/>
                </a:solidFill>
                <a:latin typeface="Arial"/>
                <a:ea typeface="Arial"/>
                <a:cs typeface="Arial"/>
                <a:sym typeface="Arial"/>
              </a:rPr>
              <a:t>Handling missing data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11700" y="2150850"/>
            <a:ext cx="8520600" cy="84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pt-PT"/>
              <a:t>Task [3.1]</a:t>
            </a:r>
            <a:endParaRPr/>
          </a:p>
        </p:txBody>
      </p:sp>
      <p:sp>
        <p:nvSpPr>
          <p:cNvPr id="216" name="Google Shape;216;p25"/>
          <p:cNvSpPr txBox="1"/>
          <p:nvPr/>
        </p:nvSpPr>
        <p:spPr>
          <a:xfrm>
            <a:off x="311700" y="2888673"/>
            <a:ext cx="4648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PT" sz="1400" u="none" cap="none" strike="noStrike">
                <a:solidFill>
                  <a:srgbClr val="000000"/>
                </a:solidFill>
                <a:latin typeface="Arial"/>
                <a:ea typeface="Arial"/>
                <a:cs typeface="Arial"/>
                <a:sym typeface="Arial"/>
              </a:rPr>
              <a:t>Missing data imputation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[3.1]</a:t>
            </a:r>
            <a:endParaRPr/>
          </a:p>
        </p:txBody>
      </p:sp>
      <p:sp>
        <p:nvSpPr>
          <p:cNvPr id="222" name="Google Shape;222;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lang="pt-PT"/>
              <a:t>At this stage of the project, we decided to reintroduce the features that were initially removed due to missing values. To do this, we applied data imputation techniques to fill in the missing values with approximate values, aiming to improve the model's training.</a:t>
            </a:r>
            <a:endParaRPr/>
          </a:p>
          <a:p>
            <a:pPr indent="-342900" lvl="0" marL="457200" rtl="0" algn="l">
              <a:spcBef>
                <a:spcPts val="0"/>
              </a:spcBef>
              <a:spcAft>
                <a:spcPts val="0"/>
              </a:spcAft>
              <a:buSzPts val="1800"/>
              <a:buChar char="●"/>
            </a:pPr>
            <a:r>
              <a:rPr lang="pt-PT"/>
              <a:t>Before starting the imputation process, we analyzed the distribution of values in the features TreatmentResponse, ComorbidityIndex, and GeneticRisk. There are several ways to impute missing data, ranging from simple methods like using the mean, median, or a constant value.</a:t>
            </a:r>
            <a:endParaRPr/>
          </a:p>
          <a:p>
            <a:pPr indent="-342900" lvl="0" marL="457200" rtl="0" algn="l">
              <a:spcBef>
                <a:spcPts val="0"/>
              </a:spcBef>
              <a:spcAft>
                <a:spcPts val="0"/>
              </a:spcAft>
              <a:buSzPts val="1800"/>
              <a:buChar char="●"/>
            </a:pPr>
            <a:r>
              <a:rPr lang="pt-PT"/>
              <a:t>Since the features with missing values are all discrete, using the mean is not suitable. We considered alternative approaches, which we will now analyze further.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Features Analysis - TreatmentResponse [3.1]</a:t>
            </a:r>
            <a:endParaRPr/>
          </a:p>
        </p:txBody>
      </p:sp>
      <p:sp>
        <p:nvSpPr>
          <p:cNvPr id="228" name="Google Shape;228;p27"/>
          <p:cNvSpPr txBox="1"/>
          <p:nvPr>
            <p:ph idx="1" type="body"/>
          </p:nvPr>
        </p:nvSpPr>
        <p:spPr>
          <a:xfrm>
            <a:off x="311700" y="1152475"/>
            <a:ext cx="4724914"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pt-PT"/>
              <a:t>In the TreatmentResponse feature, there is a balanced distribution between the two response types, with only a few missing values. It wouldn’t be fair to assign all the null values to a single type. Instead, we decided to balance the missing values by imputing 9 records with a value of 1 and 20 records with a value of 0, based on the existing distribution. This approach helps maintain the feature's balance while filling in the missing data.</a:t>
            </a:r>
            <a:endParaRPr/>
          </a:p>
        </p:txBody>
      </p:sp>
      <p:graphicFrame>
        <p:nvGraphicFramePr>
          <p:cNvPr id="229" name="Google Shape;229;p27"/>
          <p:cNvGraphicFramePr/>
          <p:nvPr/>
        </p:nvGraphicFramePr>
        <p:xfrm>
          <a:off x="5306679" y="1365011"/>
          <a:ext cx="3000000" cy="3000000"/>
        </p:xfrm>
        <a:graphic>
          <a:graphicData uri="http://schemas.openxmlformats.org/drawingml/2006/table">
            <a:tbl>
              <a:tblPr bandRow="1" firstRow="1">
                <a:noFill/>
                <a:tableStyleId>{2E27773F-89C0-4E69-845C-755A204CCEB7}</a:tableStyleId>
              </a:tblPr>
              <a:tblGrid>
                <a:gridCol w="1577750"/>
                <a:gridCol w="1577750"/>
              </a:tblGrid>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Value</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Quantity</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180</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191</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NA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29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Features Analysis - ComorbidityIndex [3.1]</a:t>
            </a:r>
            <a:endParaRPr/>
          </a:p>
        </p:txBody>
      </p:sp>
      <p:sp>
        <p:nvSpPr>
          <p:cNvPr id="235" name="Google Shape;235;p28"/>
          <p:cNvSpPr txBox="1"/>
          <p:nvPr>
            <p:ph idx="1" type="body"/>
          </p:nvPr>
        </p:nvSpPr>
        <p:spPr>
          <a:xfrm>
            <a:off x="311700" y="1152475"/>
            <a:ext cx="4724914"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marR="0" rtl="0" algn="l">
              <a:lnSpc>
                <a:spcPct val="115000"/>
              </a:lnSpc>
              <a:spcBef>
                <a:spcPts val="0"/>
              </a:spcBef>
              <a:spcAft>
                <a:spcPts val="0"/>
              </a:spcAft>
              <a:buSzPct val="100000"/>
              <a:buChar char="●"/>
            </a:pPr>
            <a:r>
              <a:rPr lang="pt-PT"/>
              <a:t>The ComorbidityIndex feature contains discrete values with a range, making the imputation of missing values more complex. The chosen imputed value can have a significant impact on the model's training, either positively or negatively.</a:t>
            </a:r>
            <a:endParaRPr/>
          </a:p>
          <a:p>
            <a:pPr indent="-334327" lvl="0" marL="457200" marR="0" rtl="0" algn="l">
              <a:lnSpc>
                <a:spcPct val="115000"/>
              </a:lnSpc>
              <a:spcBef>
                <a:spcPts val="0"/>
              </a:spcBef>
              <a:spcAft>
                <a:spcPts val="0"/>
              </a:spcAft>
              <a:buSzPct val="163636"/>
              <a:buChar char="●"/>
            </a:pPr>
            <a:r>
              <a:rPr lang="pt-PT"/>
              <a:t>For basic imputation approaches, we could use the mode or median to fill in the missing values. However, we need to carefully consider the potential effects of these methods on the overall performance of the model, given the feature's variability.</a:t>
            </a:r>
            <a:endParaRPr sz="1100">
              <a:solidFill>
                <a:schemeClr val="dk1"/>
              </a:solidFill>
            </a:endParaRPr>
          </a:p>
          <a:p>
            <a:pPr indent="0" lvl="0" marL="0" rtl="0" algn="l">
              <a:lnSpc>
                <a:spcPct val="115000"/>
              </a:lnSpc>
              <a:spcBef>
                <a:spcPts val="0"/>
              </a:spcBef>
              <a:spcAft>
                <a:spcPts val="0"/>
              </a:spcAft>
              <a:buNone/>
            </a:pPr>
            <a:r>
              <a:t/>
            </a:r>
            <a:endParaRPr/>
          </a:p>
        </p:txBody>
      </p:sp>
      <p:graphicFrame>
        <p:nvGraphicFramePr>
          <p:cNvPr id="236" name="Google Shape;236;p28"/>
          <p:cNvGraphicFramePr/>
          <p:nvPr/>
        </p:nvGraphicFramePr>
        <p:xfrm>
          <a:off x="5306679" y="1365011"/>
          <a:ext cx="3000000" cy="3000000"/>
        </p:xfrm>
        <a:graphic>
          <a:graphicData uri="http://schemas.openxmlformats.org/drawingml/2006/table">
            <a:tbl>
              <a:tblPr bandRow="1" firstRow="1">
                <a:noFill/>
                <a:tableStyleId>{2E27773F-89C0-4E69-845C-755A204CCEB7}</a:tableStyleId>
              </a:tblPr>
              <a:tblGrid>
                <a:gridCol w="1577750"/>
                <a:gridCol w="1577750"/>
              </a:tblGrid>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Value</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Quantity</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96</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153</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23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NA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45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Features Analysis - GeneticRisk [3.1]</a:t>
            </a:r>
            <a:endParaRPr/>
          </a:p>
        </p:txBody>
      </p:sp>
      <p:sp>
        <p:nvSpPr>
          <p:cNvPr id="242" name="Google Shape;242;p29"/>
          <p:cNvSpPr txBox="1"/>
          <p:nvPr>
            <p:ph idx="1" type="body"/>
          </p:nvPr>
        </p:nvSpPr>
        <p:spPr>
          <a:xfrm>
            <a:off x="311700" y="1152475"/>
            <a:ext cx="4724914"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marR="0" rtl="0" algn="l">
              <a:lnSpc>
                <a:spcPct val="115000"/>
              </a:lnSpc>
              <a:spcBef>
                <a:spcPts val="0"/>
              </a:spcBef>
              <a:spcAft>
                <a:spcPts val="0"/>
              </a:spcAft>
              <a:buSzPct val="100000"/>
              <a:buChar char="●"/>
            </a:pPr>
            <a:r>
              <a:rPr lang="pt-PT"/>
              <a:t>The GeneticRisk feature has the same number of possible values as TreatmentResponse, but with a distribution more heavily skewed towards the value 0. This means that the imputation technique we use could impact the model’s performance, depending on which value we assign to the missing data.</a:t>
            </a:r>
            <a:endParaRPr/>
          </a:p>
          <a:p>
            <a:pPr indent="-334327" lvl="0" marL="457200" marR="0" rtl="0" algn="l">
              <a:lnSpc>
                <a:spcPct val="115000"/>
              </a:lnSpc>
              <a:spcBef>
                <a:spcPts val="0"/>
              </a:spcBef>
              <a:spcAft>
                <a:spcPts val="0"/>
              </a:spcAft>
              <a:buSzPct val="100000"/>
              <a:buChar char="●"/>
            </a:pPr>
            <a:r>
              <a:rPr lang="pt-PT"/>
              <a:t>Given this distribution, we must carefully consider the imputation strategy to maintain the feature's overall balance and avoid introducing bias into the model.</a:t>
            </a:r>
            <a:endParaRPr/>
          </a:p>
          <a:p>
            <a:pPr indent="0" lvl="0" marL="0" rtl="0" algn="l">
              <a:lnSpc>
                <a:spcPct val="115000"/>
              </a:lnSpc>
              <a:spcBef>
                <a:spcPts val="0"/>
              </a:spcBef>
              <a:spcAft>
                <a:spcPts val="0"/>
              </a:spcAft>
              <a:buNone/>
            </a:pPr>
            <a:r>
              <a:t/>
            </a:r>
            <a:endParaRPr/>
          </a:p>
        </p:txBody>
      </p:sp>
      <p:graphicFrame>
        <p:nvGraphicFramePr>
          <p:cNvPr id="243" name="Google Shape;243;p29"/>
          <p:cNvGraphicFramePr/>
          <p:nvPr/>
        </p:nvGraphicFramePr>
        <p:xfrm>
          <a:off x="5306679" y="1365011"/>
          <a:ext cx="3000000" cy="3000000"/>
        </p:xfrm>
        <a:graphic>
          <a:graphicData uri="http://schemas.openxmlformats.org/drawingml/2006/table">
            <a:tbl>
              <a:tblPr bandRow="1" firstRow="1">
                <a:noFill/>
                <a:tableStyleId>{2E27773F-89C0-4E69-845C-755A204CCEB7}</a:tableStyleId>
              </a:tblPr>
              <a:tblGrid>
                <a:gridCol w="1577750"/>
                <a:gridCol w="1577750"/>
              </a:tblGrid>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Value</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Quantity</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225</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90</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NA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2150850"/>
            <a:ext cx="8520600" cy="84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pt-PT"/>
              <a:t>Task [1]</a:t>
            </a:r>
            <a:endParaRPr/>
          </a:p>
        </p:txBody>
      </p:sp>
      <p:sp>
        <p:nvSpPr>
          <p:cNvPr id="67" name="Google Shape;67;p3"/>
          <p:cNvSpPr txBox="1"/>
          <p:nvPr/>
        </p:nvSpPr>
        <p:spPr>
          <a:xfrm>
            <a:off x="311700" y="2888673"/>
            <a:ext cx="4648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PT" sz="1400" u="none" cap="none" strike="noStrike">
                <a:solidFill>
                  <a:srgbClr val="000000"/>
                </a:solidFill>
                <a:latin typeface="Arial"/>
                <a:ea typeface="Arial"/>
                <a:cs typeface="Arial"/>
                <a:sym typeface="Arial"/>
              </a:rPr>
              <a:t>Setting the baseline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Advanced Data Imputation [3.1]</a:t>
            </a:r>
            <a:endParaRPr/>
          </a:p>
        </p:txBody>
      </p:sp>
      <p:sp>
        <p:nvSpPr>
          <p:cNvPr id="249" name="Google Shape;249;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lang="pt-PT"/>
              <a:t>In addition to simpler approaches like mean, median, and mode, there are more advanced imputation techniques. One such technique is the KNN Imputer, which fills in missing values based on the closest neighbors. We believe this is a great approach as it helps normalize the data further by considering the relationships between entries.</a:t>
            </a:r>
            <a:endParaRPr/>
          </a:p>
          <a:p>
            <a:pPr indent="-342900" lvl="0" marL="457200" rtl="0" algn="l">
              <a:spcBef>
                <a:spcPts val="0"/>
              </a:spcBef>
              <a:spcAft>
                <a:spcPts val="0"/>
              </a:spcAft>
              <a:buSzPts val="1800"/>
              <a:buChar char="●"/>
            </a:pPr>
            <a:r>
              <a:rPr lang="pt-PT"/>
              <a:t>Another technique we explored is Iterative Imputation, which uses round-robin linear regression to model the missing values of a feature based on other features. This is also a promising approach, as it takes into account the correlations between features.</a:t>
            </a:r>
            <a:endParaRPr/>
          </a:p>
          <a:p>
            <a:pPr indent="-342900" lvl="0" marL="457200" rtl="0" algn="l">
              <a:spcBef>
                <a:spcPts val="0"/>
              </a:spcBef>
              <a:spcAft>
                <a:spcPts val="0"/>
              </a:spcAft>
              <a:buSzPts val="1800"/>
              <a:buChar char="●"/>
            </a:pPr>
            <a:r>
              <a:rPr lang="pt-PT"/>
              <a:t>Both of these techniques were mentioned in the resources provided in the task description, and they are the ones we will focus on for this task.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Knn Imputation [3.1]</a:t>
            </a:r>
            <a:endParaRPr/>
          </a:p>
        </p:txBody>
      </p:sp>
      <p:sp>
        <p:nvSpPr>
          <p:cNvPr id="255" name="Google Shape;255;p31"/>
          <p:cNvSpPr txBox="1"/>
          <p:nvPr>
            <p:ph idx="1" type="body"/>
          </p:nvPr>
        </p:nvSpPr>
        <p:spPr>
          <a:xfrm>
            <a:off x="311700" y="1152475"/>
            <a:ext cx="5200242"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pt-PT"/>
              <a:t>By implementing these imputation techniques, we achieved very positive results. We tested various values of K to find the optimal one for the best performance.</a:t>
            </a:r>
            <a:endParaRPr/>
          </a:p>
          <a:p>
            <a:pPr indent="-342900" lvl="0" marL="457200" rtl="0" algn="l">
              <a:spcBef>
                <a:spcPts val="0"/>
              </a:spcBef>
              <a:spcAft>
                <a:spcPts val="0"/>
              </a:spcAft>
              <a:buSzPts val="1800"/>
              <a:buChar char="●"/>
            </a:pPr>
            <a:r>
              <a:rPr lang="pt-PT"/>
              <a:t>After evaluating the results, we decided to submit the model to Kaggle using K = 2, as this gave us the best performance with the chosen imputation method.</a:t>
            </a:r>
            <a:endParaRPr/>
          </a:p>
        </p:txBody>
      </p:sp>
      <p:graphicFrame>
        <p:nvGraphicFramePr>
          <p:cNvPr id="256" name="Google Shape;256;p31"/>
          <p:cNvGraphicFramePr/>
          <p:nvPr/>
        </p:nvGraphicFramePr>
        <p:xfrm>
          <a:off x="5676782" y="1152475"/>
          <a:ext cx="3000000" cy="3000000"/>
        </p:xfrm>
        <a:graphic>
          <a:graphicData uri="http://schemas.openxmlformats.org/drawingml/2006/table">
            <a:tbl>
              <a:tblPr bandRow="1" firstRow="1">
                <a:noFill/>
                <a:tableStyleId>{2E27773F-89C0-4E69-845C-755A204CCEB7}</a:tableStyleId>
              </a:tblPr>
              <a:tblGrid>
                <a:gridCol w="1577750"/>
                <a:gridCol w="1577750"/>
              </a:tblGrid>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K Value</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2,760</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2,710</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2,720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2,732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Kaggle K = 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3,44623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Knn Imputation – Y-Y hat plot [3.1]</a:t>
            </a:r>
            <a:endParaRPr/>
          </a:p>
        </p:txBody>
      </p:sp>
      <p:sp>
        <p:nvSpPr>
          <p:cNvPr id="262" name="Google Shape;262;p32"/>
          <p:cNvSpPr txBox="1"/>
          <p:nvPr>
            <p:ph idx="1" type="body"/>
          </p:nvPr>
        </p:nvSpPr>
        <p:spPr>
          <a:xfrm>
            <a:off x="311700" y="1152475"/>
            <a:ext cx="4544436"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PT"/>
              <a:t>When visualizing the Y-Y hat plot, we observed a greater concentration of points along the diagonal. This indicates that the model is better fitted to the dataset, suggesting it will be able to make more accurate predictions moving forward.</a:t>
            </a:r>
            <a:endParaRPr/>
          </a:p>
        </p:txBody>
      </p:sp>
      <p:pic>
        <p:nvPicPr>
          <p:cNvPr id="263" name="Google Shape;263;p32"/>
          <p:cNvPicPr preferRelativeResize="0"/>
          <p:nvPr/>
        </p:nvPicPr>
        <p:blipFill rotWithShape="1">
          <a:blip r:embed="rId3">
            <a:alphaModFix/>
          </a:blip>
          <a:srcRect b="0" l="0" r="0" t="0"/>
          <a:stretch/>
        </p:blipFill>
        <p:spPr>
          <a:xfrm>
            <a:off x="4971083" y="967673"/>
            <a:ext cx="3914614" cy="293596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Iterative Imputation [3.1]</a:t>
            </a:r>
            <a:endParaRPr/>
          </a:p>
        </p:txBody>
      </p:sp>
      <p:sp>
        <p:nvSpPr>
          <p:cNvPr id="269" name="Google Shape;269;p33"/>
          <p:cNvSpPr txBox="1"/>
          <p:nvPr>
            <p:ph idx="1" type="body"/>
          </p:nvPr>
        </p:nvSpPr>
        <p:spPr>
          <a:xfrm>
            <a:off x="311700" y="1152475"/>
            <a:ext cx="5200242"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PT"/>
              <a:t>Using the Iterative Imputation technique, we observed that although we achieved a better score than the model without the features, we could not surpass the performance of the KNN Imputation. We experimented with various numbers of iterations, even going to extremes to see how it would affect the model's performance, but no improvements were observed.</a:t>
            </a:r>
            <a:endParaRPr/>
          </a:p>
        </p:txBody>
      </p:sp>
      <p:graphicFrame>
        <p:nvGraphicFramePr>
          <p:cNvPr id="270" name="Google Shape;270;p33"/>
          <p:cNvGraphicFramePr/>
          <p:nvPr/>
        </p:nvGraphicFramePr>
        <p:xfrm>
          <a:off x="5676782" y="1152475"/>
          <a:ext cx="3000000" cy="3000000"/>
        </p:xfrm>
        <a:graphic>
          <a:graphicData uri="http://schemas.openxmlformats.org/drawingml/2006/table">
            <a:tbl>
              <a:tblPr bandRow="1" firstRow="1">
                <a:noFill/>
                <a:tableStyleId>{2E27773F-89C0-4E69-845C-755A204CCEB7}</a:tableStyleId>
              </a:tblPr>
              <a:tblGrid>
                <a:gridCol w="1577750"/>
                <a:gridCol w="1577750"/>
              </a:tblGrid>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Iteration Number</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30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2,763</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50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pt-PT" sz="1400" u="none" cap="none" strike="noStrike">
                          <a:solidFill>
                            <a:schemeClr val="dk1"/>
                          </a:solidFill>
                          <a:latin typeface="Arial"/>
                          <a:ea typeface="Arial"/>
                          <a:cs typeface="Arial"/>
                          <a:sym typeface="Arial"/>
                        </a:rPr>
                        <a:t>2,763</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Kaggle</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sz="1400" u="none" cap="none" strike="noStrike">
                          <a:solidFill>
                            <a:schemeClr val="dk1"/>
                          </a:solidFill>
                        </a:rPr>
                        <a:t>3,52075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Knn Imputation – Y-Y hat plot [3.1]</a:t>
            </a:r>
            <a:endParaRPr/>
          </a:p>
        </p:txBody>
      </p:sp>
      <p:sp>
        <p:nvSpPr>
          <p:cNvPr id="276" name="Google Shape;276;p34"/>
          <p:cNvSpPr txBox="1"/>
          <p:nvPr>
            <p:ph idx="1" type="body"/>
          </p:nvPr>
        </p:nvSpPr>
        <p:spPr>
          <a:xfrm>
            <a:off x="311700" y="1152475"/>
            <a:ext cx="4544436"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PT"/>
              <a:t>When visualizing the Y-Y hat plot, we continued to see a greater concentration of points along the diagonal, indicating an improvement compared to the model without the features. The plot looks very similar to the one from KNN Imputation. However, upon analyzing the scores, we found that KNN Imputation still produces better predictions overall.</a:t>
            </a:r>
            <a:endParaRPr/>
          </a:p>
        </p:txBody>
      </p:sp>
      <p:pic>
        <p:nvPicPr>
          <p:cNvPr id="277" name="Google Shape;277;p34"/>
          <p:cNvPicPr preferRelativeResize="0"/>
          <p:nvPr/>
        </p:nvPicPr>
        <p:blipFill rotWithShape="1">
          <a:blip r:embed="rId3">
            <a:alphaModFix/>
          </a:blip>
          <a:srcRect b="0" l="0" r="0" t="2531"/>
          <a:stretch/>
        </p:blipFill>
        <p:spPr>
          <a:xfrm>
            <a:off x="5187019" y="1312190"/>
            <a:ext cx="3515688" cy="258627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311700" y="2150850"/>
            <a:ext cx="8520600" cy="84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pt-PT"/>
              <a:t>Task [3</a:t>
            </a:r>
            <a:r>
              <a:rPr lang="pt-PT"/>
              <a:t>.2</a:t>
            </a:r>
            <a:r>
              <a:rPr lang="pt-PT"/>
              <a:t>]</a:t>
            </a:r>
            <a:endParaRPr/>
          </a:p>
        </p:txBody>
      </p:sp>
      <p:sp>
        <p:nvSpPr>
          <p:cNvPr id="283" name="Google Shape;283;p35"/>
          <p:cNvSpPr txBox="1"/>
          <p:nvPr/>
        </p:nvSpPr>
        <p:spPr>
          <a:xfrm>
            <a:off x="311700" y="2888673"/>
            <a:ext cx="4648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pt-PT"/>
              <a:t>Train models that do not require imputation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[3.2]</a:t>
            </a:r>
            <a:endParaRPr/>
          </a:p>
        </p:txBody>
      </p:sp>
      <p:sp>
        <p:nvSpPr>
          <p:cNvPr id="289" name="Google Shape;289;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PT"/>
              <a:t>In this task, we implemented and analyzed models and techniques capable of handling missing data directly, as suggested by the teacher. The objective was to explore approaches that inherently manage incomplete datasets without the need for preprocessing steps such as imputation. </a:t>
            </a:r>
            <a:endParaRPr/>
          </a:p>
          <a:p>
            <a:pPr indent="-342900" lvl="0" marL="457200" rtl="0" algn="l">
              <a:lnSpc>
                <a:spcPct val="115000"/>
              </a:lnSpc>
              <a:spcBef>
                <a:spcPts val="0"/>
              </a:spcBef>
              <a:spcAft>
                <a:spcPts val="0"/>
              </a:spcAft>
              <a:buSzPts val="1800"/>
              <a:buChar char="●"/>
            </a:pPr>
            <a:r>
              <a:rPr lang="pt-PT"/>
              <a:t>The teacher recommended two key approaches for this task: the HistGradientBoostingRegressor from Scikit-Learn and the CatBoostRegressor, which provides specialized support for survival analysis. Additionally, we developed a strategy using decision trees to adapt linear, polynomial, and k-NN models to work without explicit imputation, allowing us to extend traditional models to incomplete datasets.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HistGradientBoostingRegressor </a:t>
            </a:r>
            <a:r>
              <a:rPr lang="pt-PT"/>
              <a:t>[3.2]</a:t>
            </a:r>
            <a:endParaRPr/>
          </a:p>
        </p:txBody>
      </p:sp>
      <p:sp>
        <p:nvSpPr>
          <p:cNvPr id="295" name="Google Shape;295;p37"/>
          <p:cNvSpPr txBox="1"/>
          <p:nvPr>
            <p:ph idx="1" type="body"/>
          </p:nvPr>
        </p:nvSpPr>
        <p:spPr>
          <a:xfrm>
            <a:off x="311700" y="1152475"/>
            <a:ext cx="84654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PT"/>
              <a:t>The HistGradientBoostingRegressor was one of the models recommended by the teacher. This tree-based ensemble method is inherently capable of handling missing data by treating missing values as a distinct category during the tree construction process.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31d01229ecf_1_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HistGradientBoostingRegressor Y-Y hat plot [3.2]</a:t>
            </a:r>
            <a:endParaRPr/>
          </a:p>
        </p:txBody>
      </p:sp>
      <p:sp>
        <p:nvSpPr>
          <p:cNvPr id="301" name="Google Shape;301;g31d01229ecf_1_3"/>
          <p:cNvSpPr txBox="1"/>
          <p:nvPr>
            <p:ph idx="1" type="body"/>
          </p:nvPr>
        </p:nvSpPr>
        <p:spPr>
          <a:xfrm>
            <a:off x="311700" y="1152475"/>
            <a:ext cx="47457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PT"/>
              <a:t>The scatter plot for the HistGradientBoostingRegressor shows a noticeable variance around the diagonal, particularly for higher survival times, suggesting prediction inaccuracies for longer survival times.</a:t>
            </a:r>
            <a:endParaRPr/>
          </a:p>
          <a:p>
            <a:pPr indent="-342900" lvl="0" marL="457200" rtl="0" algn="l">
              <a:spcBef>
                <a:spcPts val="0"/>
              </a:spcBef>
              <a:spcAft>
                <a:spcPts val="0"/>
              </a:spcAft>
              <a:buSzPts val="1800"/>
              <a:buChar char="●"/>
            </a:pPr>
            <a:r>
              <a:rPr lang="pt-PT"/>
              <a:t>A significant number of points fall far from the diagonal, especially above the 6-8 survival time range, indicating over-predictions for certain instances.</a:t>
            </a:r>
            <a:endParaRPr/>
          </a:p>
        </p:txBody>
      </p:sp>
      <p:graphicFrame>
        <p:nvGraphicFramePr>
          <p:cNvPr id="302" name="Google Shape;302;g31d01229ecf_1_3"/>
          <p:cNvGraphicFramePr/>
          <p:nvPr/>
        </p:nvGraphicFramePr>
        <p:xfrm>
          <a:off x="6079607" y="3790775"/>
          <a:ext cx="3000000" cy="3000000"/>
        </p:xfrm>
        <a:graphic>
          <a:graphicData uri="http://schemas.openxmlformats.org/drawingml/2006/table">
            <a:tbl>
              <a:tblPr bandRow="1" firstRow="1">
                <a:noFill/>
                <a:tableStyleId>{2E27773F-89C0-4E69-845C-755A204CCEB7}</a:tableStyleId>
              </a:tblPr>
              <a:tblGrid>
                <a:gridCol w="1577750"/>
              </a:tblGrid>
              <a:tr h="562275">
                <a:tc>
                  <a:txBody>
                    <a:bodyPr/>
                    <a:lstStyle/>
                    <a:p>
                      <a:pPr indent="0" lvl="0" marL="0" marR="0" rtl="0" algn="ctr">
                        <a:lnSpc>
                          <a:spcPct val="100000"/>
                        </a:lnSpc>
                        <a:spcBef>
                          <a:spcPts val="0"/>
                        </a:spcBef>
                        <a:spcAft>
                          <a:spcPts val="0"/>
                        </a:spcAft>
                        <a:buNone/>
                      </a:pPr>
                      <a:r>
                        <a:rPr lang="pt-PT">
                          <a:solidFill>
                            <a:schemeClr val="dk1"/>
                          </a:solidFill>
                        </a:rPr>
                        <a:t> Local </a:t>
                      </a:r>
                      <a:r>
                        <a:rPr lang="pt-PT" sz="1400" u="none" cap="none" strike="noStrike">
                          <a:solidFill>
                            <a:schemeClr val="dk1"/>
                          </a:solidFill>
                        </a:rPr>
                        <a:t>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a:t>3.557</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303" name="Google Shape;303;g31d01229ecf_1_3"/>
          <p:cNvPicPr preferRelativeResize="0"/>
          <p:nvPr/>
        </p:nvPicPr>
        <p:blipFill>
          <a:blip r:embed="rId3">
            <a:alphaModFix/>
          </a:blip>
          <a:stretch>
            <a:fillRect/>
          </a:stretch>
        </p:blipFill>
        <p:spPr>
          <a:xfrm>
            <a:off x="5092075" y="1017725"/>
            <a:ext cx="3552799" cy="27730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31ce4d7ba78_0_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CatBoostRegressor </a:t>
            </a:r>
            <a:r>
              <a:rPr lang="pt-PT"/>
              <a:t>[3.2]</a:t>
            </a:r>
            <a:endParaRPr/>
          </a:p>
        </p:txBody>
      </p:sp>
      <p:sp>
        <p:nvSpPr>
          <p:cNvPr id="309" name="Google Shape;309;g31ce4d7ba78_0_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PT"/>
              <a:t>The second model provided for this task was the CatBoostRegressor. CatBoost natively handles missing values by treating them as a separate state during training. Additionally, its support for the Accelerated Failure Time (AFT) loss function made it particularly suitable for survival analysis.</a:t>
            </a:r>
            <a:endParaRPr/>
          </a:p>
          <a:p>
            <a:pPr indent="-342900" lvl="0" marL="457200" rtl="0" algn="l">
              <a:spcBef>
                <a:spcPts val="0"/>
              </a:spcBef>
              <a:spcAft>
                <a:spcPts val="0"/>
              </a:spcAft>
              <a:buSzPts val="1800"/>
              <a:buChar char="●"/>
            </a:pPr>
            <a:r>
              <a:rPr lang="pt-PT"/>
              <a:t>Key steps:</a:t>
            </a:r>
            <a:endParaRPr/>
          </a:p>
          <a:p>
            <a:pPr indent="-317500" lvl="1" marL="914400" rtl="0" algn="l">
              <a:spcBef>
                <a:spcPts val="0"/>
              </a:spcBef>
              <a:spcAft>
                <a:spcPts val="0"/>
              </a:spcAft>
              <a:buSzPts val="1400"/>
              <a:buChar char="○"/>
            </a:pPr>
            <a:r>
              <a:rPr lang="pt-PT"/>
              <a:t>The target variable was transformed into an interval representation to handle censored data effectively.</a:t>
            </a:r>
            <a:endParaRPr/>
          </a:p>
          <a:p>
            <a:pPr indent="-317500" lvl="1" marL="914400" rtl="0" algn="l">
              <a:spcBef>
                <a:spcPts val="0"/>
              </a:spcBef>
              <a:spcAft>
                <a:spcPts val="0"/>
              </a:spcAft>
              <a:buSzPts val="1400"/>
              <a:buChar char="○"/>
            </a:pPr>
            <a:r>
              <a:rPr lang="pt-PT"/>
              <a:t>The SurvivalAft loss function was applied, and experiments were conducted with various distributions (Normal, Logistic, and Extreme) to determine the best fit.</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2150850"/>
            <a:ext cx="8520600" cy="84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pt-PT"/>
              <a:t>Task [1.1]</a:t>
            </a:r>
            <a:endParaRPr/>
          </a:p>
        </p:txBody>
      </p:sp>
      <p:sp>
        <p:nvSpPr>
          <p:cNvPr id="73" name="Google Shape;73;p4"/>
          <p:cNvSpPr txBox="1"/>
          <p:nvPr/>
        </p:nvSpPr>
        <p:spPr>
          <a:xfrm>
            <a:off x="311700" y="2888673"/>
            <a:ext cx="4648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PT" sz="1400" u="none" cap="none" strike="noStrike">
                <a:solidFill>
                  <a:srgbClr val="000000"/>
                </a:solidFill>
                <a:latin typeface="Arial"/>
                <a:ea typeface="Arial"/>
                <a:cs typeface="Arial"/>
                <a:sym typeface="Arial"/>
              </a:rPr>
              <a:t>Data Preparation and Validation Pipeline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1ce4d7ba78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CatBoostRegressor Y-Y hat plot </a:t>
            </a:r>
            <a:r>
              <a:rPr lang="pt-PT"/>
              <a:t>[3.2]</a:t>
            </a:r>
            <a:endParaRPr/>
          </a:p>
        </p:txBody>
      </p:sp>
      <p:sp>
        <p:nvSpPr>
          <p:cNvPr id="315" name="Google Shape;315;g31ce4d7ba78_0_9"/>
          <p:cNvSpPr txBox="1"/>
          <p:nvPr>
            <p:ph idx="1" type="body"/>
          </p:nvPr>
        </p:nvSpPr>
        <p:spPr>
          <a:xfrm>
            <a:off x="311700" y="1152475"/>
            <a:ext cx="43284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pt-PT"/>
              <a:t>The y-y hat plot shows that most predictions for survival times below 6 years align reasonably well with the diagonal, indicating good accuracy in this range.</a:t>
            </a:r>
            <a:endParaRPr/>
          </a:p>
          <a:p>
            <a:pPr indent="-342900" lvl="0" marL="457200" rtl="0" algn="l">
              <a:spcBef>
                <a:spcPts val="0"/>
              </a:spcBef>
              <a:spcAft>
                <a:spcPts val="0"/>
              </a:spcAft>
              <a:buSzPts val="1800"/>
              <a:buChar char="●"/>
            </a:pPr>
            <a:r>
              <a:rPr lang="pt-PT"/>
              <a:t>Predictions for actual survival times beyond 6 years exhibit significant underestimation, as points cluster below the diagonal.</a:t>
            </a:r>
            <a:endParaRPr/>
          </a:p>
          <a:p>
            <a:pPr indent="-228600" lvl="0" marL="457200" rtl="0" algn="l">
              <a:lnSpc>
                <a:spcPct val="115000"/>
              </a:lnSpc>
              <a:spcBef>
                <a:spcPts val="0"/>
              </a:spcBef>
              <a:spcAft>
                <a:spcPts val="0"/>
              </a:spcAft>
              <a:buSzPts val="1800"/>
              <a:buNone/>
            </a:pPr>
            <a:r>
              <a:rPr lang="pt-PT"/>
              <a:t> </a:t>
            </a:r>
            <a:endParaRPr sz="1100">
              <a:solidFill>
                <a:schemeClr val="dk1"/>
              </a:solidFill>
            </a:endParaRPr>
          </a:p>
          <a:p>
            <a:pPr indent="-228600" lvl="0" marL="457200" rtl="0" algn="l">
              <a:lnSpc>
                <a:spcPct val="115000"/>
              </a:lnSpc>
              <a:spcBef>
                <a:spcPts val="0"/>
              </a:spcBef>
              <a:spcAft>
                <a:spcPts val="0"/>
              </a:spcAft>
              <a:buSzPts val="1800"/>
              <a:buNone/>
            </a:pPr>
            <a:r>
              <a:rPr lang="pt-PT"/>
              <a:t> </a:t>
            </a:r>
            <a:endParaRPr/>
          </a:p>
        </p:txBody>
      </p:sp>
      <p:pic>
        <p:nvPicPr>
          <p:cNvPr id="316" name="Google Shape;316;g31ce4d7ba78_0_9"/>
          <p:cNvPicPr preferRelativeResize="0"/>
          <p:nvPr/>
        </p:nvPicPr>
        <p:blipFill>
          <a:blip r:embed="rId3">
            <a:alphaModFix/>
          </a:blip>
          <a:stretch>
            <a:fillRect/>
          </a:stretch>
        </p:blipFill>
        <p:spPr>
          <a:xfrm>
            <a:off x="5225000" y="1017725"/>
            <a:ext cx="3139400" cy="2400451"/>
          </a:xfrm>
          <a:prstGeom prst="rect">
            <a:avLst/>
          </a:prstGeom>
          <a:noFill/>
          <a:ln>
            <a:noFill/>
          </a:ln>
        </p:spPr>
      </p:pic>
      <p:graphicFrame>
        <p:nvGraphicFramePr>
          <p:cNvPr id="317" name="Google Shape;317;g31ce4d7ba78_0_9"/>
          <p:cNvGraphicFramePr/>
          <p:nvPr/>
        </p:nvGraphicFramePr>
        <p:xfrm>
          <a:off x="6005832" y="3633475"/>
          <a:ext cx="3000000" cy="3000000"/>
        </p:xfrm>
        <a:graphic>
          <a:graphicData uri="http://schemas.openxmlformats.org/drawingml/2006/table">
            <a:tbl>
              <a:tblPr bandRow="1" firstRow="1">
                <a:noFill/>
                <a:tableStyleId>{2E27773F-89C0-4E69-845C-755A204CCEB7}</a:tableStyleId>
              </a:tblPr>
              <a:tblGrid>
                <a:gridCol w="1577750"/>
              </a:tblGrid>
              <a:tr h="562275">
                <a:tc>
                  <a:txBody>
                    <a:bodyPr/>
                    <a:lstStyle/>
                    <a:p>
                      <a:pPr indent="0" lvl="0" marL="0" marR="0" rtl="0" algn="ctr">
                        <a:lnSpc>
                          <a:spcPct val="100000"/>
                        </a:lnSpc>
                        <a:spcBef>
                          <a:spcPts val="0"/>
                        </a:spcBef>
                        <a:spcAft>
                          <a:spcPts val="0"/>
                        </a:spcAft>
                        <a:buNone/>
                      </a:pPr>
                      <a:r>
                        <a:rPr lang="pt-PT">
                          <a:solidFill>
                            <a:schemeClr val="dk1"/>
                          </a:solidFill>
                        </a:rPr>
                        <a:t> Local </a:t>
                      </a:r>
                      <a:r>
                        <a:rPr lang="pt-PT" sz="1400" u="none" cap="none" strike="noStrike">
                          <a:solidFill>
                            <a:schemeClr val="dk1"/>
                          </a:solidFill>
                        </a:rPr>
                        <a:t>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a:t>4.239</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31d01229ecf_1_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CatBoostRegressor Y-Y hat plot [3.2]</a:t>
            </a:r>
            <a:endParaRPr/>
          </a:p>
        </p:txBody>
      </p:sp>
      <p:sp>
        <p:nvSpPr>
          <p:cNvPr id="323" name="Google Shape;323;g31d01229ecf_1_14"/>
          <p:cNvSpPr txBox="1"/>
          <p:nvPr>
            <p:ph idx="1" type="body"/>
          </p:nvPr>
        </p:nvSpPr>
        <p:spPr>
          <a:xfrm>
            <a:off x="311700" y="1152475"/>
            <a:ext cx="4328400" cy="3416400"/>
          </a:xfrm>
          <a:prstGeom prst="rect">
            <a:avLst/>
          </a:prstGeom>
          <a:noFill/>
          <a:ln>
            <a:noFill/>
          </a:ln>
        </p:spPr>
        <p:txBody>
          <a:bodyPr anchorCtr="0" anchor="t" bIns="91425" lIns="91425" spcFirstLastPara="1" rIns="91425" wrap="square" tIns="91425">
            <a:normAutofit fontScale="77500" lnSpcReduction="10000"/>
          </a:bodyPr>
          <a:lstStyle/>
          <a:p>
            <a:pPr indent="-317182" lvl="0" marL="457200" rtl="0" algn="l">
              <a:lnSpc>
                <a:spcPct val="115000"/>
              </a:lnSpc>
              <a:spcBef>
                <a:spcPts val="0"/>
              </a:spcBef>
              <a:spcAft>
                <a:spcPts val="0"/>
              </a:spcAft>
              <a:buSzPct val="100000"/>
              <a:buChar char="●"/>
            </a:pPr>
            <a:r>
              <a:rPr lang="pt-PT"/>
              <a:t>This was the best rmse we could find after </a:t>
            </a:r>
            <a:r>
              <a:rPr lang="pt-PT"/>
              <a:t>tinkering</a:t>
            </a:r>
            <a:r>
              <a:rPr lang="pt-PT"/>
              <a:t> with the specifications of the model:</a:t>
            </a:r>
            <a:endParaRPr/>
          </a:p>
          <a:p>
            <a:pPr indent="-317182" lvl="0" marL="457200" rtl="0" algn="l">
              <a:spcBef>
                <a:spcPts val="0"/>
              </a:spcBef>
              <a:spcAft>
                <a:spcPts val="0"/>
              </a:spcAft>
              <a:buSzPct val="100000"/>
              <a:buChar char="●"/>
            </a:pPr>
            <a:r>
              <a:rPr lang="pt-PT"/>
              <a:t>Iterations: 2000, allowed the model to stabilize and converge effectively.</a:t>
            </a:r>
            <a:endParaRPr/>
          </a:p>
          <a:p>
            <a:pPr indent="-317182" lvl="0" marL="457200" rtl="0" algn="l">
              <a:spcBef>
                <a:spcPts val="0"/>
              </a:spcBef>
              <a:spcAft>
                <a:spcPts val="0"/>
              </a:spcAft>
              <a:buSzPct val="100000"/>
              <a:buChar char="●"/>
            </a:pPr>
            <a:r>
              <a:rPr lang="pt-PT"/>
              <a:t>Learning Rate: 0.001, ensured incremental updates during training, but may have limited the model's flexibility.</a:t>
            </a:r>
            <a:endParaRPr/>
          </a:p>
          <a:p>
            <a:pPr indent="-317182" lvl="0" marL="457200" rtl="0" algn="l">
              <a:spcBef>
                <a:spcPts val="0"/>
              </a:spcBef>
              <a:spcAft>
                <a:spcPts val="0"/>
              </a:spcAft>
              <a:buSzPct val="100000"/>
              <a:buChar char="●"/>
            </a:pPr>
            <a:r>
              <a:rPr lang="pt-PT"/>
              <a:t>Depth: 4, constrained the model’s ability to capture complex interactions, particularly for longer survival times.</a:t>
            </a:r>
            <a:endParaRPr/>
          </a:p>
          <a:p>
            <a:pPr indent="-317182" lvl="0" marL="457200" rtl="0" algn="l">
              <a:spcBef>
                <a:spcPts val="0"/>
              </a:spcBef>
              <a:spcAft>
                <a:spcPts val="0"/>
              </a:spcAft>
              <a:buSzPct val="100000"/>
              <a:buChar char="●"/>
            </a:pPr>
            <a:r>
              <a:rPr lang="pt-PT"/>
              <a:t>Loss Function: SurvivalAft:dist=Extreme, optimized predictions based on the Extreme Value distribution, suitable for skewed data but possibly contributing to the bias observed.</a:t>
            </a:r>
            <a:endParaRPr/>
          </a:p>
        </p:txBody>
      </p:sp>
      <p:pic>
        <p:nvPicPr>
          <p:cNvPr id="324" name="Google Shape;324;g31d01229ecf_1_14"/>
          <p:cNvPicPr preferRelativeResize="0"/>
          <p:nvPr/>
        </p:nvPicPr>
        <p:blipFill>
          <a:blip r:embed="rId3">
            <a:alphaModFix/>
          </a:blip>
          <a:stretch>
            <a:fillRect/>
          </a:stretch>
        </p:blipFill>
        <p:spPr>
          <a:xfrm>
            <a:off x="5225000" y="1017725"/>
            <a:ext cx="3139400" cy="2400451"/>
          </a:xfrm>
          <a:prstGeom prst="rect">
            <a:avLst/>
          </a:prstGeom>
          <a:noFill/>
          <a:ln>
            <a:noFill/>
          </a:ln>
        </p:spPr>
      </p:pic>
      <p:graphicFrame>
        <p:nvGraphicFramePr>
          <p:cNvPr id="325" name="Google Shape;325;g31d01229ecf_1_14"/>
          <p:cNvGraphicFramePr/>
          <p:nvPr/>
        </p:nvGraphicFramePr>
        <p:xfrm>
          <a:off x="6005832" y="3633475"/>
          <a:ext cx="3000000" cy="3000000"/>
        </p:xfrm>
        <a:graphic>
          <a:graphicData uri="http://schemas.openxmlformats.org/drawingml/2006/table">
            <a:tbl>
              <a:tblPr bandRow="1" firstRow="1">
                <a:noFill/>
                <a:tableStyleId>{2E27773F-89C0-4E69-845C-755A204CCEB7}</a:tableStyleId>
              </a:tblPr>
              <a:tblGrid>
                <a:gridCol w="1577750"/>
              </a:tblGrid>
              <a:tr h="562275">
                <a:tc>
                  <a:txBody>
                    <a:bodyPr/>
                    <a:lstStyle/>
                    <a:p>
                      <a:pPr indent="0" lvl="0" marL="0" marR="0" rtl="0" algn="ctr">
                        <a:lnSpc>
                          <a:spcPct val="100000"/>
                        </a:lnSpc>
                        <a:spcBef>
                          <a:spcPts val="0"/>
                        </a:spcBef>
                        <a:spcAft>
                          <a:spcPts val="0"/>
                        </a:spcAft>
                        <a:buNone/>
                      </a:pPr>
                      <a:r>
                        <a:rPr lang="pt-PT">
                          <a:solidFill>
                            <a:schemeClr val="dk1"/>
                          </a:solidFill>
                        </a:rPr>
                        <a:t> Local </a:t>
                      </a:r>
                      <a:r>
                        <a:rPr lang="pt-PT" sz="1400" u="none" cap="none" strike="noStrike">
                          <a:solidFill>
                            <a:schemeClr val="dk1"/>
                          </a:solidFill>
                        </a:rPr>
                        <a:t>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a:t>4.239</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1ce4d7ba78_0_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Decision Tree Models [3.2]</a:t>
            </a:r>
            <a:endParaRPr/>
          </a:p>
        </p:txBody>
      </p:sp>
      <p:sp>
        <p:nvSpPr>
          <p:cNvPr id="331" name="Google Shape;331;g31ce4d7ba78_0_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pt-PT"/>
              <a:t>To make models such as Linear Regression, Polynomial Regression, and k-NN work without imputation, a novel approach using Decision Trees was implemented. The decision tree imputation technique leverages the predictive power of DecisionTreeRegressor to estimate missing feature values directly from the relationships observed in the rest of the data.</a:t>
            </a:r>
            <a:endParaRPr/>
          </a:p>
          <a:p>
            <a:pPr indent="-334327" lvl="0" marL="457200" rtl="0" algn="l">
              <a:spcBef>
                <a:spcPts val="0"/>
              </a:spcBef>
              <a:spcAft>
                <a:spcPts val="0"/>
              </a:spcAft>
              <a:buSzPct val="100000"/>
              <a:buChar char="●"/>
            </a:pPr>
            <a:r>
              <a:rPr lang="pt-PT"/>
              <a:t>A DecisionTreeRegressor was trained for each feature containing missing values, using the remaining features as predictors.</a:t>
            </a:r>
            <a:endParaRPr/>
          </a:p>
          <a:p>
            <a:pPr indent="-334327" lvl="0" marL="457200" rtl="0" algn="l">
              <a:spcBef>
                <a:spcPts val="0"/>
              </a:spcBef>
              <a:spcAft>
                <a:spcPts val="0"/>
              </a:spcAft>
              <a:buSzPct val="100000"/>
              <a:buChar char="●"/>
            </a:pPr>
            <a:r>
              <a:rPr lang="pt-PT"/>
              <a:t>Missing values were then filled using predictions from the corresponding trained decision tree.</a:t>
            </a:r>
            <a:endParaRPr/>
          </a:p>
          <a:p>
            <a:pPr indent="-334327" lvl="0" marL="457200" rtl="0" algn="l">
              <a:spcBef>
                <a:spcPts val="0"/>
              </a:spcBef>
              <a:spcAft>
                <a:spcPts val="0"/>
              </a:spcAft>
              <a:buSzPct val="100000"/>
              <a:buChar char="●"/>
            </a:pPr>
            <a:r>
              <a:rPr lang="pt-PT"/>
              <a:t>This process was applied independently to both the training and test datasets.</a:t>
            </a:r>
            <a:endParaRPr/>
          </a:p>
          <a:p>
            <a:pPr indent="-228600" lvl="0" marL="457200" rtl="0" algn="l">
              <a:spcBef>
                <a:spcPts val="0"/>
              </a:spcBef>
              <a:spcAft>
                <a:spcPts val="0"/>
              </a:spcAft>
              <a:buNone/>
            </a:pPr>
            <a:r>
              <a:t/>
            </a:r>
            <a:endParaRPr/>
          </a:p>
          <a:p>
            <a:pPr indent="-228600" lvl="0" marL="457200" rtl="0" algn="l">
              <a:spcBef>
                <a:spcPts val="0"/>
              </a:spcBef>
              <a:spcAft>
                <a:spcPts val="0"/>
              </a:spcAft>
              <a:buClr>
                <a:schemeClr val="dk1"/>
              </a:buClr>
              <a:buSzPct val="61111"/>
              <a:buFont typeface="Arial"/>
              <a:buNone/>
            </a:pPr>
            <a:r>
              <a:t/>
            </a:r>
            <a:endParaRPr/>
          </a:p>
          <a:p>
            <a:pPr indent="-228600" lvl="0" marL="457200" rtl="0" algn="l">
              <a:lnSpc>
                <a:spcPct val="115000"/>
              </a:lnSpc>
              <a:spcBef>
                <a:spcPts val="0"/>
              </a:spcBef>
              <a:spcAft>
                <a:spcPts val="0"/>
              </a:spcAft>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31d01229ecf_1_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Decision Tree Models Analysis [3.2]</a:t>
            </a:r>
            <a:endParaRPr/>
          </a:p>
        </p:txBody>
      </p:sp>
      <p:sp>
        <p:nvSpPr>
          <p:cNvPr id="337" name="Google Shape;337;g31d01229ecf_1_24"/>
          <p:cNvSpPr txBox="1"/>
          <p:nvPr>
            <p:ph idx="1" type="body"/>
          </p:nvPr>
        </p:nvSpPr>
        <p:spPr>
          <a:xfrm>
            <a:off x="311700" y="1152475"/>
            <a:ext cx="3850500" cy="3416400"/>
          </a:xfrm>
          <a:prstGeom prst="rect">
            <a:avLst/>
          </a:prstGeom>
          <a:noFill/>
          <a:ln>
            <a:noFill/>
          </a:ln>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pt-PT"/>
              <a:t>The Kaggle scores for both Linear Regression and k-NN are marginally worse than their local counterparts. This discrepancy is expected due to potential differences in data characteristics, such as unseen patterns or noise in the Kaggle test set.</a:t>
            </a:r>
            <a:endParaRPr/>
          </a:p>
          <a:p>
            <a:pPr indent="-317182" lvl="0" marL="457200" rtl="0" algn="l">
              <a:spcBef>
                <a:spcPts val="0"/>
              </a:spcBef>
              <a:spcAft>
                <a:spcPts val="0"/>
              </a:spcAft>
              <a:buSzPct val="100000"/>
              <a:buChar char="●"/>
            </a:pPr>
            <a:r>
              <a:rPr lang="pt-PT"/>
              <a:t>The polynomial model’s poor local performance (RMSE 4.173) suggested overfitting to the training data, making it an unsuitable candidate for submission.</a:t>
            </a:r>
            <a:endParaRPr/>
          </a:p>
          <a:p>
            <a:pPr indent="-228600" lvl="0" marL="457200" rtl="0" algn="l">
              <a:spcBef>
                <a:spcPts val="0"/>
              </a:spcBef>
              <a:spcAft>
                <a:spcPts val="0"/>
              </a:spcAft>
              <a:buSzPct val="61111"/>
              <a:buNone/>
            </a:pPr>
            <a:r>
              <a:t/>
            </a:r>
            <a:endParaRPr/>
          </a:p>
          <a:p>
            <a:pPr indent="-228600" lvl="0" marL="457200" rtl="0" algn="l">
              <a:lnSpc>
                <a:spcPct val="115000"/>
              </a:lnSpc>
              <a:spcBef>
                <a:spcPts val="0"/>
              </a:spcBef>
              <a:spcAft>
                <a:spcPts val="0"/>
              </a:spcAft>
              <a:buSzPct val="100000"/>
              <a:buNone/>
            </a:pPr>
            <a:r>
              <a:t/>
            </a:r>
            <a:endParaRPr/>
          </a:p>
        </p:txBody>
      </p:sp>
      <p:graphicFrame>
        <p:nvGraphicFramePr>
          <p:cNvPr id="338" name="Google Shape;338;g31d01229ecf_1_24"/>
          <p:cNvGraphicFramePr/>
          <p:nvPr/>
        </p:nvGraphicFramePr>
        <p:xfrm>
          <a:off x="4724032" y="1447200"/>
          <a:ext cx="3000000" cy="3000000"/>
        </p:xfrm>
        <a:graphic>
          <a:graphicData uri="http://schemas.openxmlformats.org/drawingml/2006/table">
            <a:tbl>
              <a:tblPr bandRow="1" firstRow="1">
                <a:noFill/>
                <a:tableStyleId>{2E27773F-89C0-4E69-845C-755A204CCEB7}</a:tableStyleId>
              </a:tblPr>
              <a:tblGrid>
                <a:gridCol w="1295400"/>
                <a:gridCol w="1216575"/>
                <a:gridCol w="1123475"/>
              </a:tblGrid>
              <a:tr h="562275">
                <a:tc>
                  <a:txBody>
                    <a:bodyPr/>
                    <a:lstStyle/>
                    <a:p>
                      <a:pPr indent="0" lvl="0" marL="0" marR="0" rtl="0" algn="ctr">
                        <a:lnSpc>
                          <a:spcPct val="100000"/>
                        </a:lnSpc>
                        <a:spcBef>
                          <a:spcPts val="0"/>
                        </a:spcBef>
                        <a:spcAft>
                          <a:spcPts val="0"/>
                        </a:spcAft>
                        <a:buNone/>
                      </a:pPr>
                      <a:r>
                        <a:rPr lang="pt-PT">
                          <a:solidFill>
                            <a:schemeClr val="dk1"/>
                          </a:solidFill>
                        </a:rPr>
                        <a:t>Model</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a:solidFill>
                            <a:schemeClr val="dk1"/>
                          </a:solidFill>
                        </a:rPr>
                        <a:t> Local </a:t>
                      </a:r>
                      <a:r>
                        <a:rPr lang="pt-PT" sz="1400" u="none" cap="none" strike="noStrike">
                          <a:solidFill>
                            <a:schemeClr val="dk1"/>
                          </a:solidFill>
                        </a:rPr>
                        <a:t>Score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pt-PT">
                          <a:solidFill>
                            <a:schemeClr val="dk1"/>
                          </a:solidFill>
                        </a:rPr>
                        <a:t>Kaggle Score</a:t>
                      </a:r>
                      <a:endParaRPr>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562275">
                <a:tc>
                  <a:txBody>
                    <a:bodyPr/>
                    <a:lstStyle/>
                    <a:p>
                      <a:pPr indent="0" lvl="0" marL="0" marR="0" rtl="0" algn="ctr">
                        <a:lnSpc>
                          <a:spcPct val="100000"/>
                        </a:lnSpc>
                        <a:spcBef>
                          <a:spcPts val="0"/>
                        </a:spcBef>
                        <a:spcAft>
                          <a:spcPts val="0"/>
                        </a:spcAft>
                        <a:buNone/>
                      </a:pPr>
                      <a:r>
                        <a:rPr lang="pt-PT"/>
                        <a:t>Linear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a:t>3.023</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a:t>3.555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a:t>Polynomial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a:t>4.173</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a:t>N/A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2275">
                <a:tc>
                  <a:txBody>
                    <a:bodyPr/>
                    <a:lstStyle/>
                    <a:p>
                      <a:pPr indent="0" lvl="0" marL="0" marR="0" rtl="0" algn="ctr">
                        <a:lnSpc>
                          <a:spcPct val="100000"/>
                        </a:lnSpc>
                        <a:spcBef>
                          <a:spcPts val="0"/>
                        </a:spcBef>
                        <a:spcAft>
                          <a:spcPts val="0"/>
                        </a:spcAft>
                        <a:buNone/>
                      </a:pPr>
                      <a:r>
                        <a:rPr lang="pt-PT"/>
                        <a:t>k-NN</a:t>
                      </a:r>
                      <a:endParaRPr sz="14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a:t>3.286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pt-PT"/>
                        <a:t>3.483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31d01229ecf_1_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Decision Tree Models Y-Y hat plot [3.2]</a:t>
            </a:r>
            <a:endParaRPr/>
          </a:p>
        </p:txBody>
      </p:sp>
      <p:sp>
        <p:nvSpPr>
          <p:cNvPr id="344" name="Google Shape;344;g31d01229ecf_1_34"/>
          <p:cNvSpPr txBox="1"/>
          <p:nvPr>
            <p:ph idx="1" type="body"/>
          </p:nvPr>
        </p:nvSpPr>
        <p:spPr>
          <a:xfrm>
            <a:off x="311700" y="1152475"/>
            <a:ext cx="8385000" cy="710100"/>
          </a:xfrm>
          <a:prstGeom prst="rect">
            <a:avLst/>
          </a:prstGeom>
          <a:noFill/>
          <a:ln>
            <a:noFill/>
          </a:ln>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t/>
            </a:r>
            <a:endParaRPr/>
          </a:p>
          <a:p>
            <a:pPr indent="-228600" lvl="0" marL="457200" rtl="0" algn="l">
              <a:spcBef>
                <a:spcPts val="0"/>
              </a:spcBef>
              <a:spcAft>
                <a:spcPts val="0"/>
              </a:spcAft>
              <a:buSzPct val="61111"/>
              <a:buNone/>
            </a:pPr>
            <a:r>
              <a:t/>
            </a:r>
            <a:endParaRPr/>
          </a:p>
          <a:p>
            <a:pPr indent="-228600" lvl="0" marL="457200" rtl="0" algn="l">
              <a:lnSpc>
                <a:spcPct val="115000"/>
              </a:lnSpc>
              <a:spcBef>
                <a:spcPts val="0"/>
              </a:spcBef>
              <a:spcAft>
                <a:spcPts val="0"/>
              </a:spcAft>
              <a:buSzPct val="100000"/>
              <a:buNone/>
            </a:pPr>
            <a:r>
              <a:t/>
            </a:r>
            <a:endParaRPr/>
          </a:p>
        </p:txBody>
      </p:sp>
      <p:pic>
        <p:nvPicPr>
          <p:cNvPr id="345" name="Google Shape;345;g31d01229ecf_1_34"/>
          <p:cNvPicPr preferRelativeResize="0"/>
          <p:nvPr/>
        </p:nvPicPr>
        <p:blipFill>
          <a:blip r:embed="rId3">
            <a:alphaModFix/>
          </a:blip>
          <a:stretch>
            <a:fillRect/>
          </a:stretch>
        </p:blipFill>
        <p:spPr>
          <a:xfrm>
            <a:off x="130900" y="2117925"/>
            <a:ext cx="2806174" cy="2109476"/>
          </a:xfrm>
          <a:prstGeom prst="rect">
            <a:avLst/>
          </a:prstGeom>
          <a:noFill/>
          <a:ln>
            <a:noFill/>
          </a:ln>
        </p:spPr>
      </p:pic>
      <p:pic>
        <p:nvPicPr>
          <p:cNvPr id="346" name="Google Shape;346;g31d01229ecf_1_34"/>
          <p:cNvPicPr preferRelativeResize="0"/>
          <p:nvPr/>
        </p:nvPicPr>
        <p:blipFill>
          <a:blip r:embed="rId4">
            <a:alphaModFix/>
          </a:blip>
          <a:stretch>
            <a:fillRect/>
          </a:stretch>
        </p:blipFill>
        <p:spPr>
          <a:xfrm>
            <a:off x="3110572" y="2117925"/>
            <a:ext cx="2935952" cy="2109475"/>
          </a:xfrm>
          <a:prstGeom prst="rect">
            <a:avLst/>
          </a:prstGeom>
          <a:noFill/>
          <a:ln>
            <a:noFill/>
          </a:ln>
        </p:spPr>
      </p:pic>
      <p:pic>
        <p:nvPicPr>
          <p:cNvPr id="347" name="Google Shape;347;g31d01229ecf_1_34"/>
          <p:cNvPicPr preferRelativeResize="0"/>
          <p:nvPr/>
        </p:nvPicPr>
        <p:blipFill>
          <a:blip r:embed="rId5">
            <a:alphaModFix/>
          </a:blip>
          <a:stretch>
            <a:fillRect/>
          </a:stretch>
        </p:blipFill>
        <p:spPr>
          <a:xfrm>
            <a:off x="6277297" y="2152050"/>
            <a:ext cx="2771577" cy="204122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31d01229ecf_1_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Decision Tree Models Y-Y hat plot [3.2]</a:t>
            </a:r>
            <a:endParaRPr/>
          </a:p>
        </p:txBody>
      </p:sp>
      <p:sp>
        <p:nvSpPr>
          <p:cNvPr id="353" name="Google Shape;353;g31d01229ecf_1_42"/>
          <p:cNvSpPr txBox="1"/>
          <p:nvPr>
            <p:ph idx="1" type="body"/>
          </p:nvPr>
        </p:nvSpPr>
        <p:spPr>
          <a:xfrm>
            <a:off x="311700" y="1152475"/>
            <a:ext cx="8385000" cy="3589800"/>
          </a:xfrm>
          <a:prstGeom prst="rect">
            <a:avLst/>
          </a:prstGeom>
          <a:noFill/>
          <a:ln>
            <a:noFill/>
          </a:ln>
        </p:spPr>
        <p:txBody>
          <a:bodyPr anchorCtr="0" anchor="t" bIns="91425" lIns="91425" spcFirstLastPara="1" rIns="91425" wrap="square" tIns="91425">
            <a:noAutofit/>
          </a:bodyPr>
          <a:lstStyle/>
          <a:p>
            <a:pPr indent="-312420" lvl="0" marL="457200" rtl="0" algn="l">
              <a:lnSpc>
                <a:spcPct val="105000"/>
              </a:lnSpc>
              <a:spcBef>
                <a:spcPts val="0"/>
              </a:spcBef>
              <a:spcAft>
                <a:spcPts val="0"/>
              </a:spcAft>
              <a:buSzPts val="1320"/>
              <a:buChar char="●"/>
            </a:pPr>
            <a:r>
              <a:rPr lang="pt-PT" sz="1320"/>
              <a:t>Accuracy:</a:t>
            </a:r>
            <a:endParaRPr sz="1320"/>
          </a:p>
          <a:p>
            <a:pPr indent="-312419" lvl="1" marL="1371600" rtl="0" algn="l">
              <a:lnSpc>
                <a:spcPct val="105000"/>
              </a:lnSpc>
              <a:spcBef>
                <a:spcPts val="0"/>
              </a:spcBef>
              <a:spcAft>
                <a:spcPts val="0"/>
              </a:spcAft>
              <a:buSzPts val="1320"/>
              <a:buChar char="○"/>
            </a:pPr>
            <a:r>
              <a:rPr lang="pt-PT" sz="1320"/>
              <a:t>The k-NN model shows the best alignment with the "perfect prediction" line, indicating higher accuracy.</a:t>
            </a:r>
            <a:endParaRPr sz="1320"/>
          </a:p>
          <a:p>
            <a:pPr indent="-312419" lvl="1" marL="1371600" rtl="0" algn="l">
              <a:lnSpc>
                <a:spcPct val="105000"/>
              </a:lnSpc>
              <a:spcBef>
                <a:spcPts val="0"/>
              </a:spcBef>
              <a:spcAft>
                <a:spcPts val="0"/>
              </a:spcAft>
              <a:buSzPts val="1320"/>
              <a:buChar char="○"/>
            </a:pPr>
            <a:r>
              <a:rPr lang="pt-PT" sz="1320"/>
              <a:t>The linear model also performs well but exhibits slightly more scatter compared to k-NN.</a:t>
            </a:r>
            <a:endParaRPr sz="1320"/>
          </a:p>
          <a:p>
            <a:pPr indent="-312419" lvl="1" marL="1371600" rtl="0" algn="l">
              <a:lnSpc>
                <a:spcPct val="105000"/>
              </a:lnSpc>
              <a:spcBef>
                <a:spcPts val="0"/>
              </a:spcBef>
              <a:spcAft>
                <a:spcPts val="0"/>
              </a:spcAft>
              <a:buSzPts val="1320"/>
              <a:buChar char="○"/>
            </a:pPr>
            <a:r>
              <a:rPr lang="pt-PT" sz="1320"/>
              <a:t>The polynomial model demonstrates the weakest performance, with significant deviations, particularly for higher survival times.</a:t>
            </a:r>
            <a:endParaRPr sz="1320"/>
          </a:p>
          <a:p>
            <a:pPr indent="-312420" lvl="0" marL="457200" rtl="0" algn="l">
              <a:lnSpc>
                <a:spcPct val="105000"/>
              </a:lnSpc>
              <a:spcBef>
                <a:spcPts val="0"/>
              </a:spcBef>
              <a:spcAft>
                <a:spcPts val="0"/>
              </a:spcAft>
              <a:buSzPts val="1320"/>
              <a:buChar char="●"/>
            </a:pPr>
            <a:r>
              <a:rPr lang="pt-PT" sz="1320"/>
              <a:t>Generalization:</a:t>
            </a:r>
            <a:endParaRPr sz="1320"/>
          </a:p>
          <a:p>
            <a:pPr indent="-312419" lvl="1" marL="1371600" rtl="0" algn="l">
              <a:lnSpc>
                <a:spcPct val="105000"/>
              </a:lnSpc>
              <a:spcBef>
                <a:spcPts val="0"/>
              </a:spcBef>
              <a:spcAft>
                <a:spcPts val="0"/>
              </a:spcAft>
              <a:buSzPts val="1320"/>
              <a:buChar char="○"/>
            </a:pPr>
            <a:r>
              <a:rPr lang="pt-PT" sz="1320"/>
              <a:t>The k-NN and linear models generalize better compared to the polynomial model, which overfits for small survival times and fails to predict larger values accurately.</a:t>
            </a:r>
            <a:endParaRPr sz="1320"/>
          </a:p>
          <a:p>
            <a:pPr indent="-312420" lvl="0" marL="457200" rtl="0" algn="l">
              <a:lnSpc>
                <a:spcPct val="105000"/>
              </a:lnSpc>
              <a:spcBef>
                <a:spcPts val="0"/>
              </a:spcBef>
              <a:spcAft>
                <a:spcPts val="0"/>
              </a:spcAft>
              <a:buSzPts val="1320"/>
              <a:buChar char="●"/>
            </a:pPr>
            <a:r>
              <a:rPr lang="pt-PT" sz="1320"/>
              <a:t>Complexity:</a:t>
            </a:r>
            <a:endParaRPr sz="1320"/>
          </a:p>
          <a:p>
            <a:pPr indent="-312419" lvl="1" marL="1371600" rtl="0" algn="l">
              <a:lnSpc>
                <a:spcPct val="105000"/>
              </a:lnSpc>
              <a:spcBef>
                <a:spcPts val="0"/>
              </a:spcBef>
              <a:spcAft>
                <a:spcPts val="0"/>
              </a:spcAft>
              <a:buSzPts val="1320"/>
              <a:buChar char="○"/>
            </a:pPr>
            <a:r>
              <a:rPr lang="pt-PT" sz="1320"/>
              <a:t>The polynomial model is the most complex but underperforms due to overfitting.</a:t>
            </a:r>
            <a:endParaRPr sz="1320"/>
          </a:p>
          <a:p>
            <a:pPr indent="-312419" lvl="1" marL="1371600" rtl="0" algn="l">
              <a:lnSpc>
                <a:spcPct val="105000"/>
              </a:lnSpc>
              <a:spcBef>
                <a:spcPts val="0"/>
              </a:spcBef>
              <a:spcAft>
                <a:spcPts val="0"/>
              </a:spcAft>
              <a:buSzPts val="1320"/>
              <a:buChar char="○"/>
            </a:pPr>
            <a:r>
              <a:rPr lang="pt-PT" sz="1320"/>
              <a:t>The linear model, being the simplest, provides stable but less flexible predictions.</a:t>
            </a:r>
            <a:endParaRPr sz="1320"/>
          </a:p>
          <a:p>
            <a:pPr indent="-312419" lvl="1" marL="1371600" rtl="0" algn="l">
              <a:lnSpc>
                <a:spcPct val="105000"/>
              </a:lnSpc>
              <a:spcBef>
                <a:spcPts val="0"/>
              </a:spcBef>
              <a:spcAft>
                <a:spcPts val="0"/>
              </a:spcAft>
              <a:buSzPts val="1320"/>
              <a:buChar char="○"/>
            </a:pPr>
            <a:r>
              <a:rPr lang="pt-PT" sz="1320"/>
              <a:t>The k-NN model strikes a balance between complexity and accuracy.</a:t>
            </a:r>
            <a:endParaRPr sz="1320"/>
          </a:p>
          <a:p>
            <a:pPr indent="0" lvl="0" marL="457200" rtl="0" algn="l">
              <a:lnSpc>
                <a:spcPct val="105000"/>
              </a:lnSpc>
              <a:spcBef>
                <a:spcPts val="0"/>
              </a:spcBef>
              <a:spcAft>
                <a:spcPts val="0"/>
              </a:spcAft>
              <a:buClr>
                <a:schemeClr val="dk1"/>
              </a:buClr>
              <a:buSzPts val="440"/>
              <a:buFont typeface="Arial"/>
              <a:buNone/>
            </a:pPr>
            <a:r>
              <a:t/>
            </a:r>
            <a:endParaRPr sz="1320"/>
          </a:p>
          <a:p>
            <a:pPr indent="0" lvl="0" marL="457200" rtl="0" algn="l">
              <a:lnSpc>
                <a:spcPct val="105000"/>
              </a:lnSpc>
              <a:spcBef>
                <a:spcPts val="0"/>
              </a:spcBef>
              <a:spcAft>
                <a:spcPts val="0"/>
              </a:spcAft>
              <a:buSzPts val="440"/>
              <a:buNone/>
            </a:pPr>
            <a:r>
              <a:t/>
            </a:r>
            <a:endParaRPr sz="72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31ce1f3d079_0_0"/>
          <p:cNvSpPr txBox="1"/>
          <p:nvPr>
            <p:ph type="title"/>
          </p:nvPr>
        </p:nvSpPr>
        <p:spPr>
          <a:xfrm>
            <a:off x="311700" y="2150850"/>
            <a:ext cx="8520600" cy="84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pt-PT"/>
              <a:t>Task [4]</a:t>
            </a:r>
            <a:endParaRPr/>
          </a:p>
        </p:txBody>
      </p:sp>
      <p:sp>
        <p:nvSpPr>
          <p:cNvPr id="359" name="Google Shape;359;g31ce1f3d079_0_0"/>
          <p:cNvSpPr txBox="1"/>
          <p:nvPr/>
        </p:nvSpPr>
        <p:spPr>
          <a:xfrm>
            <a:off x="311700" y="3334275"/>
            <a:ext cx="705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800">
                <a:solidFill>
                  <a:schemeClr val="dk2"/>
                </a:solidFill>
              </a:rPr>
              <a:t>Semi-supervised learning for unlabeled data</a:t>
            </a:r>
            <a:endParaRPr sz="1800">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31ce1f3d079_0_18"/>
          <p:cNvSpPr txBox="1"/>
          <p:nvPr>
            <p:ph type="title"/>
          </p:nvPr>
        </p:nvSpPr>
        <p:spPr>
          <a:xfrm>
            <a:off x="311700" y="2150850"/>
            <a:ext cx="8520600" cy="84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pt-PT"/>
              <a:t>Task [4.1]</a:t>
            </a:r>
            <a:endParaRPr/>
          </a:p>
        </p:txBody>
      </p:sp>
      <p:sp>
        <p:nvSpPr>
          <p:cNvPr id="365" name="Google Shape;365;g31ce1f3d079_0_18"/>
          <p:cNvSpPr txBox="1"/>
          <p:nvPr/>
        </p:nvSpPr>
        <p:spPr>
          <a:xfrm>
            <a:off x="445225" y="3490575"/>
            <a:ext cx="769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800">
                <a:solidFill>
                  <a:schemeClr val="dk2"/>
                </a:solidFill>
              </a:rPr>
              <a:t>Imputation with labeled and unlabeled data</a:t>
            </a:r>
            <a:endParaRPr sz="1800">
              <a:solidFill>
                <a:schemeClr val="dk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31ce1f3d079_0_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[4.1]</a:t>
            </a:r>
            <a:endParaRPr/>
          </a:p>
        </p:txBody>
      </p:sp>
      <p:sp>
        <p:nvSpPr>
          <p:cNvPr id="371" name="Google Shape;371;g31ce1f3d079_0_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228600" lvl="0" marL="457200" rtl="0" algn="l">
              <a:lnSpc>
                <a:spcPct val="115000"/>
              </a:lnSpc>
              <a:spcBef>
                <a:spcPts val="0"/>
              </a:spcBef>
              <a:spcAft>
                <a:spcPts val="0"/>
              </a:spcAft>
              <a:buSzPts val="1800"/>
              <a:buNone/>
            </a:pPr>
            <a:r>
              <a:rPr lang="pt-PT"/>
              <a:t>The best </a:t>
            </a:r>
            <a:r>
              <a:rPr lang="pt-PT"/>
              <a:t>inputer</a:t>
            </a:r>
            <a:r>
              <a:rPr lang="pt-PT"/>
              <a:t> from task 3.1 (knn inputer, n=2) was now fitted using both the data with values of the SurvivalTime feature, and with missing values (labeled and unlabeled data).</a:t>
            </a:r>
            <a:endParaRPr/>
          </a:p>
          <a:p>
            <a:pPr indent="-228600" lvl="0" marL="457200" rtl="0" algn="l">
              <a:lnSpc>
                <a:spcPct val="115000"/>
              </a:lnSpc>
              <a:spcBef>
                <a:spcPts val="0"/>
              </a:spcBef>
              <a:spcAft>
                <a:spcPts val="0"/>
              </a:spcAft>
              <a:buSzPts val="1800"/>
              <a:buNone/>
            </a:pPr>
            <a:r>
              <a:rPr lang="pt-PT"/>
              <a:t>After </a:t>
            </a:r>
            <a:r>
              <a:rPr lang="pt-PT"/>
              <a:t>inputting</a:t>
            </a:r>
            <a:r>
              <a:rPr lang="pt-PT"/>
              <a:t> missing features, only the labeled rows were used to train a linear </a:t>
            </a:r>
            <a:r>
              <a:rPr lang="pt-PT"/>
              <a:t>regression</a:t>
            </a:r>
            <a:r>
              <a:rPr lang="pt-PT"/>
              <a:t> model</a:t>
            </a:r>
            <a:endParaRPr/>
          </a:p>
          <a:p>
            <a:pPr indent="-228600" lvl="0" marL="457200" rtl="0" algn="l">
              <a:lnSpc>
                <a:spcPct val="115000"/>
              </a:lnSpc>
              <a:spcBef>
                <a:spcPts val="0"/>
              </a:spcBef>
              <a:spcAft>
                <a:spcPts val="0"/>
              </a:spcAft>
              <a:buSzPts val="1800"/>
              <a:buNone/>
            </a:pPr>
            <a:r>
              <a:rPr lang="pt-PT"/>
              <a:t>After that, again the combined labeled and unlabeled data was used but this time to train an isomap lower dimensional model of the data.</a:t>
            </a:r>
            <a:endParaRPr/>
          </a:p>
          <a:p>
            <a:pPr indent="-228600" lvl="0" marL="457200" rtl="0" algn="l">
              <a:lnSpc>
                <a:spcPct val="115000"/>
              </a:lnSpc>
              <a:spcBef>
                <a:spcPts val="0"/>
              </a:spcBef>
              <a:spcAft>
                <a:spcPts val="0"/>
              </a:spcAft>
              <a:buSzPts val="1800"/>
              <a:buNone/>
            </a:pPr>
            <a:r>
              <a:rPr lang="pt-PT"/>
              <a:t>Using an isomap we tested reducing the data to various smaller dimensions.</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1ce1f3d079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Analysis [4.2]</a:t>
            </a:r>
            <a:endParaRPr/>
          </a:p>
        </p:txBody>
      </p:sp>
      <p:pic>
        <p:nvPicPr>
          <p:cNvPr id="377" name="Google Shape;377;g31ce1f3d079_0_9"/>
          <p:cNvPicPr preferRelativeResize="0"/>
          <p:nvPr/>
        </p:nvPicPr>
        <p:blipFill>
          <a:blip r:embed="rId3">
            <a:alphaModFix/>
          </a:blip>
          <a:stretch>
            <a:fillRect/>
          </a:stretch>
        </p:blipFill>
        <p:spPr>
          <a:xfrm>
            <a:off x="4897275" y="1700275"/>
            <a:ext cx="3730200" cy="2789625"/>
          </a:xfrm>
          <a:prstGeom prst="rect">
            <a:avLst/>
          </a:prstGeom>
          <a:noFill/>
          <a:ln>
            <a:noFill/>
          </a:ln>
        </p:spPr>
      </p:pic>
      <p:sp>
        <p:nvSpPr>
          <p:cNvPr id="378" name="Google Shape;378;g31ce1f3d079_0_9"/>
          <p:cNvSpPr txBox="1"/>
          <p:nvPr/>
        </p:nvSpPr>
        <p:spPr>
          <a:xfrm>
            <a:off x="165975" y="1615025"/>
            <a:ext cx="47313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800">
                <a:solidFill>
                  <a:schemeClr val="dk2"/>
                </a:solidFill>
              </a:rPr>
              <a:t>Using the knn inputer fitted with labeled and </a:t>
            </a:r>
            <a:r>
              <a:rPr lang="pt-PT" sz="1800">
                <a:solidFill>
                  <a:schemeClr val="dk2"/>
                </a:solidFill>
              </a:rPr>
              <a:t>unlabeled</a:t>
            </a:r>
            <a:r>
              <a:rPr lang="pt-PT" sz="1800">
                <a:solidFill>
                  <a:schemeClr val="dk2"/>
                </a:solidFill>
              </a:rPr>
              <a:t> data resulted in a slight improvement in terms of RMSE.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pt-PT" sz="1800">
                <a:solidFill>
                  <a:schemeClr val="dk2"/>
                </a:solidFill>
              </a:rPr>
              <a:t>Observing the y-y hat plot, we can also observe a small improvement in the sense that the </a:t>
            </a:r>
            <a:r>
              <a:rPr lang="pt-PT" sz="1800">
                <a:solidFill>
                  <a:schemeClr val="dk2"/>
                </a:solidFill>
              </a:rPr>
              <a:t>values</a:t>
            </a:r>
            <a:r>
              <a:rPr lang="pt-PT" sz="1800">
                <a:solidFill>
                  <a:schemeClr val="dk2"/>
                </a:solidFill>
              </a:rPr>
              <a:t> are more </a:t>
            </a:r>
            <a:r>
              <a:rPr lang="pt-PT" sz="1800">
                <a:solidFill>
                  <a:schemeClr val="dk2"/>
                </a:solidFill>
              </a:rPr>
              <a:t>concentrated</a:t>
            </a:r>
            <a:r>
              <a:rPr lang="pt-PT" sz="1800">
                <a:solidFill>
                  <a:schemeClr val="dk2"/>
                </a:solidFill>
              </a:rPr>
              <a:t> near the diagonal</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[1.1]</a:t>
            </a:r>
            <a:endParaRPr/>
          </a:p>
        </p:txBody>
      </p:sp>
      <p:sp>
        <p:nvSpPr>
          <p:cNvPr id="79" name="Google Shape;79;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a:bodyPr>
          <a:lstStyle/>
          <a:p>
            <a:pPr indent="-334327" lvl="0" marL="457200" rtl="0" algn="l">
              <a:spcBef>
                <a:spcPts val="1200"/>
              </a:spcBef>
              <a:spcAft>
                <a:spcPts val="0"/>
              </a:spcAft>
              <a:buSzPct val="100000"/>
              <a:buChar char="●"/>
            </a:pPr>
            <a:r>
              <a:rPr lang="pt-PT"/>
              <a:t>In this initial task, we focused on analyzing and preparing the dataset to ensure it could be effectively used in the machine learning models developed in subsequent steps. The dataset comprises 400 entries, but some columns contained null values that required thorough investigation. We performed a detailed analysis of these nulls to decide on appropriate handling methods, such as imputation or removal, depending on their impact on the overall dataset.</a:t>
            </a:r>
            <a:endParaRPr/>
          </a:p>
          <a:p>
            <a:pPr indent="-334327" lvl="0" marL="457200" rtl="0" algn="l">
              <a:spcBef>
                <a:spcPts val="0"/>
              </a:spcBef>
              <a:spcAft>
                <a:spcPts val="0"/>
              </a:spcAft>
              <a:buSzPct val="100000"/>
              <a:buChar char="●"/>
            </a:pPr>
            <a:r>
              <a:rPr lang="pt-PT"/>
              <a:t>Additionally, we employed various visualization tools to better understand the dataset's behavior and distribution patterns. These visualizations helped identify trends, detect potential outliers, and uncover correlations between variables, providing valuable insights for the modeling phase. The preparation process ensured the dataset was clean, consistent, and ready for further analysis.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31ce1f3d079_0_27"/>
          <p:cNvSpPr txBox="1"/>
          <p:nvPr>
            <p:ph type="title"/>
          </p:nvPr>
        </p:nvSpPr>
        <p:spPr>
          <a:xfrm>
            <a:off x="311700" y="402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Analysis [4.2]</a:t>
            </a:r>
            <a:endParaRPr/>
          </a:p>
        </p:txBody>
      </p:sp>
      <p:graphicFrame>
        <p:nvGraphicFramePr>
          <p:cNvPr id="384" name="Google Shape;384;g31ce1f3d079_0_27"/>
          <p:cNvGraphicFramePr/>
          <p:nvPr/>
        </p:nvGraphicFramePr>
        <p:xfrm>
          <a:off x="1952725" y="1511125"/>
          <a:ext cx="3000000" cy="3000000"/>
        </p:xfrm>
        <a:graphic>
          <a:graphicData uri="http://schemas.openxmlformats.org/drawingml/2006/table">
            <a:tbl>
              <a:tblPr>
                <a:noFill/>
                <a:tableStyleId>{FB4C9251-E863-40EC-BD86-5D0D7EDF28F6}</a:tableStyleId>
              </a:tblPr>
              <a:tblGrid>
                <a:gridCol w="1715200"/>
                <a:gridCol w="1839200"/>
                <a:gridCol w="1684150"/>
              </a:tblGrid>
              <a:tr h="809725">
                <a:tc>
                  <a:txBody>
                    <a:bodyPr/>
                    <a:lstStyle/>
                    <a:p>
                      <a:pPr indent="0" lvl="0" marL="0" rtl="0" algn="l">
                        <a:spcBef>
                          <a:spcPts val="0"/>
                        </a:spcBef>
                        <a:spcAft>
                          <a:spcPts val="0"/>
                        </a:spcAft>
                        <a:buNone/>
                      </a:pPr>
                      <a:r>
                        <a:rPr lang="pt-PT"/>
                        <a:t>3.2</a:t>
                      </a:r>
                      <a:endParaRPr/>
                    </a:p>
                  </a:txBody>
                  <a:tcPr marT="91425" marB="91425" marR="91425" marL="91425"/>
                </a:tc>
                <a:tc>
                  <a:txBody>
                    <a:bodyPr/>
                    <a:lstStyle/>
                    <a:p>
                      <a:pPr indent="0" lvl="0" marL="0" rtl="0" algn="l">
                        <a:spcBef>
                          <a:spcPts val="0"/>
                        </a:spcBef>
                        <a:spcAft>
                          <a:spcPts val="0"/>
                        </a:spcAft>
                        <a:buNone/>
                      </a:pPr>
                      <a:r>
                        <a:rPr lang="pt-PT"/>
                        <a:t>4.1 knn inputer using all data</a:t>
                      </a:r>
                      <a:endParaRPr/>
                    </a:p>
                  </a:txBody>
                  <a:tcPr marT="91425" marB="91425" marR="91425" marL="91425"/>
                </a:tc>
                <a:tc>
                  <a:txBody>
                    <a:bodyPr/>
                    <a:lstStyle/>
                    <a:p>
                      <a:pPr indent="0" lvl="0" marL="0" rtl="0" algn="l">
                        <a:spcBef>
                          <a:spcPts val="0"/>
                        </a:spcBef>
                        <a:spcAft>
                          <a:spcPts val="0"/>
                        </a:spcAft>
                        <a:buNone/>
                      </a:pPr>
                      <a:r>
                        <a:rPr lang="pt-PT"/>
                        <a:t>4.1 isomap</a:t>
                      </a:r>
                      <a:endParaRPr/>
                    </a:p>
                  </a:txBody>
                  <a:tcPr marT="91425" marB="91425" marR="91425" marL="91425"/>
                </a:tc>
              </a:tr>
              <a:tr h="658675">
                <a:tc>
                  <a:txBody>
                    <a:bodyPr/>
                    <a:lstStyle/>
                    <a:p>
                      <a:pPr indent="0" lvl="0" marL="0" rtl="0" algn="l">
                        <a:spcBef>
                          <a:spcPts val="0"/>
                        </a:spcBef>
                        <a:spcAft>
                          <a:spcPts val="0"/>
                        </a:spcAft>
                        <a:buNone/>
                      </a:pPr>
                      <a:r>
                        <a:rPr lang="pt-PT"/>
                        <a:t>3.557</a:t>
                      </a:r>
                      <a:endParaRPr/>
                    </a:p>
                  </a:txBody>
                  <a:tcPr marT="91425" marB="91425" marR="91425" marL="91425"/>
                </a:tc>
                <a:tc>
                  <a:txBody>
                    <a:bodyPr/>
                    <a:lstStyle/>
                    <a:p>
                      <a:pPr indent="0" lvl="0" marL="0" rtl="0" algn="l">
                        <a:spcBef>
                          <a:spcPts val="0"/>
                        </a:spcBef>
                        <a:spcAft>
                          <a:spcPts val="0"/>
                        </a:spcAft>
                        <a:buNone/>
                      </a:pPr>
                      <a:r>
                        <a:rPr lang="pt-PT"/>
                        <a:t>2.749</a:t>
                      </a:r>
                      <a:endParaRPr/>
                    </a:p>
                  </a:txBody>
                  <a:tcPr marT="91425" marB="91425" marR="91425" marL="91425"/>
                </a:tc>
                <a:tc>
                  <a:txBody>
                    <a:bodyPr/>
                    <a:lstStyle/>
                    <a:p>
                      <a:pPr indent="0" lvl="0" marL="0" rtl="0" algn="l">
                        <a:spcBef>
                          <a:spcPts val="0"/>
                        </a:spcBef>
                        <a:spcAft>
                          <a:spcPts val="0"/>
                        </a:spcAft>
                        <a:buNone/>
                      </a:pPr>
                      <a:r>
                        <a:rPr lang="pt-PT"/>
                        <a:t>3.228</a:t>
                      </a:r>
                      <a:endParaRPr/>
                    </a:p>
                  </a:txBody>
                  <a:tcPr marT="91425" marB="91425" marR="91425" marL="91425"/>
                </a:tc>
              </a:tr>
            </a:tbl>
          </a:graphicData>
        </a:graphic>
      </p:graphicFrame>
      <p:sp>
        <p:nvSpPr>
          <p:cNvPr id="385" name="Google Shape;385;g31ce1f3d079_0_27"/>
          <p:cNvSpPr txBox="1"/>
          <p:nvPr/>
        </p:nvSpPr>
        <p:spPr>
          <a:xfrm>
            <a:off x="558875" y="3689500"/>
            <a:ext cx="7612800" cy="8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800">
                <a:solidFill>
                  <a:schemeClr val="dk2"/>
                </a:solidFill>
              </a:rPr>
              <a:t>We weren’t able to get good results when using an isomap, no </a:t>
            </a:r>
            <a:r>
              <a:rPr lang="pt-PT" sz="1800">
                <a:solidFill>
                  <a:schemeClr val="dk2"/>
                </a:solidFill>
              </a:rPr>
              <a:t>matter</a:t>
            </a:r>
            <a:r>
              <a:rPr lang="pt-PT" sz="1800">
                <a:solidFill>
                  <a:schemeClr val="dk2"/>
                </a:solidFill>
              </a:rPr>
              <a:t> the number of components tested.</a:t>
            </a:r>
            <a:endParaRPr sz="1800">
              <a:solidFill>
                <a:schemeClr val="dk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PT"/>
              <a:t>Overall assessment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went wrong</a:t>
            </a:r>
            <a:endParaRPr/>
          </a:p>
        </p:txBody>
      </p:sp>
      <p:sp>
        <p:nvSpPr>
          <p:cNvPr id="396" name="Google Shape;396;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1200"/>
              </a:spcAft>
              <a:buSzPts val="1100"/>
              <a:buNone/>
            </a:pPr>
            <a:r>
              <a:rPr lang="pt-PT"/>
              <a:t>We didn't manage to get as much improvement in our model evaluation scores as we'd hoped, we just had a big jump in the score at one point but then we couldn't get it down from 3. Our goal was to get a score below 3, which with all the methods we tried we couldn't achieve.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went great</a:t>
            </a:r>
            <a:endParaRPr/>
          </a:p>
        </p:txBody>
      </p:sp>
      <p:sp>
        <p:nvSpPr>
          <p:cNvPr id="402" name="Google Shape;402;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PT"/>
              <a:t>In the beginning, I think we got off to a good start with the whole development of the project, starting with the analysis of the features and checking what their values and distribution were. Before we started developing the algorithms, we did a lot of analysis to understand the problem from the outset, which made the process easier.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[1.1]</a:t>
            </a:r>
            <a:endParaRPr/>
          </a:p>
        </p:txBody>
      </p:sp>
      <p:sp>
        <p:nvSpPr>
          <p:cNvPr id="85" name="Google Shape;85;p6"/>
          <p:cNvSpPr txBox="1"/>
          <p:nvPr>
            <p:ph idx="1" type="body"/>
          </p:nvPr>
        </p:nvSpPr>
        <p:spPr>
          <a:xfrm>
            <a:off x="311700" y="1152475"/>
            <a:ext cx="4373371" cy="3416400"/>
          </a:xfrm>
          <a:prstGeom prst="rect">
            <a:avLst/>
          </a:prstGeom>
          <a:noFill/>
          <a:ln>
            <a:noFill/>
          </a:ln>
        </p:spPr>
        <p:txBody>
          <a:bodyPr anchorCtr="0" anchor="t" bIns="91425" lIns="91425" spcFirstLastPara="1" rIns="91425" wrap="square" tIns="91425">
            <a:normAutofit fontScale="85000"/>
          </a:bodyPr>
          <a:lstStyle/>
          <a:p>
            <a:pPr indent="-325755" lvl="0" marL="457200" rtl="0" algn="l">
              <a:spcBef>
                <a:spcPts val="1200"/>
              </a:spcBef>
              <a:spcAft>
                <a:spcPts val="0"/>
              </a:spcAft>
              <a:buSzPct val="100000"/>
              <a:buChar char="●"/>
            </a:pPr>
            <a:r>
              <a:rPr lang="pt-PT"/>
              <a:t>The bar chart provides a clear visualization of the entries within the training dataset, helping us identify patterns in the data. To gain a more precise understanding of the number of null values present in each feature, we also analyzed the dataset using a detailed table.</a:t>
            </a:r>
            <a:endParaRPr/>
          </a:p>
          <a:p>
            <a:pPr indent="-325755" lvl="0" marL="457200" rtl="0" algn="l">
              <a:spcBef>
                <a:spcPts val="0"/>
              </a:spcBef>
              <a:spcAft>
                <a:spcPts val="0"/>
              </a:spcAft>
              <a:buSzPct val="100000"/>
              <a:buChar char="●"/>
            </a:pPr>
            <a:r>
              <a:rPr lang="pt-PT"/>
              <a:t>This approach allowed us to quantify the missing data accurately and informed our decisions on how to handle these null values, ensuring the dataset's quality and reliability for subsequent modeling steps.</a:t>
            </a:r>
            <a:endParaRPr/>
          </a:p>
        </p:txBody>
      </p:sp>
      <p:pic>
        <p:nvPicPr>
          <p:cNvPr id="86" name="Google Shape;86;p6"/>
          <p:cNvPicPr preferRelativeResize="0"/>
          <p:nvPr/>
        </p:nvPicPr>
        <p:blipFill rotWithShape="1">
          <a:blip r:embed="rId3">
            <a:alphaModFix/>
          </a:blip>
          <a:srcRect b="0" l="0" r="0" t="0"/>
          <a:stretch/>
        </p:blipFill>
        <p:spPr>
          <a:xfrm>
            <a:off x="4738747" y="306671"/>
            <a:ext cx="4050053" cy="2439923"/>
          </a:xfrm>
          <a:prstGeom prst="rect">
            <a:avLst/>
          </a:prstGeom>
          <a:noFill/>
          <a:ln>
            <a:noFill/>
          </a:ln>
        </p:spPr>
      </p:pic>
      <p:graphicFrame>
        <p:nvGraphicFramePr>
          <p:cNvPr id="87" name="Google Shape;87;p6"/>
          <p:cNvGraphicFramePr/>
          <p:nvPr/>
        </p:nvGraphicFramePr>
        <p:xfrm>
          <a:off x="4740801" y="3107913"/>
          <a:ext cx="3000000" cy="3000000"/>
        </p:xfrm>
        <a:graphic>
          <a:graphicData uri="http://schemas.openxmlformats.org/drawingml/2006/table">
            <a:tbl>
              <a:tblPr bandRow="1" firstRow="1">
                <a:noFill/>
                <a:tableStyleId>{2E27773F-89C0-4E69-845C-755A204CCEB7}</a:tableStyleId>
              </a:tblPr>
              <a:tblGrid>
                <a:gridCol w="2022975"/>
                <a:gridCol w="2022975"/>
              </a:tblGrid>
              <a:tr h="318575">
                <a:tc>
                  <a:txBody>
                    <a:bodyPr/>
                    <a:lstStyle/>
                    <a:p>
                      <a:pPr indent="0" lvl="0" marL="0" marR="0" rtl="0" algn="l">
                        <a:lnSpc>
                          <a:spcPct val="100000"/>
                        </a:lnSpc>
                        <a:spcBef>
                          <a:spcPts val="0"/>
                        </a:spcBef>
                        <a:spcAft>
                          <a:spcPts val="0"/>
                        </a:spcAft>
                        <a:buNone/>
                      </a:pPr>
                      <a:r>
                        <a:rPr lang="pt-PT" sz="1400" u="none" cap="none" strike="noStrike"/>
                        <a:t>Feature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PT" sz="1400" u="none" cap="none" strike="noStrike"/>
                        <a:t>Null Qnt</a:t>
                      </a:r>
                      <a:endParaRPr sz="1400" u="none" cap="none" strike="noStrike"/>
                    </a:p>
                  </a:txBody>
                  <a:tcPr marT="45725" marB="45725" marR="91450" marL="91450"/>
                </a:tc>
              </a:tr>
              <a:tr h="318575">
                <a:tc>
                  <a:txBody>
                    <a:bodyPr/>
                    <a:lstStyle/>
                    <a:p>
                      <a:pPr indent="0" lvl="0" marL="0" marR="0" rtl="0" algn="l">
                        <a:lnSpc>
                          <a:spcPct val="100000"/>
                        </a:lnSpc>
                        <a:spcBef>
                          <a:spcPts val="0"/>
                        </a:spcBef>
                        <a:spcAft>
                          <a:spcPts val="0"/>
                        </a:spcAft>
                        <a:buNone/>
                      </a:pPr>
                      <a:r>
                        <a:rPr lang="pt-PT" sz="1400" u="none" cap="none" strike="noStrike"/>
                        <a:t>GeneticRisk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PT" sz="1400" u="none" cap="none" strike="noStrike"/>
                        <a:t>85</a:t>
                      </a:r>
                      <a:endParaRPr/>
                    </a:p>
                  </a:txBody>
                  <a:tcPr marT="45725" marB="45725" marR="91450" marL="91450"/>
                </a:tc>
              </a:tr>
              <a:tr h="318575">
                <a:tc>
                  <a:txBody>
                    <a:bodyPr/>
                    <a:lstStyle/>
                    <a:p>
                      <a:pPr indent="0" lvl="0" marL="0" marR="0" rtl="0" algn="l">
                        <a:lnSpc>
                          <a:spcPct val="100000"/>
                        </a:lnSpc>
                        <a:spcBef>
                          <a:spcPts val="0"/>
                        </a:spcBef>
                        <a:spcAft>
                          <a:spcPts val="0"/>
                        </a:spcAft>
                        <a:buNone/>
                      </a:pPr>
                      <a:r>
                        <a:rPr lang="pt-PT" sz="1400" u="none" cap="none" strike="noStrike"/>
                        <a:t>ComorbidityIndex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PT" sz="1400" u="none" cap="none" strike="noStrike"/>
                        <a:t>45</a:t>
                      </a:r>
                      <a:endParaRPr/>
                    </a:p>
                  </a:txBody>
                  <a:tcPr marT="45725" marB="45725" marR="91450" marL="91450"/>
                </a:tc>
              </a:tr>
              <a:tr h="318575">
                <a:tc>
                  <a:txBody>
                    <a:bodyPr/>
                    <a:lstStyle/>
                    <a:p>
                      <a:pPr indent="0" lvl="0" marL="0" marR="0" rtl="0" algn="l">
                        <a:lnSpc>
                          <a:spcPct val="100000"/>
                        </a:lnSpc>
                        <a:spcBef>
                          <a:spcPts val="0"/>
                        </a:spcBef>
                        <a:spcAft>
                          <a:spcPts val="0"/>
                        </a:spcAft>
                        <a:buNone/>
                      </a:pPr>
                      <a:r>
                        <a:rPr lang="pt-PT" sz="1400" u="none" cap="none" strike="noStrike"/>
                        <a:t>TreatmentResponse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PT" sz="1400" u="none" cap="none" strike="noStrike"/>
                        <a:t>29</a:t>
                      </a:r>
                      <a:endParaRPr/>
                    </a:p>
                  </a:txBody>
                  <a:tcPr marT="45725" marB="45725" marR="91450" marL="91450"/>
                </a:tc>
              </a:tr>
              <a:tr h="318575">
                <a:tc>
                  <a:txBody>
                    <a:bodyPr/>
                    <a:lstStyle/>
                    <a:p>
                      <a:pPr indent="0" lvl="0" marL="0" marR="0" rtl="0" algn="l">
                        <a:lnSpc>
                          <a:spcPct val="100000"/>
                        </a:lnSpc>
                        <a:spcBef>
                          <a:spcPts val="0"/>
                        </a:spcBef>
                        <a:spcAft>
                          <a:spcPts val="0"/>
                        </a:spcAft>
                        <a:buNone/>
                      </a:pPr>
                      <a:r>
                        <a:rPr lang="pt-PT" sz="1400" u="none" cap="none" strike="noStrike"/>
                        <a:t>SurvivalTime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PT" sz="1400" u="none" cap="none" strike="noStrike"/>
                        <a:t>160</a:t>
                      </a:r>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[1.1]</a:t>
            </a:r>
            <a:endParaRPr/>
          </a:p>
        </p:txBody>
      </p:sp>
      <p:sp>
        <p:nvSpPr>
          <p:cNvPr id="93" name="Google Shape;93;p7"/>
          <p:cNvSpPr txBox="1"/>
          <p:nvPr>
            <p:ph idx="1" type="body"/>
          </p:nvPr>
        </p:nvSpPr>
        <p:spPr>
          <a:xfrm>
            <a:off x="311700" y="1152475"/>
            <a:ext cx="4373371"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1200"/>
              </a:spcBef>
              <a:spcAft>
                <a:spcPts val="0"/>
              </a:spcAft>
              <a:buSzPts val="1800"/>
              <a:buChar char="●"/>
            </a:pPr>
            <a:r>
              <a:rPr lang="pt-PT"/>
              <a:t>The features SurvivalTime and Censored were not included in the training data. Other features with null values kept their missing entries.</a:t>
            </a:r>
            <a:endParaRPr/>
          </a:p>
          <a:p>
            <a:pPr indent="-342900" lvl="0" marL="457200" marR="0" rtl="0" algn="l">
              <a:lnSpc>
                <a:spcPct val="115000"/>
              </a:lnSpc>
              <a:spcBef>
                <a:spcPts val="0"/>
              </a:spcBef>
              <a:spcAft>
                <a:spcPts val="0"/>
              </a:spcAft>
              <a:buSzPts val="1800"/>
              <a:buChar char="●"/>
            </a:pPr>
            <a:r>
              <a:rPr lang="pt-PT"/>
              <a:t>We reviewed these features to understand the missing data and plan how to handle it for better model performance.</a:t>
            </a:r>
            <a:endParaRPr/>
          </a:p>
        </p:txBody>
      </p:sp>
      <p:graphicFrame>
        <p:nvGraphicFramePr>
          <p:cNvPr id="94" name="Google Shape;94;p7"/>
          <p:cNvGraphicFramePr/>
          <p:nvPr/>
        </p:nvGraphicFramePr>
        <p:xfrm>
          <a:off x="4834913" y="3173138"/>
          <a:ext cx="3000000" cy="3000000"/>
        </p:xfrm>
        <a:graphic>
          <a:graphicData uri="http://schemas.openxmlformats.org/drawingml/2006/table">
            <a:tbl>
              <a:tblPr bandRow="1" firstRow="1">
                <a:noFill/>
                <a:tableStyleId>{2E27773F-89C0-4E69-845C-755A204CCEB7}</a:tableStyleId>
              </a:tblPr>
              <a:tblGrid>
                <a:gridCol w="2022975"/>
                <a:gridCol w="2022975"/>
              </a:tblGrid>
              <a:tr h="318575">
                <a:tc>
                  <a:txBody>
                    <a:bodyPr/>
                    <a:lstStyle/>
                    <a:p>
                      <a:pPr indent="0" lvl="0" marL="0" marR="0" rtl="0" algn="l">
                        <a:lnSpc>
                          <a:spcPct val="100000"/>
                        </a:lnSpc>
                        <a:spcBef>
                          <a:spcPts val="0"/>
                        </a:spcBef>
                        <a:spcAft>
                          <a:spcPts val="0"/>
                        </a:spcAft>
                        <a:buNone/>
                      </a:pPr>
                      <a:r>
                        <a:rPr lang="pt-PT" sz="1400" u="none" cap="none" strike="noStrike"/>
                        <a:t>Feature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PT" sz="1400" u="none" cap="none" strike="noStrike"/>
                        <a:t>Null Qnt</a:t>
                      </a:r>
                      <a:endParaRPr sz="1400" u="none" cap="none" strike="noStrike"/>
                    </a:p>
                  </a:txBody>
                  <a:tcPr marT="45725" marB="45725" marR="91450" marL="91450"/>
                </a:tc>
              </a:tr>
              <a:tr h="318575">
                <a:tc>
                  <a:txBody>
                    <a:bodyPr/>
                    <a:lstStyle/>
                    <a:p>
                      <a:pPr indent="0" lvl="0" marL="0" marR="0" rtl="0" algn="l">
                        <a:lnSpc>
                          <a:spcPct val="100000"/>
                        </a:lnSpc>
                        <a:spcBef>
                          <a:spcPts val="0"/>
                        </a:spcBef>
                        <a:spcAft>
                          <a:spcPts val="0"/>
                        </a:spcAft>
                        <a:buNone/>
                      </a:pPr>
                      <a:r>
                        <a:rPr lang="pt-PT" sz="1400" u="none" cap="none" strike="noStrike"/>
                        <a:t>GeneticRisk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PT" sz="1400" u="none" cap="none" strike="noStrike"/>
                        <a:t>30</a:t>
                      </a:r>
                      <a:endParaRPr/>
                    </a:p>
                  </a:txBody>
                  <a:tcPr marT="45725" marB="45725" marR="91450" marL="91450"/>
                </a:tc>
              </a:tr>
              <a:tr h="318575">
                <a:tc>
                  <a:txBody>
                    <a:bodyPr/>
                    <a:lstStyle/>
                    <a:p>
                      <a:pPr indent="0" lvl="0" marL="0" marR="0" rtl="0" algn="l">
                        <a:lnSpc>
                          <a:spcPct val="100000"/>
                        </a:lnSpc>
                        <a:spcBef>
                          <a:spcPts val="0"/>
                        </a:spcBef>
                        <a:spcAft>
                          <a:spcPts val="0"/>
                        </a:spcAft>
                        <a:buNone/>
                      </a:pPr>
                      <a:r>
                        <a:rPr lang="pt-PT" sz="1400" u="none" cap="none" strike="noStrike"/>
                        <a:t>ComorbidityIndex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PT" sz="1400" u="none" cap="none" strike="noStrike"/>
                        <a:t>26</a:t>
                      </a:r>
                      <a:endParaRPr/>
                    </a:p>
                  </a:txBody>
                  <a:tcPr marT="45725" marB="45725" marR="91450" marL="91450"/>
                </a:tc>
              </a:tr>
              <a:tr h="318575">
                <a:tc>
                  <a:txBody>
                    <a:bodyPr/>
                    <a:lstStyle/>
                    <a:p>
                      <a:pPr indent="0" lvl="0" marL="0" marR="0" rtl="0" algn="l">
                        <a:lnSpc>
                          <a:spcPct val="100000"/>
                        </a:lnSpc>
                        <a:spcBef>
                          <a:spcPts val="0"/>
                        </a:spcBef>
                        <a:spcAft>
                          <a:spcPts val="0"/>
                        </a:spcAft>
                        <a:buNone/>
                      </a:pPr>
                      <a:r>
                        <a:rPr lang="pt-PT" sz="1400" u="none" cap="none" strike="noStrike"/>
                        <a:t>TreatmentResponse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pt-PT" sz="1400" u="none" cap="none" strike="noStrike"/>
                        <a:t>15</a:t>
                      </a:r>
                      <a:endParaRPr/>
                    </a:p>
                  </a:txBody>
                  <a:tcPr marT="45725" marB="45725" marR="91450" marL="91450"/>
                </a:tc>
              </a:tr>
            </a:tbl>
          </a:graphicData>
        </a:graphic>
      </p:graphicFrame>
      <p:pic>
        <p:nvPicPr>
          <p:cNvPr id="95" name="Google Shape;95;p7"/>
          <p:cNvPicPr preferRelativeResize="0"/>
          <p:nvPr/>
        </p:nvPicPr>
        <p:blipFill rotWithShape="1">
          <a:blip r:embed="rId3">
            <a:alphaModFix/>
          </a:blip>
          <a:srcRect b="0" l="0" r="0" t="0"/>
          <a:stretch/>
        </p:blipFill>
        <p:spPr>
          <a:xfrm>
            <a:off x="4959683" y="292626"/>
            <a:ext cx="3644016" cy="21844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[1.1]</a:t>
            </a:r>
            <a:endParaRPr/>
          </a:p>
        </p:txBody>
      </p:sp>
      <p:sp>
        <p:nvSpPr>
          <p:cNvPr id="101" name="Google Shape;101;p8"/>
          <p:cNvSpPr txBox="1"/>
          <p:nvPr>
            <p:ph idx="1" type="body"/>
          </p:nvPr>
        </p:nvSpPr>
        <p:spPr>
          <a:xfrm>
            <a:off x="311700" y="1152475"/>
            <a:ext cx="4373371"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lang="pt-PT"/>
              <a:t>Using the msno.matrix() chart, we analyzed the distribution of null values in the dataset. Excluding SurvivalTime, we observed that the GeneticRisk feature contains many missing values.</a:t>
            </a:r>
            <a:endParaRPr/>
          </a:p>
          <a:p>
            <a:pPr indent="-342900" lvl="0" marL="457200" rtl="0" algn="l">
              <a:spcBef>
                <a:spcPts val="0"/>
              </a:spcBef>
              <a:spcAft>
                <a:spcPts val="0"/>
              </a:spcAft>
              <a:buSzPts val="1800"/>
              <a:buChar char="●"/>
            </a:pPr>
            <a:r>
              <a:rPr lang="pt-PT"/>
              <a:t>Due to the high percentage of nulls, we may consider removing GeneticRisk from the training dataset to improve model performance.</a:t>
            </a:r>
            <a:endParaRPr/>
          </a:p>
        </p:txBody>
      </p:sp>
      <p:pic>
        <p:nvPicPr>
          <p:cNvPr id="102" name="Google Shape;102;p8"/>
          <p:cNvPicPr preferRelativeResize="0"/>
          <p:nvPr/>
        </p:nvPicPr>
        <p:blipFill rotWithShape="1">
          <a:blip r:embed="rId3">
            <a:alphaModFix/>
          </a:blip>
          <a:srcRect b="0" l="0" r="0" t="0"/>
          <a:stretch/>
        </p:blipFill>
        <p:spPr>
          <a:xfrm>
            <a:off x="4984954" y="731375"/>
            <a:ext cx="3580437" cy="1521545"/>
          </a:xfrm>
          <a:prstGeom prst="rect">
            <a:avLst/>
          </a:prstGeom>
          <a:noFill/>
          <a:ln>
            <a:noFill/>
          </a:ln>
        </p:spPr>
      </p:pic>
      <p:pic>
        <p:nvPicPr>
          <p:cNvPr id="103" name="Google Shape;103;p8"/>
          <p:cNvPicPr preferRelativeResize="0"/>
          <p:nvPr/>
        </p:nvPicPr>
        <p:blipFill rotWithShape="1">
          <a:blip r:embed="rId4">
            <a:alphaModFix/>
          </a:blip>
          <a:srcRect b="0" l="0" r="0" t="0"/>
          <a:stretch/>
        </p:blipFill>
        <p:spPr>
          <a:xfrm>
            <a:off x="5034888" y="2860675"/>
            <a:ext cx="3480568" cy="1575355"/>
          </a:xfrm>
          <a:prstGeom prst="rect">
            <a:avLst/>
          </a:prstGeom>
          <a:noFill/>
          <a:ln>
            <a:noFill/>
          </a:ln>
        </p:spPr>
      </p:pic>
      <p:sp>
        <p:nvSpPr>
          <p:cNvPr id="104" name="Google Shape;104;p8"/>
          <p:cNvSpPr txBox="1"/>
          <p:nvPr/>
        </p:nvSpPr>
        <p:spPr>
          <a:xfrm>
            <a:off x="5653548" y="2282825"/>
            <a:ext cx="216309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pt-PT" sz="1400" u="none" cap="none" strike="noStrike">
                <a:solidFill>
                  <a:srgbClr val="000000"/>
                </a:solidFill>
                <a:latin typeface="Arial"/>
                <a:ea typeface="Arial"/>
                <a:cs typeface="Arial"/>
                <a:sym typeface="Arial"/>
              </a:rPr>
              <a:t>Training Dataset</a:t>
            </a:r>
            <a:endParaRPr b="0" i="0" sz="1400" u="none" cap="none" strike="noStrike">
              <a:solidFill>
                <a:srgbClr val="000000"/>
              </a:solidFill>
              <a:latin typeface="Arial"/>
              <a:ea typeface="Arial"/>
              <a:cs typeface="Arial"/>
              <a:sym typeface="Arial"/>
            </a:endParaRPr>
          </a:p>
        </p:txBody>
      </p:sp>
      <p:sp>
        <p:nvSpPr>
          <p:cNvPr id="105" name="Google Shape;105;p8"/>
          <p:cNvSpPr txBox="1"/>
          <p:nvPr/>
        </p:nvSpPr>
        <p:spPr>
          <a:xfrm>
            <a:off x="5756786" y="4342683"/>
            <a:ext cx="216309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pt-PT" sz="1400" u="none" cap="none" strike="noStrike">
                <a:solidFill>
                  <a:srgbClr val="000000"/>
                </a:solidFill>
                <a:latin typeface="Arial"/>
                <a:ea typeface="Arial"/>
                <a:cs typeface="Arial"/>
                <a:sym typeface="Arial"/>
              </a:rPr>
              <a:t>Test Dataset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PT"/>
              <a:t>What was done in task [1.1]</a:t>
            </a:r>
            <a:endParaRPr/>
          </a:p>
        </p:txBody>
      </p:sp>
      <p:sp>
        <p:nvSpPr>
          <p:cNvPr id="111" name="Google Shape;111;p9"/>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pt-PT"/>
              <a:t>Features with High Positive Correlation to SurvivalTime:</a:t>
            </a:r>
            <a:endParaRPr/>
          </a:p>
          <a:p>
            <a:pPr indent="-282892" lvl="0" marL="457200" rtl="0" algn="l">
              <a:spcBef>
                <a:spcPts val="0"/>
              </a:spcBef>
              <a:spcAft>
                <a:spcPts val="0"/>
              </a:spcAft>
              <a:buSzPct val="100000"/>
              <a:buChar char="●"/>
            </a:pPr>
            <a:r>
              <a:rPr lang="pt-PT"/>
              <a:t>TreatmentResponse (0.48):</a:t>
            </a:r>
            <a:endParaRPr/>
          </a:p>
          <a:p>
            <a:pPr indent="-270827" lvl="1" marL="914400" rtl="0" algn="l">
              <a:spcBef>
                <a:spcPts val="0"/>
              </a:spcBef>
              <a:spcAft>
                <a:spcPts val="0"/>
              </a:spcAft>
              <a:buSzPct val="100000"/>
              <a:buChar char="○"/>
            </a:pPr>
            <a:r>
              <a:rPr lang="pt-PT"/>
              <a:t>This indicates that SurvivalTime increases as TreatmentResponse improves. It suggests a strong relationship between how well a patient responds to treatment and their survival duration.</a:t>
            </a:r>
            <a:endParaRPr/>
          </a:p>
          <a:p>
            <a:pPr indent="-282892" lvl="0" marL="457200" rtl="0" algn="l">
              <a:spcBef>
                <a:spcPts val="0"/>
              </a:spcBef>
              <a:spcAft>
                <a:spcPts val="0"/>
              </a:spcAft>
              <a:buSzPct val="100000"/>
              <a:buChar char="●"/>
            </a:pPr>
            <a:r>
              <a:rPr lang="pt-PT"/>
              <a:t>Age (0.42):</a:t>
            </a:r>
            <a:endParaRPr/>
          </a:p>
          <a:p>
            <a:pPr indent="-270827" lvl="1" marL="914400" rtl="0" algn="l">
              <a:spcBef>
                <a:spcPts val="0"/>
              </a:spcBef>
              <a:spcAft>
                <a:spcPts val="0"/>
              </a:spcAft>
              <a:buSzPct val="100000"/>
              <a:buChar char="○"/>
            </a:pPr>
            <a:r>
              <a:rPr lang="pt-PT"/>
              <a:t>Older patients tend to have slightly higher survival times, as seen from the moderate positive correlation.</a:t>
            </a:r>
            <a:endParaRPr/>
          </a:p>
          <a:p>
            <a:pPr indent="-282892" lvl="0" marL="457200" rtl="0" algn="l">
              <a:spcBef>
                <a:spcPts val="0"/>
              </a:spcBef>
              <a:spcAft>
                <a:spcPts val="0"/>
              </a:spcAft>
              <a:buSzPct val="100000"/>
              <a:buChar char="●"/>
            </a:pPr>
            <a:r>
              <a:rPr lang="pt-PT"/>
              <a:t>ComorbidityIndex (0.27):</a:t>
            </a:r>
            <a:endParaRPr/>
          </a:p>
          <a:p>
            <a:pPr indent="-270827" lvl="1" marL="914400" rtl="0" algn="l">
              <a:spcBef>
                <a:spcPts val="0"/>
              </a:spcBef>
              <a:spcAft>
                <a:spcPts val="0"/>
              </a:spcAft>
              <a:buSzPct val="100000"/>
              <a:buChar char="○"/>
            </a:pPr>
            <a:r>
              <a:rPr lang="pt-PT"/>
              <a:t>Patients with higher comorbidities seem to have longer survival times, though this relationship is weaker compared to the first two features.</a:t>
            </a:r>
            <a:endParaRPr/>
          </a:p>
          <a:p>
            <a:pPr indent="0" lvl="0" marL="0" rtl="0" algn="l">
              <a:spcBef>
                <a:spcPts val="0"/>
              </a:spcBef>
              <a:spcAft>
                <a:spcPts val="0"/>
              </a:spcAft>
              <a:buNone/>
            </a:pPr>
            <a:r>
              <a:rPr lang="pt-PT"/>
              <a:t>Features with Low or Negligible Correlation to SurvivalTime:</a:t>
            </a:r>
            <a:endParaRPr/>
          </a:p>
          <a:p>
            <a:pPr indent="-282892" lvl="0" marL="457200" rtl="0" algn="l">
              <a:spcBef>
                <a:spcPts val="0"/>
              </a:spcBef>
              <a:spcAft>
                <a:spcPts val="0"/>
              </a:spcAft>
              <a:buSzPct val="100000"/>
              <a:buChar char="●"/>
            </a:pPr>
            <a:r>
              <a:rPr lang="pt-PT"/>
              <a:t>Gender (-0.09):</a:t>
            </a:r>
            <a:endParaRPr/>
          </a:p>
          <a:p>
            <a:pPr indent="-270827" lvl="1" marL="914400" rtl="0" algn="l">
              <a:spcBef>
                <a:spcPts val="0"/>
              </a:spcBef>
              <a:spcAft>
                <a:spcPts val="0"/>
              </a:spcAft>
              <a:buSzPct val="100000"/>
              <a:buChar char="○"/>
            </a:pPr>
            <a:r>
              <a:rPr lang="pt-PT"/>
              <a:t>Gender appears to have almost no impact on SurvivalTime, indicating that survival is not influenced by gender differences in this dataset.</a:t>
            </a:r>
            <a:endParaRPr/>
          </a:p>
          <a:p>
            <a:pPr indent="-282892" lvl="0" marL="457200" rtl="0" algn="l">
              <a:spcBef>
                <a:spcPts val="0"/>
              </a:spcBef>
              <a:spcAft>
                <a:spcPts val="0"/>
              </a:spcAft>
              <a:buSzPct val="100000"/>
              <a:buChar char="●"/>
            </a:pPr>
            <a:r>
              <a:rPr lang="pt-PT"/>
              <a:t>Stage (-0.12):</a:t>
            </a:r>
            <a:endParaRPr/>
          </a:p>
          <a:p>
            <a:pPr indent="-270827" lvl="1" marL="914400" rtl="0" algn="l">
              <a:spcBef>
                <a:spcPts val="0"/>
              </a:spcBef>
              <a:spcAft>
                <a:spcPts val="0"/>
              </a:spcAft>
              <a:buSzPct val="100000"/>
              <a:buChar char="○"/>
            </a:pPr>
            <a:r>
              <a:rPr lang="pt-PT"/>
              <a:t>The correlation is slightly negative but weak, suggesting that the stage of the disease might not strongly determine survival time.</a:t>
            </a:r>
            <a:endParaRPr/>
          </a:p>
          <a:p>
            <a:pPr indent="0" lvl="0" marL="0" rtl="0" algn="l">
              <a:spcBef>
                <a:spcPts val="0"/>
              </a:spcBef>
              <a:spcAft>
                <a:spcPts val="0"/>
              </a:spcAft>
              <a:buNone/>
            </a:pPr>
            <a:r>
              <a:rPr lang="pt-PT"/>
              <a:t>Other Relationships:</a:t>
            </a:r>
            <a:endParaRPr/>
          </a:p>
          <a:p>
            <a:pPr indent="-282892" lvl="0" marL="457200" rtl="0" algn="l">
              <a:spcBef>
                <a:spcPts val="0"/>
              </a:spcBef>
              <a:spcAft>
                <a:spcPts val="0"/>
              </a:spcAft>
              <a:buSzPct val="100000"/>
              <a:buChar char="●"/>
            </a:pPr>
            <a:r>
              <a:rPr lang="pt-PT"/>
              <a:t>Stage and ComorbidityIndex (0.42):</a:t>
            </a:r>
            <a:endParaRPr/>
          </a:p>
          <a:p>
            <a:pPr indent="-270827" lvl="1" marL="914400" rtl="0" algn="l">
              <a:spcBef>
                <a:spcPts val="0"/>
              </a:spcBef>
              <a:spcAft>
                <a:spcPts val="0"/>
              </a:spcAft>
              <a:buSzPct val="100000"/>
              <a:buChar char="○"/>
            </a:pPr>
            <a:r>
              <a:rPr lang="pt-PT"/>
              <a:t>A moderate positive correlation suggests that higher stages of disease are associated with higher comorbidity indices.</a:t>
            </a:r>
            <a:endParaRPr/>
          </a:p>
          <a:p>
            <a:pPr indent="-282892" lvl="0" marL="457200" rtl="0" algn="l">
              <a:spcBef>
                <a:spcPts val="0"/>
              </a:spcBef>
              <a:spcAft>
                <a:spcPts val="0"/>
              </a:spcAft>
              <a:buSzPct val="100000"/>
              <a:buChar char="●"/>
            </a:pPr>
            <a:r>
              <a:rPr lang="pt-PT"/>
              <a:t>TreatmentResponse and ComorbidityIndex (0.27):</a:t>
            </a:r>
            <a:endParaRPr/>
          </a:p>
          <a:p>
            <a:pPr indent="-270827" lvl="1" marL="914400" rtl="0" algn="l">
              <a:spcBef>
                <a:spcPts val="0"/>
              </a:spcBef>
              <a:spcAft>
                <a:spcPts val="0"/>
              </a:spcAft>
              <a:buSzPct val="100000"/>
              <a:buChar char="○"/>
            </a:pPr>
            <a:r>
              <a:rPr lang="pt-PT"/>
              <a:t>Indicates that treatment response slightly depends on the comorbidity index.</a:t>
            </a:r>
            <a:endParaRPr/>
          </a:p>
          <a:p>
            <a:pPr indent="0" lvl="0" marL="0" rtl="0" algn="l">
              <a:spcBef>
                <a:spcPts val="0"/>
              </a:spcBef>
              <a:spcAft>
                <a:spcPts val="0"/>
              </a:spcAft>
              <a:buNone/>
            </a:pPr>
            <a:r>
              <a:rPr lang="pt-PT"/>
              <a:t>Weak Correlations with Censored:</a:t>
            </a:r>
            <a:endParaRPr/>
          </a:p>
          <a:p>
            <a:pPr indent="-282892" lvl="0" marL="457200" rtl="0" algn="l">
              <a:spcBef>
                <a:spcPts val="0"/>
              </a:spcBef>
              <a:spcAft>
                <a:spcPts val="0"/>
              </a:spcAft>
              <a:buSzPct val="100000"/>
              <a:buChar char="●"/>
            </a:pPr>
            <a:r>
              <a:rPr lang="pt-PT"/>
              <a:t>Most features show negligible correlation with the Censored column, which means the censoring status does not strongly relate to other features in the dataset.</a:t>
            </a:r>
            <a:endParaRPr/>
          </a:p>
        </p:txBody>
      </p:sp>
      <p:pic>
        <p:nvPicPr>
          <p:cNvPr id="112" name="Google Shape;112;p9"/>
          <p:cNvPicPr preferRelativeResize="0"/>
          <p:nvPr/>
        </p:nvPicPr>
        <p:blipFill rotWithShape="1">
          <a:blip r:embed="rId3">
            <a:alphaModFix/>
          </a:blip>
          <a:srcRect b="0" l="0" r="0" t="0"/>
          <a:stretch/>
        </p:blipFill>
        <p:spPr>
          <a:xfrm>
            <a:off x="4685071" y="1017725"/>
            <a:ext cx="4213973" cy="23340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