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87" r:id="rId6"/>
    <p:sldId id="288" r:id="rId7"/>
    <p:sldId id="260" r:id="rId8"/>
    <p:sldId id="289" r:id="rId9"/>
    <p:sldId id="261" r:id="rId10"/>
    <p:sldId id="262" r:id="rId11"/>
    <p:sldId id="263" r:id="rId12"/>
    <p:sldId id="264" r:id="rId13"/>
    <p:sldId id="290" r:id="rId14"/>
    <p:sldId id="293" r:id="rId15"/>
    <p:sldId id="291" r:id="rId16"/>
    <p:sldId id="292" r:id="rId17"/>
    <p:sldId id="265" r:id="rId18"/>
    <p:sldId id="266" r:id="rId19"/>
    <p:sldId id="267" r:id="rId20"/>
    <p:sldId id="269" r:id="rId21"/>
    <p:sldId id="270" r:id="rId22"/>
    <p:sldId id="268" r:id="rId23"/>
    <p:sldId id="271" r:id="rId24"/>
    <p:sldId id="272" r:id="rId25"/>
    <p:sldId id="273" r:id="rId26"/>
    <p:sldId id="274" r:id="rId27"/>
    <p:sldId id="275" r:id="rId28"/>
    <p:sldId id="277" r:id="rId29"/>
    <p:sldId id="279" r:id="rId30"/>
    <p:sldId id="280" r:id="rId31"/>
    <p:sldId id="281" r:id="rId32"/>
    <p:sldId id="282" r:id="rId33"/>
    <p:sldId id="283" r:id="rId34"/>
    <p:sldId id="286" r:id="rId35"/>
    <p:sldId id="284" r:id="rId36"/>
    <p:sldId id="285" r:id="rId3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2C97B9C-B541-4A73-98FE-B7DF48A19FB9}" type="datetimeFigureOut">
              <a:rPr lang="pt-BR" smtClean="0"/>
              <a:pPr/>
              <a:t>28/11/2018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E403789-197F-499D-8136-9FF2CB172BC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C97B9C-B541-4A73-98FE-B7DF48A19FB9}" type="datetimeFigureOut">
              <a:rPr lang="pt-BR" smtClean="0"/>
              <a:pPr/>
              <a:t>28/11/2018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403789-197F-499D-8136-9FF2CB172BC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C97B9C-B541-4A73-98FE-B7DF48A19FB9}" type="datetimeFigureOut">
              <a:rPr lang="pt-BR" smtClean="0"/>
              <a:pPr/>
              <a:t>28/11/2018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403789-197F-499D-8136-9FF2CB172BC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C97B9C-B541-4A73-98FE-B7DF48A19FB9}" type="datetimeFigureOut">
              <a:rPr lang="pt-BR" smtClean="0"/>
              <a:pPr/>
              <a:t>28/11/2018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403789-197F-499D-8136-9FF2CB172BC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C97B9C-B541-4A73-98FE-B7DF48A19FB9}" type="datetimeFigureOut">
              <a:rPr lang="pt-BR" smtClean="0"/>
              <a:pPr/>
              <a:t>28/11/2018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403789-197F-499D-8136-9FF2CB172BC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C97B9C-B541-4A73-98FE-B7DF48A19FB9}" type="datetimeFigureOut">
              <a:rPr lang="pt-BR" smtClean="0"/>
              <a:pPr/>
              <a:t>28/11/2018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403789-197F-499D-8136-9FF2CB172BC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C97B9C-B541-4A73-98FE-B7DF48A19FB9}" type="datetimeFigureOut">
              <a:rPr lang="pt-BR" smtClean="0"/>
              <a:pPr/>
              <a:t>28/11/2018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403789-197F-499D-8136-9FF2CB172BC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C97B9C-B541-4A73-98FE-B7DF48A19FB9}" type="datetimeFigureOut">
              <a:rPr lang="pt-BR" smtClean="0"/>
              <a:pPr/>
              <a:t>28/11/2018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403789-197F-499D-8136-9FF2CB172BC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C97B9C-B541-4A73-98FE-B7DF48A19FB9}" type="datetimeFigureOut">
              <a:rPr lang="pt-BR" smtClean="0"/>
              <a:pPr/>
              <a:t>28/11/2018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403789-197F-499D-8136-9FF2CB172BC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2C97B9C-B541-4A73-98FE-B7DF48A19FB9}" type="datetimeFigureOut">
              <a:rPr lang="pt-BR" smtClean="0"/>
              <a:pPr/>
              <a:t>28/11/2018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403789-197F-499D-8136-9FF2CB172BC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2C97B9C-B541-4A73-98FE-B7DF48A19FB9}" type="datetimeFigureOut">
              <a:rPr lang="pt-BR" smtClean="0"/>
              <a:pPr/>
              <a:t>28/11/2018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E403789-197F-499D-8136-9FF2CB172BC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2C97B9C-B541-4A73-98FE-B7DF48A19FB9}" type="datetimeFigureOut">
              <a:rPr lang="pt-BR" smtClean="0"/>
              <a:pPr/>
              <a:t>28/11/2018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E403789-197F-499D-8136-9FF2CB172BC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TRANSAÇÕES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Mauricio Prado Catharino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 de uma transação T</a:t>
            </a:r>
            <a:r>
              <a:rPr lang="pt-BR" sz="2000" dirty="0" smtClean="0"/>
              <a:t>i</a:t>
            </a:r>
            <a:r>
              <a:rPr lang="pt-BR" dirty="0" smtClean="0"/>
              <a:t> que realiza um transferência de R$50 de uma conta A para uma conta B:</a:t>
            </a:r>
          </a:p>
          <a:p>
            <a:pPr>
              <a:buNone/>
            </a:pPr>
            <a:r>
              <a:rPr lang="pt-BR" dirty="0" smtClean="0"/>
              <a:t>	T</a:t>
            </a:r>
            <a:r>
              <a:rPr lang="pt-BR" sz="2000" dirty="0" smtClean="0"/>
              <a:t>i:   </a:t>
            </a:r>
            <a:r>
              <a:rPr lang="pt-BR" dirty="0" err="1" smtClean="0"/>
              <a:t>Read</a:t>
            </a:r>
            <a:r>
              <a:rPr lang="pt-BR" dirty="0" smtClean="0"/>
              <a:t>(A);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	A:= A – 50;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write</a:t>
            </a:r>
            <a:r>
              <a:rPr lang="pt-BR" dirty="0" smtClean="0"/>
              <a:t>(A);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dirty="0" err="1" smtClean="0"/>
              <a:t>Read</a:t>
            </a:r>
            <a:r>
              <a:rPr lang="pt-BR" dirty="0" smtClean="0"/>
              <a:t>(B);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	B:= B+50;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dirty="0" err="1" smtClean="0"/>
              <a:t>Write</a:t>
            </a:r>
            <a:r>
              <a:rPr lang="pt-BR" dirty="0" smtClean="0"/>
              <a:t>(B).</a:t>
            </a:r>
            <a:endParaRPr lang="pt-BR" dirty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Transações</a:t>
            </a:r>
            <a:endParaRPr lang="pt-BR" dirty="0"/>
          </a:p>
        </p:txBody>
      </p:sp>
      <p:sp>
        <p:nvSpPr>
          <p:cNvPr id="4" name="Seta para a esquerda 3"/>
          <p:cNvSpPr/>
          <p:nvPr/>
        </p:nvSpPr>
        <p:spPr>
          <a:xfrm>
            <a:off x="3635896" y="3429000"/>
            <a:ext cx="3744416" cy="1512168"/>
          </a:xfrm>
          <a:prstGeom prst="lef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Estado Inconsistente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Colchete direito 4"/>
          <p:cNvSpPr/>
          <p:nvPr/>
        </p:nvSpPr>
        <p:spPr>
          <a:xfrm>
            <a:off x="3347864" y="3717032"/>
            <a:ext cx="216024" cy="936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olchete direito 7"/>
          <p:cNvSpPr/>
          <p:nvPr/>
        </p:nvSpPr>
        <p:spPr>
          <a:xfrm>
            <a:off x="3131840" y="3068960"/>
            <a:ext cx="1224136" cy="2376264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esquerda 8"/>
          <p:cNvSpPr/>
          <p:nvPr/>
        </p:nvSpPr>
        <p:spPr>
          <a:xfrm>
            <a:off x="4427984" y="3501008"/>
            <a:ext cx="2880320" cy="1296144"/>
          </a:xfrm>
          <a:prstGeom prst="lef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Atomicidade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Seta para a esquerda 10"/>
          <p:cNvSpPr/>
          <p:nvPr/>
        </p:nvSpPr>
        <p:spPr>
          <a:xfrm rot="1955225">
            <a:off x="801786" y="3912360"/>
            <a:ext cx="5026101" cy="1728192"/>
          </a:xfrm>
          <a:prstGeom prst="leftArrow">
            <a:avLst>
              <a:gd name="adj1" fmla="val 43173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Isolamento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Seta para a esquerda 11"/>
          <p:cNvSpPr/>
          <p:nvPr/>
        </p:nvSpPr>
        <p:spPr>
          <a:xfrm>
            <a:off x="3707904" y="4365104"/>
            <a:ext cx="4320480" cy="1296144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Durabilidade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Colchete direito 12"/>
          <p:cNvSpPr/>
          <p:nvPr/>
        </p:nvSpPr>
        <p:spPr>
          <a:xfrm>
            <a:off x="2915816" y="4077072"/>
            <a:ext cx="720080" cy="136815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da Transação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755576" y="3573016"/>
            <a:ext cx="151216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Ativa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2843808" y="1916832"/>
            <a:ext cx="230425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Parcialmente confirmada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3131840" y="4797152"/>
            <a:ext cx="151216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Falha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6804248" y="4797152"/>
            <a:ext cx="172819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Abortada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6372200" y="2060848"/>
            <a:ext cx="2232248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Confirmada</a:t>
            </a:r>
            <a:endParaRPr lang="pt-BR" dirty="0"/>
          </a:p>
        </p:txBody>
      </p:sp>
      <p:cxnSp>
        <p:nvCxnSpPr>
          <p:cNvPr id="11" name="Conector de seta reta 10"/>
          <p:cNvCxnSpPr>
            <a:stCxn id="4" idx="0"/>
          </p:cNvCxnSpPr>
          <p:nvPr/>
        </p:nvCxnSpPr>
        <p:spPr>
          <a:xfrm rot="5400000" flipH="1" flipV="1">
            <a:off x="1745686" y="2474894"/>
            <a:ext cx="864096" cy="1332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907704" y="4509120"/>
            <a:ext cx="122413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rot="5400000">
            <a:off x="3096233" y="3968663"/>
            <a:ext cx="165618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endCxn id="8" idx="2"/>
          </p:cNvCxnSpPr>
          <p:nvPr/>
        </p:nvCxnSpPr>
        <p:spPr>
          <a:xfrm>
            <a:off x="4644008" y="5301208"/>
            <a:ext cx="21602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5148064" y="2564904"/>
            <a:ext cx="11521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2514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accent1"/>
                </a:solidFill>
              </a:rPr>
              <a:t>Transação Ativa: </a:t>
            </a:r>
            <a:r>
              <a:rPr lang="pt-BR" dirty="0" smtClean="0"/>
              <a:t>é o estado inicial, a transação permanece nesse estado enquanto está executando.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da Transação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323528" y="3789040"/>
            <a:ext cx="2016224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Ativa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6156176" y="3212976"/>
            <a:ext cx="2304256" cy="122413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Parcialmente confirmada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6588224" y="4869160"/>
            <a:ext cx="1512168" cy="100811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Falha</a:t>
            </a:r>
            <a:endParaRPr lang="pt-BR" dirty="0"/>
          </a:p>
        </p:txBody>
      </p:sp>
      <p:sp>
        <p:nvSpPr>
          <p:cNvPr id="7" name="Seta para a direita 6"/>
          <p:cNvSpPr/>
          <p:nvPr/>
        </p:nvSpPr>
        <p:spPr>
          <a:xfrm>
            <a:off x="2771800" y="3501008"/>
            <a:ext cx="2664296" cy="18002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Sofre transições para os seguintes estados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>
                <a:solidFill>
                  <a:schemeClr val="accent1"/>
                </a:solidFill>
              </a:rPr>
              <a:t>Transação Parcialmente Confirmada: </a:t>
            </a:r>
            <a:r>
              <a:rPr lang="pt-BR" dirty="0" smtClean="0"/>
              <a:t>depois que a instrução final foi executada.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da Transação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11560" y="3861048"/>
            <a:ext cx="230425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Parcialmente confirmada</a:t>
            </a:r>
            <a:endParaRPr lang="pt-BR" dirty="0"/>
          </a:p>
        </p:txBody>
      </p:sp>
      <p:sp>
        <p:nvSpPr>
          <p:cNvPr id="6" name="Seta para a direita 5"/>
          <p:cNvSpPr/>
          <p:nvPr/>
        </p:nvSpPr>
        <p:spPr>
          <a:xfrm>
            <a:off x="3491880" y="3573016"/>
            <a:ext cx="2664296" cy="18002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Sofre transições para os seguintes estados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6444208" y="3212976"/>
            <a:ext cx="2232248" cy="10801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dk1"/>
                </a:solidFill>
              </a:rPr>
              <a:t>Confirmada</a:t>
            </a:r>
            <a:endParaRPr lang="pt-BR" dirty="0">
              <a:solidFill>
                <a:schemeClr val="dk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6732240" y="4797152"/>
            <a:ext cx="1800200" cy="129614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dk1"/>
                </a:solidFill>
              </a:rPr>
              <a:t>Falha</a:t>
            </a:r>
            <a:endParaRPr lang="pt-BR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>
                <a:solidFill>
                  <a:schemeClr val="accent1"/>
                </a:solidFill>
              </a:rPr>
              <a:t>Transação Falha</a:t>
            </a:r>
            <a:r>
              <a:rPr lang="pt-BR" dirty="0" smtClean="0"/>
              <a:t>:</a:t>
            </a:r>
            <a:r>
              <a:rPr lang="pt-BR" dirty="0" smtClean="0">
                <a:solidFill>
                  <a:schemeClr val="accent1"/>
                </a:solidFill>
              </a:rPr>
              <a:t> </a:t>
            </a:r>
            <a:r>
              <a:rPr lang="pt-BR" dirty="0" smtClean="0"/>
              <a:t>depois da descoberta que a transação normal não pode mais prosseguir.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da Transação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323528" y="3429000"/>
            <a:ext cx="1944216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Falha</a:t>
            </a:r>
            <a:endParaRPr lang="pt-BR" dirty="0"/>
          </a:p>
        </p:txBody>
      </p:sp>
      <p:sp>
        <p:nvSpPr>
          <p:cNvPr id="5" name="Seta para a direita 4"/>
          <p:cNvSpPr/>
          <p:nvPr/>
        </p:nvSpPr>
        <p:spPr>
          <a:xfrm>
            <a:off x="3059832" y="3212976"/>
            <a:ext cx="2664296" cy="18002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Sofre transição para o seguinte estado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6372200" y="3429000"/>
            <a:ext cx="2088232" cy="151216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dk1"/>
                </a:solidFill>
              </a:rPr>
              <a:t>Abortada</a:t>
            </a:r>
            <a:endParaRPr lang="pt-BR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>
                <a:solidFill>
                  <a:schemeClr val="accent1"/>
                </a:solidFill>
              </a:rPr>
              <a:t>Transação Abortada</a:t>
            </a:r>
            <a:r>
              <a:rPr lang="pt-BR" dirty="0" smtClean="0"/>
              <a:t>:</a:t>
            </a:r>
            <a:r>
              <a:rPr lang="pt-BR" dirty="0" smtClean="0">
                <a:solidFill>
                  <a:schemeClr val="accent1"/>
                </a:solidFill>
              </a:rPr>
              <a:t> </a:t>
            </a:r>
            <a:r>
              <a:rPr lang="pt-BR" dirty="0" smtClean="0"/>
              <a:t>depois que a transação foi revertida e o banco de dados foi restaurado ao seu estado anterior ao início da transação.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da Transação</a:t>
            </a:r>
            <a:endParaRPr lang="pt-BR" dirty="0"/>
          </a:p>
        </p:txBody>
      </p:sp>
      <p:sp>
        <p:nvSpPr>
          <p:cNvPr id="4" name="Fluxograma: Disco magnético 3"/>
          <p:cNvSpPr/>
          <p:nvPr/>
        </p:nvSpPr>
        <p:spPr>
          <a:xfrm>
            <a:off x="6588224" y="3501008"/>
            <a:ext cx="1584176" cy="180020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Banco de  Dados</a:t>
            </a:r>
            <a:endParaRPr lang="pt-BR" dirty="0"/>
          </a:p>
        </p:txBody>
      </p:sp>
      <p:sp>
        <p:nvSpPr>
          <p:cNvPr id="5" name="Seta para a direita 4"/>
          <p:cNvSpPr/>
          <p:nvPr/>
        </p:nvSpPr>
        <p:spPr>
          <a:xfrm>
            <a:off x="2267744" y="3645024"/>
            <a:ext cx="3240360" cy="165618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RollBack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1"/>
                </a:solidFill>
              </a:rPr>
              <a:t>Transação Confirmada</a:t>
            </a:r>
            <a:r>
              <a:rPr lang="pt-BR" dirty="0" smtClean="0"/>
              <a:t>: após o termino bem-sucedido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da Transação</a:t>
            </a:r>
            <a:endParaRPr lang="pt-BR" dirty="0"/>
          </a:p>
        </p:txBody>
      </p:sp>
      <p:sp>
        <p:nvSpPr>
          <p:cNvPr id="4" name="Fluxograma: Disco magnético 3"/>
          <p:cNvSpPr/>
          <p:nvPr/>
        </p:nvSpPr>
        <p:spPr>
          <a:xfrm>
            <a:off x="6588224" y="3501008"/>
            <a:ext cx="1584176" cy="180020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Banco de  Dados</a:t>
            </a:r>
            <a:endParaRPr lang="pt-BR" dirty="0"/>
          </a:p>
        </p:txBody>
      </p:sp>
      <p:sp>
        <p:nvSpPr>
          <p:cNvPr id="5" name="Seta para a direita 4"/>
          <p:cNvSpPr/>
          <p:nvPr/>
        </p:nvSpPr>
        <p:spPr>
          <a:xfrm>
            <a:off x="2267744" y="3645024"/>
            <a:ext cx="3240360" cy="165618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Commit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Na ausência de falha todas as transações são completadas com sucesso (</a:t>
            </a:r>
            <a:r>
              <a:rPr lang="pt-BR" i="1" dirty="0" err="1" smtClean="0"/>
              <a:t>committed</a:t>
            </a:r>
            <a:r>
              <a:rPr lang="pt-BR" dirty="0" smtClean="0"/>
              <a:t>).</a:t>
            </a:r>
          </a:p>
          <a:p>
            <a:pPr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Uma transação que foi iniciada e apresenta falha deverá ser abortada, não podendo esta ter efeitos sobre o Banco de Dados. Qualquer mudança efetuada no Banco de Dados deverá ser desfeita (</a:t>
            </a:r>
            <a:r>
              <a:rPr lang="pt-BR" i="1" dirty="0" err="1" smtClean="0"/>
              <a:t>rolled</a:t>
            </a:r>
            <a:r>
              <a:rPr lang="pt-BR" i="1" dirty="0" smtClean="0"/>
              <a:t> </a:t>
            </a:r>
            <a:r>
              <a:rPr lang="pt-BR" i="1" dirty="0" err="1" smtClean="0"/>
              <a:t>back</a:t>
            </a:r>
            <a:r>
              <a:rPr lang="pt-BR" dirty="0" smtClean="0"/>
              <a:t>).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da Transação</a:t>
            </a:r>
            <a:endParaRPr lang="pt-BR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1328"/>
            <a:ext cx="8291264" cy="4827992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Do ponto de vista de implementação podemos afirmar que as transações executadas serialmente são mais fáceis, porém há dois motivos para implementarmos a concorrência:</a:t>
            </a:r>
          </a:p>
          <a:p>
            <a:pPr lvl="1" algn="just"/>
            <a:r>
              <a:rPr lang="pt-BR" dirty="0" smtClean="0">
                <a:solidFill>
                  <a:srgbClr val="0070C0"/>
                </a:solidFill>
              </a:rPr>
              <a:t>Melhor </a:t>
            </a:r>
            <a:r>
              <a:rPr lang="pt-BR" dirty="0" err="1" smtClean="0">
                <a:solidFill>
                  <a:srgbClr val="0070C0"/>
                </a:solidFill>
              </a:rPr>
              <a:t>throughput</a:t>
            </a:r>
            <a:r>
              <a:rPr lang="pt-BR" dirty="0" smtClean="0"/>
              <a:t>: compartilha o uso do processador e </a:t>
            </a:r>
            <a:r>
              <a:rPr lang="pt-BR" dirty="0" err="1" smtClean="0"/>
              <a:t>E</a:t>
            </a:r>
            <a:r>
              <a:rPr lang="pt-BR" dirty="0" smtClean="0"/>
              <a:t>/S entre as transações</a:t>
            </a:r>
            <a:r>
              <a:rPr lang="pt-BR" dirty="0" smtClean="0"/>
              <a:t>.</a:t>
            </a:r>
          </a:p>
          <a:p>
            <a:pPr lvl="2" algn="just"/>
            <a:r>
              <a:rPr lang="pt-BR" dirty="0" smtClean="0">
                <a:sym typeface="Wingdings" pitchFamily="2" charset="2"/>
              </a:rPr>
              <a:t></a:t>
            </a:r>
            <a:r>
              <a:rPr lang="pt-BR" b="1" i="1" dirty="0" err="1" smtClean="0">
                <a:sym typeface="Wingdings" pitchFamily="2" charset="2"/>
              </a:rPr>
              <a:t>throughput</a:t>
            </a:r>
            <a:r>
              <a:rPr lang="pt-BR" dirty="0" smtClean="0">
                <a:sym typeface="Wingdings" pitchFamily="2" charset="2"/>
              </a:rPr>
              <a:t> é a quantidade e transações executadas em uma determinada quantidade de tempo.</a:t>
            </a:r>
            <a:endParaRPr lang="pt-BR" dirty="0" smtClean="0"/>
          </a:p>
          <a:p>
            <a:pPr lvl="1" algn="just">
              <a:buNone/>
            </a:pPr>
            <a:endParaRPr lang="pt-BR" dirty="0" smtClean="0"/>
          </a:p>
          <a:p>
            <a:pPr lvl="1" algn="just"/>
            <a:r>
              <a:rPr lang="pt-BR" dirty="0" smtClean="0">
                <a:solidFill>
                  <a:srgbClr val="0070C0"/>
                </a:solidFill>
              </a:rPr>
              <a:t>Tempo de espera reduzido: </a:t>
            </a:r>
            <a:r>
              <a:rPr lang="pt-BR" dirty="0" smtClean="0"/>
              <a:t>transações menores tem que esperar transações maiores para serem executadas.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Execuções Simultâneas</a:t>
            </a:r>
            <a:endParaRPr lang="pt-BR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3400420" cy="1302984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i="1" dirty="0" err="1" smtClean="0"/>
              <a:t>Schedules</a:t>
            </a:r>
            <a:r>
              <a:rPr lang="pt-BR" i="1" dirty="0" smtClean="0"/>
              <a:t>: </a:t>
            </a:r>
            <a:r>
              <a:rPr lang="pt-BR" dirty="0" smtClean="0"/>
              <a:t>representam a ordem cronológica em que as instruções são executadas no sistema.</a:t>
            </a:r>
          </a:p>
          <a:p>
            <a:pPr lvl="1"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Execuções Simultâneas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500562" y="1928802"/>
          <a:ext cx="3929090" cy="4714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545"/>
                <a:gridCol w="1964545"/>
              </a:tblGrid>
              <a:tr h="45999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T2</a:t>
                      </a:r>
                      <a:endParaRPr lang="pt-BR" dirty="0"/>
                    </a:p>
                  </a:txBody>
                  <a:tcPr/>
                </a:tc>
              </a:tr>
              <a:tr h="4254917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Read</a:t>
                      </a:r>
                      <a:r>
                        <a:rPr lang="pt-BR" dirty="0" smtClean="0"/>
                        <a:t>(A)</a:t>
                      </a:r>
                    </a:p>
                    <a:p>
                      <a:r>
                        <a:rPr lang="pt-BR" dirty="0" smtClean="0"/>
                        <a:t>A :=  A - 50</a:t>
                      </a:r>
                    </a:p>
                    <a:p>
                      <a:r>
                        <a:rPr lang="pt-BR" dirty="0" err="1" smtClean="0"/>
                        <a:t>write</a:t>
                      </a:r>
                      <a:r>
                        <a:rPr lang="pt-BR" dirty="0" smtClean="0"/>
                        <a:t>(A)</a:t>
                      </a:r>
                    </a:p>
                    <a:p>
                      <a:r>
                        <a:rPr lang="pt-BR" dirty="0" err="1" smtClean="0"/>
                        <a:t>read</a:t>
                      </a:r>
                      <a:r>
                        <a:rPr lang="pt-BR" dirty="0" smtClean="0"/>
                        <a:t>(B)</a:t>
                      </a:r>
                    </a:p>
                    <a:p>
                      <a:r>
                        <a:rPr lang="pt-BR" dirty="0" smtClean="0"/>
                        <a:t>B: = B + 50</a:t>
                      </a:r>
                    </a:p>
                    <a:p>
                      <a:r>
                        <a:rPr lang="pt-BR" dirty="0" err="1" smtClean="0"/>
                        <a:t>Write</a:t>
                      </a:r>
                      <a:r>
                        <a:rPr lang="pt-BR" dirty="0" smtClean="0"/>
                        <a:t>(B)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r>
                        <a:rPr lang="pt-BR" dirty="0" err="1" smtClean="0"/>
                        <a:t>read</a:t>
                      </a:r>
                      <a:r>
                        <a:rPr lang="pt-BR" dirty="0" smtClean="0"/>
                        <a:t> (A)</a:t>
                      </a:r>
                    </a:p>
                    <a:p>
                      <a:r>
                        <a:rPr lang="pt-BR" dirty="0" err="1" smtClean="0"/>
                        <a:t>temp</a:t>
                      </a:r>
                      <a:r>
                        <a:rPr lang="pt-BR" dirty="0" smtClean="0"/>
                        <a:t> := A * 0,1</a:t>
                      </a:r>
                    </a:p>
                    <a:p>
                      <a:r>
                        <a:rPr lang="pt-BR" dirty="0" smtClean="0"/>
                        <a:t>A :=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A – </a:t>
                      </a:r>
                      <a:r>
                        <a:rPr lang="pt-BR" dirty="0" err="1" smtClean="0"/>
                        <a:t>temp</a:t>
                      </a:r>
                      <a:endParaRPr lang="pt-BR" dirty="0" smtClean="0"/>
                    </a:p>
                    <a:p>
                      <a:r>
                        <a:rPr lang="pt-BR" dirty="0" err="1" smtClean="0"/>
                        <a:t>write</a:t>
                      </a:r>
                      <a:r>
                        <a:rPr lang="pt-BR" dirty="0" smtClean="0"/>
                        <a:t>(A)</a:t>
                      </a:r>
                    </a:p>
                    <a:p>
                      <a:r>
                        <a:rPr lang="pt-BR" dirty="0" err="1" smtClean="0"/>
                        <a:t>read</a:t>
                      </a:r>
                      <a:r>
                        <a:rPr lang="pt-BR" dirty="0" smtClean="0"/>
                        <a:t>(B)</a:t>
                      </a:r>
                    </a:p>
                    <a:p>
                      <a:r>
                        <a:rPr lang="pt-BR" dirty="0" smtClean="0"/>
                        <a:t>B := B + </a:t>
                      </a:r>
                      <a:r>
                        <a:rPr lang="pt-BR" dirty="0" err="1" smtClean="0"/>
                        <a:t>temp</a:t>
                      </a:r>
                      <a:endParaRPr lang="pt-BR" dirty="0" smtClean="0"/>
                    </a:p>
                    <a:p>
                      <a:r>
                        <a:rPr lang="pt-BR" dirty="0" err="1" smtClean="0"/>
                        <a:t>Write</a:t>
                      </a:r>
                      <a:r>
                        <a:rPr lang="pt-BR" dirty="0" smtClean="0"/>
                        <a:t> (b)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eta para a direita 5"/>
          <p:cNvSpPr/>
          <p:nvPr/>
        </p:nvSpPr>
        <p:spPr>
          <a:xfrm>
            <a:off x="683568" y="3212976"/>
            <a:ext cx="3602680" cy="302433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Schedule Serializado onde:</a:t>
            </a:r>
          </a:p>
          <a:p>
            <a:r>
              <a:rPr lang="pt-BR" dirty="0" smtClean="0"/>
              <a:t>A transação T1 ocorre primeiro que a transação T2.</a:t>
            </a:r>
            <a:endParaRPr lang="pt-BR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2276872"/>
            <a:ext cx="8424936" cy="1972816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BR" sz="3500" dirty="0" smtClean="0"/>
              <a:t>“Uma </a:t>
            </a:r>
            <a:r>
              <a:rPr lang="pt-BR" sz="3500" i="1" dirty="0" smtClean="0"/>
              <a:t>Transação</a:t>
            </a:r>
            <a:r>
              <a:rPr lang="pt-BR" sz="3500" dirty="0" smtClean="0"/>
              <a:t> é uma unidade de execução do programa que acessa e possivelmente atualiza vários itens de dados.”</a:t>
            </a:r>
          </a:p>
          <a:p>
            <a:endParaRPr lang="pt-BR" dirty="0"/>
          </a:p>
          <a:p>
            <a:pPr algn="r">
              <a:buNone/>
            </a:pPr>
            <a:r>
              <a:rPr lang="pt-BR" dirty="0" err="1" smtClean="0"/>
              <a:t>Silberschatz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Transações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643050"/>
            <a:ext cx="4329114" cy="1000132"/>
          </a:xfrm>
        </p:spPr>
        <p:txBody>
          <a:bodyPr>
            <a:normAutofit fontScale="62500" lnSpcReduction="20000"/>
          </a:bodyPr>
          <a:lstStyle/>
          <a:p>
            <a:r>
              <a:rPr lang="pt-BR" i="1" dirty="0" err="1" smtClean="0"/>
              <a:t>Schedules</a:t>
            </a:r>
            <a:r>
              <a:rPr lang="pt-BR" i="1" dirty="0" smtClean="0"/>
              <a:t>: </a:t>
            </a:r>
            <a:r>
              <a:rPr lang="pt-BR" dirty="0" smtClean="0"/>
              <a:t>representam a ordem cronológica em que as instruções são executadas no sistema.</a:t>
            </a:r>
          </a:p>
          <a:p>
            <a:pPr lvl="1"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Execuções Simultâneas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5072066" y="1285860"/>
          <a:ext cx="3384376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188"/>
                <a:gridCol w="1692188"/>
              </a:tblGrid>
              <a:tr h="31922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T2</a:t>
                      </a:r>
                      <a:endParaRPr lang="pt-BR" dirty="0"/>
                    </a:p>
                  </a:txBody>
                  <a:tcPr/>
                </a:tc>
              </a:tr>
              <a:tr h="4149923">
                <a:tc>
                  <a:txBody>
                    <a:bodyPr/>
                    <a:lstStyle/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r>
                        <a:rPr lang="pt-BR" dirty="0" err="1" smtClean="0"/>
                        <a:t>read</a:t>
                      </a:r>
                      <a:r>
                        <a:rPr lang="pt-BR" dirty="0" smtClean="0"/>
                        <a:t>(A)</a:t>
                      </a:r>
                    </a:p>
                    <a:p>
                      <a:r>
                        <a:rPr lang="pt-BR" dirty="0" smtClean="0"/>
                        <a:t>A :=  A - 50</a:t>
                      </a:r>
                    </a:p>
                    <a:p>
                      <a:r>
                        <a:rPr lang="pt-BR" dirty="0" err="1" smtClean="0"/>
                        <a:t>write</a:t>
                      </a:r>
                      <a:r>
                        <a:rPr lang="pt-BR" dirty="0" smtClean="0"/>
                        <a:t>(A)</a:t>
                      </a:r>
                    </a:p>
                    <a:p>
                      <a:r>
                        <a:rPr lang="pt-BR" dirty="0" err="1" smtClean="0"/>
                        <a:t>read</a:t>
                      </a:r>
                      <a:r>
                        <a:rPr lang="pt-BR" dirty="0" smtClean="0"/>
                        <a:t>(B)</a:t>
                      </a:r>
                    </a:p>
                    <a:p>
                      <a:r>
                        <a:rPr lang="pt-BR" dirty="0" smtClean="0"/>
                        <a:t>B: = B + 50</a:t>
                      </a:r>
                    </a:p>
                    <a:p>
                      <a:r>
                        <a:rPr lang="pt-BR" dirty="0" err="1" smtClean="0"/>
                        <a:t>Write</a:t>
                      </a:r>
                      <a:r>
                        <a:rPr lang="pt-BR" dirty="0" smtClean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read</a:t>
                      </a:r>
                      <a:r>
                        <a:rPr lang="pt-BR" dirty="0" smtClean="0"/>
                        <a:t> (A)</a:t>
                      </a:r>
                    </a:p>
                    <a:p>
                      <a:r>
                        <a:rPr lang="pt-BR" dirty="0" err="1" smtClean="0"/>
                        <a:t>temp</a:t>
                      </a:r>
                      <a:r>
                        <a:rPr lang="pt-BR" dirty="0" smtClean="0"/>
                        <a:t> := A * 0,1</a:t>
                      </a:r>
                    </a:p>
                    <a:p>
                      <a:r>
                        <a:rPr lang="pt-BR" dirty="0" smtClean="0"/>
                        <a:t>A :=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A – </a:t>
                      </a:r>
                      <a:r>
                        <a:rPr lang="pt-BR" dirty="0" err="1" smtClean="0"/>
                        <a:t>temp</a:t>
                      </a:r>
                      <a:endParaRPr lang="pt-BR" dirty="0" smtClean="0"/>
                    </a:p>
                    <a:p>
                      <a:r>
                        <a:rPr lang="pt-BR" dirty="0" err="1" smtClean="0"/>
                        <a:t>write</a:t>
                      </a:r>
                      <a:r>
                        <a:rPr lang="pt-BR" dirty="0" smtClean="0"/>
                        <a:t>(A)</a:t>
                      </a:r>
                    </a:p>
                    <a:p>
                      <a:r>
                        <a:rPr lang="pt-BR" dirty="0" err="1" smtClean="0"/>
                        <a:t>read</a:t>
                      </a:r>
                      <a:r>
                        <a:rPr lang="pt-BR" dirty="0" smtClean="0"/>
                        <a:t>(B)</a:t>
                      </a:r>
                    </a:p>
                    <a:p>
                      <a:r>
                        <a:rPr lang="pt-BR" dirty="0" smtClean="0"/>
                        <a:t>B := B + </a:t>
                      </a:r>
                      <a:r>
                        <a:rPr lang="pt-BR" dirty="0" err="1" smtClean="0"/>
                        <a:t>temp</a:t>
                      </a:r>
                      <a:endParaRPr lang="pt-BR" dirty="0" smtClean="0"/>
                    </a:p>
                    <a:p>
                      <a:r>
                        <a:rPr lang="pt-BR" dirty="0" err="1" smtClean="0"/>
                        <a:t>Write</a:t>
                      </a:r>
                      <a:r>
                        <a:rPr lang="pt-BR" dirty="0" smtClean="0"/>
                        <a:t> (b)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eta para a direita 5"/>
          <p:cNvSpPr/>
          <p:nvPr/>
        </p:nvSpPr>
        <p:spPr>
          <a:xfrm>
            <a:off x="683568" y="3212976"/>
            <a:ext cx="4320480" cy="302433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Schedule Serializado onde:</a:t>
            </a:r>
          </a:p>
          <a:p>
            <a:r>
              <a:rPr lang="pt-BR" dirty="0" smtClean="0"/>
              <a:t>A transação T2 ocorre primeiro que a transação T1.</a:t>
            </a:r>
            <a:endParaRPr lang="pt-BR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3900486" cy="116010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BR" i="1" dirty="0" err="1" smtClean="0"/>
              <a:t>Schedules</a:t>
            </a:r>
            <a:r>
              <a:rPr lang="pt-BR" i="1" dirty="0" smtClean="0"/>
              <a:t>: </a:t>
            </a:r>
            <a:r>
              <a:rPr lang="pt-BR" dirty="0" smtClean="0"/>
              <a:t>representam a ordem cronológica em que as instruções são executadas no sistema.</a:t>
            </a:r>
          </a:p>
          <a:p>
            <a:pPr lvl="1"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Execuções Simultâneas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643438" y="1357298"/>
          <a:ext cx="3643338" cy="5357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669"/>
                <a:gridCol w="1821669"/>
              </a:tblGrid>
              <a:tr h="42358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T2</a:t>
                      </a:r>
                      <a:endParaRPr lang="pt-BR" dirty="0"/>
                    </a:p>
                  </a:txBody>
                  <a:tcPr/>
                </a:tc>
              </a:tr>
              <a:tr h="4934268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read</a:t>
                      </a:r>
                      <a:r>
                        <a:rPr lang="pt-BR" dirty="0" smtClean="0"/>
                        <a:t>(A)</a:t>
                      </a:r>
                    </a:p>
                    <a:p>
                      <a:r>
                        <a:rPr lang="pt-BR" dirty="0" smtClean="0"/>
                        <a:t>A :=  A - 50</a:t>
                      </a:r>
                    </a:p>
                    <a:p>
                      <a:r>
                        <a:rPr lang="pt-BR" dirty="0" err="1" smtClean="0"/>
                        <a:t>write</a:t>
                      </a:r>
                      <a:r>
                        <a:rPr lang="pt-BR" dirty="0" smtClean="0"/>
                        <a:t>(A)</a:t>
                      </a:r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r>
                        <a:rPr lang="pt-BR" dirty="0" err="1" smtClean="0"/>
                        <a:t>read</a:t>
                      </a:r>
                      <a:r>
                        <a:rPr lang="pt-BR" dirty="0" smtClean="0"/>
                        <a:t>(B)</a:t>
                      </a:r>
                    </a:p>
                    <a:p>
                      <a:r>
                        <a:rPr lang="pt-BR" dirty="0" smtClean="0"/>
                        <a:t>B: = B + 50</a:t>
                      </a:r>
                    </a:p>
                    <a:p>
                      <a:r>
                        <a:rPr lang="pt-BR" dirty="0" err="1" smtClean="0"/>
                        <a:t>write</a:t>
                      </a:r>
                      <a:r>
                        <a:rPr lang="pt-BR" dirty="0" smtClean="0"/>
                        <a:t>(B)</a:t>
                      </a:r>
                    </a:p>
                    <a:p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r>
                        <a:rPr lang="pt-BR" dirty="0" err="1" smtClean="0"/>
                        <a:t>read</a:t>
                      </a:r>
                      <a:r>
                        <a:rPr lang="pt-BR" dirty="0" smtClean="0"/>
                        <a:t> (A)</a:t>
                      </a:r>
                    </a:p>
                    <a:p>
                      <a:r>
                        <a:rPr lang="pt-BR" dirty="0" err="1" smtClean="0"/>
                        <a:t>temp</a:t>
                      </a:r>
                      <a:r>
                        <a:rPr lang="pt-BR" dirty="0" smtClean="0"/>
                        <a:t> := A * 0,1</a:t>
                      </a:r>
                    </a:p>
                    <a:p>
                      <a:r>
                        <a:rPr lang="pt-BR" dirty="0" smtClean="0"/>
                        <a:t>A :=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A – </a:t>
                      </a:r>
                      <a:r>
                        <a:rPr lang="pt-BR" dirty="0" err="1" smtClean="0"/>
                        <a:t>temp</a:t>
                      </a:r>
                      <a:endParaRPr lang="pt-BR" dirty="0" smtClean="0"/>
                    </a:p>
                    <a:p>
                      <a:r>
                        <a:rPr lang="pt-BR" dirty="0" err="1" smtClean="0"/>
                        <a:t>write</a:t>
                      </a:r>
                      <a:r>
                        <a:rPr lang="pt-BR" dirty="0" smtClean="0"/>
                        <a:t>(A)</a:t>
                      </a:r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r>
                        <a:rPr lang="pt-BR" dirty="0" err="1" smtClean="0"/>
                        <a:t>read</a:t>
                      </a:r>
                      <a:r>
                        <a:rPr lang="pt-BR" dirty="0" smtClean="0"/>
                        <a:t>(B)</a:t>
                      </a:r>
                    </a:p>
                    <a:p>
                      <a:r>
                        <a:rPr lang="pt-BR" dirty="0" smtClean="0"/>
                        <a:t>B := B + </a:t>
                      </a:r>
                      <a:r>
                        <a:rPr lang="pt-BR" dirty="0" err="1" smtClean="0"/>
                        <a:t>temp</a:t>
                      </a:r>
                      <a:endParaRPr lang="pt-BR" dirty="0" smtClean="0"/>
                    </a:p>
                    <a:p>
                      <a:r>
                        <a:rPr lang="pt-BR" dirty="0" err="1" smtClean="0"/>
                        <a:t>Write</a:t>
                      </a:r>
                      <a:r>
                        <a:rPr lang="pt-BR" dirty="0" smtClean="0"/>
                        <a:t> (b)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eta para a direita 5"/>
          <p:cNvSpPr/>
          <p:nvPr/>
        </p:nvSpPr>
        <p:spPr>
          <a:xfrm>
            <a:off x="683568" y="3212976"/>
            <a:ext cx="3459804" cy="302433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Schedule  não Serializado correspondente a um Schedule Serializado.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Sistema de Banco de Dados precisa controlar a execução simultânea de transações, para garantir que o estado do Banco de Dados permaneça consistente.</a:t>
            </a:r>
          </a:p>
          <a:p>
            <a:pPr algn="just"/>
            <a:r>
              <a:rPr lang="pt-BR" dirty="0" smtClean="0"/>
              <a:t>Como as transações são programas fica difícil definir computacionalmente que operações uma transação realiza e como ela interage com as demais transações.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Seriação</a:t>
            </a:r>
            <a:endParaRPr lang="pt-BR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Consideramos apenas duas operações:</a:t>
            </a:r>
          </a:p>
          <a:p>
            <a:pPr lvl="1"/>
            <a:r>
              <a:rPr lang="pt-BR" dirty="0" err="1" smtClean="0"/>
              <a:t>Read</a:t>
            </a:r>
            <a:r>
              <a:rPr lang="pt-BR" dirty="0" smtClean="0"/>
              <a:t> (Q)</a:t>
            </a:r>
          </a:p>
          <a:p>
            <a:pPr lvl="1"/>
            <a:r>
              <a:rPr lang="pt-BR" dirty="0" err="1" smtClean="0"/>
              <a:t>Write</a:t>
            </a:r>
            <a:r>
              <a:rPr lang="pt-BR" dirty="0" smtClean="0"/>
              <a:t>(Q)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Seriação</a:t>
            </a:r>
            <a:endParaRPr lang="pt-BR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Sendo duas instruções I</a:t>
            </a:r>
            <a:r>
              <a:rPr lang="pt-BR" sz="2000" dirty="0" smtClean="0"/>
              <a:t>i</a:t>
            </a:r>
            <a:r>
              <a:rPr lang="pt-BR" dirty="0" smtClean="0"/>
              <a:t> e </a:t>
            </a:r>
            <a:r>
              <a:rPr lang="pt-BR" dirty="0" err="1" smtClean="0"/>
              <a:t>I</a:t>
            </a:r>
            <a:r>
              <a:rPr lang="pt-BR" sz="2000" dirty="0" err="1" smtClean="0"/>
              <a:t>j</a:t>
            </a:r>
            <a:r>
              <a:rPr lang="pt-BR" sz="2000" dirty="0" smtClean="0"/>
              <a:t> </a:t>
            </a:r>
            <a:r>
              <a:rPr lang="pt-BR" dirty="0" smtClean="0"/>
              <a:t>de transações T</a:t>
            </a:r>
            <a:r>
              <a:rPr lang="pt-BR" sz="2000" dirty="0" smtClean="0"/>
              <a:t>i </a:t>
            </a:r>
            <a:r>
              <a:rPr lang="pt-BR" dirty="0" smtClean="0"/>
              <a:t>e T</a:t>
            </a:r>
            <a:r>
              <a:rPr lang="pt-BR" sz="2000" dirty="0" smtClean="0"/>
              <a:t>J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Se I</a:t>
            </a:r>
            <a:r>
              <a:rPr lang="pt-BR" sz="1800" dirty="0" smtClean="0"/>
              <a:t>i</a:t>
            </a:r>
            <a:r>
              <a:rPr lang="pt-BR" dirty="0" smtClean="0"/>
              <a:t> e </a:t>
            </a:r>
            <a:r>
              <a:rPr lang="pt-BR" dirty="0" err="1" smtClean="0"/>
              <a:t>I</a:t>
            </a:r>
            <a:r>
              <a:rPr lang="pt-BR" sz="1800" dirty="0" err="1" smtClean="0"/>
              <a:t>j</a:t>
            </a:r>
            <a:r>
              <a:rPr lang="pt-BR" sz="1800" dirty="0" smtClean="0"/>
              <a:t> </a:t>
            </a:r>
            <a:r>
              <a:rPr lang="pt-BR" dirty="0" smtClean="0"/>
              <a:t>referem a diferentes item de dados podemos inverter I</a:t>
            </a:r>
            <a:r>
              <a:rPr lang="pt-BR" sz="1800" dirty="0" smtClean="0"/>
              <a:t>i</a:t>
            </a:r>
            <a:r>
              <a:rPr lang="pt-BR" dirty="0" smtClean="0"/>
              <a:t> e </a:t>
            </a:r>
            <a:r>
              <a:rPr lang="pt-BR" dirty="0" err="1" smtClean="0"/>
              <a:t>I</a:t>
            </a:r>
            <a:r>
              <a:rPr lang="pt-BR" sz="1800" dirty="0" err="1" smtClean="0"/>
              <a:t>j</a:t>
            </a:r>
            <a:r>
              <a:rPr lang="pt-BR" sz="1800" dirty="0" smtClean="0"/>
              <a:t> </a:t>
            </a:r>
            <a:r>
              <a:rPr lang="pt-BR" dirty="0" smtClean="0"/>
              <a:t>sem afetar o resultado</a:t>
            </a:r>
            <a:r>
              <a:rPr lang="pt-BR" sz="1800" dirty="0" smtClean="0"/>
              <a:t>.</a:t>
            </a:r>
          </a:p>
          <a:p>
            <a:pPr lvl="1"/>
            <a:r>
              <a:rPr lang="pt-BR" dirty="0" smtClean="0"/>
              <a:t>Se I</a:t>
            </a:r>
            <a:r>
              <a:rPr lang="pt-BR" sz="1600" dirty="0" smtClean="0"/>
              <a:t>i</a:t>
            </a:r>
            <a:r>
              <a:rPr lang="pt-BR" dirty="0" smtClean="0"/>
              <a:t> e </a:t>
            </a:r>
            <a:r>
              <a:rPr lang="pt-BR" dirty="0" err="1" smtClean="0"/>
              <a:t>I</a:t>
            </a:r>
            <a:r>
              <a:rPr lang="pt-BR" sz="1600" dirty="0" err="1" smtClean="0"/>
              <a:t>j</a:t>
            </a:r>
            <a:r>
              <a:rPr lang="pt-BR" dirty="0" smtClean="0"/>
              <a:t> referem ao mesmo item de dados então a ordem de I</a:t>
            </a:r>
            <a:r>
              <a:rPr lang="pt-BR" sz="1400" dirty="0" smtClean="0"/>
              <a:t>i</a:t>
            </a:r>
            <a:r>
              <a:rPr lang="pt-BR" dirty="0" smtClean="0"/>
              <a:t> e </a:t>
            </a:r>
            <a:r>
              <a:rPr lang="pt-BR" dirty="0" err="1" smtClean="0"/>
              <a:t>I</a:t>
            </a:r>
            <a:r>
              <a:rPr lang="pt-BR" sz="1400" dirty="0" err="1" smtClean="0"/>
              <a:t>j</a:t>
            </a:r>
            <a:r>
              <a:rPr lang="pt-BR" dirty="0" smtClean="0"/>
              <a:t> refletem no resultado.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dirty="0" smtClean="0"/>
              <a:t>I</a:t>
            </a:r>
            <a:r>
              <a:rPr lang="pt-BR" sz="1800" dirty="0" smtClean="0"/>
              <a:t>i </a:t>
            </a:r>
            <a:r>
              <a:rPr lang="pt-BR" dirty="0" smtClean="0"/>
              <a:t>= </a:t>
            </a:r>
            <a:r>
              <a:rPr lang="pt-BR" dirty="0" err="1" smtClean="0"/>
              <a:t>read</a:t>
            </a:r>
            <a:r>
              <a:rPr lang="pt-BR" dirty="0" smtClean="0"/>
              <a:t> (Q), </a:t>
            </a:r>
            <a:r>
              <a:rPr lang="pt-BR" dirty="0" err="1" smtClean="0"/>
              <a:t>I</a:t>
            </a:r>
            <a:r>
              <a:rPr lang="pt-BR" sz="1800" dirty="0" err="1" smtClean="0"/>
              <a:t>j</a:t>
            </a:r>
            <a:r>
              <a:rPr lang="pt-BR" sz="1800" dirty="0" smtClean="0"/>
              <a:t> </a:t>
            </a:r>
            <a:r>
              <a:rPr lang="pt-BR" dirty="0" smtClean="0"/>
              <a:t>= </a:t>
            </a:r>
            <a:r>
              <a:rPr lang="pt-BR" dirty="0" err="1" smtClean="0"/>
              <a:t>read</a:t>
            </a:r>
            <a:r>
              <a:rPr lang="pt-BR" dirty="0" smtClean="0"/>
              <a:t>(Q). A ordem de I</a:t>
            </a:r>
            <a:r>
              <a:rPr lang="pt-BR" sz="1400" dirty="0" smtClean="0"/>
              <a:t>i </a:t>
            </a:r>
            <a:r>
              <a:rPr lang="pt-BR" dirty="0" smtClean="0"/>
              <a:t>e </a:t>
            </a:r>
            <a:r>
              <a:rPr lang="pt-BR" dirty="0" err="1" smtClean="0"/>
              <a:t>I</a:t>
            </a:r>
            <a:r>
              <a:rPr lang="pt-BR" sz="1400" dirty="0" err="1" smtClean="0"/>
              <a:t>j</a:t>
            </a:r>
            <a:r>
              <a:rPr lang="pt-BR" dirty="0" smtClean="0"/>
              <a:t> não importa, pois o mesmo valor de Q é lido  por T</a:t>
            </a:r>
            <a:r>
              <a:rPr lang="pt-BR" sz="1800" dirty="0" smtClean="0"/>
              <a:t>i</a:t>
            </a:r>
            <a:r>
              <a:rPr lang="pt-BR" dirty="0" smtClean="0"/>
              <a:t> e </a:t>
            </a:r>
            <a:r>
              <a:rPr lang="pt-BR" dirty="0" err="1" smtClean="0"/>
              <a:t>T</a:t>
            </a:r>
            <a:r>
              <a:rPr lang="pt-BR" sz="1800" dirty="0" err="1" smtClean="0"/>
              <a:t>j</a:t>
            </a:r>
            <a:r>
              <a:rPr lang="pt-BR" dirty="0" smtClean="0"/>
              <a:t>, independente da ordem.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Seriação de Conflito</a:t>
            </a:r>
            <a:endParaRPr lang="pt-BR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2" indent="-457200">
              <a:buFont typeface="+mj-lt"/>
              <a:buAutoNum type="arabicPeriod" startAt="2"/>
            </a:pPr>
            <a:r>
              <a:rPr lang="pt-BR" dirty="0" smtClean="0"/>
              <a:t>I</a:t>
            </a:r>
            <a:r>
              <a:rPr lang="pt-BR" sz="1800" dirty="0" smtClean="0"/>
              <a:t>i </a:t>
            </a:r>
            <a:r>
              <a:rPr lang="pt-BR" dirty="0" smtClean="0"/>
              <a:t>= </a:t>
            </a:r>
            <a:r>
              <a:rPr lang="pt-BR" dirty="0" err="1" smtClean="0"/>
              <a:t>read</a:t>
            </a:r>
            <a:r>
              <a:rPr lang="pt-BR" dirty="0" smtClean="0"/>
              <a:t> (Q), </a:t>
            </a:r>
            <a:r>
              <a:rPr lang="pt-BR" dirty="0" err="1" smtClean="0"/>
              <a:t>I</a:t>
            </a:r>
            <a:r>
              <a:rPr lang="pt-BR" sz="1800" dirty="0" err="1" smtClean="0"/>
              <a:t>j</a:t>
            </a:r>
            <a:r>
              <a:rPr lang="pt-BR" sz="1800" dirty="0" smtClean="0"/>
              <a:t> </a:t>
            </a:r>
            <a:r>
              <a:rPr lang="pt-BR" dirty="0" smtClean="0"/>
              <a:t>= </a:t>
            </a:r>
            <a:r>
              <a:rPr lang="pt-BR" dirty="0" err="1" smtClean="0"/>
              <a:t>write</a:t>
            </a:r>
            <a:r>
              <a:rPr lang="pt-BR" dirty="0" smtClean="0"/>
              <a:t>(Q). Se I</a:t>
            </a:r>
            <a:r>
              <a:rPr lang="pt-BR" sz="1800" dirty="0" smtClean="0"/>
              <a:t>i</a:t>
            </a:r>
            <a:r>
              <a:rPr lang="pt-BR" dirty="0" smtClean="0"/>
              <a:t> vem antes de </a:t>
            </a:r>
            <a:r>
              <a:rPr lang="pt-BR" dirty="0" err="1" smtClean="0"/>
              <a:t>I</a:t>
            </a:r>
            <a:r>
              <a:rPr lang="pt-BR" sz="1800" dirty="0" err="1" smtClean="0"/>
              <a:t>j</a:t>
            </a:r>
            <a:r>
              <a:rPr lang="pt-BR" dirty="0" smtClean="0"/>
              <a:t>, então T</a:t>
            </a:r>
            <a:r>
              <a:rPr lang="pt-BR" sz="1800" dirty="0" smtClean="0"/>
              <a:t>i</a:t>
            </a:r>
            <a:r>
              <a:rPr lang="pt-BR" dirty="0" smtClean="0"/>
              <a:t> não lê o valor de Q que é escrito por </a:t>
            </a:r>
            <a:r>
              <a:rPr lang="pt-BR" dirty="0" err="1" smtClean="0"/>
              <a:t>T</a:t>
            </a:r>
            <a:r>
              <a:rPr lang="pt-BR" sz="1800" dirty="0" err="1" smtClean="0"/>
              <a:t>j</a:t>
            </a:r>
            <a:r>
              <a:rPr lang="pt-BR" dirty="0" smtClean="0"/>
              <a:t> na instrução </a:t>
            </a:r>
            <a:r>
              <a:rPr lang="pt-BR" dirty="0" err="1" smtClean="0"/>
              <a:t>I</a:t>
            </a:r>
            <a:r>
              <a:rPr lang="pt-BR" sz="1800" dirty="0" err="1" smtClean="0"/>
              <a:t>j</a:t>
            </a:r>
            <a:r>
              <a:rPr lang="pt-BR" dirty="0" smtClean="0"/>
              <a:t>. Se </a:t>
            </a:r>
            <a:r>
              <a:rPr lang="pt-BR" dirty="0" err="1" smtClean="0"/>
              <a:t>I</a:t>
            </a:r>
            <a:r>
              <a:rPr lang="pt-BR" sz="2000" dirty="0" err="1" smtClean="0"/>
              <a:t>j</a:t>
            </a:r>
            <a:r>
              <a:rPr lang="pt-BR" dirty="0" smtClean="0"/>
              <a:t> vem antes de </a:t>
            </a:r>
            <a:r>
              <a:rPr lang="pt-BR" dirty="0" err="1" smtClean="0"/>
              <a:t>Ij</a:t>
            </a:r>
            <a:r>
              <a:rPr lang="pt-BR" dirty="0" smtClean="0"/>
              <a:t> então T</a:t>
            </a:r>
            <a:r>
              <a:rPr lang="pt-BR" sz="1800" dirty="0" smtClean="0"/>
              <a:t>i</a:t>
            </a:r>
            <a:r>
              <a:rPr lang="pt-BR" dirty="0" smtClean="0"/>
              <a:t> lê o valor de Q que é escrito por </a:t>
            </a:r>
            <a:r>
              <a:rPr lang="pt-BR" dirty="0" err="1" smtClean="0"/>
              <a:t>T</a:t>
            </a:r>
            <a:r>
              <a:rPr lang="pt-BR" sz="1800" dirty="0" err="1" smtClean="0"/>
              <a:t>j</a:t>
            </a:r>
            <a:r>
              <a:rPr lang="pt-BR" dirty="0" smtClean="0"/>
              <a:t>. Assim, a ordem de I</a:t>
            </a:r>
            <a:r>
              <a:rPr lang="pt-BR" sz="1800" dirty="0" smtClean="0"/>
              <a:t>i</a:t>
            </a:r>
            <a:r>
              <a:rPr lang="pt-BR" dirty="0" smtClean="0"/>
              <a:t> e </a:t>
            </a:r>
            <a:r>
              <a:rPr lang="pt-BR" dirty="0" err="1" smtClean="0"/>
              <a:t>I</a:t>
            </a:r>
            <a:r>
              <a:rPr lang="pt-BR" sz="1800" dirty="0" err="1" smtClean="0"/>
              <a:t>j</a:t>
            </a:r>
            <a:r>
              <a:rPr lang="pt-BR" dirty="0" smtClean="0"/>
              <a:t> importa.</a:t>
            </a:r>
          </a:p>
          <a:p>
            <a:pPr marL="457200" lvl="2" indent="-457200">
              <a:buFont typeface="+mj-lt"/>
              <a:buAutoNum type="arabicPeriod" startAt="2"/>
            </a:pPr>
            <a:r>
              <a:rPr lang="pt-BR" dirty="0" smtClean="0"/>
              <a:t>I</a:t>
            </a:r>
            <a:r>
              <a:rPr lang="pt-BR" sz="1800" dirty="0" smtClean="0"/>
              <a:t>i </a:t>
            </a:r>
            <a:r>
              <a:rPr lang="pt-BR" dirty="0" smtClean="0"/>
              <a:t>= </a:t>
            </a:r>
            <a:r>
              <a:rPr lang="pt-BR" dirty="0" err="1" smtClean="0"/>
              <a:t>write</a:t>
            </a:r>
            <a:r>
              <a:rPr lang="pt-BR" dirty="0" smtClean="0"/>
              <a:t> (Q), </a:t>
            </a:r>
            <a:r>
              <a:rPr lang="pt-BR" dirty="0" err="1" smtClean="0"/>
              <a:t>I</a:t>
            </a:r>
            <a:r>
              <a:rPr lang="pt-BR" sz="1800" dirty="0" err="1" smtClean="0"/>
              <a:t>j</a:t>
            </a:r>
            <a:r>
              <a:rPr lang="pt-BR" sz="1800" dirty="0" smtClean="0"/>
              <a:t> </a:t>
            </a:r>
            <a:r>
              <a:rPr lang="pt-BR" dirty="0" smtClean="0"/>
              <a:t>= </a:t>
            </a:r>
            <a:r>
              <a:rPr lang="pt-BR" dirty="0" err="1" smtClean="0"/>
              <a:t>read</a:t>
            </a:r>
            <a:r>
              <a:rPr lang="pt-BR" dirty="0" smtClean="0"/>
              <a:t>(Q). A ordem de I</a:t>
            </a:r>
            <a:r>
              <a:rPr lang="pt-BR" sz="1800" dirty="0" smtClean="0"/>
              <a:t>i</a:t>
            </a:r>
            <a:r>
              <a:rPr lang="pt-BR" dirty="0" smtClean="0"/>
              <a:t> e </a:t>
            </a:r>
            <a:r>
              <a:rPr lang="pt-BR" dirty="0" err="1" smtClean="0"/>
              <a:t>I</a:t>
            </a:r>
            <a:r>
              <a:rPr lang="pt-BR" sz="1800" dirty="0" err="1" smtClean="0"/>
              <a:t>j</a:t>
            </a:r>
            <a:r>
              <a:rPr lang="pt-BR" dirty="0" smtClean="0"/>
              <a:t> importa, semelhante ao item 2.</a:t>
            </a:r>
          </a:p>
          <a:p>
            <a:pPr marL="457200" lvl="2" indent="-457200">
              <a:buFont typeface="+mj-lt"/>
              <a:buAutoNum type="arabicPeriod" startAt="2"/>
            </a:pPr>
            <a:r>
              <a:rPr lang="pt-BR" dirty="0" smtClean="0"/>
              <a:t>I</a:t>
            </a:r>
            <a:r>
              <a:rPr lang="pt-BR" sz="1800" dirty="0" smtClean="0"/>
              <a:t>i </a:t>
            </a:r>
            <a:r>
              <a:rPr lang="pt-BR" dirty="0" smtClean="0"/>
              <a:t>= </a:t>
            </a:r>
            <a:r>
              <a:rPr lang="pt-BR" dirty="0" err="1" smtClean="0"/>
              <a:t>write</a:t>
            </a:r>
            <a:r>
              <a:rPr lang="pt-BR" dirty="0" smtClean="0"/>
              <a:t> (Q), </a:t>
            </a:r>
            <a:r>
              <a:rPr lang="pt-BR" dirty="0" err="1" smtClean="0"/>
              <a:t>I</a:t>
            </a:r>
            <a:r>
              <a:rPr lang="pt-BR" sz="1800" dirty="0" err="1" smtClean="0"/>
              <a:t>j</a:t>
            </a:r>
            <a:r>
              <a:rPr lang="pt-BR" sz="1800" dirty="0" smtClean="0"/>
              <a:t> </a:t>
            </a:r>
            <a:r>
              <a:rPr lang="pt-BR" dirty="0" smtClean="0"/>
              <a:t>= </a:t>
            </a:r>
            <a:r>
              <a:rPr lang="pt-BR" dirty="0" err="1" smtClean="0"/>
              <a:t>write</a:t>
            </a:r>
            <a:r>
              <a:rPr lang="pt-BR" dirty="0" smtClean="0"/>
              <a:t>(Q). Como as duas instruções são operações de </a:t>
            </a:r>
            <a:r>
              <a:rPr lang="pt-BR" dirty="0" err="1" smtClean="0"/>
              <a:t>write</a:t>
            </a:r>
            <a:r>
              <a:rPr lang="pt-BR" dirty="0" smtClean="0"/>
              <a:t>, a ordem dessas instruções não afeta T</a:t>
            </a:r>
            <a:r>
              <a:rPr lang="pt-BR" sz="1800" dirty="0" smtClean="0"/>
              <a:t>i</a:t>
            </a:r>
            <a:r>
              <a:rPr lang="pt-BR" dirty="0" smtClean="0"/>
              <a:t> ou </a:t>
            </a:r>
            <a:r>
              <a:rPr lang="pt-BR" dirty="0" err="1" smtClean="0"/>
              <a:t>T</a:t>
            </a:r>
            <a:r>
              <a:rPr lang="pt-BR" sz="1800" dirty="0" err="1" smtClean="0"/>
              <a:t>j</a:t>
            </a:r>
            <a:r>
              <a:rPr lang="pt-BR" sz="1800" dirty="0" smtClean="0"/>
              <a:t>. </a:t>
            </a:r>
            <a:r>
              <a:rPr lang="pt-BR" dirty="0" smtClean="0"/>
              <a:t>Porém a </a:t>
            </a:r>
            <a:r>
              <a:rPr lang="pt-BR" dirty="0" err="1" smtClean="0"/>
              <a:t>proxima</a:t>
            </a:r>
            <a:r>
              <a:rPr lang="pt-BR" dirty="0" smtClean="0"/>
              <a:t> instrução </a:t>
            </a:r>
            <a:r>
              <a:rPr lang="pt-BR" dirty="0" err="1" smtClean="0"/>
              <a:t>read</a:t>
            </a:r>
            <a:r>
              <a:rPr lang="pt-BR" dirty="0" smtClean="0"/>
              <a:t>(Q) é afetada uma vez que apenas o ultimo </a:t>
            </a:r>
            <a:r>
              <a:rPr lang="pt-BR" dirty="0" err="1" smtClean="0"/>
              <a:t>write</a:t>
            </a:r>
            <a:r>
              <a:rPr lang="pt-BR" dirty="0" smtClean="0"/>
              <a:t> é preservado no Banco de Dados.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Seriação de Conflito</a:t>
            </a:r>
            <a:endParaRPr lang="pt-BR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Se um </a:t>
            </a:r>
            <a:r>
              <a:rPr lang="pt-BR" dirty="0" err="1" smtClean="0"/>
              <a:t>schedule</a:t>
            </a:r>
            <a:r>
              <a:rPr lang="pt-BR" dirty="0" smtClean="0"/>
              <a:t> S puder ser transformado em um </a:t>
            </a:r>
            <a:r>
              <a:rPr lang="pt-BR" dirty="0" err="1" smtClean="0"/>
              <a:t>schedule</a:t>
            </a:r>
            <a:r>
              <a:rPr lang="pt-BR" dirty="0" smtClean="0"/>
              <a:t> S’ por uma série de trocas de instruções não conflitantes, podemos afirmar que S e S’ são </a:t>
            </a:r>
            <a:r>
              <a:rPr lang="pt-BR" b="1" dirty="0" smtClean="0"/>
              <a:t>equivalentes em conflito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O conceito de equivalência em conflito leva ao conceito de seriação de conflito. Podemos afirmar que um </a:t>
            </a:r>
            <a:r>
              <a:rPr lang="pt-BR" dirty="0" err="1" smtClean="0"/>
              <a:t>schudele</a:t>
            </a:r>
            <a:r>
              <a:rPr lang="pt-BR" dirty="0" smtClean="0"/>
              <a:t> S é serial de conflito se for equivalente em conflito a um </a:t>
            </a:r>
            <a:r>
              <a:rPr lang="pt-BR" dirty="0" err="1" smtClean="0"/>
              <a:t>schudele</a:t>
            </a:r>
            <a:r>
              <a:rPr lang="pt-BR" dirty="0" smtClean="0"/>
              <a:t> serial.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Seriação de Conflito</a:t>
            </a:r>
            <a:endParaRPr lang="pt-BR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Se uma transação T</a:t>
            </a:r>
            <a:r>
              <a:rPr lang="pt-BR" sz="2400" dirty="0" smtClean="0"/>
              <a:t>i</a:t>
            </a:r>
            <a:r>
              <a:rPr lang="pt-BR" dirty="0" smtClean="0"/>
              <a:t> falhar, precisamos desfazer o efeito dessa transação para garantirmos a propriedade de atomicidade da transação.</a:t>
            </a:r>
          </a:p>
          <a:p>
            <a:pPr algn="just"/>
            <a:r>
              <a:rPr lang="pt-BR" dirty="0" smtClean="0"/>
              <a:t>Em sistemas que permitem a execução simultânea, também é necessário garantir que qualquer transação </a:t>
            </a:r>
            <a:r>
              <a:rPr lang="pt-BR" dirty="0" err="1" smtClean="0"/>
              <a:t>T</a:t>
            </a:r>
            <a:r>
              <a:rPr lang="pt-BR" sz="2400" dirty="0" err="1" smtClean="0"/>
              <a:t>j</a:t>
            </a:r>
            <a:r>
              <a:rPr lang="pt-BR" dirty="0" smtClean="0"/>
              <a:t> que seja dependente de T</a:t>
            </a:r>
            <a:r>
              <a:rPr lang="pt-BR" sz="2400" dirty="0" smtClean="0"/>
              <a:t>i</a:t>
            </a:r>
            <a:r>
              <a:rPr lang="pt-BR" dirty="0" smtClean="0"/>
              <a:t> possa ser abortada.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Recuperação de Transação</a:t>
            </a:r>
            <a:endParaRPr lang="pt-BR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82952" cy="485313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 smtClean="0"/>
              <a:t>Caso ocorra a operação de </a:t>
            </a:r>
            <a:r>
              <a:rPr lang="pt-BR" dirty="0" err="1" smtClean="0"/>
              <a:t>commit</a:t>
            </a:r>
            <a:r>
              <a:rPr lang="pt-BR" dirty="0" smtClean="0"/>
              <a:t> logo após a instrução </a:t>
            </a:r>
            <a:r>
              <a:rPr lang="pt-BR" dirty="0" err="1" smtClean="0"/>
              <a:t>read</a:t>
            </a:r>
            <a:r>
              <a:rPr lang="pt-BR" dirty="0" smtClean="0"/>
              <a:t>(A) de T9 mais ocorra uma falha em T8 antes desta ser confirmada. Deverá ser abortada a T9 que já foi confirmada.</a:t>
            </a:r>
          </a:p>
          <a:p>
            <a:pPr algn="just"/>
            <a:r>
              <a:rPr lang="pt-BR" dirty="0" smtClean="0"/>
              <a:t>Neste caso temos um exemplo de </a:t>
            </a:r>
            <a:r>
              <a:rPr lang="pt-BR" dirty="0" err="1" smtClean="0"/>
              <a:t>schudele</a:t>
            </a:r>
            <a:r>
              <a:rPr lang="pt-BR" dirty="0" smtClean="0"/>
              <a:t> </a:t>
            </a:r>
            <a:r>
              <a:rPr lang="pt-BR" b="1" dirty="0" smtClean="0"/>
              <a:t>não recuperável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A maioria dos Sistemas de Banco de Dados exige que todos os </a:t>
            </a:r>
            <a:r>
              <a:rPr lang="pt-BR" dirty="0" err="1" smtClean="0"/>
              <a:t>schudeles</a:t>
            </a:r>
            <a:r>
              <a:rPr lang="pt-BR" dirty="0" smtClean="0"/>
              <a:t> sejam recuperáveis.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half" idx="2"/>
          </p:nvPr>
        </p:nvGraphicFramePr>
        <p:xfrm>
          <a:off x="6156176" y="1772816"/>
          <a:ext cx="2674640" cy="3412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320"/>
                <a:gridCol w="1337320"/>
              </a:tblGrid>
              <a:tr h="81155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T9</a:t>
                      </a:r>
                      <a:endParaRPr lang="pt-BR" dirty="0"/>
                    </a:p>
                  </a:txBody>
                  <a:tcPr/>
                </a:tc>
              </a:tr>
              <a:tr h="2601421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read</a:t>
                      </a:r>
                      <a:r>
                        <a:rPr lang="pt-BR" dirty="0" smtClean="0"/>
                        <a:t>(A)</a:t>
                      </a:r>
                    </a:p>
                    <a:p>
                      <a:r>
                        <a:rPr lang="pt-BR" dirty="0" err="1" smtClean="0"/>
                        <a:t>write</a:t>
                      </a:r>
                      <a:r>
                        <a:rPr lang="pt-BR" dirty="0" smtClean="0"/>
                        <a:t>(A)</a:t>
                      </a:r>
                    </a:p>
                    <a:p>
                      <a:endParaRPr lang="pt-BR" dirty="0" smtClean="0"/>
                    </a:p>
                    <a:p>
                      <a:r>
                        <a:rPr lang="pt-BR" dirty="0" err="1" smtClean="0"/>
                        <a:t>read</a:t>
                      </a:r>
                      <a:r>
                        <a:rPr lang="pt-BR" dirty="0" smtClean="0"/>
                        <a:t>(B)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r>
                        <a:rPr lang="pt-BR" dirty="0" err="1" smtClean="0"/>
                        <a:t>read</a:t>
                      </a:r>
                      <a:r>
                        <a:rPr lang="pt-BR" dirty="0" smtClean="0"/>
                        <a:t>(A)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Schudeles</a:t>
            </a:r>
            <a:r>
              <a:rPr lang="pt-BR" dirty="0" smtClean="0"/>
              <a:t> Recuperáveis</a:t>
            </a:r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edg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 smtClean="0"/>
              <a:t>Schudele</a:t>
            </a:r>
            <a:r>
              <a:rPr lang="pt-BR" b="1" dirty="0" smtClean="0"/>
              <a:t> </a:t>
            </a:r>
            <a:r>
              <a:rPr lang="pt-BR" b="1" dirty="0" err="1" smtClean="0"/>
              <a:t>recuperavel</a:t>
            </a:r>
            <a:r>
              <a:rPr lang="pt-BR" b="1" dirty="0" smtClean="0"/>
              <a:t> </a:t>
            </a:r>
            <a:r>
              <a:rPr lang="pt-BR" dirty="0" smtClean="0"/>
              <a:t>é aquele em que, para cada par de transações T</a:t>
            </a:r>
            <a:r>
              <a:rPr lang="pt-BR" sz="2400" dirty="0" smtClean="0"/>
              <a:t>i</a:t>
            </a:r>
            <a:r>
              <a:rPr lang="pt-BR" dirty="0" smtClean="0"/>
              <a:t> e </a:t>
            </a:r>
            <a:r>
              <a:rPr lang="pt-BR" dirty="0" err="1" smtClean="0"/>
              <a:t>T</a:t>
            </a:r>
            <a:r>
              <a:rPr lang="pt-BR" sz="2400" dirty="0" err="1" smtClean="0"/>
              <a:t>j</a:t>
            </a:r>
            <a:r>
              <a:rPr lang="pt-BR" dirty="0" smtClean="0"/>
              <a:t> tal que </a:t>
            </a:r>
            <a:r>
              <a:rPr lang="pt-BR" dirty="0" err="1" smtClean="0"/>
              <a:t>T</a:t>
            </a:r>
            <a:r>
              <a:rPr lang="pt-BR" sz="2400" dirty="0" err="1" smtClean="0"/>
              <a:t>j</a:t>
            </a:r>
            <a:r>
              <a:rPr lang="pt-BR" dirty="0" smtClean="0"/>
              <a:t> leia um item de dados previamente escrito por T</a:t>
            </a:r>
            <a:r>
              <a:rPr lang="pt-BR" sz="2400" dirty="0" smtClean="0"/>
              <a:t>i</a:t>
            </a:r>
            <a:r>
              <a:rPr lang="pt-BR" dirty="0" smtClean="0"/>
              <a:t>, a operação de </a:t>
            </a:r>
            <a:r>
              <a:rPr lang="pt-BR" dirty="0" err="1" smtClean="0"/>
              <a:t>commit</a:t>
            </a:r>
            <a:r>
              <a:rPr lang="pt-BR" dirty="0" smtClean="0"/>
              <a:t> de T</a:t>
            </a:r>
            <a:r>
              <a:rPr lang="pt-BR" sz="2400" dirty="0" smtClean="0"/>
              <a:t>i</a:t>
            </a:r>
            <a:r>
              <a:rPr lang="pt-BR" dirty="0" smtClean="0"/>
              <a:t> apareça antes da operação </a:t>
            </a:r>
            <a:r>
              <a:rPr lang="pt-BR" dirty="0" err="1" smtClean="0"/>
              <a:t>commit</a:t>
            </a:r>
            <a:r>
              <a:rPr lang="pt-BR" dirty="0" smtClean="0"/>
              <a:t> de </a:t>
            </a:r>
            <a:r>
              <a:rPr lang="pt-BR" dirty="0" err="1" smtClean="0"/>
              <a:t>T</a:t>
            </a:r>
            <a:r>
              <a:rPr lang="pt-BR" sz="2400" dirty="0" err="1" smtClean="0"/>
              <a:t>j</a:t>
            </a:r>
            <a:r>
              <a:rPr lang="pt-BR" sz="2400" dirty="0" smtClean="0"/>
              <a:t>.</a:t>
            </a:r>
          </a:p>
          <a:p>
            <a:endParaRPr lang="pt-BR" sz="2400" dirty="0" smtClean="0"/>
          </a:p>
          <a:p>
            <a:pPr lvl="1"/>
            <a:r>
              <a:rPr lang="pt-BR" dirty="0" smtClean="0"/>
              <a:t>A maioria dos sistemas de banco de dados exige que todos os </a:t>
            </a:r>
            <a:r>
              <a:rPr lang="pt-BR" dirty="0" err="1" smtClean="0"/>
              <a:t>schedele</a:t>
            </a:r>
            <a:r>
              <a:rPr lang="pt-BR" dirty="0" smtClean="0"/>
              <a:t> </a:t>
            </a:r>
            <a:r>
              <a:rPr lang="pt-BR" smtClean="0"/>
              <a:t>seja recuperável.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Schudeles</a:t>
            </a:r>
            <a:r>
              <a:rPr lang="pt-BR" dirty="0" smtClean="0"/>
              <a:t> Recuperáveis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4"/>
          </a:xfrm>
        </p:spPr>
        <p:txBody>
          <a:bodyPr>
            <a:normAutofit/>
          </a:bodyPr>
          <a:lstStyle/>
          <a:p>
            <a:pPr algn="just"/>
            <a:r>
              <a:rPr lang="pt-BR" sz="3600" dirty="0" smtClean="0"/>
              <a:t>Uma instrução é iniciada e finalizada pelas instruções:</a:t>
            </a:r>
          </a:p>
          <a:p>
            <a:pPr lvl="1" algn="just"/>
            <a:r>
              <a:rPr lang="pt-BR" sz="3600" i="1" dirty="0" smtClean="0">
                <a:solidFill>
                  <a:srgbClr val="0070C0"/>
                </a:solidFill>
              </a:rPr>
              <a:t>Begin </a:t>
            </a:r>
            <a:r>
              <a:rPr lang="pt-BR" sz="3600" i="1" dirty="0" err="1" smtClean="0">
                <a:solidFill>
                  <a:srgbClr val="0070C0"/>
                </a:solidFill>
              </a:rPr>
              <a:t>transaction</a:t>
            </a:r>
            <a:endParaRPr lang="pt-BR" sz="3600" i="1" dirty="0" smtClean="0">
              <a:solidFill>
                <a:srgbClr val="0070C0"/>
              </a:solidFill>
            </a:endParaRPr>
          </a:p>
          <a:p>
            <a:pPr lvl="1" algn="just"/>
            <a:r>
              <a:rPr lang="pt-BR" sz="3600" i="1" dirty="0" err="1" smtClean="0">
                <a:solidFill>
                  <a:srgbClr val="0070C0"/>
                </a:solidFill>
              </a:rPr>
              <a:t>End</a:t>
            </a:r>
            <a:r>
              <a:rPr lang="pt-BR" sz="3600" i="1" dirty="0" smtClean="0">
                <a:solidFill>
                  <a:srgbClr val="0070C0"/>
                </a:solidFill>
              </a:rPr>
              <a:t> </a:t>
            </a:r>
            <a:r>
              <a:rPr lang="pt-BR" sz="3600" i="1" dirty="0" err="1" smtClean="0">
                <a:solidFill>
                  <a:srgbClr val="0070C0"/>
                </a:solidFill>
              </a:rPr>
              <a:t>transaction</a:t>
            </a:r>
            <a:r>
              <a:rPr lang="pt-BR" sz="3600" i="1" dirty="0" smtClean="0">
                <a:solidFill>
                  <a:srgbClr val="0070C0"/>
                </a:solidFill>
              </a:rPr>
              <a:t>.</a:t>
            </a:r>
            <a:endParaRPr lang="pt-BR" sz="3600" i="1" dirty="0">
              <a:solidFill>
                <a:srgbClr val="0070C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Transações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sz="half" idx="1"/>
          </p:nvPr>
        </p:nvSpPr>
        <p:spPr>
          <a:xfrm>
            <a:off x="323528" y="1556792"/>
            <a:ext cx="5266928" cy="4781128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Supondo que após a leitura de T12 ocorra uma falha em T10, como T11 depende de T10 e T12 depende de T11 é necessário efetuar reversão de T12, T11 para abortar T10</a:t>
            </a:r>
          </a:p>
          <a:p>
            <a:r>
              <a:rPr lang="pt-BR" dirty="0" smtClean="0"/>
              <a:t>Esse fenômeno em que a falha de uma única transação leva a série de </a:t>
            </a:r>
            <a:r>
              <a:rPr lang="pt-BR" dirty="0" err="1" smtClean="0"/>
              <a:t>rollbacks</a:t>
            </a:r>
            <a:r>
              <a:rPr lang="pt-BR" dirty="0" smtClean="0"/>
              <a:t> de transação é chamado de </a:t>
            </a:r>
            <a:r>
              <a:rPr lang="pt-BR" dirty="0" err="1" smtClean="0"/>
              <a:t>rollback</a:t>
            </a:r>
            <a:r>
              <a:rPr lang="pt-BR" dirty="0" smtClean="0"/>
              <a:t> em cascata</a:t>
            </a:r>
            <a:endParaRPr lang="pt-BR" dirty="0"/>
          </a:p>
        </p:txBody>
      </p:sp>
      <p:graphicFrame>
        <p:nvGraphicFramePr>
          <p:cNvPr id="12" name="Espaço Reservado para Conteúdo 11"/>
          <p:cNvGraphicFramePr>
            <a:graphicFrameLocks noGrp="1"/>
          </p:cNvGraphicFramePr>
          <p:nvPr>
            <p:ph sz="half" idx="2"/>
          </p:nvPr>
        </p:nvGraphicFramePr>
        <p:xfrm>
          <a:off x="5652121" y="2708920"/>
          <a:ext cx="3250704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68"/>
                <a:gridCol w="1083568"/>
                <a:gridCol w="10835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T12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read</a:t>
                      </a:r>
                      <a:r>
                        <a:rPr lang="pt-BR" dirty="0" smtClean="0"/>
                        <a:t>(A)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read</a:t>
                      </a:r>
                      <a:r>
                        <a:rPr lang="pt-BR" dirty="0" smtClean="0"/>
                        <a:t>(B)</a:t>
                      </a:r>
                    </a:p>
                    <a:p>
                      <a:r>
                        <a:rPr lang="pt-BR" dirty="0" err="1" smtClean="0"/>
                        <a:t>write</a:t>
                      </a:r>
                      <a:r>
                        <a:rPr lang="pt-BR" dirty="0" smtClean="0"/>
                        <a:t>(A)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read</a:t>
                      </a:r>
                      <a:r>
                        <a:rPr lang="pt-BR" dirty="0" smtClean="0"/>
                        <a:t>(A)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write</a:t>
                      </a:r>
                      <a:r>
                        <a:rPr lang="pt-BR" dirty="0" smtClean="0"/>
                        <a:t>(A)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read</a:t>
                      </a:r>
                      <a:r>
                        <a:rPr lang="pt-BR" dirty="0" smtClean="0"/>
                        <a:t>(A)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Schudeles</a:t>
            </a:r>
            <a:r>
              <a:rPr lang="pt-BR" dirty="0" smtClean="0"/>
              <a:t> não em cascata</a:t>
            </a:r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</a:t>
            </a:r>
            <a:r>
              <a:rPr lang="pt-BR" dirty="0" err="1" smtClean="0"/>
              <a:t>rollback</a:t>
            </a:r>
            <a:r>
              <a:rPr lang="pt-BR" dirty="0" smtClean="0"/>
              <a:t> em cascata é indesejável, pois leva a desfazer uma quantidade de trabalho significativo.</a:t>
            </a:r>
          </a:p>
          <a:p>
            <a:pPr algn="just"/>
            <a:r>
              <a:rPr lang="pt-BR" dirty="0" smtClean="0"/>
              <a:t>Um </a:t>
            </a:r>
            <a:r>
              <a:rPr lang="pt-BR" dirty="0" err="1" smtClean="0"/>
              <a:t>Schudele</a:t>
            </a:r>
            <a:r>
              <a:rPr lang="pt-BR" dirty="0" smtClean="0"/>
              <a:t> não em cascata é aquele em que, para cada para de transações T</a:t>
            </a:r>
            <a:r>
              <a:rPr lang="pt-BR" sz="2400" dirty="0" smtClean="0"/>
              <a:t>i</a:t>
            </a:r>
            <a:r>
              <a:rPr lang="pt-BR" dirty="0" smtClean="0"/>
              <a:t> e </a:t>
            </a:r>
            <a:r>
              <a:rPr lang="pt-BR" dirty="0" err="1" smtClean="0"/>
              <a:t>T</a:t>
            </a:r>
            <a:r>
              <a:rPr lang="pt-BR" sz="2400" dirty="0" err="1" smtClean="0"/>
              <a:t>j</a:t>
            </a:r>
            <a:r>
              <a:rPr lang="pt-BR" dirty="0" smtClean="0"/>
              <a:t> tal que </a:t>
            </a:r>
            <a:r>
              <a:rPr lang="pt-BR" dirty="0" err="1" smtClean="0"/>
              <a:t>T</a:t>
            </a:r>
            <a:r>
              <a:rPr lang="pt-BR" sz="2400" dirty="0" err="1" smtClean="0"/>
              <a:t>j</a:t>
            </a:r>
            <a:r>
              <a:rPr lang="pt-BR" dirty="0" smtClean="0"/>
              <a:t> leia um item de dados </a:t>
            </a:r>
            <a:r>
              <a:rPr lang="pt-BR" dirty="0" err="1" smtClean="0"/>
              <a:t>previamante</a:t>
            </a:r>
            <a:r>
              <a:rPr lang="pt-BR" dirty="0" smtClean="0"/>
              <a:t> escrito por T</a:t>
            </a:r>
            <a:r>
              <a:rPr lang="pt-BR" sz="2400" dirty="0" smtClean="0"/>
              <a:t>i</a:t>
            </a:r>
            <a:r>
              <a:rPr lang="pt-BR" dirty="0" smtClean="0"/>
              <a:t>, a operação de </a:t>
            </a:r>
            <a:r>
              <a:rPr lang="pt-BR" dirty="0" err="1" smtClean="0"/>
              <a:t>commit</a:t>
            </a:r>
            <a:r>
              <a:rPr lang="pt-BR" dirty="0" smtClean="0"/>
              <a:t> de T</a:t>
            </a:r>
            <a:r>
              <a:rPr lang="pt-BR" sz="2400" dirty="0" smtClean="0"/>
              <a:t>i</a:t>
            </a:r>
            <a:r>
              <a:rPr lang="pt-BR" dirty="0" smtClean="0"/>
              <a:t> apareça antes da operação de </a:t>
            </a:r>
            <a:r>
              <a:rPr lang="pt-BR" dirty="0" err="1" smtClean="0"/>
              <a:t>read</a:t>
            </a:r>
            <a:r>
              <a:rPr lang="pt-BR" dirty="0" smtClean="0"/>
              <a:t> de </a:t>
            </a:r>
            <a:r>
              <a:rPr lang="pt-BR" dirty="0" err="1" smtClean="0"/>
              <a:t>T</a:t>
            </a:r>
            <a:r>
              <a:rPr lang="pt-BR" sz="2400" dirty="0" err="1" smtClean="0"/>
              <a:t>j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Schudeles</a:t>
            </a:r>
            <a:r>
              <a:rPr lang="pt-BR" dirty="0" smtClean="0"/>
              <a:t> não em cascata</a:t>
            </a:r>
            <a:endParaRPr lang="pt-B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Ao projetarmos um esquema de controle de concorrência temos que mostrar que os </a:t>
            </a:r>
            <a:r>
              <a:rPr lang="pt-BR" dirty="0" err="1" smtClean="0"/>
              <a:t>schudeles</a:t>
            </a:r>
            <a:r>
              <a:rPr lang="pt-BR" dirty="0" smtClean="0"/>
              <a:t> gerados pelo esquema são passíveis de seriação.</a:t>
            </a:r>
          </a:p>
          <a:p>
            <a:r>
              <a:rPr lang="pt-BR" dirty="0" smtClean="0"/>
              <a:t>Um método para determinar a seriação de conflitos é através do </a:t>
            </a:r>
            <a:r>
              <a:rPr lang="pt-BR" b="1" dirty="0" smtClean="0"/>
              <a:t>Gráfico de Precedência</a:t>
            </a:r>
            <a:r>
              <a:rPr lang="pt-BR" dirty="0" smtClean="0"/>
              <a:t>.</a:t>
            </a:r>
          </a:p>
          <a:p>
            <a:r>
              <a:rPr lang="pt-BR" dirty="0" smtClean="0"/>
              <a:t>G = (V, E); onde:</a:t>
            </a:r>
          </a:p>
          <a:p>
            <a:pPr lvl="1"/>
            <a:r>
              <a:rPr lang="pt-BR" dirty="0" smtClean="0"/>
              <a:t>V é o conjunto de vértice; que consiste em todas as transações participantes do </a:t>
            </a:r>
            <a:r>
              <a:rPr lang="pt-BR" dirty="0" err="1" smtClean="0"/>
              <a:t>schudele</a:t>
            </a:r>
            <a:endParaRPr lang="pt-BR" dirty="0" smtClean="0"/>
          </a:p>
          <a:p>
            <a:pPr lvl="1"/>
            <a:r>
              <a:rPr lang="pt-BR" dirty="0" smtClean="0"/>
              <a:t>E é o conjunto de arestas.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Testando a Seriação</a:t>
            </a:r>
            <a:endParaRPr lang="pt-B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r>
              <a:rPr lang="pt-BR" dirty="0" smtClean="0"/>
              <a:t>O conjunto de arestas consiste em todas as arestas Ti 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dirty="0" err="1" smtClean="0">
                <a:sym typeface="Wingdings" pitchFamily="2" charset="2"/>
              </a:rPr>
              <a:t>Tj</a:t>
            </a:r>
            <a:r>
              <a:rPr lang="pt-BR" dirty="0" smtClean="0">
                <a:sym typeface="Wingdings" pitchFamily="2" charset="2"/>
              </a:rPr>
              <a:t> para as quais uma das </a:t>
            </a:r>
            <a:r>
              <a:rPr lang="pt-BR" dirty="0" err="1" smtClean="0">
                <a:sym typeface="Wingdings" pitchFamily="2" charset="2"/>
              </a:rPr>
              <a:t>tres</a:t>
            </a:r>
            <a:r>
              <a:rPr lang="pt-BR" dirty="0" smtClean="0">
                <a:sym typeface="Wingdings" pitchFamily="2" charset="2"/>
              </a:rPr>
              <a:t> condições abaixo seja verdadeira: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>
                <a:sym typeface="Wingdings" pitchFamily="2" charset="2"/>
              </a:rPr>
              <a:t>T</a:t>
            </a:r>
            <a:r>
              <a:rPr lang="pt-BR" sz="2400" dirty="0" smtClean="0">
                <a:sym typeface="Wingdings" pitchFamily="2" charset="2"/>
              </a:rPr>
              <a:t>i</a:t>
            </a:r>
            <a:r>
              <a:rPr lang="pt-BR" dirty="0" smtClean="0">
                <a:sym typeface="Wingdings" pitchFamily="2" charset="2"/>
              </a:rPr>
              <a:t> executa </a:t>
            </a:r>
            <a:r>
              <a:rPr lang="pt-BR" dirty="0" err="1" smtClean="0">
                <a:sym typeface="Wingdings" pitchFamily="2" charset="2"/>
              </a:rPr>
              <a:t>write</a:t>
            </a:r>
            <a:r>
              <a:rPr lang="pt-BR" dirty="0" smtClean="0">
                <a:sym typeface="Wingdings" pitchFamily="2" charset="2"/>
              </a:rPr>
              <a:t>(Q) antes que </a:t>
            </a:r>
            <a:r>
              <a:rPr lang="pt-BR" dirty="0" err="1" smtClean="0">
                <a:sym typeface="Wingdings" pitchFamily="2" charset="2"/>
              </a:rPr>
              <a:t>T</a:t>
            </a:r>
            <a:r>
              <a:rPr lang="pt-BR" sz="2400" dirty="0" err="1" smtClean="0">
                <a:sym typeface="Wingdings" pitchFamily="2" charset="2"/>
              </a:rPr>
              <a:t>j</a:t>
            </a:r>
            <a:r>
              <a:rPr lang="pt-BR" dirty="0" smtClean="0">
                <a:sym typeface="Wingdings" pitchFamily="2" charset="2"/>
              </a:rPr>
              <a:t> execute </a:t>
            </a:r>
            <a:r>
              <a:rPr lang="pt-BR" dirty="0" err="1" smtClean="0">
                <a:sym typeface="Wingdings" pitchFamily="2" charset="2"/>
              </a:rPr>
              <a:t>read</a:t>
            </a:r>
            <a:r>
              <a:rPr lang="pt-BR" dirty="0" smtClean="0">
                <a:sym typeface="Wingdings" pitchFamily="2" charset="2"/>
              </a:rPr>
              <a:t>(Q).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>
                <a:sym typeface="Wingdings" pitchFamily="2" charset="2"/>
              </a:rPr>
              <a:t>T</a:t>
            </a:r>
            <a:r>
              <a:rPr lang="pt-BR" sz="2400" dirty="0" smtClean="0">
                <a:sym typeface="Wingdings" pitchFamily="2" charset="2"/>
              </a:rPr>
              <a:t>i</a:t>
            </a:r>
            <a:r>
              <a:rPr lang="pt-BR" dirty="0" smtClean="0">
                <a:sym typeface="Wingdings" pitchFamily="2" charset="2"/>
              </a:rPr>
              <a:t> executa </a:t>
            </a:r>
            <a:r>
              <a:rPr lang="pt-BR" dirty="0" err="1" smtClean="0">
                <a:sym typeface="Wingdings" pitchFamily="2" charset="2"/>
              </a:rPr>
              <a:t>read</a:t>
            </a:r>
            <a:r>
              <a:rPr lang="pt-BR" dirty="0" smtClean="0">
                <a:sym typeface="Wingdings" pitchFamily="2" charset="2"/>
              </a:rPr>
              <a:t>(Q) antes que </a:t>
            </a:r>
            <a:r>
              <a:rPr lang="pt-BR" dirty="0" err="1" smtClean="0">
                <a:sym typeface="Wingdings" pitchFamily="2" charset="2"/>
              </a:rPr>
              <a:t>T</a:t>
            </a:r>
            <a:r>
              <a:rPr lang="pt-BR" sz="2400" dirty="0" err="1" smtClean="0">
                <a:sym typeface="Wingdings" pitchFamily="2" charset="2"/>
              </a:rPr>
              <a:t>j</a:t>
            </a:r>
            <a:r>
              <a:rPr lang="pt-BR" dirty="0" smtClean="0">
                <a:sym typeface="Wingdings" pitchFamily="2" charset="2"/>
              </a:rPr>
              <a:t> execute </a:t>
            </a:r>
            <a:r>
              <a:rPr lang="pt-BR" dirty="0" err="1" smtClean="0">
                <a:sym typeface="Wingdings" pitchFamily="2" charset="2"/>
              </a:rPr>
              <a:t>write</a:t>
            </a:r>
            <a:r>
              <a:rPr lang="pt-BR" dirty="0" smtClean="0">
                <a:sym typeface="Wingdings" pitchFamily="2" charset="2"/>
              </a:rPr>
              <a:t>(Q).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>
                <a:sym typeface="Wingdings" pitchFamily="2" charset="2"/>
              </a:rPr>
              <a:t>T</a:t>
            </a:r>
            <a:r>
              <a:rPr lang="pt-BR" sz="2400" dirty="0" smtClean="0">
                <a:sym typeface="Wingdings" pitchFamily="2" charset="2"/>
              </a:rPr>
              <a:t>i</a:t>
            </a:r>
            <a:r>
              <a:rPr lang="pt-BR" dirty="0" smtClean="0">
                <a:sym typeface="Wingdings" pitchFamily="2" charset="2"/>
              </a:rPr>
              <a:t> executa </a:t>
            </a:r>
            <a:r>
              <a:rPr lang="pt-BR" dirty="0" err="1" smtClean="0">
                <a:sym typeface="Wingdings" pitchFamily="2" charset="2"/>
              </a:rPr>
              <a:t>write</a:t>
            </a:r>
            <a:r>
              <a:rPr lang="pt-BR" dirty="0" smtClean="0">
                <a:sym typeface="Wingdings" pitchFamily="2" charset="2"/>
              </a:rPr>
              <a:t>(Q) antes que </a:t>
            </a:r>
            <a:r>
              <a:rPr lang="pt-BR" dirty="0" err="1" smtClean="0">
                <a:sym typeface="Wingdings" pitchFamily="2" charset="2"/>
              </a:rPr>
              <a:t>T</a:t>
            </a:r>
            <a:r>
              <a:rPr lang="pt-BR" sz="2400" dirty="0" err="1" smtClean="0">
                <a:sym typeface="Wingdings" pitchFamily="2" charset="2"/>
              </a:rPr>
              <a:t>j</a:t>
            </a:r>
            <a:r>
              <a:rPr lang="pt-BR" dirty="0" smtClean="0">
                <a:sym typeface="Wingdings" pitchFamily="2" charset="2"/>
              </a:rPr>
              <a:t> </a:t>
            </a:r>
            <a:r>
              <a:rPr lang="pt-BR" dirty="0" err="1" smtClean="0">
                <a:sym typeface="Wingdings" pitchFamily="2" charset="2"/>
              </a:rPr>
              <a:t>write</a:t>
            </a:r>
            <a:r>
              <a:rPr lang="pt-BR" dirty="0" smtClean="0">
                <a:sym typeface="Wingdings" pitchFamily="2" charset="2"/>
              </a:rPr>
              <a:t>(Q)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Testando a Seriação</a:t>
            </a:r>
            <a:endParaRPr lang="pt-BR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Gráfico de precedência, onde todas as transações de T1 são executadas antes de T2</a:t>
            </a:r>
          </a:p>
          <a:p>
            <a:r>
              <a:rPr lang="pt-BR" dirty="0" smtClean="0"/>
              <a:t>Schedule serial de conflito.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Testando a Seriação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2339752" y="3645024"/>
            <a:ext cx="1080120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T1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5508104" y="3645024"/>
            <a:ext cx="1080120" cy="872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T2</a:t>
            </a:r>
            <a:endParaRPr lang="pt-BR" dirty="0"/>
          </a:p>
        </p:txBody>
      </p:sp>
      <p:cxnSp>
        <p:nvCxnSpPr>
          <p:cNvPr id="8" name="Conector de seta reta 7"/>
          <p:cNvCxnSpPr>
            <a:stCxn id="4" idx="6"/>
            <a:endCxn id="6" idx="2"/>
          </p:cNvCxnSpPr>
          <p:nvPr/>
        </p:nvCxnSpPr>
        <p:spPr>
          <a:xfrm flipV="1">
            <a:off x="3419872" y="4081264"/>
            <a:ext cx="2088232" cy="31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628800"/>
            <a:ext cx="8229600" cy="4525963"/>
          </a:xfrm>
        </p:spPr>
        <p:txBody>
          <a:bodyPr/>
          <a:lstStyle/>
          <a:p>
            <a:r>
              <a:rPr lang="pt-BR" dirty="0" err="1" smtClean="0"/>
              <a:t>Gráfo</a:t>
            </a:r>
            <a:r>
              <a:rPr lang="pt-BR" dirty="0" smtClean="0"/>
              <a:t> de precedência, onde todas as transações de T1 são executadas antes de T2</a:t>
            </a:r>
          </a:p>
          <a:p>
            <a:r>
              <a:rPr lang="pt-BR" dirty="0" smtClean="0"/>
              <a:t>Schedule  não é serial de conflito, pois apresenta um ciclo.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Testando a Seriação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2483768" y="4725144"/>
            <a:ext cx="1080120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T1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4860032" y="4725144"/>
            <a:ext cx="1080120" cy="872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T2</a:t>
            </a:r>
            <a:endParaRPr lang="pt-BR" dirty="0"/>
          </a:p>
        </p:txBody>
      </p:sp>
      <p:cxnSp>
        <p:nvCxnSpPr>
          <p:cNvPr id="33" name="Conector em curva 32"/>
          <p:cNvCxnSpPr>
            <a:stCxn id="4" idx="0"/>
            <a:endCxn id="6" idx="0"/>
          </p:cNvCxnSpPr>
          <p:nvPr/>
        </p:nvCxnSpPr>
        <p:spPr>
          <a:xfrm rot="5400000" flipH="1" flipV="1">
            <a:off x="4211960" y="3537012"/>
            <a:ext cx="1588" cy="2376264"/>
          </a:xfrm>
          <a:prstGeom prst="curvedConnector3">
            <a:avLst>
              <a:gd name="adj1" fmla="val 3620681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em curva 70"/>
          <p:cNvCxnSpPr>
            <a:endCxn id="4" idx="5"/>
          </p:cNvCxnSpPr>
          <p:nvPr/>
        </p:nvCxnSpPr>
        <p:spPr>
          <a:xfrm rot="10800000">
            <a:off x="3405708" y="5524160"/>
            <a:ext cx="1922376" cy="65081"/>
          </a:xfrm>
          <a:prstGeom prst="curvedConnector4">
            <a:avLst>
              <a:gd name="adj1" fmla="val 482"/>
              <a:gd name="adj2" fmla="val -46189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780929"/>
            <a:ext cx="8229600" cy="1296144"/>
          </a:xfrm>
        </p:spPr>
        <p:txBody>
          <a:bodyPr>
            <a:normAutofit fontScale="92500"/>
          </a:bodyPr>
          <a:lstStyle/>
          <a:p>
            <a:pPr algn="just"/>
            <a:r>
              <a:rPr lang="pt-BR" sz="2400" dirty="0" smtClean="0"/>
              <a:t>SILBERSCHATZ, Abraham. KORTH, Henry. SUDARSHAN, S. = Sistemas de Banco de Dados. Tradução da 5ª Edição. Editora Campus. Rio de Janeiro.2006.</a:t>
            </a:r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Para que um Banco de Dados garanta a integridade de dados é necessário que o SGBD mantenha as seguintes propriedades:</a:t>
            </a:r>
          </a:p>
          <a:p>
            <a:pPr lvl="3"/>
            <a:r>
              <a:rPr lang="pt-BR" sz="4000" dirty="0" smtClean="0">
                <a:solidFill>
                  <a:srgbClr val="0070C0"/>
                </a:solidFill>
              </a:rPr>
              <a:t>A</a:t>
            </a:r>
            <a:r>
              <a:rPr lang="pt-BR" sz="4000" dirty="0" smtClean="0"/>
              <a:t>tomicidade.</a:t>
            </a:r>
          </a:p>
          <a:p>
            <a:pPr lvl="3"/>
            <a:r>
              <a:rPr lang="pt-BR" sz="4000" dirty="0" smtClean="0">
                <a:solidFill>
                  <a:srgbClr val="0070C0"/>
                </a:solidFill>
              </a:rPr>
              <a:t>C</a:t>
            </a:r>
            <a:r>
              <a:rPr lang="pt-BR" sz="4000" dirty="0" smtClean="0"/>
              <a:t>onsistência.</a:t>
            </a:r>
          </a:p>
          <a:p>
            <a:pPr lvl="3"/>
            <a:r>
              <a:rPr lang="pt-BR" sz="4000" dirty="0" smtClean="0">
                <a:solidFill>
                  <a:srgbClr val="0070C0"/>
                </a:solidFill>
              </a:rPr>
              <a:t>I</a:t>
            </a:r>
            <a:r>
              <a:rPr lang="pt-BR" sz="4000" dirty="0" smtClean="0"/>
              <a:t>solamento.</a:t>
            </a:r>
          </a:p>
          <a:p>
            <a:pPr lvl="3"/>
            <a:r>
              <a:rPr lang="pt-BR" sz="4000" dirty="0" smtClean="0">
                <a:solidFill>
                  <a:srgbClr val="0070C0"/>
                </a:solidFill>
              </a:rPr>
              <a:t>D</a:t>
            </a:r>
            <a:r>
              <a:rPr lang="pt-BR" sz="4000" dirty="0" smtClean="0"/>
              <a:t>urabilidade.</a:t>
            </a:r>
            <a:endParaRPr lang="pt-BR" sz="4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Transações</a:t>
            </a:r>
            <a:endParaRPr lang="pt-BR" dirty="0"/>
          </a:p>
        </p:txBody>
      </p:sp>
      <p:pic>
        <p:nvPicPr>
          <p:cNvPr id="4" name="Imagem 3" descr="transação B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80" y="3284984"/>
            <a:ext cx="3096344" cy="31815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pt-BR" sz="3600" dirty="0" smtClean="0">
                <a:solidFill>
                  <a:srgbClr val="0070C0"/>
                </a:solidFill>
              </a:rPr>
              <a:t>Atomicidade:</a:t>
            </a:r>
          </a:p>
          <a:p>
            <a:pPr lvl="1" algn="just">
              <a:buNone/>
            </a:pPr>
            <a:r>
              <a:rPr lang="pt-BR" sz="3600" dirty="0" smtClean="0">
                <a:solidFill>
                  <a:srgbClr val="0070C0"/>
                </a:solidFill>
              </a:rPr>
              <a:t> </a:t>
            </a:r>
            <a:r>
              <a:rPr lang="pt-BR" sz="3600" dirty="0" smtClean="0"/>
              <a:t>Todas as operações da transação são  refletidas corretamente no Banco de Dados, ou nenhuma delas.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Transações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SzPct val="68000"/>
              <a:buNone/>
            </a:pPr>
            <a:r>
              <a:rPr lang="pt-BR" sz="3600" dirty="0" smtClean="0">
                <a:solidFill>
                  <a:srgbClr val="0070C0"/>
                </a:solidFill>
              </a:rPr>
              <a:t>Consistência:</a:t>
            </a:r>
          </a:p>
          <a:p>
            <a:pPr lvl="1" algn="just">
              <a:buSzPct val="68000"/>
              <a:buNone/>
            </a:pPr>
            <a:r>
              <a:rPr lang="pt-BR" sz="3600" dirty="0" smtClean="0"/>
              <a:t> A execução de uma transação isolada preserva a consistência do Banco de Dados.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Transações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pt-BR" sz="3600" dirty="0" smtClean="0">
                <a:solidFill>
                  <a:srgbClr val="0070C0"/>
                </a:solidFill>
              </a:rPr>
              <a:t>Isolamento: </a:t>
            </a:r>
          </a:p>
          <a:p>
            <a:pPr lvl="1" algn="just">
              <a:buNone/>
            </a:pPr>
            <a:r>
              <a:rPr lang="pt-BR" sz="2800" dirty="0" smtClean="0"/>
              <a:t>Apesar de várias transações possam ser executadas simultaneamente, o sistema garante que para um par de transações Ti e </a:t>
            </a:r>
            <a:r>
              <a:rPr lang="pt-BR" sz="2800" dirty="0" err="1" smtClean="0"/>
              <a:t>Tj</a:t>
            </a:r>
            <a:r>
              <a:rPr lang="pt-BR" sz="2800" dirty="0" smtClean="0"/>
              <a:t>, </a:t>
            </a:r>
            <a:r>
              <a:rPr lang="pt-BR" sz="2800" dirty="0"/>
              <a:t>parece para Ti que </a:t>
            </a:r>
            <a:r>
              <a:rPr lang="pt-BR" sz="2800" dirty="0" err="1"/>
              <a:t>Tj</a:t>
            </a:r>
            <a:r>
              <a:rPr lang="pt-BR" sz="2800" dirty="0"/>
              <a:t> executou a transação antes de Ti iniciar ou finalizar a sua </a:t>
            </a:r>
            <a:r>
              <a:rPr lang="pt-BR" sz="2800" dirty="0" smtClean="0"/>
              <a:t>transação.</a:t>
            </a:r>
          </a:p>
          <a:p>
            <a:pPr lvl="1" algn="just">
              <a:buNone/>
            </a:pPr>
            <a:r>
              <a:rPr lang="pt-BR" sz="2800" dirty="0"/>
              <a:t>	</a:t>
            </a:r>
            <a:r>
              <a:rPr lang="pt-BR" sz="2800" dirty="0" smtClean="0"/>
              <a:t>Assim cada transação não está ciente das outras transações executando simultaneamente no sistema.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Transações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pt-BR" sz="3600" dirty="0" smtClean="0">
                <a:solidFill>
                  <a:srgbClr val="0070C0"/>
                </a:solidFill>
              </a:rPr>
              <a:t>Durabilidade: </a:t>
            </a:r>
          </a:p>
          <a:p>
            <a:pPr marL="365760" lvl="1" indent="-256032" algn="just">
              <a:spcBef>
                <a:spcPts val="400"/>
              </a:spcBef>
              <a:buSzPct val="68000"/>
              <a:buNone/>
            </a:pPr>
            <a:r>
              <a:rPr lang="pt-BR" sz="3600" dirty="0" smtClean="0"/>
              <a:t> Depois que uma transação for completada com sucesso as mudanças que ela faz ao Banco de Dados persistem.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Transações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transações de Banco de Dados acessam os dados usando duas operações:</a:t>
            </a:r>
          </a:p>
          <a:p>
            <a:pPr>
              <a:buNone/>
            </a:pPr>
            <a:endParaRPr lang="pt-BR" dirty="0" smtClean="0"/>
          </a:p>
          <a:p>
            <a:pPr lvl="1" algn="just"/>
            <a:r>
              <a:rPr lang="pt-BR" dirty="0" smtClean="0">
                <a:solidFill>
                  <a:srgbClr val="0070C0"/>
                </a:solidFill>
              </a:rPr>
              <a:t>Read(X): </a:t>
            </a:r>
            <a:r>
              <a:rPr lang="pt-BR" dirty="0" smtClean="0"/>
              <a:t>transfere o item de dados X do Banco de Dados para um buffer local pertencente à transação que executou a operação read.</a:t>
            </a:r>
          </a:p>
          <a:p>
            <a:pPr lvl="1" algn="just">
              <a:buNone/>
            </a:pPr>
            <a:endParaRPr lang="pt-BR" dirty="0" smtClean="0"/>
          </a:p>
          <a:p>
            <a:pPr lvl="1" algn="just"/>
            <a:r>
              <a:rPr lang="pt-BR" dirty="0" err="1" smtClean="0">
                <a:solidFill>
                  <a:srgbClr val="0070C0"/>
                </a:solidFill>
              </a:rPr>
              <a:t>Write</a:t>
            </a:r>
            <a:r>
              <a:rPr lang="pt-BR" dirty="0" smtClean="0">
                <a:solidFill>
                  <a:srgbClr val="0070C0"/>
                </a:solidFill>
              </a:rPr>
              <a:t>(X): </a:t>
            </a:r>
            <a:r>
              <a:rPr lang="pt-BR" dirty="0" smtClean="0"/>
              <a:t>que transfere o item de dados X do buffer local da transação que executou o </a:t>
            </a:r>
            <a:r>
              <a:rPr lang="pt-BR" dirty="0" err="1" smtClean="0"/>
              <a:t>write</a:t>
            </a:r>
            <a:r>
              <a:rPr lang="pt-BR" dirty="0" smtClean="0"/>
              <a:t> de volta ao banco de dados.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Transações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urso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urso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</TotalTime>
  <Words>1670</Words>
  <Application>Microsoft Office PowerPoint</Application>
  <PresentationFormat>Apresentação na tela (4:3)</PresentationFormat>
  <Paragraphs>258</Paragraphs>
  <Slides>36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7" baseType="lpstr">
      <vt:lpstr>Concurso</vt:lpstr>
      <vt:lpstr>TRANSAÇÕES</vt:lpstr>
      <vt:lpstr>Transações</vt:lpstr>
      <vt:lpstr>Transações</vt:lpstr>
      <vt:lpstr>Transações</vt:lpstr>
      <vt:lpstr>Transações</vt:lpstr>
      <vt:lpstr>Transações</vt:lpstr>
      <vt:lpstr>Transações</vt:lpstr>
      <vt:lpstr>Transações</vt:lpstr>
      <vt:lpstr>Transações</vt:lpstr>
      <vt:lpstr>Transações</vt:lpstr>
      <vt:lpstr>Estado da Transação</vt:lpstr>
      <vt:lpstr>Estado da Transação</vt:lpstr>
      <vt:lpstr>Estado da Transação</vt:lpstr>
      <vt:lpstr>Estado da Transação</vt:lpstr>
      <vt:lpstr>Estado da Transação</vt:lpstr>
      <vt:lpstr>Estado da Transação</vt:lpstr>
      <vt:lpstr>Estado da Transação</vt:lpstr>
      <vt:lpstr>Execuções Simultâneas</vt:lpstr>
      <vt:lpstr>Execuções Simultâneas</vt:lpstr>
      <vt:lpstr>Execuções Simultâneas</vt:lpstr>
      <vt:lpstr>Execuções Simultâneas</vt:lpstr>
      <vt:lpstr>Seriação</vt:lpstr>
      <vt:lpstr>Seriação</vt:lpstr>
      <vt:lpstr>Seriação de Conflito</vt:lpstr>
      <vt:lpstr>Seriação de Conflito</vt:lpstr>
      <vt:lpstr>Seriação de Conflito</vt:lpstr>
      <vt:lpstr>Recuperação de Transação</vt:lpstr>
      <vt:lpstr>Schudeles Recuperáveis</vt:lpstr>
      <vt:lpstr>Schudeles Recuperáveis</vt:lpstr>
      <vt:lpstr>Schudeles não em cascata</vt:lpstr>
      <vt:lpstr>Schudeles não em cascata</vt:lpstr>
      <vt:lpstr>Testando a Seriação</vt:lpstr>
      <vt:lpstr>Testando a Seriação</vt:lpstr>
      <vt:lpstr>Testando a Seriação</vt:lpstr>
      <vt:lpstr>Testando a Seriação</vt:lpstr>
      <vt:lpstr>BIBLIOGRAFIA</vt:lpstr>
    </vt:vector>
  </TitlesOfParts>
  <Company>*.*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TRANSAÇÕES</dc:title>
  <dc:creator>*.*</dc:creator>
  <cp:lastModifiedBy>mauricio catharino</cp:lastModifiedBy>
  <cp:revision>71</cp:revision>
  <dcterms:created xsi:type="dcterms:W3CDTF">2011-05-16T13:46:29Z</dcterms:created>
  <dcterms:modified xsi:type="dcterms:W3CDTF">2018-11-28T14:01:17Z</dcterms:modified>
</cp:coreProperties>
</file>