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59F55-1F25-4D0D-B347-7236B2E0D278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2CF4-9672-4C1B-99C5-75252EEA48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75B77-F9B7-4388-B31D-BD16FA84BACD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09482E-CD72-4745-BDFE-959F34A643DF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FA2FF-3DE7-4DCC-993A-50D04CE54F04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7043A-FECA-4489-BE87-5FB4BEC9E5B4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9F7356-5667-452C-A3A1-223F4C5F44DC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E9441-1AF0-4F67-B52F-A24C8B97D835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FB7F4-EE1A-4160-BD16-39ADDA0731A0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1DC8A-6AFC-4D61-A5CB-F61F8D5AC715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D6860-BEF5-4130-A4D4-62E91F77C90D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BE4510-C463-4E8B-80F8-1E3A6AD4C467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204AF9-6D7C-40F6-9CB8-3422BCBF93A8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6F8E8D-3D89-409B-A8CA-1B874497268F}" type="datetime1">
              <a:rPr lang="pt-BR" smtClean="0"/>
              <a:pPr/>
              <a:t>22/02/2016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C3C9B1-B24D-49AA-A293-6DABC3EA19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Concorrência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Mauricio Prado Catharino.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435280" cy="204482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Ocorre quando uma transação T1 fica aguardando a liberação de um item de dado da transação T2, e T2 fica aguardando a liberação de um item de dado de T1.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Impasse - </a:t>
            </a:r>
            <a:r>
              <a:rPr lang="pt-BR" dirty="0" err="1" smtClean="0"/>
              <a:t>Deadlock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915816" y="3068960"/>
          <a:ext cx="273630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-X(B)</a:t>
                      </a:r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 (B)</a:t>
                      </a:r>
                    </a:p>
                    <a:p>
                      <a:r>
                        <a:rPr lang="pt-BR" dirty="0" smtClean="0"/>
                        <a:t>B:= B – 50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(B)</a:t>
                      </a:r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-S(A)</a:t>
                      </a:r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-S(B)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179512" y="4797152"/>
            <a:ext cx="2592288" cy="1656184"/>
          </a:xfrm>
          <a:prstGeom prst="rightArrow">
            <a:avLst>
              <a:gd name="adj1" fmla="val 50000"/>
              <a:gd name="adj2" fmla="val 2200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/>
                </a:solidFill>
              </a:rPr>
              <a:t>T1 Aguarda liberação do item de dado bloqueado por T2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" name="Seta para a esquerda 8"/>
          <p:cNvSpPr/>
          <p:nvPr/>
        </p:nvSpPr>
        <p:spPr>
          <a:xfrm>
            <a:off x="5796136" y="4509120"/>
            <a:ext cx="3096344" cy="1584176"/>
          </a:xfrm>
          <a:prstGeom prst="leftArrow">
            <a:avLst>
              <a:gd name="adj1" fmla="val 50000"/>
              <a:gd name="adj2" fmla="val 3048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T2 aguarda liberação do item de dado  bloqueado por T1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99592" y="3212976"/>
            <a:ext cx="7920880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/>
              <a:t>Impasse - </a:t>
            </a:r>
            <a:r>
              <a:rPr lang="pt-BR" sz="5400" dirty="0" err="1" smtClean="0"/>
              <a:t>Deadlock</a:t>
            </a:r>
            <a:endParaRPr lang="pt-BR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Quando ocorre um impasse, o sistema precisa reverter uma das transações.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Quando uma transação tiver sido revertida, os itens de dados que estavam bloqueados por essa transação são desbloqueados, e os itens de dados ficam disponíveis para a outra transação.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Impasse - </a:t>
            </a:r>
            <a:r>
              <a:rPr lang="pt-BR" dirty="0" err="1" smtClean="0"/>
              <a:t>Deadlock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Caso um transação T</a:t>
            </a:r>
            <a:r>
              <a:rPr lang="pt-BR" sz="2000" dirty="0" smtClean="0"/>
              <a:t>1</a:t>
            </a:r>
            <a:r>
              <a:rPr lang="pt-BR" dirty="0" smtClean="0"/>
              <a:t> solicita um bloqueio no modo compartilhado (S) e T</a:t>
            </a:r>
            <a:r>
              <a:rPr lang="pt-BR" sz="2000" dirty="0" smtClean="0"/>
              <a:t>2</a:t>
            </a:r>
            <a:r>
              <a:rPr lang="pt-BR" dirty="0" smtClean="0"/>
              <a:t> solicita um bloqueio no modo exclusivo (X), T</a:t>
            </a:r>
            <a:r>
              <a:rPr lang="pt-BR" sz="2000" dirty="0" smtClean="0"/>
              <a:t>2</a:t>
            </a:r>
            <a:r>
              <a:rPr lang="pt-BR" dirty="0" smtClean="0"/>
              <a:t> só poderá efetuar o seu bloqueio quando T</a:t>
            </a:r>
            <a:r>
              <a:rPr lang="pt-BR" sz="2000" dirty="0" smtClean="0"/>
              <a:t>1</a:t>
            </a:r>
            <a:r>
              <a:rPr lang="pt-BR" dirty="0" smtClean="0"/>
              <a:t> finalizar o bloqueio. Porém T</a:t>
            </a:r>
            <a:r>
              <a:rPr lang="pt-BR" sz="2000" dirty="0" smtClean="0"/>
              <a:t>3</a:t>
            </a:r>
            <a:r>
              <a:rPr lang="pt-BR" dirty="0" smtClean="0"/>
              <a:t> solicita um bloqueio no modo compartilhado (S) que é compatível com o bloqueio usado neste momento por T</a:t>
            </a:r>
            <a:r>
              <a:rPr lang="pt-BR" sz="2000" dirty="0" smtClean="0"/>
              <a:t>1</a:t>
            </a:r>
            <a:r>
              <a:rPr lang="pt-BR" dirty="0" smtClean="0"/>
              <a:t>, e portanto concedido a T</a:t>
            </a:r>
            <a:r>
              <a:rPr lang="pt-BR" sz="2000" dirty="0" smtClean="0"/>
              <a:t>3</a:t>
            </a:r>
            <a:r>
              <a:rPr lang="pt-BR" dirty="0" smtClean="0"/>
              <a:t>, em seguida ocorre o mesmo tipo de solicitação por T</a:t>
            </a:r>
            <a:r>
              <a:rPr lang="pt-BR" sz="2000" dirty="0" smtClean="0"/>
              <a:t>4</a:t>
            </a:r>
            <a:r>
              <a:rPr lang="pt-BR" dirty="0" smtClean="0"/>
              <a:t>, T</a:t>
            </a:r>
            <a:r>
              <a:rPr lang="pt-BR" sz="2000" dirty="0" smtClean="0"/>
              <a:t>5</a:t>
            </a:r>
            <a:r>
              <a:rPr lang="pt-BR" dirty="0" smtClean="0"/>
              <a:t>...</a:t>
            </a:r>
            <a:r>
              <a:rPr lang="pt-BR" dirty="0" err="1" smtClean="0"/>
              <a:t>T</a:t>
            </a:r>
            <a:r>
              <a:rPr lang="pt-BR" sz="2000" dirty="0" err="1" smtClean="0"/>
              <a:t>n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Concessão de Bloqueios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3658411"/>
          </a:xfrm>
        </p:spPr>
        <p:txBody>
          <a:bodyPr/>
          <a:lstStyle/>
          <a:p>
            <a:pPr algn="just"/>
            <a:r>
              <a:rPr lang="pt-BR" dirty="0" smtClean="0"/>
              <a:t>Verificamos que T</a:t>
            </a:r>
            <a:r>
              <a:rPr lang="pt-BR" sz="2000" dirty="0" smtClean="0"/>
              <a:t>2</a:t>
            </a:r>
            <a:r>
              <a:rPr lang="pt-BR" dirty="0" smtClean="0"/>
              <a:t> não recebe o bloqueio sobre o modo exclusivo (X).</a:t>
            </a:r>
          </a:p>
          <a:p>
            <a:pPr algn="just"/>
            <a:r>
              <a:rPr lang="pt-BR" dirty="0" smtClean="0"/>
              <a:t>A transação T</a:t>
            </a:r>
            <a:r>
              <a:rPr lang="pt-BR" sz="2000" dirty="0" smtClean="0"/>
              <a:t>2</a:t>
            </a:r>
            <a:r>
              <a:rPr lang="pt-BR" dirty="0" smtClean="0"/>
              <a:t> pode não fazer o progresso.</a:t>
            </a:r>
          </a:p>
          <a:p>
            <a:pPr algn="just"/>
            <a:r>
              <a:rPr lang="pt-BR" dirty="0" smtClean="0"/>
              <a:t>Uma transação é </a:t>
            </a:r>
            <a:r>
              <a:rPr lang="pt-BR" b="1" dirty="0" smtClean="0"/>
              <a:t>estagnada</a:t>
            </a:r>
            <a:r>
              <a:rPr lang="pt-BR" dirty="0" smtClean="0"/>
              <a:t> quando ela não consegue efetuar o bloqueio a qual ela necessita.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Concessão de Bloqueios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evitar a estagnação de transações o gerenciador de controle de concorrência concede bloqueios desde que:</a:t>
            </a:r>
          </a:p>
          <a:p>
            <a:pPr lvl="1" algn="just"/>
            <a:r>
              <a:rPr lang="pt-BR" dirty="0" smtClean="0"/>
              <a:t>Não haja outra transação mantendo um bloqueio sobre Q em um modo que entra em conflito com outro modo.</a:t>
            </a:r>
          </a:p>
          <a:p>
            <a:pPr lvl="1" algn="just"/>
            <a:r>
              <a:rPr lang="pt-BR" dirty="0" smtClean="0"/>
              <a:t>Não existe outra transação que esteja esperando por um bloqueio sobre Q e que fez a sua solicitação anteriormente.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Concessão de Bloqueios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protocolo assegura a seriação, requerendo  que cada transação emita solicitações de bloqueio e desbloqueio em duas fases:</a:t>
            </a:r>
          </a:p>
          <a:p>
            <a:pPr algn="just">
              <a:buNone/>
            </a:pPr>
            <a:endParaRPr lang="pt-BR" dirty="0" smtClean="0"/>
          </a:p>
          <a:p>
            <a:pPr lvl="1" algn="just"/>
            <a:r>
              <a:rPr lang="pt-BR" b="1" dirty="0" smtClean="0"/>
              <a:t>Fase de crescimento</a:t>
            </a:r>
            <a:r>
              <a:rPr lang="pt-BR" dirty="0" smtClean="0"/>
              <a:t>. Uma transação pode obter bloqueios mais não pode liberar bloqueios.</a:t>
            </a:r>
          </a:p>
          <a:p>
            <a:pPr lvl="1" algn="just">
              <a:buNone/>
            </a:pPr>
            <a:endParaRPr lang="pt-BR" dirty="0" smtClean="0"/>
          </a:p>
          <a:p>
            <a:pPr lvl="1" algn="just"/>
            <a:r>
              <a:rPr lang="pt-BR" b="1" dirty="0" smtClean="0"/>
              <a:t>Fase de encolhimento</a:t>
            </a:r>
            <a:r>
              <a:rPr lang="pt-BR" dirty="0" smtClean="0"/>
              <a:t>. Uma transação pode liberar bloqueios mais não pode obter novos bloqueios.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de bloqueio em duas fases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018451"/>
          </a:xfrm>
        </p:spPr>
        <p:txBody>
          <a:bodyPr/>
          <a:lstStyle/>
          <a:p>
            <a:pPr algn="just"/>
            <a:r>
              <a:rPr lang="pt-BR" dirty="0" smtClean="0"/>
              <a:t>Inicialmente uma transação está na </a:t>
            </a:r>
            <a:r>
              <a:rPr lang="pt-BR" b="1" dirty="0" smtClean="0"/>
              <a:t>fase de crescimento </a:t>
            </a:r>
            <a:r>
              <a:rPr lang="pt-BR" dirty="0" smtClean="0"/>
              <a:t>e vai adquirindo bloqueios conforme a sua necessidade.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Quando uma transação libera um bloqueio ela entra na </a:t>
            </a:r>
            <a:r>
              <a:rPr lang="pt-BR" b="1" dirty="0" smtClean="0"/>
              <a:t>fase de encolhimento </a:t>
            </a:r>
            <a:r>
              <a:rPr lang="pt-BR" dirty="0" smtClean="0"/>
              <a:t>e não pode mais emitir solicitações de bloqueio.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de bloqueio em duas fases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 protocolo de </a:t>
            </a:r>
            <a:r>
              <a:rPr lang="pt-BR" b="1" dirty="0" smtClean="0"/>
              <a:t>bloqueio rigoroso em duas fases</a:t>
            </a:r>
            <a:r>
              <a:rPr lang="pt-BR" dirty="0" smtClean="0"/>
              <a:t> exige que todos os bloqueios sejam mantidos até que uma transação seja confirmada.</a:t>
            </a:r>
          </a:p>
          <a:p>
            <a:pPr algn="just"/>
            <a:r>
              <a:rPr lang="pt-BR" dirty="0" smtClean="0"/>
              <a:t>Com o bloqueio rigoroso em duas fases as transações podem ser seriadas na ordem em que são confirmadas.</a:t>
            </a:r>
          </a:p>
          <a:p>
            <a:pPr algn="just"/>
            <a:r>
              <a:rPr lang="pt-BR" dirty="0" smtClean="0"/>
              <a:t>A maioria dos sistemas de banco de dados implementam o bloqueio rigoroso em duas fases.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de bloqueio em duas fases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protocolo de bloqueio em duas fases permite a </a:t>
            </a:r>
            <a:r>
              <a:rPr lang="pt-BR" b="1" dirty="0" smtClean="0"/>
              <a:t>conversão de bloqueios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Podemos elevar um bloqueio (S) para um bloqueio (X) através de upgrade.</a:t>
            </a:r>
          </a:p>
          <a:p>
            <a:pPr lvl="1" algn="just"/>
            <a:r>
              <a:rPr lang="pt-BR" dirty="0" smtClean="0"/>
              <a:t>Só pode ocorrer na fase de crescimento.</a:t>
            </a:r>
          </a:p>
          <a:p>
            <a:pPr lvl="1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Podemos reduzir um bloqueio (X) para um bloqueio (S) através de downgrade.</a:t>
            </a:r>
          </a:p>
          <a:p>
            <a:pPr lvl="1" algn="just"/>
            <a:r>
              <a:rPr lang="pt-BR" dirty="0" smtClean="0"/>
              <a:t>Só pode ocorrer na fase de encolhimento.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de bloqueio em duas fases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Gerenciador de bloqueio</a:t>
            </a:r>
            <a:r>
              <a:rPr lang="pt-BR" dirty="0" smtClean="0"/>
              <a:t>. É um processo que recebe mensagens de transações e envia mensagens de respostas, como uma concessão ou um solicitação de </a:t>
            </a:r>
            <a:r>
              <a:rPr lang="pt-BR" i="1" dirty="0" err="1" smtClean="0"/>
              <a:t>rollback</a:t>
            </a:r>
            <a:r>
              <a:rPr lang="pt-BR" i="1" dirty="0" smtClean="0"/>
              <a:t>.</a:t>
            </a:r>
          </a:p>
          <a:p>
            <a:pPr algn="just">
              <a:buNone/>
            </a:pPr>
            <a:endParaRPr lang="pt-BR" i="1" dirty="0" smtClean="0"/>
          </a:p>
          <a:p>
            <a:pPr algn="just"/>
            <a:r>
              <a:rPr lang="pt-BR" b="1" dirty="0" smtClean="0"/>
              <a:t>Gerenciador de bloqueio</a:t>
            </a:r>
            <a:r>
              <a:rPr lang="pt-BR" dirty="0" smtClean="0"/>
              <a:t> utiliza-se de uma tabela </a:t>
            </a:r>
            <a:r>
              <a:rPr lang="pt-BR" i="1" dirty="0" err="1" smtClean="0"/>
              <a:t>hash</a:t>
            </a:r>
            <a:r>
              <a:rPr lang="pt-BR" dirty="0" smtClean="0"/>
              <a:t>, sobre o item de dado para localizar o item de dado e seu bloqueio ou lista de solicitações de bloqueio.</a:t>
            </a:r>
            <a:endParaRPr lang="pt-BR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de bloqueio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41764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“Quando várias transações são executadas simultaneamente no banco de dados, a propriedade de  isolamento pode não ser mais preservada. Para garantir o isolamento o sistema precisa controlar a interação entre as transações simultâneas através do mecanismo de </a:t>
            </a:r>
            <a:r>
              <a:rPr lang="pt-BR" b="1" i="1" dirty="0" smtClean="0"/>
              <a:t>Controle de Concorrência</a:t>
            </a:r>
            <a:r>
              <a:rPr lang="pt-BR" b="1" dirty="0" smtClean="0"/>
              <a:t>.”</a:t>
            </a:r>
          </a:p>
          <a:p>
            <a:pPr algn="r">
              <a:buNone/>
            </a:pPr>
            <a:r>
              <a:rPr lang="pt-BR" sz="1800" dirty="0" smtClean="0"/>
              <a:t>Silberschatz</a:t>
            </a:r>
          </a:p>
          <a:p>
            <a:pPr algn="just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Concorrência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blo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196752"/>
            <a:ext cx="6552728" cy="5040560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de bloqueio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63093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de Bloqueio – Silberschatz.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Exige o conhecimento da ordem em que os itens do banco de dados serão acessados.</a:t>
            </a:r>
          </a:p>
          <a:p>
            <a:pPr algn="just"/>
            <a:r>
              <a:rPr lang="pt-BR" dirty="0" smtClean="0"/>
              <a:t>Se D = {d</a:t>
            </a:r>
            <a:r>
              <a:rPr lang="pt-BR" sz="2000" dirty="0" smtClean="0"/>
              <a:t>1</a:t>
            </a:r>
            <a:r>
              <a:rPr lang="pt-BR" dirty="0" smtClean="0"/>
              <a:t>, d</a:t>
            </a:r>
            <a:r>
              <a:rPr lang="pt-BR" sz="2000" dirty="0" smtClean="0"/>
              <a:t>2</a:t>
            </a:r>
            <a:r>
              <a:rPr lang="pt-BR" dirty="0" smtClean="0"/>
              <a:t>, d</a:t>
            </a:r>
            <a:r>
              <a:rPr lang="pt-BR" sz="2000" dirty="0" smtClean="0"/>
              <a:t>3</a:t>
            </a:r>
            <a:r>
              <a:rPr lang="pt-BR" dirty="0" smtClean="0"/>
              <a:t>....</a:t>
            </a:r>
            <a:r>
              <a:rPr lang="pt-BR" dirty="0" err="1" smtClean="0"/>
              <a:t>d</a:t>
            </a:r>
            <a:r>
              <a:rPr lang="pt-BR" sz="2000" dirty="0" err="1" smtClean="0"/>
              <a:t>n</a:t>
            </a:r>
            <a:r>
              <a:rPr lang="pt-BR" sz="2800" dirty="0" smtClean="0"/>
              <a:t>}</a:t>
            </a:r>
          </a:p>
          <a:p>
            <a:pPr algn="just"/>
            <a:r>
              <a:rPr lang="pt-BR" dirty="0" smtClean="0"/>
              <a:t>d</a:t>
            </a:r>
            <a:r>
              <a:rPr lang="pt-BR" sz="2000" dirty="0" smtClean="0"/>
              <a:t>1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d</a:t>
            </a:r>
            <a:r>
              <a:rPr lang="pt-BR" sz="2000" dirty="0" smtClean="0"/>
              <a:t>2, </a:t>
            </a:r>
            <a:r>
              <a:rPr lang="pt-BR" dirty="0" smtClean="0"/>
              <a:t>então qualquer transação acessando d</a:t>
            </a:r>
            <a:r>
              <a:rPr lang="pt-BR" sz="2000" dirty="0" smtClean="0"/>
              <a:t>2 </a:t>
            </a:r>
            <a:r>
              <a:rPr lang="pt-BR" dirty="0" smtClean="0"/>
              <a:t>acessará primeiro d</a:t>
            </a:r>
            <a:r>
              <a:rPr lang="pt-BR" sz="2000" dirty="0" smtClean="0"/>
              <a:t>1</a:t>
            </a:r>
            <a:r>
              <a:rPr lang="pt-BR" dirty="0" smtClean="0"/>
              <a:t>para depois acessar d</a:t>
            </a:r>
            <a:r>
              <a:rPr lang="pt-BR" sz="2000" dirty="0" smtClean="0"/>
              <a:t>2.</a:t>
            </a:r>
          </a:p>
          <a:p>
            <a:pPr algn="just"/>
            <a:r>
              <a:rPr lang="pt-BR" dirty="0" smtClean="0"/>
              <a:t>A ordenação parcial pode nos levar ao </a:t>
            </a:r>
            <a:r>
              <a:rPr lang="pt-BR" b="1" dirty="0" smtClean="0"/>
              <a:t>gráfico de banco de dados.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Protocolos baseados em gráfico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481328"/>
            <a:ext cx="8568952" cy="482799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protocolo de árvore a única instrução de bloqueio é </a:t>
            </a:r>
            <a:r>
              <a:rPr lang="pt-BR" dirty="0" err="1" smtClean="0"/>
              <a:t>lock</a:t>
            </a:r>
            <a:r>
              <a:rPr lang="pt-BR" dirty="0" smtClean="0"/>
              <a:t>-x, e cada transação pode bloquear um item de dados no máximo uma vez, obedecendo:</a:t>
            </a:r>
          </a:p>
          <a:p>
            <a:pPr lvl="1" algn="just"/>
            <a:r>
              <a:rPr lang="pt-BR" dirty="0" smtClean="0"/>
              <a:t>O primeiro bloqueio de Ti pode ser sobre qualquer item de dados.</a:t>
            </a:r>
          </a:p>
          <a:p>
            <a:pPr lvl="1" algn="just"/>
            <a:r>
              <a:rPr lang="pt-BR" dirty="0" smtClean="0"/>
              <a:t>Subseqüentemente, um item de dados Q pode ser bloqueado por Ti somente se o pai de Q estiver atualmente bloqueado por Ti.</a:t>
            </a:r>
          </a:p>
          <a:p>
            <a:pPr lvl="1" algn="just"/>
            <a:r>
              <a:rPr lang="pt-BR" dirty="0" smtClean="0"/>
              <a:t>Os itens de dados pode ser desbloqueados a qualquer momento.</a:t>
            </a:r>
          </a:p>
          <a:p>
            <a:pPr lvl="1" algn="just"/>
            <a:r>
              <a:rPr lang="pt-BR" dirty="0" smtClean="0"/>
              <a:t>Um item de dado que foi bloqueado e desbloqueado por Ti não pode ser bloqueado novamente por Ti.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Protocolos de árvore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árvore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499992" y="5517232"/>
            <a:ext cx="4472236" cy="762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Gráfico de Banco de Dados estruturado em árvore – Silberschatz.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179512" y="1484784"/>
            <a:ext cx="4536504" cy="2232247"/>
          </a:xfrm>
        </p:spPr>
        <p:txBody>
          <a:bodyPr/>
          <a:lstStyle/>
          <a:p>
            <a:pPr algn="just"/>
            <a:r>
              <a:rPr lang="pt-BR" dirty="0" smtClean="0"/>
              <a:t>T</a:t>
            </a:r>
            <a:r>
              <a:rPr lang="pt-BR" sz="1600" dirty="0" smtClean="0"/>
              <a:t>10: </a:t>
            </a:r>
            <a:r>
              <a:rPr lang="pt-BR" sz="1600" dirty="0" err="1" smtClean="0"/>
              <a:t>lock</a:t>
            </a:r>
            <a:r>
              <a:rPr lang="pt-BR" sz="1600" dirty="0" smtClean="0"/>
              <a:t>-x(B); </a:t>
            </a:r>
            <a:r>
              <a:rPr lang="pt-BR" sz="1600" dirty="0" err="1" smtClean="0"/>
              <a:t>lock</a:t>
            </a:r>
            <a:r>
              <a:rPr lang="pt-BR" sz="1600" dirty="0" smtClean="0"/>
              <a:t>-x(E), </a:t>
            </a:r>
            <a:r>
              <a:rPr lang="pt-BR" sz="1600" dirty="0" err="1" smtClean="0"/>
              <a:t>lock</a:t>
            </a:r>
            <a:r>
              <a:rPr lang="pt-BR" sz="1600" dirty="0" smtClean="0"/>
              <a:t>-x(D), </a:t>
            </a:r>
            <a:r>
              <a:rPr lang="pt-BR" sz="1600" dirty="0" err="1" smtClean="0"/>
              <a:t>Unlock</a:t>
            </a:r>
            <a:r>
              <a:rPr lang="pt-BR" sz="1600" dirty="0" smtClean="0"/>
              <a:t>-x(B), </a:t>
            </a:r>
            <a:r>
              <a:rPr lang="pt-BR" sz="1600" dirty="0" err="1" smtClean="0"/>
              <a:t>unlock</a:t>
            </a:r>
            <a:r>
              <a:rPr lang="pt-BR" sz="1600" dirty="0" smtClean="0"/>
              <a:t>(E); </a:t>
            </a:r>
            <a:r>
              <a:rPr lang="pt-BR" sz="1600" dirty="0" err="1" smtClean="0"/>
              <a:t>lock</a:t>
            </a:r>
            <a:r>
              <a:rPr lang="pt-BR" sz="1600" dirty="0" smtClean="0"/>
              <a:t>-x(G);</a:t>
            </a:r>
            <a:r>
              <a:rPr lang="pt-BR" sz="1600" dirty="0" err="1" smtClean="0"/>
              <a:t>unlock</a:t>
            </a:r>
            <a:r>
              <a:rPr lang="pt-BR" sz="1600" dirty="0" smtClean="0"/>
              <a:t>(D); </a:t>
            </a:r>
            <a:r>
              <a:rPr lang="pt-BR" sz="1600" dirty="0" err="1" smtClean="0"/>
              <a:t>unluck</a:t>
            </a:r>
            <a:r>
              <a:rPr lang="pt-BR" sz="1600" dirty="0" smtClean="0"/>
              <a:t>(G).</a:t>
            </a:r>
          </a:p>
          <a:p>
            <a:pPr algn="just">
              <a:buNone/>
            </a:pPr>
            <a:endParaRPr lang="pt-BR" sz="1600" dirty="0" smtClean="0"/>
          </a:p>
          <a:p>
            <a:pPr algn="just"/>
            <a:r>
              <a:rPr lang="pt-BR" dirty="0" smtClean="0"/>
              <a:t>T</a:t>
            </a:r>
            <a:r>
              <a:rPr lang="pt-BR" sz="1600" dirty="0" smtClean="0"/>
              <a:t>11: </a:t>
            </a:r>
            <a:r>
              <a:rPr lang="pt-BR" sz="1600" dirty="0" err="1" smtClean="0"/>
              <a:t>lock</a:t>
            </a:r>
            <a:r>
              <a:rPr lang="pt-BR" sz="1600" dirty="0" smtClean="0"/>
              <a:t>-x(D); </a:t>
            </a:r>
            <a:r>
              <a:rPr lang="pt-BR" sz="1600" dirty="0" err="1" smtClean="0"/>
              <a:t>lock</a:t>
            </a:r>
            <a:r>
              <a:rPr lang="pt-BR" sz="1600" dirty="0" smtClean="0"/>
              <a:t>-x(H), </a:t>
            </a:r>
            <a:r>
              <a:rPr lang="pt-BR" sz="1600" dirty="0" err="1" smtClean="0"/>
              <a:t>Unlock</a:t>
            </a:r>
            <a:r>
              <a:rPr lang="pt-BR" sz="1600" dirty="0" smtClean="0"/>
              <a:t>-x(D), </a:t>
            </a:r>
            <a:r>
              <a:rPr lang="pt-BR" sz="1600" dirty="0" err="1" smtClean="0"/>
              <a:t>unlock</a:t>
            </a:r>
            <a:r>
              <a:rPr lang="pt-BR" sz="1600" dirty="0" smtClean="0"/>
              <a:t>(H).</a:t>
            </a:r>
          </a:p>
          <a:p>
            <a:endParaRPr lang="pt-BR" sz="1600" dirty="0" smtClean="0"/>
          </a:p>
        </p:txBody>
      </p:sp>
      <p:pic>
        <p:nvPicPr>
          <p:cNvPr id="8" name="Espaço Reservado para Conteúdo 7" descr="grafico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556792"/>
            <a:ext cx="3768499" cy="3941763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Manter bloqueios exclusivos (X) até o final da transação pode reduz a concorrência, mais garante a facilidade de recuperação.</a:t>
            </a:r>
          </a:p>
          <a:p>
            <a:pPr algn="just"/>
            <a:r>
              <a:rPr lang="pt-BR" dirty="0" smtClean="0"/>
              <a:t>É livre de impasse (</a:t>
            </a:r>
            <a:r>
              <a:rPr lang="pt-BR" dirty="0" err="1" smtClean="0"/>
              <a:t>rollback</a:t>
            </a:r>
            <a:r>
              <a:rPr lang="pt-BR" dirty="0" smtClean="0"/>
              <a:t> não são usados).</a:t>
            </a:r>
          </a:p>
          <a:p>
            <a:pPr algn="just"/>
            <a:r>
              <a:rPr lang="pt-BR" dirty="0" smtClean="0"/>
              <a:t>O desbloqueio pode ocorrer mais cedo, podendo ocasionar menores tempo de espera e aumento da concorrência.</a:t>
            </a:r>
          </a:p>
          <a:p>
            <a:pPr algn="just"/>
            <a:r>
              <a:rPr lang="pt-BR" dirty="0" smtClean="0"/>
              <a:t>Desvantagem: poderá bloquear um item de dado que não irá utilizar, gerando uma maior sobrecarga de bloqueio e tempo de espera adicional.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árvore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protocolo seleciona uma ordenação entre as transações com antecedência.</a:t>
            </a:r>
          </a:p>
          <a:p>
            <a:pPr algn="just"/>
            <a:r>
              <a:rPr lang="pt-BR" dirty="0" smtClean="0"/>
              <a:t>Para cada transação T</a:t>
            </a:r>
            <a:r>
              <a:rPr lang="pt-BR" sz="2000" dirty="0" smtClean="0"/>
              <a:t>i</a:t>
            </a:r>
            <a:r>
              <a:rPr lang="pt-BR" dirty="0" smtClean="0"/>
              <a:t> associamos um Timestamp TS(T</a:t>
            </a:r>
            <a:r>
              <a:rPr lang="pt-BR" sz="2000" dirty="0" smtClean="0"/>
              <a:t>i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O valor de Timestamp pode ser atribuído das seguintes maneiras:</a:t>
            </a:r>
          </a:p>
          <a:p>
            <a:pPr lvl="1" algn="just"/>
            <a:r>
              <a:rPr lang="pt-BR" dirty="0" smtClean="0"/>
              <a:t>Clock do Sistema;</a:t>
            </a:r>
          </a:p>
          <a:p>
            <a:pPr lvl="1" algn="just"/>
            <a:r>
              <a:rPr lang="pt-BR" dirty="0" smtClean="0"/>
              <a:t>Contador lógico.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Timestamp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9000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Timestamp das transações determinam a ordem de seriação.</a:t>
            </a:r>
          </a:p>
          <a:p>
            <a:pPr algn="just"/>
            <a:r>
              <a:rPr lang="pt-BR" dirty="0" smtClean="0"/>
              <a:t>Se TS(T</a:t>
            </a:r>
            <a:r>
              <a:rPr lang="pt-BR" sz="2000" dirty="0" smtClean="0"/>
              <a:t>i</a:t>
            </a:r>
            <a:r>
              <a:rPr lang="pt-BR" dirty="0" smtClean="0"/>
              <a:t>) &lt; TS(</a:t>
            </a:r>
            <a:r>
              <a:rPr lang="pt-BR" dirty="0" err="1" smtClean="0"/>
              <a:t>T</a:t>
            </a:r>
            <a:r>
              <a:rPr lang="pt-BR" sz="2000" dirty="0" err="1" smtClean="0"/>
              <a:t>j</a:t>
            </a:r>
            <a:r>
              <a:rPr lang="pt-BR" dirty="0" smtClean="0"/>
              <a:t>) o sistema deverá garantir um </a:t>
            </a:r>
            <a:r>
              <a:rPr lang="pt-BR" dirty="0" err="1" smtClean="0"/>
              <a:t>shedule</a:t>
            </a:r>
            <a:r>
              <a:rPr lang="pt-BR" dirty="0" smtClean="0"/>
              <a:t> equivalente serial onde T</a:t>
            </a:r>
            <a:r>
              <a:rPr lang="pt-BR" sz="2000" dirty="0" smtClean="0"/>
              <a:t>i</a:t>
            </a:r>
            <a:r>
              <a:rPr lang="pt-BR" dirty="0" smtClean="0"/>
              <a:t> aparece antes de </a:t>
            </a:r>
            <a:r>
              <a:rPr lang="pt-BR" dirty="0" err="1" smtClean="0"/>
              <a:t>T</a:t>
            </a:r>
            <a:r>
              <a:rPr lang="pt-BR" sz="2000" dirty="0" err="1" smtClean="0"/>
              <a:t>j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Para cada de item de dado Q é associado dois valores de Timestamp.</a:t>
            </a:r>
          </a:p>
          <a:p>
            <a:pPr lvl="1" algn="just"/>
            <a:r>
              <a:rPr lang="pt-BR" dirty="0" err="1" smtClean="0"/>
              <a:t>W-timestamp</a:t>
            </a:r>
            <a:r>
              <a:rPr lang="pt-BR" dirty="0" smtClean="0"/>
              <a:t>(Q) indica o maior </a:t>
            </a:r>
            <a:r>
              <a:rPr lang="pt-BR" dirty="0" err="1" smtClean="0"/>
              <a:t>timestamp</a:t>
            </a:r>
            <a:r>
              <a:rPr lang="pt-BR" dirty="0" smtClean="0"/>
              <a:t> de qualquer transação que executou </a:t>
            </a:r>
            <a:r>
              <a:rPr lang="pt-BR" dirty="0" err="1" smtClean="0"/>
              <a:t>write</a:t>
            </a:r>
            <a:r>
              <a:rPr lang="pt-BR" dirty="0" smtClean="0"/>
              <a:t> (Q) com sucesso.</a:t>
            </a:r>
          </a:p>
          <a:p>
            <a:pPr lvl="1" algn="just"/>
            <a:r>
              <a:rPr lang="pt-BR" dirty="0" err="1" smtClean="0"/>
              <a:t>R-timestamp</a:t>
            </a:r>
            <a:r>
              <a:rPr lang="pt-BR" dirty="0" smtClean="0"/>
              <a:t>(Q) indica o maior </a:t>
            </a:r>
            <a:r>
              <a:rPr lang="pt-BR" dirty="0" err="1" smtClean="0"/>
              <a:t>timestamp</a:t>
            </a:r>
            <a:r>
              <a:rPr lang="pt-BR" dirty="0" smtClean="0"/>
              <a:t> de qualquer transação que executou </a:t>
            </a:r>
            <a:r>
              <a:rPr lang="pt-BR" dirty="0" err="1" smtClean="0"/>
              <a:t>read</a:t>
            </a:r>
            <a:r>
              <a:rPr lang="pt-BR" dirty="0" smtClean="0"/>
              <a:t> (Q) com sucesso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Timestamp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pPr marL="624078" indent="-514350" algn="just">
              <a:buFont typeface="+mj-lt"/>
              <a:buAutoNum type="arabicPeriod"/>
            </a:pPr>
            <a:r>
              <a:rPr lang="pt-BR" dirty="0" smtClean="0"/>
              <a:t>Suponha que a transação T</a:t>
            </a:r>
            <a:r>
              <a:rPr lang="pt-BR" sz="2000" dirty="0" smtClean="0"/>
              <a:t>i</a:t>
            </a:r>
            <a:r>
              <a:rPr lang="pt-BR" dirty="0" smtClean="0"/>
              <a:t> emita um </a:t>
            </a:r>
            <a:r>
              <a:rPr lang="pt-BR" dirty="0" err="1" smtClean="0"/>
              <a:t>read</a:t>
            </a:r>
            <a:r>
              <a:rPr lang="pt-BR" dirty="0" smtClean="0"/>
              <a:t>(Q).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pt-BR" dirty="0" smtClean="0"/>
              <a:t>Se TS(T</a:t>
            </a:r>
            <a:r>
              <a:rPr lang="pt-BR" sz="2000" dirty="0" smtClean="0"/>
              <a:t>i</a:t>
            </a:r>
            <a:r>
              <a:rPr lang="pt-BR" dirty="0" smtClean="0"/>
              <a:t>) &lt; </a:t>
            </a:r>
            <a:r>
              <a:rPr lang="pt-BR" dirty="0" err="1" smtClean="0"/>
              <a:t>W-timestamp</a:t>
            </a:r>
            <a:r>
              <a:rPr lang="pt-BR" dirty="0" smtClean="0"/>
              <a:t>(Q), então T</a:t>
            </a:r>
            <a:r>
              <a:rPr lang="pt-BR" sz="2000" dirty="0" smtClean="0"/>
              <a:t>i</a:t>
            </a:r>
            <a:r>
              <a:rPr lang="pt-BR" dirty="0" smtClean="0"/>
              <a:t> precisa ler um valor de Q que já foi modificado por outra transação, logo a transação é rejeitada, e Ti é revertida.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pt-BR" dirty="0" smtClean="0"/>
              <a:t>Se TS(T</a:t>
            </a:r>
            <a:r>
              <a:rPr lang="pt-BR" sz="2000" dirty="0" smtClean="0"/>
              <a:t>i</a:t>
            </a:r>
            <a:r>
              <a:rPr lang="pt-BR" dirty="0" smtClean="0"/>
              <a:t>) ≥ </a:t>
            </a:r>
            <a:r>
              <a:rPr lang="pt-BR" dirty="0" err="1" smtClean="0"/>
              <a:t>W-timestamp</a:t>
            </a:r>
            <a:r>
              <a:rPr lang="pt-BR" dirty="0" smtClean="0"/>
              <a:t>(Q), então a operação </a:t>
            </a:r>
            <a:r>
              <a:rPr lang="pt-BR" dirty="0" err="1" smtClean="0"/>
              <a:t>read</a:t>
            </a:r>
            <a:r>
              <a:rPr lang="pt-BR" dirty="0" smtClean="0"/>
              <a:t> é executada, e </a:t>
            </a:r>
            <a:r>
              <a:rPr lang="pt-BR" dirty="0" err="1" smtClean="0"/>
              <a:t>R-timestamp</a:t>
            </a:r>
            <a:r>
              <a:rPr lang="pt-BR" dirty="0" smtClean="0"/>
              <a:t>(Q) é definido como maior dentre os </a:t>
            </a:r>
            <a:r>
              <a:rPr lang="pt-BR" dirty="0" err="1" smtClean="0"/>
              <a:t>R-timestemp</a:t>
            </a:r>
            <a:r>
              <a:rPr lang="pt-BR" dirty="0" smtClean="0"/>
              <a:t>(Q) e TS(T</a:t>
            </a:r>
            <a:r>
              <a:rPr lang="pt-BR" sz="2000" dirty="0" smtClean="0"/>
              <a:t>i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Timestamp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72008"/>
          </a:xfrm>
        </p:spPr>
        <p:txBody>
          <a:bodyPr>
            <a:normAutofit fontScale="92500"/>
          </a:bodyPr>
          <a:lstStyle/>
          <a:p>
            <a:pPr marL="624078" indent="-514350" algn="just">
              <a:buFont typeface="+mj-lt"/>
              <a:buAutoNum type="arabicPeriod" startAt="2"/>
            </a:pPr>
            <a:r>
              <a:rPr lang="pt-BR" dirty="0" smtClean="0"/>
              <a:t>Suponha que a transação Ti emita </a:t>
            </a:r>
            <a:r>
              <a:rPr lang="pt-BR" dirty="0" err="1" smtClean="0"/>
              <a:t>write</a:t>
            </a:r>
            <a:r>
              <a:rPr lang="pt-BR" dirty="0" smtClean="0"/>
              <a:t>(Q).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pt-BR" dirty="0" smtClean="0"/>
              <a:t>Se TS(T</a:t>
            </a:r>
            <a:r>
              <a:rPr lang="pt-BR" sz="2200" dirty="0" smtClean="0"/>
              <a:t>i</a:t>
            </a:r>
            <a:r>
              <a:rPr lang="pt-BR" dirty="0" smtClean="0"/>
              <a:t>) &lt; </a:t>
            </a:r>
            <a:r>
              <a:rPr lang="pt-BR" dirty="0" err="1" smtClean="0"/>
              <a:t>R-timestamp</a:t>
            </a:r>
            <a:r>
              <a:rPr lang="pt-BR" dirty="0" smtClean="0"/>
              <a:t>(Q), então o valor que T</a:t>
            </a:r>
            <a:r>
              <a:rPr lang="pt-BR" sz="2200" dirty="0" smtClean="0"/>
              <a:t>i</a:t>
            </a:r>
            <a:r>
              <a:rPr lang="pt-BR" dirty="0" smtClean="0"/>
              <a:t> está produzindo foi necessário anteriormente, e o sistema considerou que seu valor nunca seria produzido. Logo, o sistema rejeita a operação </a:t>
            </a:r>
            <a:r>
              <a:rPr lang="pt-BR" dirty="0" err="1" smtClean="0"/>
              <a:t>write</a:t>
            </a:r>
            <a:r>
              <a:rPr lang="pt-BR" dirty="0" smtClean="0"/>
              <a:t> e reverte T</a:t>
            </a:r>
            <a:r>
              <a:rPr lang="pt-BR" sz="2200" dirty="0" smtClean="0"/>
              <a:t>i</a:t>
            </a:r>
            <a:r>
              <a:rPr lang="pt-BR" dirty="0" smtClean="0"/>
              <a:t>.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pt-BR" dirty="0" smtClean="0"/>
              <a:t>Se TS(T</a:t>
            </a:r>
            <a:r>
              <a:rPr lang="pt-BR" sz="2200" dirty="0" smtClean="0"/>
              <a:t>i</a:t>
            </a:r>
            <a:r>
              <a:rPr lang="pt-BR" dirty="0" smtClean="0"/>
              <a:t>) &lt; </a:t>
            </a:r>
            <a:r>
              <a:rPr lang="pt-BR" dirty="0" err="1" smtClean="0"/>
              <a:t>W-timestamp</a:t>
            </a:r>
            <a:r>
              <a:rPr lang="pt-BR" dirty="0" smtClean="0"/>
              <a:t>(Q), então T</a:t>
            </a:r>
            <a:r>
              <a:rPr lang="pt-BR" sz="2200" dirty="0" smtClean="0"/>
              <a:t>i</a:t>
            </a:r>
            <a:r>
              <a:rPr lang="pt-BR" dirty="0" smtClean="0"/>
              <a:t> está tentando escrever um valor absoluto de Q. Logo, o sistema rejeita a operação </a:t>
            </a:r>
            <a:r>
              <a:rPr lang="pt-BR" dirty="0" err="1" smtClean="0"/>
              <a:t>write</a:t>
            </a:r>
            <a:r>
              <a:rPr lang="pt-BR" dirty="0" smtClean="0"/>
              <a:t> e reverte T</a:t>
            </a:r>
            <a:r>
              <a:rPr lang="pt-BR" sz="2200" dirty="0" smtClean="0"/>
              <a:t>i</a:t>
            </a:r>
            <a:r>
              <a:rPr lang="pt-BR" dirty="0" smtClean="0"/>
              <a:t>.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pt-BR" dirty="0" smtClean="0"/>
              <a:t>Caso contrário, o sistema executa a operação </a:t>
            </a:r>
            <a:r>
              <a:rPr lang="pt-BR" dirty="0" err="1" smtClean="0"/>
              <a:t>write</a:t>
            </a:r>
            <a:r>
              <a:rPr lang="pt-BR" dirty="0" smtClean="0"/>
              <a:t> e define </a:t>
            </a:r>
            <a:r>
              <a:rPr lang="pt-BR" dirty="0" err="1" smtClean="0"/>
              <a:t>W-timestamp</a:t>
            </a:r>
            <a:r>
              <a:rPr lang="pt-BR" dirty="0" smtClean="0"/>
              <a:t>(Q) como TS(T</a:t>
            </a:r>
            <a:r>
              <a:rPr lang="pt-BR" sz="2200" dirty="0" smtClean="0"/>
              <a:t>i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Timestamp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97200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transação é dividida em fases:</a:t>
            </a:r>
          </a:p>
          <a:p>
            <a:pPr lvl="1" algn="just"/>
            <a:r>
              <a:rPr lang="pt-BR" b="1" dirty="0" smtClean="0"/>
              <a:t>Fase de Leitura</a:t>
            </a:r>
            <a:r>
              <a:rPr lang="pt-BR" dirty="0" smtClean="0"/>
              <a:t>: O sistema executa a transação T</a:t>
            </a:r>
            <a:r>
              <a:rPr lang="pt-BR" sz="2000" dirty="0" smtClean="0"/>
              <a:t>i</a:t>
            </a:r>
            <a:r>
              <a:rPr lang="pt-BR" dirty="0" smtClean="0"/>
              <a:t>, lê os valores dos diversos itens de dados e os armazenam em variáveis locais a T</a:t>
            </a:r>
            <a:r>
              <a:rPr lang="pt-BR" sz="2000" dirty="0" smtClean="0"/>
              <a:t>i</a:t>
            </a:r>
            <a:r>
              <a:rPr lang="pt-BR" dirty="0" smtClean="0"/>
              <a:t>.</a:t>
            </a:r>
          </a:p>
          <a:p>
            <a:pPr lvl="1" algn="just"/>
            <a:r>
              <a:rPr lang="pt-BR" b="1" dirty="0" smtClean="0"/>
              <a:t>Fase de Validação</a:t>
            </a:r>
            <a:r>
              <a:rPr lang="pt-BR" dirty="0" smtClean="0"/>
              <a:t>. A transação T</a:t>
            </a:r>
            <a:r>
              <a:rPr lang="pt-BR" sz="2000" dirty="0" smtClean="0"/>
              <a:t>i</a:t>
            </a:r>
            <a:r>
              <a:rPr lang="pt-BR" dirty="0" smtClean="0"/>
              <a:t> realiza um teste de validação para determinar se pode copiar para o banco de dados as variáveis locais temporárias que mantêm os resultados da operação </a:t>
            </a:r>
            <a:r>
              <a:rPr lang="pt-BR" dirty="0" err="1" smtClean="0"/>
              <a:t>write</a:t>
            </a:r>
            <a:r>
              <a:rPr lang="pt-BR" dirty="0" smtClean="0"/>
              <a:t> sem causar violação da seriação.</a:t>
            </a:r>
          </a:p>
          <a:p>
            <a:pPr lvl="1" algn="just"/>
            <a:r>
              <a:rPr lang="pt-BR" b="1" dirty="0" smtClean="0"/>
              <a:t>Fase de Escrita</a:t>
            </a:r>
            <a:r>
              <a:rPr lang="pt-BR" dirty="0" smtClean="0"/>
              <a:t>: Se a transação T</a:t>
            </a:r>
            <a:r>
              <a:rPr lang="pt-BR" sz="2000" dirty="0" smtClean="0"/>
              <a:t>i</a:t>
            </a:r>
            <a:r>
              <a:rPr lang="pt-BR" dirty="0" smtClean="0"/>
              <a:t> tiver sucesso na validação, então o sistema aplica as atualizações reais no banco de dados, Caso contrário o sistema reverte T</a:t>
            </a:r>
            <a:r>
              <a:rPr lang="pt-BR" sz="2000" dirty="0" smtClean="0"/>
              <a:t>i.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Protocolos baseados em validação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Bloqueios</a:t>
            </a:r>
          </a:p>
          <a:p>
            <a:pPr lvl="1" algn="just"/>
            <a:r>
              <a:rPr lang="pt-BR" b="1" dirty="0" smtClean="0"/>
              <a:t>Compartilhado</a:t>
            </a:r>
            <a:r>
              <a:rPr lang="pt-BR" dirty="0" smtClean="0"/>
              <a:t>. Se uma transação T</a:t>
            </a:r>
            <a:r>
              <a:rPr lang="pt-BR" sz="2000" dirty="0" smtClean="0"/>
              <a:t>i</a:t>
            </a:r>
            <a:r>
              <a:rPr lang="pt-BR" dirty="0" smtClean="0"/>
              <a:t> tiver obtido um bloqueio no modo compartilhado (S) sobre o item Q, então T</a:t>
            </a:r>
            <a:r>
              <a:rPr lang="pt-BR" sz="2000" dirty="0" smtClean="0"/>
              <a:t>i</a:t>
            </a:r>
            <a:r>
              <a:rPr lang="pt-BR" dirty="0" smtClean="0"/>
              <a:t> pode ler, mas não escrever Q.</a:t>
            </a:r>
          </a:p>
          <a:p>
            <a:pPr lvl="1" algn="just">
              <a:buNone/>
            </a:pPr>
            <a:endParaRPr lang="pt-BR" dirty="0" smtClean="0"/>
          </a:p>
          <a:p>
            <a:pPr lvl="1" algn="just"/>
            <a:r>
              <a:rPr lang="pt-BR" b="1" dirty="0" smtClean="0"/>
              <a:t>Exclusivo</a:t>
            </a:r>
            <a:r>
              <a:rPr lang="pt-BR" dirty="0" smtClean="0"/>
              <a:t>. Se uma transação T</a:t>
            </a:r>
            <a:r>
              <a:rPr lang="pt-BR" sz="1800" dirty="0" smtClean="0"/>
              <a:t>i</a:t>
            </a:r>
            <a:r>
              <a:rPr lang="pt-BR" dirty="0" smtClean="0"/>
              <a:t> tiver obtido um bloqueio  no modo exclusivo (X) sobre o item Q, então T</a:t>
            </a:r>
            <a:r>
              <a:rPr lang="pt-BR" sz="1800" dirty="0" smtClean="0"/>
              <a:t>i</a:t>
            </a:r>
            <a:r>
              <a:rPr lang="pt-BR" dirty="0" smtClean="0"/>
              <a:t> pode ler e escrever Q.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Concorrência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afic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1062" y="1805781"/>
            <a:ext cx="7752839" cy="4071491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Granularidade Múltipla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Quando efetua-se um tipo de bloqueio (explicito) em um determinado nó da árvore todos os seus descendentes sofrem o mesmo bloqueio (implícito).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Granularidade Múltipla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4246240" cy="1172343"/>
          </a:xfrm>
        </p:spPr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492896"/>
            <a:ext cx="8352928" cy="20162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b="1" dirty="0" smtClean="0"/>
              <a:t>SILBERSCHATZ</a:t>
            </a:r>
            <a:r>
              <a:rPr lang="pt-BR" sz="2800" dirty="0" smtClean="0"/>
              <a:t>, Abraham. </a:t>
            </a:r>
            <a:r>
              <a:rPr lang="pt-BR" sz="2800" b="1" dirty="0" smtClean="0"/>
              <a:t>KORTH</a:t>
            </a:r>
            <a:r>
              <a:rPr lang="pt-BR" sz="2800" dirty="0" smtClean="0"/>
              <a:t>, Henry.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 </a:t>
            </a:r>
            <a:r>
              <a:rPr lang="pt-BR" sz="2800" b="1" dirty="0" smtClean="0"/>
              <a:t>SUDARSHAN</a:t>
            </a:r>
            <a:r>
              <a:rPr lang="pt-BR" sz="2800" dirty="0" smtClean="0"/>
              <a:t>, S. = Sistemas de Banco de Dados. Tradução da 5ª Edição. Editora Campus. Rio de Janeiro.2006.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 algn="just"/>
            <a:r>
              <a:rPr lang="pt-BR" dirty="0" smtClean="0"/>
              <a:t>Cada transação irá solicitar o tipo de bloqueio apropriado sobre o item de dado Q dependendo da operação que irá executar.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 Gerenciador de Controle de Concorrência irá conceder o bloqueio à transação que solicitou.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Concorrência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Matriz de Compatibilidade.</a:t>
            </a:r>
          </a:p>
          <a:p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 algn="just"/>
            <a:r>
              <a:rPr lang="pt-BR" dirty="0" smtClean="0"/>
              <a:t>Significa que vários bloqueios no modo compartilhado podem ser mantidos simultaneamente.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Compatibilidade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771800" y="2420888"/>
          <a:ext cx="3672408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transação solicita um bloqueio sobre um item de dado Q executando as instruções:</a:t>
            </a:r>
          </a:p>
          <a:p>
            <a:pPr lvl="1"/>
            <a:r>
              <a:rPr lang="pt-BR" dirty="0" err="1" smtClean="0"/>
              <a:t>lock</a:t>
            </a:r>
            <a:r>
              <a:rPr lang="pt-BR" dirty="0" smtClean="0"/>
              <a:t>-S(Q) – para bloqueio compartilhado;</a:t>
            </a:r>
          </a:p>
          <a:p>
            <a:pPr lvl="1"/>
            <a:r>
              <a:rPr lang="pt-BR" dirty="0" err="1" smtClean="0"/>
              <a:t>lock</a:t>
            </a:r>
            <a:r>
              <a:rPr lang="pt-BR" dirty="0" smtClean="0"/>
              <a:t>-X(Q) – para bloqueio exclusivo.</a:t>
            </a:r>
          </a:p>
          <a:p>
            <a:pPr lvl="1"/>
            <a:endParaRPr lang="pt-BR" dirty="0"/>
          </a:p>
          <a:p>
            <a:r>
              <a:rPr lang="pt-BR" dirty="0" smtClean="0"/>
              <a:t>Uma transação pode desbloquear um item de dado Q executando a instrução.</a:t>
            </a:r>
          </a:p>
          <a:p>
            <a:pPr lvl="1"/>
            <a:r>
              <a:rPr lang="pt-BR" dirty="0" err="1" smtClean="0"/>
              <a:t>unlock</a:t>
            </a:r>
            <a:r>
              <a:rPr lang="pt-BR" dirty="0" smtClean="0"/>
              <a:t>(Q).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Concorrência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148064" y="980728"/>
          <a:ext cx="3384376" cy="5400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2188"/>
                <a:gridCol w="16921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T1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T2</a:t>
                      </a:r>
                      <a:endParaRPr lang="pt-B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-x(B);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smtClean="0"/>
                        <a:t>B:= B – 50;</a:t>
                      </a:r>
                    </a:p>
                    <a:p>
                      <a:pPr algn="just"/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-x(A);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smtClean="0"/>
                        <a:t>A:=A</a:t>
                      </a:r>
                      <a:r>
                        <a:rPr lang="pt-BR" baseline="0" dirty="0" smtClean="0"/>
                        <a:t> + 50;</a:t>
                      </a:r>
                    </a:p>
                    <a:p>
                      <a:pPr algn="just"/>
                      <a:r>
                        <a:rPr lang="pt-BR" baseline="0" dirty="0" err="1" smtClean="0"/>
                        <a:t>write</a:t>
                      </a:r>
                      <a:r>
                        <a:rPr lang="pt-BR" baseline="0" dirty="0" smtClean="0"/>
                        <a:t>(A);</a:t>
                      </a:r>
                    </a:p>
                    <a:p>
                      <a:pPr algn="just"/>
                      <a:r>
                        <a:rPr lang="pt-BR" baseline="0" dirty="0" err="1" smtClean="0"/>
                        <a:t>unlock</a:t>
                      </a:r>
                      <a:r>
                        <a:rPr lang="pt-BR" baseline="0" dirty="0" smtClean="0"/>
                        <a:t>(A).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 –s(A);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-s(B);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smtClean="0"/>
                        <a:t>Display (A+B).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Controle de Transação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292080" y="980728"/>
          <a:ext cx="3384376" cy="5400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2188"/>
                <a:gridCol w="16921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T1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T2</a:t>
                      </a:r>
                      <a:endParaRPr lang="pt-B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-x(B);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smtClean="0"/>
                        <a:t>B:= B – 50;</a:t>
                      </a:r>
                    </a:p>
                    <a:p>
                      <a:pPr algn="just"/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-x(A);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smtClean="0"/>
                        <a:t>A:=A</a:t>
                      </a:r>
                      <a:r>
                        <a:rPr lang="pt-BR" baseline="0" dirty="0" smtClean="0"/>
                        <a:t> + 50;</a:t>
                      </a:r>
                    </a:p>
                    <a:p>
                      <a:pPr algn="just"/>
                      <a:r>
                        <a:rPr lang="pt-BR" baseline="0" dirty="0" err="1" smtClean="0"/>
                        <a:t>write</a:t>
                      </a:r>
                      <a:r>
                        <a:rPr lang="pt-BR" baseline="0" dirty="0" smtClean="0"/>
                        <a:t>(A);</a:t>
                      </a:r>
                    </a:p>
                    <a:p>
                      <a:pPr algn="just"/>
                      <a:r>
                        <a:rPr lang="pt-BR" baseline="0" dirty="0" err="1" smtClean="0"/>
                        <a:t>unlock</a:t>
                      </a:r>
                      <a:r>
                        <a:rPr lang="pt-BR" baseline="0" dirty="0" smtClean="0"/>
                        <a:t>(A).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 –s(A);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-s(B);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smtClean="0"/>
                        <a:t>Display (A+B).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832648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Controle de Transação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39552" y="1988840"/>
            <a:ext cx="4608512" cy="1440160"/>
          </a:xfrm>
          <a:prstGeom prst="rightArrow">
            <a:avLst>
              <a:gd name="adj1" fmla="val 4837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Desbloqueio antecipando, levando a um estado de inconsistência.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220072" y="908720"/>
          <a:ext cx="3384376" cy="56886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2188"/>
                <a:gridCol w="1692188"/>
              </a:tblGrid>
              <a:tr h="390659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T1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T2</a:t>
                      </a:r>
                      <a:endParaRPr lang="pt-BR" b="0" dirty="0"/>
                    </a:p>
                  </a:txBody>
                  <a:tcPr/>
                </a:tc>
              </a:tr>
              <a:tr h="5297973">
                <a:tc>
                  <a:txBody>
                    <a:bodyPr/>
                    <a:lstStyle/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-x(B);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smtClean="0"/>
                        <a:t>B:= B – 50;</a:t>
                      </a:r>
                    </a:p>
                    <a:p>
                      <a:pPr algn="just"/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-x(A);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smtClean="0"/>
                        <a:t>A:=A</a:t>
                      </a:r>
                      <a:r>
                        <a:rPr lang="pt-BR" baseline="0" dirty="0" smtClean="0"/>
                        <a:t> + 50;</a:t>
                      </a:r>
                    </a:p>
                    <a:p>
                      <a:pPr algn="just"/>
                      <a:r>
                        <a:rPr lang="pt-BR" baseline="0" dirty="0" err="1" smtClean="0"/>
                        <a:t>write</a:t>
                      </a:r>
                      <a:r>
                        <a:rPr lang="pt-BR" baseline="0" dirty="0" smtClean="0"/>
                        <a:t>(A);</a:t>
                      </a:r>
                    </a:p>
                    <a:p>
                      <a:pPr algn="just"/>
                      <a:r>
                        <a:rPr lang="pt-BR" baseline="0" dirty="0" err="1" smtClean="0"/>
                        <a:t>unlock</a:t>
                      </a:r>
                      <a:r>
                        <a:rPr lang="pt-BR" baseline="0" dirty="0" smtClean="0"/>
                        <a:t>(A).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endParaRPr lang="pt-BR" dirty="0" smtClean="0"/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 –s(A);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(A);</a:t>
                      </a:r>
                    </a:p>
                    <a:p>
                      <a:pPr algn="just"/>
                      <a:r>
                        <a:rPr lang="pt-BR" dirty="0" err="1" smtClean="0"/>
                        <a:t>lock</a:t>
                      </a:r>
                      <a:r>
                        <a:rPr lang="pt-BR" dirty="0" smtClean="0"/>
                        <a:t>-s(B);</a:t>
                      </a:r>
                    </a:p>
                    <a:p>
                      <a:pPr algn="just"/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err="1" smtClean="0"/>
                        <a:t>unlock</a:t>
                      </a:r>
                      <a:r>
                        <a:rPr lang="pt-BR" dirty="0" smtClean="0"/>
                        <a:t>(B);</a:t>
                      </a:r>
                    </a:p>
                    <a:p>
                      <a:pPr algn="just"/>
                      <a:r>
                        <a:rPr lang="pt-BR" dirty="0" smtClean="0"/>
                        <a:t>Display (A+B).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C9B1-B24D-49AA-A293-6DABC3EA19AA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544616" cy="85010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Controle de Transação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736</TotalTime>
  <Words>1786</Words>
  <Application>Microsoft Office PowerPoint</Application>
  <PresentationFormat>Apresentação na tela (4:3)</PresentationFormat>
  <Paragraphs>278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Concurso</vt:lpstr>
      <vt:lpstr>Controle de Concorrência</vt:lpstr>
      <vt:lpstr>Controle de Concorrência</vt:lpstr>
      <vt:lpstr>Controle de Concorrência</vt:lpstr>
      <vt:lpstr>Controle de Concorrência</vt:lpstr>
      <vt:lpstr>Função de Compatibilidade</vt:lpstr>
      <vt:lpstr>Controle de Concorrência</vt:lpstr>
      <vt:lpstr>Controle de Transação</vt:lpstr>
      <vt:lpstr>Controle de Transação</vt:lpstr>
      <vt:lpstr>Controle de Transação</vt:lpstr>
      <vt:lpstr>Impasse - Deadlock</vt:lpstr>
      <vt:lpstr>Impasse - Deadlock</vt:lpstr>
      <vt:lpstr>Concessão de Bloqueios</vt:lpstr>
      <vt:lpstr>Concessão de Bloqueios</vt:lpstr>
      <vt:lpstr>Concessão de Bloqueios</vt:lpstr>
      <vt:lpstr>Protocolo de bloqueio em duas fases</vt:lpstr>
      <vt:lpstr>Protocolo de bloqueio em duas fases</vt:lpstr>
      <vt:lpstr>Protocolo de bloqueio em duas fases</vt:lpstr>
      <vt:lpstr>Protocolo de bloqueio em duas fases</vt:lpstr>
      <vt:lpstr>Implementação de bloqueio</vt:lpstr>
      <vt:lpstr>Implementação de bloqueio</vt:lpstr>
      <vt:lpstr>Protocolos baseados em gráfico</vt:lpstr>
      <vt:lpstr>Protocolos de árvore</vt:lpstr>
      <vt:lpstr>Protocolos de árvore</vt:lpstr>
      <vt:lpstr>Protocolos de árvore</vt:lpstr>
      <vt:lpstr>Protocolo Timestamp</vt:lpstr>
      <vt:lpstr>Protocolo Timestamp</vt:lpstr>
      <vt:lpstr>Protocolo Timestamp</vt:lpstr>
      <vt:lpstr>Protocolo Timestamp</vt:lpstr>
      <vt:lpstr>Protocolos baseados em validação</vt:lpstr>
      <vt:lpstr>Granularidade Múltipla</vt:lpstr>
      <vt:lpstr>Granularidade Múltipla</vt:lpstr>
      <vt:lpstr>BIBLIOGRAFIA</vt:lpstr>
    </vt:vector>
  </TitlesOfParts>
  <Company>*.*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Concorrência</dc:title>
  <dc:creator>*.*</dc:creator>
  <cp:lastModifiedBy>mauricio catharino</cp:lastModifiedBy>
  <cp:revision>77</cp:revision>
  <dcterms:created xsi:type="dcterms:W3CDTF">2011-05-25T18:22:02Z</dcterms:created>
  <dcterms:modified xsi:type="dcterms:W3CDTF">2016-02-22T14:40:43Z</dcterms:modified>
</cp:coreProperties>
</file>