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2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5" r:id="rId34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D3A5E6-95E7-4AED-9DED-B2A5F1DBFD74}" type="datetimeFigureOut">
              <a:rPr lang="pt-BR" smtClean="0"/>
              <a:pPr/>
              <a:t>14/03/2016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7262DF-EDD9-4C07-B6C4-4C92B5F5DDA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A2D9C-F6A1-4253-9E51-98173F593864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C5CEB-EFE6-446E-A6C5-32F47B5D00DF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EA35DC-4FD9-4430-A7C8-D4006A4CC714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4F6E2-ACFE-4E98-8F60-BE205E8FA93E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73DC66-0AAE-452F-8FAF-7ACCFA2F3FE2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C1E6E0-93AB-40B5-867B-6F9C0E9F73BC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D70EB-5C99-4FD4-8496-16AB672480EE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90C67-696C-4377-9AC2-2120D6354B15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CFA3D-0BF0-4BF0-B57C-DC4379F78BB0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DE08F4-461E-4F3D-84C7-5729A0BC4507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559554-493A-4305-B7C3-9839F91A1DAC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5C7DE2-E756-40B0-8DB3-0EE6A4CC39A3}" type="datetime1">
              <a:rPr lang="pt-BR" smtClean="0"/>
              <a:pPr/>
              <a:t>14/03/2016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3A9F9A-2BA7-475D-94A4-AB2BE25C65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Warehousing &amp; 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Mauricio Prado Catharino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552" y="1988840"/>
            <a:ext cx="4038600" cy="4525963"/>
          </a:xfrm>
        </p:spPr>
        <p:txBody>
          <a:bodyPr/>
          <a:lstStyle/>
          <a:p>
            <a:r>
              <a:rPr lang="pt-BR" dirty="0" err="1" smtClean="0"/>
              <a:t>Pivotar</a:t>
            </a:r>
            <a:r>
              <a:rPr lang="pt-BR" dirty="0" smtClean="0"/>
              <a:t>: é a capacidade de alterar a hierarquia unidimensional, esta técnica de rotação (giro) e feita para mostrar uma orientação diferente dos eixos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pic>
        <p:nvPicPr>
          <p:cNvPr id="5" name="Espaço Reservado para Conteúdo 3" descr="cub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132856"/>
            <a:ext cx="3024336" cy="302433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796136" y="4725144"/>
            <a:ext cx="17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Podemos modificar a granularidade dos dados:</a:t>
            </a:r>
          </a:p>
          <a:p>
            <a:pPr lvl="1" algn="just"/>
            <a:r>
              <a:rPr lang="pt-BR" dirty="0" smtClean="0"/>
              <a:t>Passar de uma granularidade menor para uma maior temos o </a:t>
            </a:r>
            <a:r>
              <a:rPr lang="pt-BR" dirty="0" smtClean="0">
                <a:solidFill>
                  <a:srgbClr val="00B0F0"/>
                </a:solidFill>
              </a:rPr>
              <a:t>ROLL-UP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Passar de um granularidade maior para uma menor temos o </a:t>
            </a:r>
            <a:r>
              <a:rPr lang="pt-BR" dirty="0" smtClean="0">
                <a:solidFill>
                  <a:srgbClr val="00B0F0"/>
                </a:solidFill>
              </a:rPr>
              <a:t>DRILL-DOWN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modelo de armazenamento multidimensional envolvem dois tipos de tabelas: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Tabela Dimensão: </a:t>
            </a:r>
            <a:r>
              <a:rPr lang="pt-BR" dirty="0" smtClean="0"/>
              <a:t>consistem em tuplas de atributos da dimensão.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Tabela Fatos: </a:t>
            </a:r>
            <a:r>
              <a:rPr lang="pt-BR" dirty="0" smtClean="0"/>
              <a:t>Contem um conjunto de tuplas para cada fato registrado.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 smtClean="0">
                <a:solidFill>
                  <a:srgbClr val="00B0F0"/>
                </a:solidFill>
              </a:rPr>
              <a:t>Tabela Fatos </a:t>
            </a:r>
            <a:r>
              <a:rPr lang="pt-BR" dirty="0" smtClean="0"/>
              <a:t>contém os dados, a </a:t>
            </a:r>
            <a:r>
              <a:rPr lang="pt-BR" dirty="0" smtClean="0">
                <a:solidFill>
                  <a:srgbClr val="00B0F0"/>
                </a:solidFill>
              </a:rPr>
              <a:t>Tabela Dimensão</a:t>
            </a:r>
            <a:r>
              <a:rPr lang="pt-BR" dirty="0" smtClean="0"/>
              <a:t> identificam as tuplas nos Fatos.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Esquemas Multidimensionais: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Esquema estrela :</a:t>
            </a:r>
            <a:r>
              <a:rPr lang="pt-BR" dirty="0" smtClean="0"/>
              <a:t> consiste em uma tabela de fatos com uma única tabela para cada dimensão.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07704" y="328498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de dimensão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07704" y="465313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 de dimensão 2</a:t>
            </a:r>
          </a:p>
        </p:txBody>
      </p:sp>
      <p:sp>
        <p:nvSpPr>
          <p:cNvPr id="6" name="Retângulo 5"/>
          <p:cNvSpPr/>
          <p:nvPr/>
        </p:nvSpPr>
        <p:spPr>
          <a:xfrm>
            <a:off x="6156176" y="335699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de dimensão 3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28184" y="472514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 de dimensão n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95936" y="3933056"/>
            <a:ext cx="1368152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Tabela de fatos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3419872" y="364502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3491880" y="4725144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364088" y="357301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364088" y="4725144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435280" cy="201622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Esquemas Multidimensionais: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Esquema floco de neve :</a:t>
            </a:r>
            <a:r>
              <a:rPr lang="pt-BR" dirty="0" smtClean="0"/>
              <a:t> consiste em uma tabela de fatos com uma única tabela para cada dimensão, porém há relação entre as dimensões (Normalizadas).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5856" y="378904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de dimensão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75856" y="522920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 de dimensão 2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80312" y="393305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de dimensão 3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80312" y="515719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Tabela  de dimensão n</a:t>
            </a:r>
          </a:p>
        </p:txBody>
      </p:sp>
      <p:sp>
        <p:nvSpPr>
          <p:cNvPr id="8" name="Retângulo 7"/>
          <p:cNvSpPr/>
          <p:nvPr/>
        </p:nvSpPr>
        <p:spPr>
          <a:xfrm>
            <a:off x="5220072" y="4509120"/>
            <a:ext cx="1368152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Tabela de fatos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4644008" y="422108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4716016" y="53012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6588224" y="4149080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588224" y="530120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475656" y="3789040"/>
            <a:ext cx="1368152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Tabela de dimensão 4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1403648" y="5229200"/>
            <a:ext cx="1368152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Tabela de dimensão 5</a:t>
            </a:r>
          </a:p>
        </p:txBody>
      </p:sp>
      <p:cxnSp>
        <p:nvCxnSpPr>
          <p:cNvPr id="20" name="Conector de seta reta 19"/>
          <p:cNvCxnSpPr>
            <a:endCxn id="17" idx="3"/>
          </p:cNvCxnSpPr>
          <p:nvPr/>
        </p:nvCxnSpPr>
        <p:spPr>
          <a:xfrm flipH="1">
            <a:off x="2843808" y="41490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8" idx="3"/>
          </p:cNvCxnSpPr>
          <p:nvPr/>
        </p:nvCxnSpPr>
        <p:spPr>
          <a:xfrm flipH="1">
            <a:off x="2771800" y="55892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spaço Reservado para Número de Slid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Refere-se à mineração ou descoberta de novas informações em termos de padrões ou regras com base em grades quantidades de dados.</a:t>
            </a:r>
          </a:p>
          <a:p>
            <a:pPr algn="just"/>
            <a:r>
              <a:rPr lang="pt-BR" dirty="0" smtClean="0"/>
              <a:t>KDD (</a:t>
            </a:r>
            <a:r>
              <a:rPr lang="pt-BR" i="1" dirty="0" err="1" smtClean="0"/>
              <a:t>Knowledge</a:t>
            </a:r>
            <a:r>
              <a:rPr lang="pt-BR" i="1" dirty="0" smtClean="0"/>
              <a:t> Discovery in Database</a:t>
            </a:r>
            <a:r>
              <a:rPr lang="pt-BR" dirty="0" smtClean="0"/>
              <a:t>) descoberta de conhecimento nos banco de dados.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916833"/>
            <a:ext cx="8640960" cy="3456384"/>
          </a:xfrm>
        </p:spPr>
        <p:txBody>
          <a:bodyPr/>
          <a:lstStyle/>
          <a:p>
            <a:r>
              <a:rPr lang="pt-BR" dirty="0" smtClean="0"/>
              <a:t>Seleção de dados</a:t>
            </a:r>
          </a:p>
          <a:p>
            <a:r>
              <a:rPr lang="pt-BR" dirty="0" smtClean="0"/>
              <a:t>Limpeza de dados</a:t>
            </a:r>
          </a:p>
          <a:p>
            <a:r>
              <a:rPr lang="pt-BR" dirty="0" smtClean="0"/>
              <a:t>Enriquecimento</a:t>
            </a:r>
          </a:p>
          <a:p>
            <a:r>
              <a:rPr lang="pt-BR" dirty="0" smtClean="0"/>
              <a:t>Transformação ou codificação de dados</a:t>
            </a:r>
          </a:p>
          <a:p>
            <a:r>
              <a:rPr lang="pt-BR" dirty="0" smtClean="0"/>
              <a:t>Mineração de dados</a:t>
            </a:r>
          </a:p>
          <a:p>
            <a:r>
              <a:rPr lang="pt-BR" dirty="0" smtClean="0"/>
              <a:t>Relatório ou exibição da informação descoberta.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r>
              <a:rPr lang="pt-BR" dirty="0" smtClean="0"/>
              <a:t> – Fases.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/>
          <a:lstStyle/>
          <a:p>
            <a:pPr algn="just"/>
            <a:r>
              <a:rPr lang="pt-BR" dirty="0" smtClean="0"/>
              <a:t>A mineração de dados pode descobrir: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Regra de Associação</a:t>
            </a:r>
            <a:r>
              <a:rPr lang="pt-BR" dirty="0" smtClean="0"/>
              <a:t>: quando um determinado cliente compra um determinado produto ele também compra um outro produto.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Padrões sequenciais</a:t>
            </a:r>
            <a:r>
              <a:rPr lang="pt-BR" dirty="0" smtClean="0"/>
              <a:t>: um determinado cliente compra um determinado produto, em um certo período ele comprar um outro produto.</a:t>
            </a:r>
          </a:p>
          <a:p>
            <a:pPr lvl="1" algn="just">
              <a:buNone/>
            </a:pPr>
            <a:endParaRPr lang="pt-BR" dirty="0" smtClean="0"/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Árvores de classificação</a:t>
            </a:r>
            <a:r>
              <a:rPr lang="pt-BR" dirty="0" smtClean="0"/>
              <a:t>: classifica-se as ocorrências como, frequência, valores de compras,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da Mineração de dados:</a:t>
            </a:r>
          </a:p>
          <a:p>
            <a:pPr lvl="1"/>
            <a:r>
              <a:rPr lang="pt-BR" dirty="0" smtClean="0"/>
              <a:t>Previsão</a:t>
            </a:r>
          </a:p>
          <a:p>
            <a:pPr lvl="1"/>
            <a:r>
              <a:rPr lang="pt-BR" dirty="0" smtClean="0"/>
              <a:t>Identificação</a:t>
            </a:r>
          </a:p>
          <a:p>
            <a:pPr lvl="1"/>
            <a:r>
              <a:rPr lang="pt-BR" dirty="0" smtClean="0"/>
              <a:t>Classificação</a:t>
            </a:r>
          </a:p>
          <a:p>
            <a:pPr lvl="1"/>
            <a:r>
              <a:rPr lang="pt-BR" dirty="0" smtClean="0"/>
              <a:t>Otimização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“Um banco de dados é uma coleção de dados relacionados”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“Sistema de banco de dados é o conjunto formado por um banco de dados e um Sistema Gerenciador de Banco de Dados (SGBD)”.</a:t>
            </a:r>
          </a:p>
          <a:p>
            <a:pPr algn="r">
              <a:buNone/>
            </a:pPr>
            <a:r>
              <a:rPr lang="pt-BR" sz="2000" dirty="0" err="1" smtClean="0"/>
              <a:t>Elmasri</a:t>
            </a:r>
            <a:r>
              <a:rPr lang="pt-BR" sz="2000" dirty="0" smtClean="0"/>
              <a:t> &amp; </a:t>
            </a:r>
            <a:r>
              <a:rPr lang="pt-BR" sz="2000" dirty="0" err="1" smtClean="0"/>
              <a:t>Navathe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Previsão</a:t>
            </a:r>
            <a:r>
              <a:rPr lang="pt-BR" dirty="0" smtClean="0"/>
              <a:t>: a mineração de dados pode mostrar como certos atributos dos dados se comportarão no futuro.</a:t>
            </a:r>
          </a:p>
          <a:p>
            <a:pPr algn="just"/>
            <a:r>
              <a:rPr lang="pt-BR" dirty="0" smtClean="0">
                <a:solidFill>
                  <a:srgbClr val="00B0F0"/>
                </a:solidFill>
              </a:rPr>
              <a:t>Identificação:</a:t>
            </a:r>
            <a:r>
              <a:rPr lang="pt-BR" dirty="0" smtClean="0"/>
              <a:t> os padrões de dados podem ser usados para identificar a existência de um item, um evento ou uma atividade.</a:t>
            </a:r>
          </a:p>
          <a:p>
            <a:pPr algn="just"/>
            <a:r>
              <a:rPr lang="pt-BR" dirty="0" smtClean="0">
                <a:solidFill>
                  <a:srgbClr val="00B0F0"/>
                </a:solidFill>
              </a:rPr>
              <a:t>Classificação: </a:t>
            </a:r>
            <a:r>
              <a:rPr lang="pt-BR" dirty="0" smtClean="0"/>
              <a:t>a mineração de dados particiona os dados de modo que diferentes classes e categorias possa ser identificados com base em combinações de parâmetros.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Otimização: </a:t>
            </a:r>
            <a:r>
              <a:rPr lang="pt-BR" dirty="0" smtClean="0"/>
              <a:t>otimiza recursos limitados como exemplo tempo, espaço, dinheiro, material, e maximiza variáveis como venda.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Conhecimento dedutivo: </a:t>
            </a:r>
            <a:r>
              <a:rPr lang="pt-BR" dirty="0" smtClean="0"/>
              <a:t>deduz novas informações com base na aplicação de regras lógicas previamente especificadas de dedução sobre o dado indicado.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>
                <a:solidFill>
                  <a:srgbClr val="00B0F0"/>
                </a:solidFill>
              </a:rPr>
              <a:t>Conhecimento indutivo: </a:t>
            </a:r>
            <a:r>
              <a:rPr lang="pt-BR" dirty="0" smtClean="0"/>
              <a:t>que descobre novas regras e padrões com base nos dados fornecidos.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Regra de associação: </a:t>
            </a:r>
            <a:r>
              <a:rPr lang="pt-BR" dirty="0" smtClean="0"/>
              <a:t>correlaciona um item com outro item para um conjunto de variáveis.</a:t>
            </a:r>
          </a:p>
          <a:p>
            <a:pPr lvl="1" algn="just"/>
            <a:r>
              <a:rPr lang="pt-BR" dirty="0" smtClean="0"/>
              <a:t>Alguém compra pão provavelmente compra leite.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635896" y="4005064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07704" y="378904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004048" y="378904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LEITE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5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Regra de associação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SUPORTE: </a:t>
            </a:r>
            <a:r>
              <a:rPr lang="pt-BR" dirty="0" smtClean="0"/>
              <a:t>é a medida de qual fração da população satisfaz o antecedente e o consequente da regra. Se o suporte for baixo significa que a ocorrência entre eles ocorre em pequenas frações.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O suporte {leite,suco} é 50%</a:t>
            </a:r>
          </a:p>
          <a:p>
            <a:pPr lvl="1" algn="just"/>
            <a:r>
              <a:rPr lang="pt-BR" dirty="0" smtClean="0"/>
              <a:t>O suporte {pão, suco} é 25%</a:t>
            </a:r>
          </a:p>
          <a:p>
            <a:pPr lvl="1" algn="just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59632" y="3140968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1728192"/>
                <a:gridCol w="374441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Id_Transação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Itens_comprados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6:35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Leite,pão, biscoito,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7:38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ovos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Pão, biscoito, café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Regra de associação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Confiança: </a:t>
            </a:r>
            <a:r>
              <a:rPr lang="pt-BR" dirty="0" smtClean="0"/>
              <a:t>é a medida da frequência com que o consequente é verdadeiro quando o antecedente é verdadeiro.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 algn="just"/>
            <a:r>
              <a:rPr lang="pt-BR" dirty="0" smtClean="0"/>
              <a:t>A regra tem uma confiança de 80% se 80% das compras incluem pão também incluem leite</a:t>
            </a:r>
          </a:p>
          <a:p>
            <a:pPr lvl="1"/>
            <a:endParaRPr lang="pt-BR" dirty="0" smtClean="0">
              <a:solidFill>
                <a:srgbClr val="00B0F0"/>
              </a:solidFill>
            </a:endParaRPr>
          </a:p>
          <a:p>
            <a:pPr lvl="1"/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779912" y="3356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51720" y="314096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48064" y="314096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LEITE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5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Regra de associação</a:t>
            </a:r>
          </a:p>
          <a:p>
            <a:pPr lvl="1" algn="just"/>
            <a:r>
              <a:rPr lang="pt-BR" dirty="0" smtClean="0">
                <a:solidFill>
                  <a:srgbClr val="00B0F0"/>
                </a:solidFill>
              </a:rPr>
              <a:t>CONFIANÇA: </a:t>
            </a: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endParaRPr lang="pt-BR" dirty="0" smtClean="0">
              <a:solidFill>
                <a:srgbClr val="00B0F0"/>
              </a:solidFill>
            </a:endParaRPr>
          </a:p>
          <a:p>
            <a:pPr lvl="1" algn="just"/>
            <a:r>
              <a:rPr lang="pt-BR" dirty="0" smtClean="0"/>
              <a:t>Confiança leite=&gt;suco é de 66,7%.</a:t>
            </a:r>
          </a:p>
          <a:p>
            <a:pPr lvl="1" algn="just"/>
            <a:r>
              <a:rPr lang="pt-BR" dirty="0" smtClean="0"/>
              <a:t>Confiança pão=&gt;suco é de 50 %.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43608" y="2132856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1728192"/>
                <a:gridCol w="374441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Id_Transação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Itens_comprados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6:35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Leite,pão, biscoito,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7:38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ovos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Pão, biscoito, café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481328"/>
            <a:ext cx="8507288" cy="4827991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SUPORTE x CONFIAÇA</a:t>
            </a:r>
          </a:p>
          <a:p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00B0F0"/>
                </a:solidFill>
              </a:rPr>
              <a:t>Suporte</a:t>
            </a:r>
            <a:r>
              <a:rPr lang="pt-BR" dirty="0" smtClean="0"/>
              <a:t> {leite,pão} e </a:t>
            </a:r>
            <a:r>
              <a:rPr lang="pt-BR" dirty="0" smtClean="0">
                <a:solidFill>
                  <a:srgbClr val="00B0F0"/>
                </a:solidFill>
              </a:rPr>
              <a:t>Suporte</a:t>
            </a:r>
            <a:r>
              <a:rPr lang="pt-BR" dirty="0" smtClean="0"/>
              <a:t> {pão, leite} = 25%</a:t>
            </a:r>
          </a:p>
          <a:p>
            <a:pPr>
              <a:buNone/>
            </a:pPr>
            <a:r>
              <a:rPr lang="pt-BR" dirty="0" smtClean="0">
                <a:solidFill>
                  <a:srgbClr val="00B0F0"/>
                </a:solidFill>
              </a:rPr>
              <a:t>Confiança</a:t>
            </a:r>
            <a:r>
              <a:rPr lang="pt-BR" dirty="0" smtClean="0"/>
              <a:t> leite =&gt;pão 33,33%</a:t>
            </a:r>
          </a:p>
          <a:p>
            <a:pPr>
              <a:buNone/>
            </a:pPr>
            <a:r>
              <a:rPr lang="pt-BR" dirty="0" smtClean="0">
                <a:solidFill>
                  <a:srgbClr val="00B0F0"/>
                </a:solidFill>
              </a:rPr>
              <a:t>Confiança</a:t>
            </a:r>
            <a:r>
              <a:rPr lang="pt-BR" dirty="0" smtClean="0"/>
              <a:t> pão =&gt;leite 50%</a:t>
            </a:r>
          </a:p>
          <a:p>
            <a:endParaRPr lang="pt-BR" dirty="0" smtClean="0">
              <a:solidFill>
                <a:srgbClr val="00B0F0"/>
              </a:solidFill>
            </a:endParaRPr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27584" y="2132856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1728192"/>
                <a:gridCol w="374441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Id_Transação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Itens_comprados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6:35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Leite,pão, biscoito,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7:38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suco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Leite, ovos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8:40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Pão, biscoito, café,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Regra de Classificação: </a:t>
            </a:r>
            <a:r>
              <a:rPr lang="pt-BR" dirty="0" smtClean="0"/>
              <a:t>É o processo de aprender um modelo que descreve diferentes classes de dados. As classe são predefinidas.</a:t>
            </a:r>
          </a:p>
          <a:p>
            <a:pPr algn="just"/>
            <a:r>
              <a:rPr lang="pt-BR" dirty="0" smtClean="0"/>
              <a:t>Ex: Em uma aplicação bancária, os cliente que solicitam um cartão de credito podem ser classificados como risco fraco, risco médio, risco bom.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Agrupamento</a:t>
            </a:r>
            <a:r>
              <a:rPr lang="pt-BR" dirty="0" smtClean="0"/>
              <a:t>. É o particionamento de dados sem parâmetros, conhecido como aprendizado não supervisionado.</a:t>
            </a:r>
          </a:p>
          <a:p>
            <a:pPr algn="just"/>
            <a:r>
              <a:rPr lang="pt-BR" dirty="0" smtClean="0"/>
              <a:t>O objetivo do agrupamento é colocar registros em grupos de modo que os registros em grupos sejam semelhantes uns aos outros e diferentes dos registros em outros grupos.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1584176"/>
          </a:xfrm>
        </p:spPr>
        <p:txBody>
          <a:bodyPr/>
          <a:lstStyle/>
          <a:p>
            <a:pPr algn="just"/>
            <a:r>
              <a:rPr lang="pt-BR" dirty="0" smtClean="0"/>
              <a:t>“Coleção de informações que garante as informações a um sistema de suporte a decisão”.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WEKA:</a:t>
            </a:r>
          </a:p>
          <a:p>
            <a:pPr lvl="1" algn="just"/>
            <a:r>
              <a:rPr lang="pt-BR" dirty="0" smtClean="0"/>
              <a:t>é um produto da Universidade de </a:t>
            </a:r>
            <a:r>
              <a:rPr lang="pt-BR" dirty="0" err="1" smtClean="0"/>
              <a:t>Waikato</a:t>
            </a:r>
            <a:r>
              <a:rPr lang="pt-BR" dirty="0" smtClean="0"/>
              <a:t> (Nova Zelândia).</a:t>
            </a:r>
          </a:p>
          <a:p>
            <a:pPr lvl="1" algn="just"/>
            <a:r>
              <a:rPr lang="pt-BR" dirty="0" smtClean="0"/>
              <a:t>foi implementado pela primeira vez em sua forma moderna em 1997.</a:t>
            </a:r>
          </a:p>
          <a:p>
            <a:pPr lvl="1" algn="just"/>
            <a:r>
              <a:rPr lang="pt-BR" dirty="0" smtClean="0"/>
              <a:t> O software foi escrito na linguagem Java e contém uma GUI para interagir com arquivos de dados e produzir resultados visuais.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pic>
        <p:nvPicPr>
          <p:cNvPr id="4" name="Imagem 3" descr="wek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221088"/>
            <a:ext cx="3390900" cy="23241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WEKA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pic>
        <p:nvPicPr>
          <p:cNvPr id="4" name="Imagem 3" descr="wek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6936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WEKA</a:t>
            </a:r>
          </a:p>
          <a:p>
            <a:pPr lvl="1"/>
            <a:r>
              <a:rPr lang="pt-BR" dirty="0" smtClean="0"/>
              <a:t>Formato do arquivo .</a:t>
            </a:r>
            <a:r>
              <a:rPr lang="pt-BR" dirty="0" err="1" smtClean="0"/>
              <a:t>arff</a:t>
            </a:r>
            <a:endParaRPr lang="pt-BR" dirty="0" smtClean="0"/>
          </a:p>
          <a:p>
            <a:pPr lvl="1"/>
            <a:r>
              <a:rPr lang="pt-BR" dirty="0" smtClean="0"/>
              <a:t>Conversão de bases de dados </a:t>
            </a:r>
            <a:r>
              <a:rPr lang="pt-BR" dirty="0" err="1" smtClean="0"/>
              <a:t>xls</a:t>
            </a:r>
            <a:r>
              <a:rPr lang="pt-BR" dirty="0" smtClean="0"/>
              <a:t> salvando-as em bloco de notas com extensão .</a:t>
            </a:r>
            <a:r>
              <a:rPr lang="pt-BR" dirty="0" err="1" smtClean="0"/>
              <a:t>arff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BIBLIOGRAFIA: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SILBERSCHATZ, Abraham. Sistema de Banco de Dados. 5ª Edição – 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2006.</a:t>
            </a:r>
          </a:p>
          <a:p>
            <a:pPr>
              <a:buNone/>
            </a:pPr>
            <a:r>
              <a:rPr lang="pt-BR" dirty="0" smtClean="0"/>
              <a:t>ELMASRI, </a:t>
            </a:r>
            <a:r>
              <a:rPr lang="pt-BR" dirty="0" err="1" smtClean="0"/>
              <a:t>Ramez</a:t>
            </a:r>
            <a:r>
              <a:rPr lang="pt-BR" dirty="0" smtClean="0"/>
              <a:t>. Sistemas de Banco de Dados. 6ª Edição –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 Wesley,2011.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Mining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BR" dirty="0" smtClean="0"/>
              <a:t>São transacionais.</a:t>
            </a:r>
          </a:p>
          <a:p>
            <a:r>
              <a:rPr lang="pt-BR" dirty="0" smtClean="0"/>
              <a:t>Processamento de transações de rotinas.</a:t>
            </a:r>
          </a:p>
          <a:p>
            <a:r>
              <a:rPr lang="pt-BR" dirty="0" smtClean="0"/>
              <a:t>OLTP (Processamento de transações on-line).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Servir principalmente a para a aplicações de apoio à decisão.</a:t>
            </a:r>
          </a:p>
          <a:p>
            <a:r>
              <a:rPr lang="pt-BR" dirty="0" smtClean="0"/>
              <a:t>Recuperação de Dados.</a:t>
            </a:r>
          </a:p>
          <a:p>
            <a:r>
              <a:rPr lang="pt-BR" dirty="0" smtClean="0"/>
              <a:t>OLAP (Processamento analítico on-line).</a:t>
            </a:r>
          </a:p>
          <a:p>
            <a:r>
              <a:rPr lang="pt-BR" dirty="0" smtClean="0"/>
              <a:t>Várias fontes de dados.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Data Warehousing é um depósito de dados integrados de múltiplas fontes, processados para armazenamento em um modelo multidimensional.</a:t>
            </a:r>
          </a:p>
          <a:p>
            <a:pPr algn="just"/>
            <a:r>
              <a:rPr lang="pt-BR" dirty="0" smtClean="0"/>
              <a:t>Apoia uma análise em série temporal e tendência.</a:t>
            </a:r>
          </a:p>
          <a:p>
            <a:pPr algn="just"/>
            <a:r>
              <a:rPr lang="pt-BR" dirty="0" smtClean="0"/>
              <a:t>São não voláteis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82453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Visão conceitual multidimensional.</a:t>
            </a:r>
          </a:p>
          <a:p>
            <a:r>
              <a:rPr lang="pt-BR" dirty="0" smtClean="0"/>
              <a:t>Dimensionalidade genérica.</a:t>
            </a:r>
          </a:p>
          <a:p>
            <a:r>
              <a:rPr lang="pt-BR" dirty="0" smtClean="0"/>
              <a:t>Dimensões e níveis de agregação ilimitados.</a:t>
            </a:r>
          </a:p>
          <a:p>
            <a:r>
              <a:rPr lang="pt-BR" dirty="0" smtClean="0"/>
              <a:t>Operação irrestritas entre as dimensões.</a:t>
            </a:r>
          </a:p>
          <a:p>
            <a:r>
              <a:rPr lang="pt-BR" dirty="0" smtClean="0"/>
              <a:t>Tratamento dinâmico de matriz esparsa.</a:t>
            </a:r>
          </a:p>
          <a:p>
            <a:r>
              <a:rPr lang="pt-BR" dirty="0" smtClean="0"/>
              <a:t>Arquitetura cliente-servidor.</a:t>
            </a:r>
          </a:p>
          <a:p>
            <a:r>
              <a:rPr lang="pt-BR" dirty="0" smtClean="0"/>
              <a:t>Suporte para múltiplos usuários.</a:t>
            </a:r>
          </a:p>
          <a:p>
            <a:r>
              <a:rPr lang="pt-BR" dirty="0" smtClean="0"/>
              <a:t>Acessibilidade.</a:t>
            </a:r>
          </a:p>
          <a:p>
            <a:r>
              <a:rPr lang="pt-BR" dirty="0" smtClean="0"/>
              <a:t>Transparência.</a:t>
            </a:r>
          </a:p>
          <a:p>
            <a:r>
              <a:rPr lang="pt-BR" dirty="0" smtClean="0"/>
              <a:t>Manipulação de dados intuitiva.</a:t>
            </a:r>
          </a:p>
          <a:p>
            <a:r>
              <a:rPr lang="pt-BR" dirty="0" smtClean="0"/>
              <a:t>Desempenho de relatório consistente.</a:t>
            </a:r>
          </a:p>
          <a:p>
            <a:r>
              <a:rPr lang="pt-BR" dirty="0" smtClean="0"/>
              <a:t>Recurso de relatório flexível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00B0F0"/>
                </a:solidFill>
              </a:rPr>
              <a:t>Data </a:t>
            </a:r>
            <a:r>
              <a:rPr lang="pt-BR" dirty="0" err="1" smtClean="0">
                <a:solidFill>
                  <a:srgbClr val="00B0F0"/>
                </a:solidFill>
              </a:rPr>
              <a:t>marts</a:t>
            </a:r>
            <a:r>
              <a:rPr lang="pt-BR" dirty="0" smtClean="0"/>
              <a:t>: Voltados para um subconjunto da organização, como um departamento, possuindo um foco mais restrito.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061047"/>
          </a:xfrm>
        </p:spPr>
        <p:txBody>
          <a:bodyPr>
            <a:normAutofit/>
          </a:bodyPr>
          <a:lstStyle/>
          <a:p>
            <a:r>
              <a:rPr lang="pt-BR" dirty="0" smtClean="0"/>
              <a:t>Modelos multidimensionais tiram proveito dos relacionamentos inerentes nos dados para preencher os dados em matrizes multidimensionais, os cubos de dados.</a:t>
            </a:r>
          </a:p>
          <a:p>
            <a:r>
              <a:rPr lang="pt-BR" dirty="0" smtClean="0"/>
              <a:t>Hipercubos – mais de três dimensões.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pic>
        <p:nvPicPr>
          <p:cNvPr id="5" name="Imagem 4" descr="cu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132856"/>
            <a:ext cx="3456384" cy="309634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5400600" cy="4565104"/>
          </a:xfrm>
        </p:spPr>
        <p:txBody>
          <a:bodyPr>
            <a:normAutofit/>
          </a:bodyPr>
          <a:lstStyle/>
          <a:p>
            <a:r>
              <a:rPr lang="pt-BR" dirty="0" smtClean="0"/>
              <a:t>Cubo de dados tridimensional que organiza os dados de produto de uma determinada loja em um período de tempo.</a:t>
            </a:r>
          </a:p>
          <a:p>
            <a:r>
              <a:rPr lang="pt-BR" dirty="0" smtClean="0"/>
              <a:t>Cada célula teria dados específicos para cada uma das dimensões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Warehousing</a:t>
            </a:r>
            <a:endParaRPr lang="pt-BR" dirty="0"/>
          </a:p>
        </p:txBody>
      </p:sp>
      <p:pic>
        <p:nvPicPr>
          <p:cNvPr id="5" name="Imagem 4" descr="cu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276872"/>
            <a:ext cx="3456384" cy="309634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9F9A-2BA7-475D-94A4-AB2BE25C652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572</TotalTime>
  <Words>1285</Words>
  <Application>Microsoft Office PowerPoint</Application>
  <PresentationFormat>Apresentação na tela (4:3)</PresentationFormat>
  <Paragraphs>255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Concurso</vt:lpstr>
      <vt:lpstr>Data Warehousing &amp; Data Mining</vt:lpstr>
      <vt:lpstr>Banco de Dados</vt:lpstr>
      <vt:lpstr>Data Warehousing</vt:lpstr>
      <vt:lpstr>Comparação</vt:lpstr>
      <vt:lpstr>Data Warehousing</vt:lpstr>
      <vt:lpstr>Características</vt:lpstr>
      <vt:lpstr>Data Warehousing</vt:lpstr>
      <vt:lpstr>Data Warehousing</vt:lpstr>
      <vt:lpstr>Data Warehousing</vt:lpstr>
      <vt:lpstr>Data Warehousing</vt:lpstr>
      <vt:lpstr>Data Warehousing</vt:lpstr>
      <vt:lpstr>Data Warehousing</vt:lpstr>
      <vt:lpstr>Data Warehousing</vt:lpstr>
      <vt:lpstr>Data Warehousing</vt:lpstr>
      <vt:lpstr>Data Mining</vt:lpstr>
      <vt:lpstr>Data Mining</vt:lpstr>
      <vt:lpstr>Data Mining – Fases.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  <vt:lpstr>Data Mining</vt:lpstr>
    </vt:vector>
  </TitlesOfParts>
  <Company>*.*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&amp; Data Mining</dc:title>
  <dc:creator>*.*</dc:creator>
  <cp:lastModifiedBy>mauricio catharino</cp:lastModifiedBy>
  <cp:revision>58</cp:revision>
  <dcterms:created xsi:type="dcterms:W3CDTF">2012-09-07T11:10:55Z</dcterms:created>
  <dcterms:modified xsi:type="dcterms:W3CDTF">2016-03-14T14:52:31Z</dcterms:modified>
</cp:coreProperties>
</file>