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embeddedFontLst>
    <p:embeddedFont>
      <p:font typeface="Alexandria"/>
      <p:regular r:id="rId12"/>
      <p:bold r:id="rId13"/>
    </p:embeddedFont>
    <p:embeddedFont>
      <p:font typeface="Sor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lexandria-bold.fntdata"/><Relationship Id="rId12" Type="http://schemas.openxmlformats.org/officeDocument/2006/relationships/font" Target="fonts/Alexandri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Sora-bold.fntdata"/><Relationship Id="rId14" Type="http://schemas.openxmlformats.org/officeDocument/2006/relationships/font" Target="fonts/Sor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758300" y="3293726"/>
            <a:ext cx="57015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500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WHY GOOGLE?</a:t>
            </a:r>
            <a:endParaRPr b="0" i="0" sz="5000" u="none" cap="none" strike="noStrike"/>
          </a:p>
        </p:txBody>
      </p:sp>
      <p:sp>
        <p:nvSpPr>
          <p:cNvPr id="45" name="Google Shape;45;p10"/>
          <p:cNvSpPr/>
          <p:nvPr/>
        </p:nvSpPr>
        <p:spPr>
          <a:xfrm>
            <a:off x="758309" y="4460200"/>
            <a:ext cx="76273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lang="en-US" sz="20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S</a:t>
            </a: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oluções digitais </a:t>
            </a:r>
            <a:r>
              <a:rPr lang="en-US" sz="20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para sua empresa. Leve para seu bolso.</a:t>
            </a:r>
            <a:endParaRPr b="0" i="0" sz="2000" u="none" cap="none" strike="noStrike"/>
          </a:p>
        </p:txBody>
      </p:sp>
      <p:pic>
        <p:nvPicPr>
          <p:cNvPr id="46" name="Google Shape;4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7523" y="627928"/>
            <a:ext cx="3117891" cy="3117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3248" y="4005356"/>
            <a:ext cx="4812072" cy="2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9060" y="4232781"/>
            <a:ext cx="20715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1"/>
          <p:cNvCxnSpPr/>
          <p:nvPr/>
        </p:nvCxnSpPr>
        <p:spPr>
          <a:xfrm>
            <a:off x="11856975" y="2693275"/>
            <a:ext cx="511800" cy="3622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1"/>
          <p:cNvCxnSpPr/>
          <p:nvPr/>
        </p:nvCxnSpPr>
        <p:spPr>
          <a:xfrm flipH="1">
            <a:off x="10926275" y="2693275"/>
            <a:ext cx="635100" cy="2715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1"/>
          <p:cNvCxnSpPr/>
          <p:nvPr/>
        </p:nvCxnSpPr>
        <p:spPr>
          <a:xfrm>
            <a:off x="12173575" y="2716150"/>
            <a:ext cx="307200" cy="897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1"/>
          <p:cNvCxnSpPr/>
          <p:nvPr/>
        </p:nvCxnSpPr>
        <p:spPr>
          <a:xfrm flipH="1">
            <a:off x="10668200" y="2611700"/>
            <a:ext cx="706500" cy="1020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1"/>
          <p:cNvSpPr/>
          <p:nvPr/>
        </p:nvSpPr>
        <p:spPr>
          <a:xfrm>
            <a:off x="758299" y="2966050"/>
            <a:ext cx="72735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4450"/>
              <a:buFont typeface="Alexandria"/>
              <a:buNone/>
            </a:pPr>
            <a:r>
              <a:rPr b="0" i="0" lang="en-US" sz="500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Google Cloud Platform</a:t>
            </a:r>
            <a:endParaRPr b="0" i="0" sz="5000" u="none" cap="none" strike="noStrike"/>
          </a:p>
        </p:txBody>
      </p:sp>
      <p:sp>
        <p:nvSpPr>
          <p:cNvPr id="59" name="Google Shape;59;p11"/>
          <p:cNvSpPr/>
          <p:nvPr/>
        </p:nvSpPr>
        <p:spPr>
          <a:xfrm>
            <a:off x="758300" y="4286851"/>
            <a:ext cx="7627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 plataforma para sua empresa "estar nas nuvens" com segurança e controle.</a:t>
            </a:r>
            <a:endParaRPr b="0" i="0" sz="2000" u="none" cap="none" strike="noStrike"/>
          </a:p>
        </p:txBody>
      </p:sp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66173" y="722881"/>
            <a:ext cx="4812072" cy="25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1"/>
          <p:cNvPicPr preferRelativeResize="0"/>
          <p:nvPr/>
        </p:nvPicPr>
        <p:blipFill rotWithShape="1">
          <a:blip r:embed="rId4">
            <a:alphaModFix/>
          </a:blip>
          <a:srcRect b="14912" l="24249" r="24047" t="14912"/>
          <a:stretch/>
        </p:blipFill>
        <p:spPr>
          <a:xfrm>
            <a:off x="9366174" y="2966050"/>
            <a:ext cx="1443799" cy="130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4362" y="3249225"/>
            <a:ext cx="1398575" cy="13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012938" y="5148738"/>
            <a:ext cx="1398575" cy="139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27825" y="6072375"/>
            <a:ext cx="1306125" cy="130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758309" y="2013058"/>
            <a:ext cx="3420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15"/>
              </a:lnSpc>
              <a:spcBef>
                <a:spcPts val="0"/>
              </a:spcBef>
              <a:spcAft>
                <a:spcPts val="0"/>
              </a:spcAft>
              <a:buClr>
                <a:srgbClr val="1A2D7A"/>
              </a:buClr>
              <a:buSzPts val="2650"/>
              <a:buFont typeface="Alexandria"/>
              <a:buNone/>
            </a:pPr>
            <a:r>
              <a:rPr b="0" i="0" lang="en-US" sz="3500" u="none" cap="none" strike="noStrike">
                <a:solidFill>
                  <a:srgbClr val="1A2D7A"/>
                </a:solidFill>
                <a:latin typeface="Alexandria"/>
                <a:ea typeface="Alexandria"/>
                <a:cs typeface="Alexandria"/>
                <a:sym typeface="Alexandria"/>
              </a:rPr>
              <a:t>Cloud Storage:</a:t>
            </a:r>
            <a:endParaRPr b="0" i="0" sz="3500" u="none" cap="none" strike="noStrike"/>
          </a:p>
        </p:txBody>
      </p:sp>
      <p:sp>
        <p:nvSpPr>
          <p:cNvPr id="71" name="Google Shape;71;p12"/>
          <p:cNvSpPr/>
          <p:nvPr/>
        </p:nvSpPr>
        <p:spPr>
          <a:xfrm>
            <a:off x="758309" y="2811661"/>
            <a:ext cx="629257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Armazenamento simples e barato, do que quiser, quando quiser.</a:t>
            </a:r>
            <a:endParaRPr b="0" i="0" sz="2000" u="none" cap="none" strike="noStrike"/>
          </a:p>
        </p:txBody>
      </p:sp>
      <p:pic>
        <p:nvPicPr>
          <p:cNvPr descr="preencoded.png" id="72" name="Google Shape;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312" y="3721647"/>
            <a:ext cx="5542850" cy="5542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/>
          <p:nvPr/>
        </p:nvSpPr>
        <p:spPr>
          <a:xfrm>
            <a:off x="7587139" y="2013058"/>
            <a:ext cx="34209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15"/>
              </a:lnSpc>
              <a:spcBef>
                <a:spcPts val="0"/>
              </a:spcBef>
              <a:spcAft>
                <a:spcPts val="0"/>
              </a:spcAft>
              <a:buClr>
                <a:srgbClr val="1A2D7A"/>
              </a:buClr>
              <a:buSzPts val="2650"/>
              <a:buFont typeface="Alexandria"/>
              <a:buNone/>
            </a:pPr>
            <a:r>
              <a:rPr b="0" i="0" lang="en-US" sz="3500" u="none" cap="none" strike="noStrike">
                <a:solidFill>
                  <a:srgbClr val="1A2D7A"/>
                </a:solidFill>
                <a:latin typeface="Alexandria"/>
                <a:ea typeface="Alexandria"/>
                <a:cs typeface="Alexandria"/>
                <a:sym typeface="Alexandria"/>
              </a:rPr>
              <a:t>Cloud Run:</a:t>
            </a:r>
            <a:endParaRPr b="0" i="0" sz="3500" u="none" cap="none" strike="noStrike"/>
          </a:p>
        </p:txBody>
      </p:sp>
      <p:sp>
        <p:nvSpPr>
          <p:cNvPr id="74" name="Google Shape;74;p12"/>
          <p:cNvSpPr/>
          <p:nvPr/>
        </p:nvSpPr>
        <p:spPr>
          <a:xfrm>
            <a:off x="7587139" y="2811661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lang="en-US" sz="20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H</a:t>
            </a: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ospedagem web em poucos minutos.</a:t>
            </a:r>
            <a:endParaRPr b="0" i="0" sz="2000" u="none" cap="none" strike="noStrike"/>
          </a:p>
        </p:txBody>
      </p:sp>
      <p:pic>
        <p:nvPicPr>
          <p:cNvPr descr="preencoded.png" id="75" name="Google Shape;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9675" y="3374959"/>
            <a:ext cx="4827500" cy="48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758309" y="2340888"/>
            <a:ext cx="3420904" cy="427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15"/>
              </a:lnSpc>
              <a:spcBef>
                <a:spcPts val="0"/>
              </a:spcBef>
              <a:spcAft>
                <a:spcPts val="0"/>
              </a:spcAft>
              <a:buClr>
                <a:srgbClr val="1A2D7A"/>
              </a:buClr>
              <a:buSzPts val="2650"/>
              <a:buFont typeface="Alexandria"/>
              <a:buNone/>
            </a:pPr>
            <a:r>
              <a:rPr b="0" i="0" lang="en-US" sz="3500" u="none" cap="none" strike="noStrike">
                <a:solidFill>
                  <a:srgbClr val="1A2D7A"/>
                </a:solidFill>
                <a:latin typeface="Alexandria"/>
                <a:ea typeface="Alexandria"/>
                <a:cs typeface="Alexandria"/>
                <a:sym typeface="Alexandria"/>
              </a:rPr>
              <a:t>BigQuery:</a:t>
            </a:r>
            <a:endParaRPr b="0" i="0" sz="3500" u="none" cap="none" strike="noStrike"/>
          </a:p>
        </p:txBody>
      </p:sp>
      <p:sp>
        <p:nvSpPr>
          <p:cNvPr id="82" name="Google Shape;82;p13"/>
          <p:cNvSpPr/>
          <p:nvPr/>
        </p:nvSpPr>
        <p:spPr>
          <a:xfrm>
            <a:off x="758309" y="2985016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lang="en-US" sz="20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Trabalhe com </a:t>
            </a: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seus dados com </a:t>
            </a:r>
            <a:r>
              <a:rPr lang="en-US" sz="20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eficiência</a:t>
            </a: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b="0" i="0" sz="2000" u="none" cap="none" strike="noStrike"/>
          </a:p>
        </p:txBody>
      </p:sp>
      <p:pic>
        <p:nvPicPr>
          <p:cNvPr descr="preencoded.png"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7141" y="3548303"/>
            <a:ext cx="4654151" cy="46541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/>
          <p:nvPr/>
        </p:nvSpPr>
        <p:spPr>
          <a:xfrm>
            <a:off x="7587139" y="2340888"/>
            <a:ext cx="3420904" cy="427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15"/>
              </a:lnSpc>
              <a:spcBef>
                <a:spcPts val="0"/>
              </a:spcBef>
              <a:spcAft>
                <a:spcPts val="0"/>
              </a:spcAft>
              <a:buClr>
                <a:srgbClr val="1A2D7A"/>
              </a:buClr>
              <a:buSzPts val="2650"/>
              <a:buFont typeface="Alexandria"/>
              <a:buNone/>
            </a:pPr>
            <a:r>
              <a:rPr b="0" i="0" lang="en-US" sz="3500" u="none" cap="none" strike="noStrike">
                <a:solidFill>
                  <a:srgbClr val="1A2D7A"/>
                </a:solidFill>
                <a:latin typeface="Alexandria"/>
                <a:ea typeface="Alexandria"/>
                <a:cs typeface="Alexandria"/>
                <a:sym typeface="Alexandria"/>
              </a:rPr>
              <a:t>Looker:</a:t>
            </a:r>
            <a:endParaRPr b="0" i="0" sz="3500" u="none" cap="none" strike="noStrike"/>
          </a:p>
        </p:txBody>
      </p:sp>
      <p:sp>
        <p:nvSpPr>
          <p:cNvPr id="85" name="Google Shape;85;p13"/>
          <p:cNvSpPr/>
          <p:nvPr/>
        </p:nvSpPr>
        <p:spPr>
          <a:xfrm>
            <a:off x="7587139" y="2985016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Visualização de dados fácil como nunca.</a:t>
            </a:r>
            <a:endParaRPr b="0" i="0" sz="2000" u="none" cap="none" strike="noStrike"/>
          </a:p>
        </p:txBody>
      </p:sp>
      <p:pic>
        <p:nvPicPr>
          <p:cNvPr descr="preencoded.png" id="86" name="Google Shape;86;p13"/>
          <p:cNvPicPr preferRelativeResize="0"/>
          <p:nvPr/>
        </p:nvPicPr>
        <p:blipFill rotWithShape="1">
          <a:blip r:embed="rId4">
            <a:alphaModFix/>
          </a:blip>
          <a:srcRect b="0" l="2909" r="3228" t="0"/>
          <a:stretch/>
        </p:blipFill>
        <p:spPr>
          <a:xfrm>
            <a:off x="585050" y="3458425"/>
            <a:ext cx="4368300" cy="465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2" name="Google Shape;92;p14"/>
          <p:cNvPicPr preferRelativeResize="0"/>
          <p:nvPr/>
        </p:nvPicPr>
        <p:blipFill rotWithShape="1">
          <a:blip r:embed="rId3">
            <a:alphaModFix/>
          </a:blip>
          <a:srcRect b="8742" l="18357" r="8183" t="25821"/>
          <a:stretch/>
        </p:blipFill>
        <p:spPr>
          <a:xfrm>
            <a:off x="1007450" y="2124800"/>
            <a:ext cx="4029800" cy="53853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6244709" y="2921465"/>
            <a:ext cx="57015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1A2D7A"/>
              </a:buClr>
              <a:buSzPts val="4450"/>
              <a:buFont typeface="Alexandria"/>
              <a:buNone/>
            </a:pPr>
            <a:r>
              <a:rPr b="0" i="0" lang="en-US" sz="5000" u="none" cap="none" strike="noStrike">
                <a:solidFill>
                  <a:srgbClr val="1A2D7A"/>
                </a:solidFill>
                <a:latin typeface="Alexandria"/>
                <a:ea typeface="Alexandria"/>
                <a:cs typeface="Alexandria"/>
                <a:sym typeface="Alexandria"/>
              </a:rPr>
              <a:t>Google ADK</a:t>
            </a:r>
            <a:endParaRPr b="0" i="0" sz="5000" u="none" cap="none" strike="noStrike"/>
          </a:p>
        </p:txBody>
      </p:sp>
      <p:sp>
        <p:nvSpPr>
          <p:cNvPr id="94" name="Google Shape;94;p14"/>
          <p:cNvSpPr/>
          <p:nvPr/>
        </p:nvSpPr>
        <p:spPr>
          <a:xfrm>
            <a:off x="6244709" y="4165044"/>
            <a:ext cx="76273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Seu chatbot inteligente, do seu jeito.</a:t>
            </a:r>
            <a:endParaRPr b="0" i="0" sz="2000" u="none" cap="none" strike="noStrike"/>
          </a:p>
        </p:txBody>
      </p:sp>
      <p:sp>
        <p:nvSpPr>
          <p:cNvPr id="95" name="Google Shape;95;p14"/>
          <p:cNvSpPr/>
          <p:nvPr/>
        </p:nvSpPr>
        <p:spPr>
          <a:xfrm>
            <a:off x="6244709" y="4755475"/>
            <a:ext cx="76273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Diga o que precisa, ele vai te entregar!</a:t>
            </a:r>
            <a:endParaRPr b="0" i="0" sz="2000" u="none" cap="none" strike="noStrike"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5400" y="4755475"/>
            <a:ext cx="1735625" cy="6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39626" y="4336937"/>
            <a:ext cx="1527425" cy="15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7825" y="3978300"/>
            <a:ext cx="894450" cy="24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85600" y="3127425"/>
            <a:ext cx="7810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525" y="3036100"/>
            <a:ext cx="7810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525" y="4973525"/>
            <a:ext cx="781050" cy="13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2" cy="270819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>
            <a:off x="758300" y="4553925"/>
            <a:ext cx="12139200" cy="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3550"/>
              <a:buFont typeface="Alexandria"/>
              <a:buNone/>
            </a:pPr>
            <a:r>
              <a:rPr lang="en-US" sz="500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Um colaborador, eficiência de muitos</a:t>
            </a:r>
            <a:endParaRPr b="0" i="0" sz="500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758309" y="5702379"/>
            <a:ext cx="131137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B3535"/>
              </a:buClr>
              <a:buSzPts val="1700"/>
              <a:buFont typeface="Sora"/>
              <a:buNone/>
            </a:pPr>
            <a:r>
              <a:rPr b="0" i="0" lang="en-US" sz="2000" u="none" cap="none" strike="noStrike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Agilize a rotina de trabalho</a:t>
            </a:r>
            <a:r>
              <a:rPr lang="en-US" sz="2000">
                <a:solidFill>
                  <a:srgbClr val="3B3535"/>
                </a:solidFill>
                <a:latin typeface="Sora"/>
                <a:ea typeface="Sora"/>
                <a:cs typeface="Sora"/>
                <a:sym typeface="Sora"/>
              </a:rPr>
              <a:t> com a IA que te entende</a:t>
            </a:r>
            <a:endParaRPr b="0" i="0" sz="20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758300" y="2639375"/>
            <a:ext cx="76275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1F1E1E"/>
              </a:buClr>
              <a:buSzPts val="6150"/>
              <a:buFont typeface="Alexandria"/>
              <a:buNone/>
            </a:pPr>
            <a:r>
              <a:rPr b="0" i="0" lang="en-US" sz="61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Traga seu negócio para as soluções da </a:t>
            </a:r>
            <a:r>
              <a:rPr lang="en-US" sz="6150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G</a:t>
            </a:r>
            <a:r>
              <a:rPr b="0" i="0" lang="en-US" sz="6150" u="none" cap="none" strike="noStrike">
                <a:solidFill>
                  <a:srgbClr val="1F1E1E"/>
                </a:solidFill>
                <a:latin typeface="Alexandria"/>
                <a:ea typeface="Alexandria"/>
                <a:cs typeface="Alexandria"/>
                <a:sym typeface="Alexandria"/>
              </a:rPr>
              <a:t>oogle!</a:t>
            </a:r>
            <a:endParaRPr b="0" i="0" sz="6150" u="none" cap="none" strike="noStrike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700" y="1520094"/>
            <a:ext cx="5939900" cy="59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