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7" r:id="rId2"/>
    <p:sldId id="261" r:id="rId3"/>
    <p:sldId id="258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3" r:id="rId20"/>
    <p:sldId id="264" r:id="rId21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9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6784"/>
    <a:srgbClr val="000000"/>
    <a:srgbClr val="FCFCF7"/>
    <a:srgbClr val="060E22"/>
    <a:srgbClr val="FC9AA8"/>
    <a:srgbClr val="805173"/>
    <a:srgbClr val="EE4784"/>
    <a:srgbClr val="FAA6EE"/>
    <a:srgbClr val="FF99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35" d="100"/>
          <a:sy n="35" d="100"/>
        </p:scale>
        <p:origin x="2292" y="72"/>
      </p:cViewPr>
      <p:guideLst>
        <p:guide orient="horz" pos="4009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38749-5134-4C05-B5C2-541DDFA50138}" type="datetimeFigureOut">
              <a:rPr lang="pt-BR" smtClean="0"/>
              <a:t>07/12/2024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A84AE-2B4C-4BFE-9955-F0788B9E9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143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B2E5-119A-498B-B055-33DB7221CED5}" type="datetime1">
              <a:rPr lang="pt-BR" smtClean="0"/>
              <a:t>07/12/2024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 Ninja - P. G. Gonçalves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24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EEB4-2A3B-4498-B3B3-E226FC95AC45}" type="datetime1">
              <a:rPr lang="pt-BR" smtClean="0"/>
              <a:t>07/12/2024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 Ninja - P. G. Gonçalves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13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FC9C-A5CE-4B90-B302-86370E48C232}" type="datetime1">
              <a:rPr lang="pt-BR" smtClean="0"/>
              <a:t>07/12/2024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 Ninja - P. G. Gonçalves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34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0900-30D7-4ABD-9BAA-A957780D3D88}" type="datetime1">
              <a:rPr lang="pt-BR" smtClean="0"/>
              <a:t>07/12/2024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 Ninja - P. G. Gonçalves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20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654C-CCC4-4512-AF1E-6876831151C7}" type="datetime1">
              <a:rPr lang="pt-BR" smtClean="0"/>
              <a:t>07/12/2024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 Ninja - P. G. Gonçalves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14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29DC-EDD7-4E70-A177-1501D610E4FE}" type="datetime1">
              <a:rPr lang="pt-BR" smtClean="0"/>
              <a:t>07/12/2024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 Ninja - P. G. Gonçalves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1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FF9-9FD0-4204-AB8B-CF49FDCE2FA4}" type="datetime1">
              <a:rPr lang="pt-BR" smtClean="0"/>
              <a:t>07/12/2024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 Ninja - P. G. Gonçalves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0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9B3-CEBA-4FDF-AB72-535C8A8D700F}" type="datetime1">
              <a:rPr lang="pt-BR" smtClean="0"/>
              <a:t>07/12/2024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 Ninja - P. G. Gonçalves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1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623F-114E-4A09-A565-C1CC4ACC5013}" type="datetime1">
              <a:rPr lang="pt-BR" smtClean="0"/>
              <a:t>07/12/2024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 Ninja - P. G. Gonçalves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43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C066-D121-4875-BBC3-81DC4299B91C}" type="datetime1">
              <a:rPr lang="pt-BR" smtClean="0"/>
              <a:t>07/12/2024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 Ninja - P. G. Gonçalves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10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0CDE-0D4C-4589-BF55-4914A17CCECC}" type="datetime1">
              <a:rPr lang="pt-BR" smtClean="0"/>
              <a:t>07/12/2024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 Ninja - P. G. Gonçalves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94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6D2F2-AEF1-4301-9C97-206DAEDDA307}" type="datetime1">
              <a:rPr lang="pt-BR" smtClean="0"/>
              <a:t>07/12/2024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Código Ninja - P. G. Gonçalves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21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9.wdp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PedroGGoncalve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7B560-0DD0-A7ED-E470-F3212B2C2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id="{A6FEE5E6-3234-8946-B7A9-8088ECBE279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100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capa">
            <a:extLst>
              <a:ext uri="{FF2B5EF4-FFF2-40B4-BE49-F238E27FC236}">
                <a16:creationId xmlns:a16="http://schemas.microsoft.com/office/drawing/2014/main" id="{B57490B9-D3F9-D9C5-2703-DFF79ACE3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01200" cy="9601200"/>
          </a:xfrm>
          <a:prstGeom prst="rect">
            <a:avLst/>
          </a:prstGeom>
        </p:spPr>
      </p:pic>
      <p:grpSp>
        <p:nvGrpSpPr>
          <p:cNvPr id="13" name="logo java">
            <a:extLst>
              <a:ext uri="{FF2B5EF4-FFF2-40B4-BE49-F238E27FC236}">
                <a16:creationId xmlns:a16="http://schemas.microsoft.com/office/drawing/2014/main" id="{436AF00E-2F58-9805-8593-6ACBFCCF5961}"/>
              </a:ext>
            </a:extLst>
          </p:cNvPr>
          <p:cNvGrpSpPr/>
          <p:nvPr/>
        </p:nvGrpSpPr>
        <p:grpSpPr>
          <a:xfrm>
            <a:off x="3308350" y="7618846"/>
            <a:ext cx="2985488" cy="3632199"/>
            <a:chOff x="3308844" y="7341756"/>
            <a:chExt cx="2985488" cy="3632199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54936BC8-DBD1-CFC9-D62F-BF581026A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EE478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737" b="30769"/>
            <a:stretch/>
          </p:blipFill>
          <p:spPr>
            <a:xfrm>
              <a:off x="3308844" y="9284855"/>
              <a:ext cx="2985488" cy="1689100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1C0C34B6-3B94-0D03-2945-BBCA757EA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FF99CC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02" t="-2747" r="26211" b="58700"/>
            <a:stretch/>
          </p:blipFill>
          <p:spPr>
            <a:xfrm>
              <a:off x="4318000" y="7341756"/>
              <a:ext cx="1193800" cy="2221344"/>
            </a:xfrm>
            <a:prstGeom prst="rect">
              <a:avLst/>
            </a:prstGeom>
          </p:spPr>
        </p:pic>
      </p:grpSp>
      <p:sp>
        <p:nvSpPr>
          <p:cNvPr id="14" name="titulo e subtitulo">
            <a:extLst>
              <a:ext uri="{FF2B5EF4-FFF2-40B4-BE49-F238E27FC236}">
                <a16:creationId xmlns:a16="http://schemas.microsoft.com/office/drawing/2014/main" id="{0C53064F-6E80-C634-EEEA-3789B37F4DA4}"/>
              </a:ext>
            </a:extLst>
          </p:cNvPr>
          <p:cNvSpPr txBox="1"/>
          <p:nvPr/>
        </p:nvSpPr>
        <p:spPr>
          <a:xfrm>
            <a:off x="113806" y="84281"/>
            <a:ext cx="4370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spc="-150" dirty="0">
                <a:solidFill>
                  <a:srgbClr val="896784"/>
                </a:solidFill>
                <a:effectLst>
                  <a:glow rad="101600">
                    <a:srgbClr val="FCFCF7"/>
                  </a:glow>
                  <a:innerShdw blurRad="114300">
                    <a:prstClr val="black"/>
                  </a:innerShdw>
                </a:effectLst>
                <a:latin typeface="Bahnschrift SemiBold" panose="020B0502040204020203" pitchFamily="34" charset="0"/>
              </a:rPr>
              <a:t>P. G. Gonçalves</a:t>
            </a:r>
            <a:endParaRPr lang="pt-BR" sz="2400" spc="-150" dirty="0">
              <a:solidFill>
                <a:srgbClr val="896784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5" name="autor">
            <a:extLst>
              <a:ext uri="{FF2B5EF4-FFF2-40B4-BE49-F238E27FC236}">
                <a16:creationId xmlns:a16="http://schemas.microsoft.com/office/drawing/2014/main" id="{8EEF01BC-C05E-759D-7987-3B6269B58863}"/>
              </a:ext>
            </a:extLst>
          </p:cNvPr>
          <p:cNvSpPr txBox="1"/>
          <p:nvPr/>
        </p:nvSpPr>
        <p:spPr>
          <a:xfrm>
            <a:off x="113806" y="7294314"/>
            <a:ext cx="960119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spc="300" dirty="0">
                <a:solidFill>
                  <a:srgbClr val="060E22"/>
                </a:solidFill>
                <a:effectLst>
                  <a:glow rad="101600">
                    <a:srgbClr val="FCFCF7"/>
                  </a:glow>
                  <a:innerShdw blurRad="114300">
                    <a:prstClr val="black"/>
                  </a:innerShdw>
                </a:effectLst>
                <a:latin typeface="Bahnschrift SemiBold" panose="020B0502040204020203" pitchFamily="34" charset="0"/>
              </a:rPr>
              <a:t>Código Ninja</a:t>
            </a:r>
          </a:p>
          <a:p>
            <a:pPr algn="ctr"/>
            <a:endParaRPr lang="pt-BR" sz="5400" spc="300" dirty="0">
              <a:solidFill>
                <a:srgbClr val="805173"/>
              </a:solidFill>
              <a:latin typeface="Bahnschrift SemiBold" panose="020B0502040204020203" pitchFamily="34" charset="0"/>
            </a:endParaRPr>
          </a:p>
          <a:p>
            <a:pPr algn="ctr"/>
            <a:endParaRPr lang="pt-BR" sz="5400" spc="300" dirty="0">
              <a:solidFill>
                <a:srgbClr val="805173"/>
              </a:solidFill>
              <a:latin typeface="Bahnschrift SemiBold" panose="020B0502040204020203" pitchFamily="34" charset="0"/>
            </a:endParaRPr>
          </a:p>
          <a:p>
            <a:pPr algn="ctr"/>
            <a:endParaRPr lang="pt-BR" sz="5400" spc="300" dirty="0">
              <a:solidFill>
                <a:srgbClr val="805173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pt-BR" sz="5400" spc="300" dirty="0">
                <a:solidFill>
                  <a:srgbClr val="805173"/>
                </a:solidFill>
                <a:latin typeface="Bahnschrift SemiBold" panose="020B0502040204020203" pitchFamily="34" charset="0"/>
              </a:rPr>
              <a:t>O Caminho para a Dominação do Java</a:t>
            </a:r>
          </a:p>
        </p:txBody>
      </p:sp>
    </p:spTree>
    <p:extLst>
      <p:ext uri="{BB962C8B-B14F-4D97-AF65-F5344CB8AC3E}">
        <p14:creationId xmlns:p14="http://schemas.microsoft.com/office/powerpoint/2010/main" val="240640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43BA1-0469-56E8-D809-E58770388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>
            <a:extLst>
              <a:ext uri="{FF2B5EF4-FFF2-40B4-BE49-F238E27FC236}">
                <a16:creationId xmlns:a16="http://schemas.microsoft.com/office/drawing/2014/main" id="{312186A9-DA98-F7DC-339E-040C71CE9868}"/>
              </a:ext>
            </a:extLst>
          </p:cNvPr>
          <p:cNvSpPr txBox="1"/>
          <p:nvPr/>
        </p:nvSpPr>
        <p:spPr>
          <a:xfrm>
            <a:off x="1167242" y="2424108"/>
            <a:ext cx="7266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laço for é usado quando sabemos o número de repetições de antemão. Ele é ótimo para percorrer listas ou realizar ações repetitivas.</a:t>
            </a:r>
          </a:p>
          <a:p>
            <a:pPr algn="ctr"/>
            <a:r>
              <a:rPr lang="pt-BR" sz="2400" b="1" dirty="0"/>
              <a:t>Exemplo</a:t>
            </a:r>
            <a:r>
              <a:rPr lang="pt-BR" sz="2400" dirty="0"/>
              <a:t>: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997C6ADB-D2F5-7101-D768-AF5DCF64310F}"/>
              </a:ext>
            </a:extLst>
          </p:cNvPr>
          <p:cNvSpPr txBox="1"/>
          <p:nvPr/>
        </p:nvSpPr>
        <p:spPr>
          <a:xfrm>
            <a:off x="1167245" y="365545"/>
            <a:ext cx="726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Loop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A3A4C3A-2DF7-2103-5E7A-221A8C94C5FB}"/>
              </a:ext>
            </a:extLst>
          </p:cNvPr>
          <p:cNvSpPr/>
          <p:nvPr/>
        </p:nvSpPr>
        <p:spPr>
          <a:xfrm>
            <a:off x="943897" y="0"/>
            <a:ext cx="223345" cy="1091381"/>
          </a:xfrm>
          <a:prstGeom prst="rect">
            <a:avLst/>
          </a:prstGeom>
          <a:gradFill flip="none" rotWithShape="1">
            <a:gsLst>
              <a:gs pos="0">
                <a:srgbClr val="896784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BA9188AE-14D8-1006-F9B8-E0D5BA28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 Ninja - P. G. Gonçalves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93E6538F-2FEB-7E3F-5532-F0C40DAB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10</a:t>
            </a:fld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B649843-6718-D964-6189-58D17BF5B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72" y="1334657"/>
            <a:ext cx="4391025" cy="103822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9D66C832-0543-172B-D1BE-041A63F1C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59" y="9441081"/>
            <a:ext cx="1435072" cy="2424108"/>
          </a:xfrm>
          <a:prstGeom prst="rect">
            <a:avLst/>
          </a:prstGeom>
        </p:spPr>
      </p:pic>
      <p:sp>
        <p:nvSpPr>
          <p:cNvPr id="13" name="texto">
            <a:extLst>
              <a:ext uri="{FF2B5EF4-FFF2-40B4-BE49-F238E27FC236}">
                <a16:creationId xmlns:a16="http://schemas.microsoft.com/office/drawing/2014/main" id="{62C231A9-0F3D-8FCC-A2FF-E3E2E473D904}"/>
              </a:ext>
            </a:extLst>
          </p:cNvPr>
          <p:cNvSpPr txBox="1"/>
          <p:nvPr/>
        </p:nvSpPr>
        <p:spPr>
          <a:xfrm>
            <a:off x="1167241" y="7454338"/>
            <a:ext cx="7266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Explicação: Esse código vai imprimir os números de 1 a 5. A estrutura do for consiste em inicializar a variável i, definir a condição para continuar (i &lt;= 5) e incrementar i após cada repetição.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34BC617-37FF-64FA-12B3-A4CC93C7D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26443" y1="81978" x2="79875" y2="794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65" y="2789965"/>
            <a:ext cx="7987260" cy="566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94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940EA-987C-5461-3E53-4BEF08FAF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5EC0851-0E65-21B4-D4C0-50EFF10AF72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itulo">
            <a:extLst>
              <a:ext uri="{FF2B5EF4-FFF2-40B4-BE49-F238E27FC236}">
                <a16:creationId xmlns:a16="http://schemas.microsoft.com/office/drawing/2014/main" id="{6F388C14-6904-8171-87CD-480BF131D647}"/>
              </a:ext>
            </a:extLst>
          </p:cNvPr>
          <p:cNvSpPr txBox="1"/>
          <p:nvPr/>
        </p:nvSpPr>
        <p:spPr>
          <a:xfrm>
            <a:off x="530943" y="7307715"/>
            <a:ext cx="8583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MÉTODOS</a:t>
            </a:r>
          </a:p>
        </p:txBody>
      </p:sp>
      <p:sp>
        <p:nvSpPr>
          <p:cNvPr id="10" name="titulo">
            <a:extLst>
              <a:ext uri="{FF2B5EF4-FFF2-40B4-BE49-F238E27FC236}">
                <a16:creationId xmlns:a16="http://schemas.microsoft.com/office/drawing/2014/main" id="{5EED72AB-087E-0110-6750-5C5AD82035C6}"/>
              </a:ext>
            </a:extLst>
          </p:cNvPr>
          <p:cNvSpPr txBox="1"/>
          <p:nvPr/>
        </p:nvSpPr>
        <p:spPr>
          <a:xfrm>
            <a:off x="1167244" y="1876961"/>
            <a:ext cx="7266709" cy="45089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pt-BR" sz="28700" dirty="0">
                <a:ln>
                  <a:solidFill>
                    <a:srgbClr val="896784"/>
                  </a:solidFill>
                </a:ln>
                <a:solidFill>
                  <a:sysClr val="windowText" lastClr="000000"/>
                </a:solidFill>
                <a:effectLst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05.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4A9CDC5-4370-CFA0-8C76-3A1446BBBA14}"/>
              </a:ext>
            </a:extLst>
          </p:cNvPr>
          <p:cNvSpPr/>
          <p:nvPr/>
        </p:nvSpPr>
        <p:spPr>
          <a:xfrm>
            <a:off x="530942" y="9527458"/>
            <a:ext cx="8583561" cy="117988"/>
          </a:xfrm>
          <a:prstGeom prst="rect">
            <a:avLst/>
          </a:prstGeom>
          <a:gradFill flip="none" rotWithShape="1">
            <a:gsLst>
              <a:gs pos="0">
                <a:srgbClr val="896784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o">
            <a:extLst>
              <a:ext uri="{FF2B5EF4-FFF2-40B4-BE49-F238E27FC236}">
                <a16:creationId xmlns:a16="http://schemas.microsoft.com/office/drawing/2014/main" id="{4138DE65-C2DE-B7A1-716B-85A7049AB555}"/>
              </a:ext>
            </a:extLst>
          </p:cNvPr>
          <p:cNvSpPr txBox="1"/>
          <p:nvPr/>
        </p:nvSpPr>
        <p:spPr>
          <a:xfrm>
            <a:off x="1167243" y="10020432"/>
            <a:ext cx="726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Criando e usando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20CA619-9CDA-B3BD-3D9E-E8F4646A6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comando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System.out.println()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é um dos primeiros que todo programador aprende, pois é usado para imprimir texto na tela. Ideal para testar o que você está fazendo no código.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DF3E2195-24CA-BC76-A50B-300AA971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 Ninja - P. G. Gonçalves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E452DAE7-A13C-7DD9-F0A1-A8C7B011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867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B1977-97AE-AEEE-0DA7-DDA63A18E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>
            <a:extLst>
              <a:ext uri="{FF2B5EF4-FFF2-40B4-BE49-F238E27FC236}">
                <a16:creationId xmlns:a16="http://schemas.microsoft.com/office/drawing/2014/main" id="{B3C2D91D-4A42-1C72-537E-2330A20A458C}"/>
              </a:ext>
            </a:extLst>
          </p:cNvPr>
          <p:cNvSpPr txBox="1"/>
          <p:nvPr/>
        </p:nvSpPr>
        <p:spPr>
          <a:xfrm>
            <a:off x="1167242" y="2424108"/>
            <a:ext cx="7266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Em Java, podemos organizar nosso código criando métodos. Eles ajudam a dividir tarefas em blocos menores e reutilizáveis.</a:t>
            </a:r>
          </a:p>
          <a:p>
            <a:pPr algn="ctr"/>
            <a:r>
              <a:rPr lang="pt-BR" sz="2400" b="1" dirty="0"/>
              <a:t>Exemplo</a:t>
            </a:r>
            <a:r>
              <a:rPr lang="pt-BR" sz="2400" dirty="0"/>
              <a:t>: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51682C79-DF68-4531-7B47-51F29CB1C20C}"/>
              </a:ext>
            </a:extLst>
          </p:cNvPr>
          <p:cNvSpPr txBox="1"/>
          <p:nvPr/>
        </p:nvSpPr>
        <p:spPr>
          <a:xfrm>
            <a:off x="1167245" y="365545"/>
            <a:ext cx="726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Variáveis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CAF0827-8501-15FC-ACFC-A92B9AE904BB}"/>
              </a:ext>
            </a:extLst>
          </p:cNvPr>
          <p:cNvSpPr/>
          <p:nvPr/>
        </p:nvSpPr>
        <p:spPr>
          <a:xfrm>
            <a:off x="943897" y="0"/>
            <a:ext cx="223345" cy="1091381"/>
          </a:xfrm>
          <a:prstGeom prst="rect">
            <a:avLst/>
          </a:prstGeom>
          <a:gradFill flip="none" rotWithShape="1">
            <a:gsLst>
              <a:gs pos="0">
                <a:srgbClr val="896784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964A219D-B91B-C1EC-97CF-22AEC7D0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 Ninja - P. G. Gonçalves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D9C01AE3-C383-6A0D-8091-E512E70D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12</a:t>
            </a:fld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EFD5D8C-A71A-54E6-9DEB-9035AC610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72" y="1334657"/>
            <a:ext cx="4391025" cy="103822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91F97D4-C11F-500C-C1BE-5C45916A6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59" y="9441081"/>
            <a:ext cx="1435072" cy="2424108"/>
          </a:xfrm>
          <a:prstGeom prst="rect">
            <a:avLst/>
          </a:prstGeom>
        </p:spPr>
      </p:pic>
      <p:sp>
        <p:nvSpPr>
          <p:cNvPr id="13" name="texto">
            <a:extLst>
              <a:ext uri="{FF2B5EF4-FFF2-40B4-BE49-F238E27FC236}">
                <a16:creationId xmlns:a16="http://schemas.microsoft.com/office/drawing/2014/main" id="{FDE6BC3A-5491-D470-E874-6386B030D406}"/>
              </a:ext>
            </a:extLst>
          </p:cNvPr>
          <p:cNvSpPr txBox="1"/>
          <p:nvPr/>
        </p:nvSpPr>
        <p:spPr>
          <a:xfrm>
            <a:off x="1167241" y="7454338"/>
            <a:ext cx="7266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Explicação: Criamos um método chamado </a:t>
            </a:r>
            <a:r>
              <a:rPr lang="pt-BR" sz="2400" dirty="0" err="1"/>
              <a:t>saudacao</a:t>
            </a:r>
            <a:r>
              <a:rPr lang="pt-BR" sz="2400" dirty="0"/>
              <a:t>() que, quando chamado, imprime uma mensagem na tela. Isso ajuda a evitar repetir o mesmo código em várias partes do programa.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A379146-048B-FD8B-AAB8-7F49BBA0F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7" y="2729767"/>
            <a:ext cx="8138983" cy="590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85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E08F4-4E16-C702-C2C5-8CE358558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C417B82-7665-C17D-E292-3427EE63360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itulo">
            <a:extLst>
              <a:ext uri="{FF2B5EF4-FFF2-40B4-BE49-F238E27FC236}">
                <a16:creationId xmlns:a16="http://schemas.microsoft.com/office/drawing/2014/main" id="{CE2E35E6-549C-F491-168E-EB3C80F25BD9}"/>
              </a:ext>
            </a:extLst>
          </p:cNvPr>
          <p:cNvSpPr txBox="1"/>
          <p:nvPr/>
        </p:nvSpPr>
        <p:spPr>
          <a:xfrm>
            <a:off x="530943" y="7263634"/>
            <a:ext cx="8583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ARRAYS</a:t>
            </a:r>
          </a:p>
        </p:txBody>
      </p:sp>
      <p:sp>
        <p:nvSpPr>
          <p:cNvPr id="10" name="titulo">
            <a:extLst>
              <a:ext uri="{FF2B5EF4-FFF2-40B4-BE49-F238E27FC236}">
                <a16:creationId xmlns:a16="http://schemas.microsoft.com/office/drawing/2014/main" id="{390B0238-0538-75F9-394A-C837C128DB7E}"/>
              </a:ext>
            </a:extLst>
          </p:cNvPr>
          <p:cNvSpPr txBox="1"/>
          <p:nvPr/>
        </p:nvSpPr>
        <p:spPr>
          <a:xfrm>
            <a:off x="1167244" y="1876961"/>
            <a:ext cx="7266709" cy="45089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pt-BR" sz="28700" dirty="0">
                <a:ln>
                  <a:solidFill>
                    <a:srgbClr val="896784"/>
                  </a:solidFill>
                </a:ln>
                <a:solidFill>
                  <a:sysClr val="windowText" lastClr="000000"/>
                </a:solidFill>
                <a:effectLst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06.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4DD5CAE-B837-3CCC-D429-C1C4D6BDE695}"/>
              </a:ext>
            </a:extLst>
          </p:cNvPr>
          <p:cNvSpPr/>
          <p:nvPr/>
        </p:nvSpPr>
        <p:spPr>
          <a:xfrm>
            <a:off x="530942" y="9527458"/>
            <a:ext cx="8583561" cy="117988"/>
          </a:xfrm>
          <a:prstGeom prst="rect">
            <a:avLst/>
          </a:prstGeom>
          <a:gradFill flip="none" rotWithShape="1">
            <a:gsLst>
              <a:gs pos="0">
                <a:srgbClr val="896784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o">
            <a:extLst>
              <a:ext uri="{FF2B5EF4-FFF2-40B4-BE49-F238E27FC236}">
                <a16:creationId xmlns:a16="http://schemas.microsoft.com/office/drawing/2014/main" id="{0F14DF5D-AD46-31F2-4CF5-A823BC9BC524}"/>
              </a:ext>
            </a:extLst>
          </p:cNvPr>
          <p:cNvSpPr txBox="1"/>
          <p:nvPr/>
        </p:nvSpPr>
        <p:spPr>
          <a:xfrm>
            <a:off x="1167243" y="10020432"/>
            <a:ext cx="726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Usando </a:t>
            </a:r>
            <a:r>
              <a:rPr lang="pt-BR" sz="2400" dirty="0" err="1">
                <a:solidFill>
                  <a:schemeClr val="bg1"/>
                </a:solidFill>
              </a:rPr>
              <a:t>Arrays</a:t>
            </a:r>
            <a:r>
              <a:rPr lang="pt-BR" sz="2400" dirty="0">
                <a:solidFill>
                  <a:schemeClr val="bg1"/>
                </a:solidFill>
              </a:rPr>
              <a:t> para Armazenar Dados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1E629B1-31EF-FE5F-3B78-2B3F80E82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comando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System.out.println()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é um dos primeiros que todo programador aprende, pois é usado para imprimir texto na tela. Ideal para testar o que você está fazendo no código.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B8CF0BC1-DCAC-A5EF-FA2E-EFD9EB1E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 Ninja - P. G. Gonçalves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7C69EBA6-B72C-DB6B-7C62-D1D47ECE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16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5DB9C-4B19-B0F0-A2E3-B2A98D030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>
            <a:extLst>
              <a:ext uri="{FF2B5EF4-FFF2-40B4-BE49-F238E27FC236}">
                <a16:creationId xmlns:a16="http://schemas.microsoft.com/office/drawing/2014/main" id="{D503AA7F-BB91-4F5C-170F-73D90C3E7617}"/>
              </a:ext>
            </a:extLst>
          </p:cNvPr>
          <p:cNvSpPr txBox="1"/>
          <p:nvPr/>
        </p:nvSpPr>
        <p:spPr>
          <a:xfrm>
            <a:off x="1167242" y="2424108"/>
            <a:ext cx="75048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/>
              <a:t>Arrays</a:t>
            </a:r>
            <a:r>
              <a:rPr lang="pt-BR" sz="2400" dirty="0"/>
              <a:t> são usados para armazenar múltiplos valores de um mesmo tipo em uma única variável. Isso é útil quando você tem uma lista de itens e precisa manipulá-los.</a:t>
            </a:r>
          </a:p>
          <a:p>
            <a:pPr algn="ctr"/>
            <a:r>
              <a:rPr lang="pt-BR" sz="2400" b="1" dirty="0"/>
              <a:t>Exemplo</a:t>
            </a:r>
            <a:r>
              <a:rPr lang="pt-BR" sz="2400" dirty="0"/>
              <a:t>: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EBBC39FC-45D8-AEE9-32DA-4449BCFD5C8F}"/>
              </a:ext>
            </a:extLst>
          </p:cNvPr>
          <p:cNvSpPr txBox="1"/>
          <p:nvPr/>
        </p:nvSpPr>
        <p:spPr>
          <a:xfrm>
            <a:off x="1167245" y="365545"/>
            <a:ext cx="726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err="1">
                <a:latin typeface="Impact" panose="020B0806030902050204" pitchFamily="34" charset="0"/>
              </a:rPr>
              <a:t>Arrays</a:t>
            </a:r>
            <a:endParaRPr lang="pt-BR" sz="48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863485E-B79D-5F4E-C7F6-D3CB04FB3DBE}"/>
              </a:ext>
            </a:extLst>
          </p:cNvPr>
          <p:cNvSpPr/>
          <p:nvPr/>
        </p:nvSpPr>
        <p:spPr>
          <a:xfrm>
            <a:off x="943897" y="0"/>
            <a:ext cx="223345" cy="1091381"/>
          </a:xfrm>
          <a:prstGeom prst="rect">
            <a:avLst/>
          </a:prstGeom>
          <a:gradFill flip="none" rotWithShape="1">
            <a:gsLst>
              <a:gs pos="0">
                <a:srgbClr val="896784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9949C386-69F4-35B7-ABEF-F2DA62B2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 Ninja - P. G. Gonçalves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67868F85-FA5A-5826-30F7-4358C462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14</a:t>
            </a:fld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5F4F87F-773E-5209-7FF3-D1D2556E1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72" y="1334657"/>
            <a:ext cx="4391025" cy="103822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01C6008-085B-794E-6146-0BD121F88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59" y="9441081"/>
            <a:ext cx="1435072" cy="2424108"/>
          </a:xfrm>
          <a:prstGeom prst="rect">
            <a:avLst/>
          </a:prstGeom>
        </p:spPr>
      </p:pic>
      <p:sp>
        <p:nvSpPr>
          <p:cNvPr id="13" name="texto">
            <a:extLst>
              <a:ext uri="{FF2B5EF4-FFF2-40B4-BE49-F238E27FC236}">
                <a16:creationId xmlns:a16="http://schemas.microsoft.com/office/drawing/2014/main" id="{896CA11C-A527-6E98-3C74-845A3E23FFAE}"/>
              </a:ext>
            </a:extLst>
          </p:cNvPr>
          <p:cNvSpPr txBox="1"/>
          <p:nvPr/>
        </p:nvSpPr>
        <p:spPr>
          <a:xfrm>
            <a:off x="1167241" y="7454338"/>
            <a:ext cx="726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Explicação: Nesse exemplo, criamos um </a:t>
            </a:r>
            <a:r>
              <a:rPr lang="pt-BR" sz="2400" dirty="0" err="1"/>
              <a:t>array</a:t>
            </a:r>
            <a:r>
              <a:rPr lang="pt-BR" sz="2400" dirty="0"/>
              <a:t> de frutas e usamos um laço for para imprimir cada uma delas.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D52ED4-0EB5-B188-3B85-0C0365782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7" y="2875503"/>
            <a:ext cx="7816645" cy="552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61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5BC91-384B-4AE4-139D-9F4CCF45E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7B24A5F-2F7E-70E6-4CF3-CE6215D1181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itulo">
            <a:extLst>
              <a:ext uri="{FF2B5EF4-FFF2-40B4-BE49-F238E27FC236}">
                <a16:creationId xmlns:a16="http://schemas.microsoft.com/office/drawing/2014/main" id="{B53914AC-AD1D-3EAE-E285-3F166A6874E4}"/>
              </a:ext>
            </a:extLst>
          </p:cNvPr>
          <p:cNvSpPr txBox="1"/>
          <p:nvPr/>
        </p:nvSpPr>
        <p:spPr>
          <a:xfrm>
            <a:off x="508817" y="7389362"/>
            <a:ext cx="8583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SCANNER</a:t>
            </a:r>
          </a:p>
        </p:txBody>
      </p:sp>
      <p:sp>
        <p:nvSpPr>
          <p:cNvPr id="10" name="titulo">
            <a:extLst>
              <a:ext uri="{FF2B5EF4-FFF2-40B4-BE49-F238E27FC236}">
                <a16:creationId xmlns:a16="http://schemas.microsoft.com/office/drawing/2014/main" id="{F59B7406-B1C9-5641-1D7C-BD09D0D8901A}"/>
              </a:ext>
            </a:extLst>
          </p:cNvPr>
          <p:cNvSpPr txBox="1"/>
          <p:nvPr/>
        </p:nvSpPr>
        <p:spPr>
          <a:xfrm>
            <a:off x="1167244" y="1876961"/>
            <a:ext cx="7266709" cy="45089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pt-BR" sz="28700" dirty="0">
                <a:ln>
                  <a:solidFill>
                    <a:srgbClr val="896784"/>
                  </a:solidFill>
                </a:ln>
                <a:solidFill>
                  <a:sysClr val="windowText" lastClr="000000"/>
                </a:solidFill>
                <a:effectLst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07.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7A82DC-8ABD-4358-4270-5C08FF916304}"/>
              </a:ext>
            </a:extLst>
          </p:cNvPr>
          <p:cNvSpPr/>
          <p:nvPr/>
        </p:nvSpPr>
        <p:spPr>
          <a:xfrm>
            <a:off x="530942" y="9527458"/>
            <a:ext cx="8583561" cy="117988"/>
          </a:xfrm>
          <a:prstGeom prst="rect">
            <a:avLst/>
          </a:prstGeom>
          <a:gradFill flip="none" rotWithShape="1">
            <a:gsLst>
              <a:gs pos="0">
                <a:srgbClr val="896784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o">
            <a:extLst>
              <a:ext uri="{FF2B5EF4-FFF2-40B4-BE49-F238E27FC236}">
                <a16:creationId xmlns:a16="http://schemas.microsoft.com/office/drawing/2014/main" id="{979DCCA4-AD42-6EA0-F996-640F244E8B93}"/>
              </a:ext>
            </a:extLst>
          </p:cNvPr>
          <p:cNvSpPr txBox="1"/>
          <p:nvPr/>
        </p:nvSpPr>
        <p:spPr>
          <a:xfrm>
            <a:off x="1167243" y="10020432"/>
            <a:ext cx="726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Lendo Dados do Usuário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214DE0A-041B-AE04-6ABD-95A13EF94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comando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System.out.println()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é um dos primeiros que todo programador aprende, pois é usado para imprimir texto na tela. Ideal para testar o que você está fazendo no código.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8F65DB2C-F0F4-BFC0-E813-9011D1DC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 Ninja - P. G. Gonçalves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44B3743E-0E34-6F89-5878-7175EA28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754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D108-3461-EB8E-0B31-E5E8B5A88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>
            <a:extLst>
              <a:ext uri="{FF2B5EF4-FFF2-40B4-BE49-F238E27FC236}">
                <a16:creationId xmlns:a16="http://schemas.microsoft.com/office/drawing/2014/main" id="{2051C6DB-CA53-A15A-5AF7-76041104F588}"/>
              </a:ext>
            </a:extLst>
          </p:cNvPr>
          <p:cNvSpPr txBox="1"/>
          <p:nvPr/>
        </p:nvSpPr>
        <p:spPr>
          <a:xfrm>
            <a:off x="1167242" y="2424108"/>
            <a:ext cx="7266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Com o comando Scanner, podemos ler dados inseridos pelo usuário no console. Isso é importante para tornar seu programa </a:t>
            </a:r>
            <a:r>
              <a:rPr lang="pt-BR" sz="2400" dirty="0" err="1"/>
              <a:t>interativo.</a:t>
            </a:r>
            <a:r>
              <a:rPr lang="pt-BR" sz="2400" b="1" dirty="0" err="1"/>
              <a:t>Exemplo</a:t>
            </a:r>
            <a:r>
              <a:rPr lang="pt-BR" sz="2400" dirty="0"/>
              <a:t>: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35DF195A-2B0A-AECC-8603-85A61C592DC3}"/>
              </a:ext>
            </a:extLst>
          </p:cNvPr>
          <p:cNvSpPr txBox="1"/>
          <p:nvPr/>
        </p:nvSpPr>
        <p:spPr>
          <a:xfrm>
            <a:off x="1167245" y="365545"/>
            <a:ext cx="726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Scanner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B708076-1F0C-F9B1-6B55-BFBAE270A829}"/>
              </a:ext>
            </a:extLst>
          </p:cNvPr>
          <p:cNvSpPr/>
          <p:nvPr/>
        </p:nvSpPr>
        <p:spPr>
          <a:xfrm>
            <a:off x="943897" y="0"/>
            <a:ext cx="223345" cy="1091381"/>
          </a:xfrm>
          <a:prstGeom prst="rect">
            <a:avLst/>
          </a:prstGeom>
          <a:gradFill flip="none" rotWithShape="1">
            <a:gsLst>
              <a:gs pos="0">
                <a:srgbClr val="896784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817CCC33-8C62-E426-BBD8-4419866C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 Ninja - P. G. Gonçalves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529AE33F-25EB-D3F1-AD08-23E8A93E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16</a:t>
            </a:fld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6CB9D88-9FF8-07B4-2CC7-47838B2BE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72" y="1334657"/>
            <a:ext cx="4391025" cy="103822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87644CA-A3BB-B15D-3395-76DB61CD6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59" y="9441081"/>
            <a:ext cx="1435072" cy="2424108"/>
          </a:xfrm>
          <a:prstGeom prst="rect">
            <a:avLst/>
          </a:prstGeom>
        </p:spPr>
      </p:pic>
      <p:sp>
        <p:nvSpPr>
          <p:cNvPr id="13" name="texto">
            <a:extLst>
              <a:ext uri="{FF2B5EF4-FFF2-40B4-BE49-F238E27FC236}">
                <a16:creationId xmlns:a16="http://schemas.microsoft.com/office/drawing/2014/main" id="{BBC49E6F-6A59-4669-DEAE-B031350EC5A4}"/>
              </a:ext>
            </a:extLst>
          </p:cNvPr>
          <p:cNvSpPr txBox="1"/>
          <p:nvPr/>
        </p:nvSpPr>
        <p:spPr>
          <a:xfrm>
            <a:off x="1167241" y="7454338"/>
            <a:ext cx="7266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Explicação: Aqui, pedimos para o usuário digitar seu nome, que é lido com o </a:t>
            </a:r>
            <a:r>
              <a:rPr lang="pt-BR" sz="2400" dirty="0" err="1"/>
              <a:t>scanner.nextLine</a:t>
            </a:r>
            <a:r>
              <a:rPr lang="pt-BR" sz="2400" dirty="0"/>
              <a:t>(), e depois o programa responde com uma saudação personalizada.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1F2324A-B3FA-02FF-EA35-6F13E6C5DE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96" y="3229930"/>
            <a:ext cx="6817197" cy="48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12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2E533-790F-5C78-6302-5397BB531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D50C48D-5C4C-D571-7545-3DB0A168364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itulo">
            <a:extLst>
              <a:ext uri="{FF2B5EF4-FFF2-40B4-BE49-F238E27FC236}">
                <a16:creationId xmlns:a16="http://schemas.microsoft.com/office/drawing/2014/main" id="{CBFD09C4-C846-B5B0-BE1E-9A896C4F7E30}"/>
              </a:ext>
            </a:extLst>
          </p:cNvPr>
          <p:cNvSpPr txBox="1"/>
          <p:nvPr/>
        </p:nvSpPr>
        <p:spPr>
          <a:xfrm>
            <a:off x="530943" y="7240690"/>
            <a:ext cx="8583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SWITCH</a:t>
            </a:r>
          </a:p>
        </p:txBody>
      </p:sp>
      <p:sp>
        <p:nvSpPr>
          <p:cNvPr id="10" name="titulo">
            <a:extLst>
              <a:ext uri="{FF2B5EF4-FFF2-40B4-BE49-F238E27FC236}">
                <a16:creationId xmlns:a16="http://schemas.microsoft.com/office/drawing/2014/main" id="{36518072-E3C5-B823-107E-6105CF7BF924}"/>
              </a:ext>
            </a:extLst>
          </p:cNvPr>
          <p:cNvSpPr txBox="1"/>
          <p:nvPr/>
        </p:nvSpPr>
        <p:spPr>
          <a:xfrm>
            <a:off x="1167244" y="1876961"/>
            <a:ext cx="7266709" cy="45089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pt-BR" sz="28700" dirty="0">
                <a:ln>
                  <a:solidFill>
                    <a:srgbClr val="896784"/>
                  </a:solidFill>
                </a:ln>
                <a:solidFill>
                  <a:sysClr val="windowText" lastClr="000000"/>
                </a:solidFill>
                <a:effectLst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08.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45680D5-BB94-E65F-9F9A-FD09E3971F15}"/>
              </a:ext>
            </a:extLst>
          </p:cNvPr>
          <p:cNvSpPr/>
          <p:nvPr/>
        </p:nvSpPr>
        <p:spPr>
          <a:xfrm>
            <a:off x="530942" y="9527458"/>
            <a:ext cx="8583561" cy="117988"/>
          </a:xfrm>
          <a:prstGeom prst="rect">
            <a:avLst/>
          </a:prstGeom>
          <a:gradFill flip="none" rotWithShape="1">
            <a:gsLst>
              <a:gs pos="0">
                <a:srgbClr val="896784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o">
            <a:extLst>
              <a:ext uri="{FF2B5EF4-FFF2-40B4-BE49-F238E27FC236}">
                <a16:creationId xmlns:a16="http://schemas.microsoft.com/office/drawing/2014/main" id="{B2E06337-8EC1-1BA0-4544-FAB7CFEC5701}"/>
              </a:ext>
            </a:extLst>
          </p:cNvPr>
          <p:cNvSpPr txBox="1"/>
          <p:nvPr/>
        </p:nvSpPr>
        <p:spPr>
          <a:xfrm>
            <a:off x="1167243" y="10020432"/>
            <a:ext cx="726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Alternativa para Múltiplas Condições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7A90C8FC-F4A5-53F6-997F-734669D6C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comando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System.out.println()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é um dos primeiros que todo programador aprende, pois é usado para imprimir texto na tela. Ideal para testar o que você está fazendo no código.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E3A80AC2-B98E-D6F5-C6B0-AE81DB84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 Ninja - P. G. Gonçalves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644D2154-26F4-902C-2F5B-9ED1475F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845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313EE-49CF-C9F4-0C07-2C31D017E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>
            <a:extLst>
              <a:ext uri="{FF2B5EF4-FFF2-40B4-BE49-F238E27FC236}">
                <a16:creationId xmlns:a16="http://schemas.microsoft.com/office/drawing/2014/main" id="{344E772E-AFB8-1A05-C39A-83EDAE8ABF2A}"/>
              </a:ext>
            </a:extLst>
          </p:cNvPr>
          <p:cNvSpPr txBox="1"/>
          <p:nvPr/>
        </p:nvSpPr>
        <p:spPr>
          <a:xfrm>
            <a:off x="1167242" y="2424108"/>
            <a:ext cx="7266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switch é útil quando temos várias opções para comparar uma variável, sendo mais legível do que usar múltiplos </a:t>
            </a:r>
            <a:r>
              <a:rPr lang="pt-BR" sz="2400" dirty="0" err="1"/>
              <a:t>if</a:t>
            </a:r>
            <a:r>
              <a:rPr lang="pt-BR" sz="2400" dirty="0"/>
              <a:t> e </a:t>
            </a:r>
            <a:r>
              <a:rPr lang="pt-BR" sz="2400" dirty="0" err="1"/>
              <a:t>else</a:t>
            </a:r>
            <a:r>
              <a:rPr lang="pt-BR" sz="2400" dirty="0"/>
              <a:t>.</a:t>
            </a:r>
          </a:p>
          <a:p>
            <a:pPr algn="ctr"/>
            <a:r>
              <a:rPr lang="pt-BR" sz="2400" b="1" dirty="0"/>
              <a:t>Exemplo</a:t>
            </a:r>
            <a:r>
              <a:rPr lang="pt-BR" sz="2400" dirty="0"/>
              <a:t>: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991E9A9D-C53C-65F8-1143-287C36AE4A12}"/>
              </a:ext>
            </a:extLst>
          </p:cNvPr>
          <p:cNvSpPr txBox="1"/>
          <p:nvPr/>
        </p:nvSpPr>
        <p:spPr>
          <a:xfrm>
            <a:off x="1167245" y="365545"/>
            <a:ext cx="726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Switch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423EBA8-82D0-C191-F2DE-7DF94E1A2BCD}"/>
              </a:ext>
            </a:extLst>
          </p:cNvPr>
          <p:cNvSpPr/>
          <p:nvPr/>
        </p:nvSpPr>
        <p:spPr>
          <a:xfrm>
            <a:off x="943897" y="0"/>
            <a:ext cx="223345" cy="1091381"/>
          </a:xfrm>
          <a:prstGeom prst="rect">
            <a:avLst/>
          </a:prstGeom>
          <a:gradFill flip="none" rotWithShape="1">
            <a:gsLst>
              <a:gs pos="0">
                <a:srgbClr val="896784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B6154694-3BF2-C842-CD46-A1C5286B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 Ninja - P. G. Gonçalves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00B5D0F0-6089-0EF2-E1F6-C6B66F27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18</a:t>
            </a:fld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2EA17CE-6809-C5DD-A91B-B76FFD7E3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72" y="1334657"/>
            <a:ext cx="4391025" cy="103822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6DB7EE0-7ED4-49F4-E589-1278EE517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59" y="9441081"/>
            <a:ext cx="1435072" cy="2424108"/>
          </a:xfrm>
          <a:prstGeom prst="rect">
            <a:avLst/>
          </a:prstGeom>
        </p:spPr>
      </p:pic>
      <p:sp>
        <p:nvSpPr>
          <p:cNvPr id="13" name="texto">
            <a:extLst>
              <a:ext uri="{FF2B5EF4-FFF2-40B4-BE49-F238E27FC236}">
                <a16:creationId xmlns:a16="http://schemas.microsoft.com/office/drawing/2014/main" id="{DEDE9641-1A5A-5D40-080D-955CC167B462}"/>
              </a:ext>
            </a:extLst>
          </p:cNvPr>
          <p:cNvSpPr txBox="1"/>
          <p:nvPr/>
        </p:nvSpPr>
        <p:spPr>
          <a:xfrm>
            <a:off x="1167241" y="7454338"/>
            <a:ext cx="7266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Explicação: Dependendo do valor de dia, o programa vai imprimir o nome do dia correspondente. O break é necessário para encerrar a execução do switch.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B25D1BD-3428-CC5A-F0E3-2228B2D4E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195" y="3321836"/>
            <a:ext cx="4519792" cy="478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39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55D16-764E-E6DB-7AD0-9E448D922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495A0B9-0C9C-3180-C915-10D97446558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itulo">
            <a:extLst>
              <a:ext uri="{FF2B5EF4-FFF2-40B4-BE49-F238E27FC236}">
                <a16:creationId xmlns:a16="http://schemas.microsoft.com/office/drawing/2014/main" id="{D06D4FF6-B774-0EAD-455A-FBB5929A2A6C}"/>
              </a:ext>
            </a:extLst>
          </p:cNvPr>
          <p:cNvSpPr txBox="1"/>
          <p:nvPr/>
        </p:nvSpPr>
        <p:spPr>
          <a:xfrm>
            <a:off x="530943" y="6400800"/>
            <a:ext cx="8583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F67971C-E3FF-A733-E67B-4598D3ABF0EA}"/>
              </a:ext>
            </a:extLst>
          </p:cNvPr>
          <p:cNvSpPr/>
          <p:nvPr/>
        </p:nvSpPr>
        <p:spPr>
          <a:xfrm>
            <a:off x="530942" y="9527458"/>
            <a:ext cx="8583561" cy="117988"/>
          </a:xfrm>
          <a:prstGeom prst="rect">
            <a:avLst/>
          </a:prstGeom>
          <a:gradFill flip="none" rotWithShape="1">
            <a:gsLst>
              <a:gs pos="0">
                <a:srgbClr val="896784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3CF8D36E-04E2-7824-86BE-4E17A799D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comando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System.out.println()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é um dos primeiros que todo programador aprende, pois é usado para imprimir texto na tela. Ideal para testar o que você está fazendo no código.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6C78C72C-4837-AF43-E324-47F8B4DB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 Ninja - P. G. Gonçalves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0209DC3C-06C2-2D72-35B4-7F029B15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2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5CA95-4336-B898-AFE1-256C4B2A0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>
            <a:extLst>
              <a:ext uri="{FF2B5EF4-FFF2-40B4-BE49-F238E27FC236}">
                <a16:creationId xmlns:a16="http://schemas.microsoft.com/office/drawing/2014/main" id="{62922609-8837-05DB-47B2-D2DCE2B16BDC}"/>
              </a:ext>
            </a:extLst>
          </p:cNvPr>
          <p:cNvSpPr txBox="1"/>
          <p:nvPr/>
        </p:nvSpPr>
        <p:spPr>
          <a:xfrm>
            <a:off x="1167245" y="3465588"/>
            <a:ext cx="7266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Se você está começando sua jornada com Java, entender os principais comandos é essencial para evoluir como programador. Vamos aprender os comandos básicos com exemplos práticos para facilitar o seu aprendizado.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85847E7D-0E9D-3ED6-B4E5-F4FFE79D0B86}"/>
              </a:ext>
            </a:extLst>
          </p:cNvPr>
          <p:cNvSpPr txBox="1"/>
          <p:nvPr/>
        </p:nvSpPr>
        <p:spPr>
          <a:xfrm>
            <a:off x="1167245" y="365545"/>
            <a:ext cx="726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Java para Iniciantes</a:t>
            </a:r>
          </a:p>
        </p:txBody>
      </p:sp>
      <p:sp>
        <p:nvSpPr>
          <p:cNvPr id="4" name="subtitulo">
            <a:extLst>
              <a:ext uri="{FF2B5EF4-FFF2-40B4-BE49-F238E27FC236}">
                <a16:creationId xmlns:a16="http://schemas.microsoft.com/office/drawing/2014/main" id="{016A0A5B-F40D-B237-D22E-4EF219043FEA}"/>
              </a:ext>
            </a:extLst>
          </p:cNvPr>
          <p:cNvSpPr txBox="1"/>
          <p:nvPr/>
        </p:nvSpPr>
        <p:spPr>
          <a:xfrm>
            <a:off x="1167242" y="2367513"/>
            <a:ext cx="7266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Comandos Essenciais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81709DC-07B0-8BB4-48AB-0B4A28471CD1}"/>
              </a:ext>
            </a:extLst>
          </p:cNvPr>
          <p:cNvSpPr/>
          <p:nvPr/>
        </p:nvSpPr>
        <p:spPr>
          <a:xfrm>
            <a:off x="943897" y="0"/>
            <a:ext cx="223345" cy="1091381"/>
          </a:xfrm>
          <a:prstGeom prst="rect">
            <a:avLst/>
          </a:prstGeom>
          <a:gradFill flip="none" rotWithShape="1">
            <a:gsLst>
              <a:gs pos="0">
                <a:srgbClr val="896784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logo java">
            <a:extLst>
              <a:ext uri="{FF2B5EF4-FFF2-40B4-BE49-F238E27FC236}">
                <a16:creationId xmlns:a16="http://schemas.microsoft.com/office/drawing/2014/main" id="{BFF4CE2D-3C5C-B1CF-9703-8A6EDFA9C040}"/>
              </a:ext>
            </a:extLst>
          </p:cNvPr>
          <p:cNvGrpSpPr/>
          <p:nvPr/>
        </p:nvGrpSpPr>
        <p:grpSpPr>
          <a:xfrm>
            <a:off x="2069485" y="5221334"/>
            <a:ext cx="4744269" cy="5617161"/>
            <a:chOff x="3308844" y="7341756"/>
            <a:chExt cx="2985488" cy="3632199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E0C25351-D178-3CF2-F02D-605BA778A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EE478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737" b="30769"/>
            <a:stretch/>
          </p:blipFill>
          <p:spPr>
            <a:xfrm>
              <a:off x="3308844" y="9284855"/>
              <a:ext cx="2985488" cy="1689100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3A1C811-0ADA-9FB7-C175-C2E1729B0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99CC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02" t="-2747" r="26211" b="58700"/>
            <a:stretch/>
          </p:blipFill>
          <p:spPr>
            <a:xfrm>
              <a:off x="4318000" y="7341756"/>
              <a:ext cx="1193800" cy="2221344"/>
            </a:xfrm>
            <a:prstGeom prst="rect">
              <a:avLst/>
            </a:prstGeom>
          </p:spPr>
        </p:pic>
      </p:grp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F1EB6BA-D62E-2BC6-E952-6C0DB85C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 Ninja - P. G. Gonçalves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BB5C6F6D-D8C4-0BC4-92F2-40CBE1B5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755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B911E-74DF-0054-1754-403A3332A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>
            <a:extLst>
              <a:ext uri="{FF2B5EF4-FFF2-40B4-BE49-F238E27FC236}">
                <a16:creationId xmlns:a16="http://schemas.microsoft.com/office/drawing/2014/main" id="{6E0212C5-B643-0AAA-3FB6-6ED6FAFD7F14}"/>
              </a:ext>
            </a:extLst>
          </p:cNvPr>
          <p:cNvSpPr txBox="1"/>
          <p:nvPr/>
        </p:nvSpPr>
        <p:spPr>
          <a:xfrm>
            <a:off x="1115688" y="2372882"/>
            <a:ext cx="7266709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diagramado por humano. O passo a passo se encontra no meu GitHub.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Esse conteúdo foi gerado com fim didáticos de construção, não foi realizado uma validação cuidadosa humana no conteúdo e pode conter erros gerados por uma IA.</a:t>
            </a:r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 </a:t>
            </a:r>
            <a:r>
              <a:rPr lang="pt-BR" sz="2400" dirty="0">
                <a:hlinkClick r:id="rId2"/>
              </a:rPr>
              <a:t>https://github.com/PedroGGoncalves/</a:t>
            </a:r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A685E189-8B38-88BE-8D3A-0A40E10285D7}"/>
              </a:ext>
            </a:extLst>
          </p:cNvPr>
          <p:cNvSpPr txBox="1"/>
          <p:nvPr/>
        </p:nvSpPr>
        <p:spPr>
          <a:xfrm>
            <a:off x="1167245" y="365545"/>
            <a:ext cx="726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BCA68C-1A23-79B9-EEE0-22467E7EFDBB}"/>
              </a:ext>
            </a:extLst>
          </p:cNvPr>
          <p:cNvSpPr/>
          <p:nvPr/>
        </p:nvSpPr>
        <p:spPr>
          <a:xfrm>
            <a:off x="943897" y="0"/>
            <a:ext cx="223345" cy="1091381"/>
          </a:xfrm>
          <a:prstGeom prst="rect">
            <a:avLst/>
          </a:prstGeom>
          <a:gradFill flip="none" rotWithShape="1">
            <a:gsLst>
              <a:gs pos="0">
                <a:srgbClr val="896784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B75C3820-A57E-BC4E-0601-AADC064C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 Ninja - P. G. Gonçalves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6270CFA6-841F-8C01-85A9-F13AC807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20</a:t>
            </a:fld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823D9CA7-7547-AF53-96D8-C7251FDD7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72" y="1334657"/>
            <a:ext cx="4391025" cy="1038225"/>
          </a:xfrm>
          <a:prstGeom prst="rect">
            <a:avLst/>
          </a:prstGeom>
        </p:spPr>
      </p:pic>
      <p:pic>
        <p:nvPicPr>
          <p:cNvPr id="2050" name="Picture 2" descr="Github Logo - Free social media icons">
            <a:extLst>
              <a:ext uri="{FF2B5EF4-FFF2-40B4-BE49-F238E27FC236}">
                <a16:creationId xmlns:a16="http://schemas.microsoft.com/office/drawing/2014/main" id="{89B8DD4B-94FA-6590-443B-B9212E641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474" y="6031603"/>
            <a:ext cx="2652252" cy="26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2455F7F-70A0-8E6B-27AC-95A15E826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87" y="11050580"/>
            <a:ext cx="43910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6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8C587-5167-66DB-4994-AB9EE151F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C935AF7-64C6-CB70-F2C1-50E277EC908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itulo">
            <a:extLst>
              <a:ext uri="{FF2B5EF4-FFF2-40B4-BE49-F238E27FC236}">
                <a16:creationId xmlns:a16="http://schemas.microsoft.com/office/drawing/2014/main" id="{1BBB2989-A5DF-F731-BF64-C64B6685A453}"/>
              </a:ext>
            </a:extLst>
          </p:cNvPr>
          <p:cNvSpPr txBox="1"/>
          <p:nvPr/>
        </p:nvSpPr>
        <p:spPr>
          <a:xfrm>
            <a:off x="530943" y="6400800"/>
            <a:ext cx="8583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IMPRIMINDO NA TELA</a:t>
            </a:r>
          </a:p>
        </p:txBody>
      </p:sp>
      <p:sp>
        <p:nvSpPr>
          <p:cNvPr id="10" name="titulo">
            <a:extLst>
              <a:ext uri="{FF2B5EF4-FFF2-40B4-BE49-F238E27FC236}">
                <a16:creationId xmlns:a16="http://schemas.microsoft.com/office/drawing/2014/main" id="{57AE815A-704F-0B03-0225-F1E59E24D9D1}"/>
              </a:ext>
            </a:extLst>
          </p:cNvPr>
          <p:cNvSpPr txBox="1"/>
          <p:nvPr/>
        </p:nvSpPr>
        <p:spPr>
          <a:xfrm>
            <a:off x="1167244" y="1876961"/>
            <a:ext cx="7266709" cy="45089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pt-BR" sz="28700" dirty="0">
                <a:ln>
                  <a:solidFill>
                    <a:srgbClr val="896784"/>
                  </a:solidFill>
                </a:ln>
                <a:solidFill>
                  <a:sysClr val="windowText" lastClr="000000"/>
                </a:solidFill>
                <a:effectLst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01.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918320A-4DFA-EE99-40AE-D47D41CA415E}"/>
              </a:ext>
            </a:extLst>
          </p:cNvPr>
          <p:cNvSpPr/>
          <p:nvPr/>
        </p:nvSpPr>
        <p:spPr>
          <a:xfrm>
            <a:off x="530942" y="9527458"/>
            <a:ext cx="8583561" cy="117988"/>
          </a:xfrm>
          <a:prstGeom prst="rect">
            <a:avLst/>
          </a:prstGeom>
          <a:gradFill flip="none" rotWithShape="1">
            <a:gsLst>
              <a:gs pos="0">
                <a:srgbClr val="896784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o">
            <a:extLst>
              <a:ext uri="{FF2B5EF4-FFF2-40B4-BE49-F238E27FC236}">
                <a16:creationId xmlns:a16="http://schemas.microsoft.com/office/drawing/2014/main" id="{0342DF40-911B-2D54-2859-CCA669DFE3D1}"/>
              </a:ext>
            </a:extLst>
          </p:cNvPr>
          <p:cNvSpPr txBox="1"/>
          <p:nvPr/>
        </p:nvSpPr>
        <p:spPr>
          <a:xfrm>
            <a:off x="1167243" y="10020432"/>
            <a:ext cx="726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 comando </a:t>
            </a:r>
            <a:r>
              <a:rPr lang="pt-BR" sz="2400" dirty="0" err="1">
                <a:solidFill>
                  <a:schemeClr val="bg1"/>
                </a:solidFill>
              </a:rPr>
              <a:t>System.out.println</a:t>
            </a:r>
            <a:r>
              <a:rPr lang="pt-BR" sz="2400" dirty="0">
                <a:solidFill>
                  <a:schemeClr val="bg1"/>
                </a:solidFill>
              </a:rPr>
              <a:t>() é um dos primeiros que todo programador aprende.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3FE1676-3695-8BD3-486C-ECC3E11A0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comando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System.out.println()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é um dos primeiros que todo programador aprende, pois é usado para imprimir texto na tela. Ideal para testar o que você está fazendo no código.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E06016B9-940B-1A7C-6B3D-B7DD118C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 Ninja - P. G. Gonçalves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C40CF30B-049F-9B0A-6FC3-3A66A434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5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961E7-FDDF-E4D5-CB2E-23C06E677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>
            <a:extLst>
              <a:ext uri="{FF2B5EF4-FFF2-40B4-BE49-F238E27FC236}">
                <a16:creationId xmlns:a16="http://schemas.microsoft.com/office/drawing/2014/main" id="{5592952A-AE8E-BA57-8F71-FF29C1F2F098}"/>
              </a:ext>
            </a:extLst>
          </p:cNvPr>
          <p:cNvSpPr txBox="1"/>
          <p:nvPr/>
        </p:nvSpPr>
        <p:spPr>
          <a:xfrm>
            <a:off x="1167242" y="2424108"/>
            <a:ext cx="7266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É usado para imprimir texto na tela. Ideal para testar o que você está fazendo no código.</a:t>
            </a:r>
          </a:p>
          <a:p>
            <a:pPr algn="ctr"/>
            <a:endParaRPr lang="pt-BR" sz="2400" dirty="0"/>
          </a:p>
          <a:p>
            <a:pPr algn="ctr"/>
            <a:r>
              <a:rPr lang="pt-BR" sz="2400" b="1" dirty="0"/>
              <a:t>Exemplo</a:t>
            </a:r>
            <a:r>
              <a:rPr lang="pt-BR" sz="2400" dirty="0"/>
              <a:t>: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A42F1EA4-827E-9135-9766-30B8E4122B7E}"/>
              </a:ext>
            </a:extLst>
          </p:cNvPr>
          <p:cNvSpPr txBox="1"/>
          <p:nvPr/>
        </p:nvSpPr>
        <p:spPr>
          <a:xfrm>
            <a:off x="1167245" y="365545"/>
            <a:ext cx="726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err="1">
                <a:latin typeface="Impact" panose="020B0806030902050204" pitchFamily="34" charset="0"/>
              </a:rPr>
              <a:t>System.out.println</a:t>
            </a:r>
            <a:r>
              <a:rPr lang="pt-BR" sz="4800" dirty="0">
                <a:latin typeface="Impact" panose="020B0806030902050204" pitchFamily="34" charset="0"/>
              </a:rPr>
              <a:t>()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91B3C32-802A-3CAA-46E9-EBC5F1B625DD}"/>
              </a:ext>
            </a:extLst>
          </p:cNvPr>
          <p:cNvSpPr/>
          <p:nvPr/>
        </p:nvSpPr>
        <p:spPr>
          <a:xfrm>
            <a:off x="943897" y="0"/>
            <a:ext cx="223345" cy="1091381"/>
          </a:xfrm>
          <a:prstGeom prst="rect">
            <a:avLst/>
          </a:prstGeom>
          <a:gradFill flip="none" rotWithShape="1">
            <a:gsLst>
              <a:gs pos="0">
                <a:srgbClr val="896784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A835354-935D-8642-8B61-CE3DDF48C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23046" y1="78189" x2="66667" y2="770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353"/>
            <a:ext cx="9601200" cy="5028284"/>
          </a:xfrm>
          <a:prstGeom prst="rect">
            <a:avLst/>
          </a:prstGeom>
        </p:spPr>
      </p:pic>
      <p:sp>
        <p:nvSpPr>
          <p:cNvPr id="13" name="texto">
            <a:extLst>
              <a:ext uri="{FF2B5EF4-FFF2-40B4-BE49-F238E27FC236}">
                <a16:creationId xmlns:a16="http://schemas.microsoft.com/office/drawing/2014/main" id="{97C364CF-4662-DA4D-7B16-1C330499C77F}"/>
              </a:ext>
            </a:extLst>
          </p:cNvPr>
          <p:cNvSpPr txBox="1"/>
          <p:nvPr/>
        </p:nvSpPr>
        <p:spPr>
          <a:xfrm>
            <a:off x="1167241" y="6982387"/>
            <a:ext cx="726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Explicação: Esse código imprime a mensagem "Olá, Mundo!" na tela, o que é comum em programas iniciais.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3CBA0CEC-BD2C-DEE6-4CE7-1CBECBAA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 Ninja - P. G. Gonçalves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EC5B6F5B-B3D9-F156-5BE8-6A2BA258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4</a:t>
            </a:fld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FD7CC3A-9668-0FE3-0BA4-5CE4319B1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72" y="1334657"/>
            <a:ext cx="4391025" cy="103822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C80C566-BBF8-5351-21C9-B090E6D128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59" y="9441081"/>
            <a:ext cx="1435072" cy="242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7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773AA-C1EF-06AB-B8EF-9DD22DE9B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3494B61-E855-0360-4566-5A9AB1CF45F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itulo">
            <a:extLst>
              <a:ext uri="{FF2B5EF4-FFF2-40B4-BE49-F238E27FC236}">
                <a16:creationId xmlns:a16="http://schemas.microsoft.com/office/drawing/2014/main" id="{CACC9B69-C976-07E9-3E61-079605F54202}"/>
              </a:ext>
            </a:extLst>
          </p:cNvPr>
          <p:cNvSpPr txBox="1"/>
          <p:nvPr/>
        </p:nvSpPr>
        <p:spPr>
          <a:xfrm>
            <a:off x="530943" y="6400800"/>
            <a:ext cx="8583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DECLARAÇÃO DE VARIÁVEIS</a:t>
            </a:r>
          </a:p>
        </p:txBody>
      </p:sp>
      <p:sp>
        <p:nvSpPr>
          <p:cNvPr id="10" name="titulo">
            <a:extLst>
              <a:ext uri="{FF2B5EF4-FFF2-40B4-BE49-F238E27FC236}">
                <a16:creationId xmlns:a16="http://schemas.microsoft.com/office/drawing/2014/main" id="{60332AB3-73DC-367E-2062-5E61776E3C8F}"/>
              </a:ext>
            </a:extLst>
          </p:cNvPr>
          <p:cNvSpPr txBox="1"/>
          <p:nvPr/>
        </p:nvSpPr>
        <p:spPr>
          <a:xfrm>
            <a:off x="1167244" y="1876961"/>
            <a:ext cx="7266709" cy="45089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pt-BR" sz="28700" dirty="0">
                <a:ln>
                  <a:solidFill>
                    <a:srgbClr val="896784"/>
                  </a:solidFill>
                </a:ln>
                <a:solidFill>
                  <a:sysClr val="windowText" lastClr="000000"/>
                </a:solidFill>
                <a:effectLst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02.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A1D4A0C-40CD-0325-FB45-D81100F44408}"/>
              </a:ext>
            </a:extLst>
          </p:cNvPr>
          <p:cNvSpPr/>
          <p:nvPr/>
        </p:nvSpPr>
        <p:spPr>
          <a:xfrm>
            <a:off x="530942" y="9527458"/>
            <a:ext cx="8583561" cy="117988"/>
          </a:xfrm>
          <a:prstGeom prst="rect">
            <a:avLst/>
          </a:prstGeom>
          <a:gradFill flip="none" rotWithShape="1">
            <a:gsLst>
              <a:gs pos="0">
                <a:srgbClr val="896784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o">
            <a:extLst>
              <a:ext uri="{FF2B5EF4-FFF2-40B4-BE49-F238E27FC236}">
                <a16:creationId xmlns:a16="http://schemas.microsoft.com/office/drawing/2014/main" id="{9C51BFB7-4881-98E0-49F4-D534B0BE74C4}"/>
              </a:ext>
            </a:extLst>
          </p:cNvPr>
          <p:cNvSpPr txBox="1"/>
          <p:nvPr/>
        </p:nvSpPr>
        <p:spPr>
          <a:xfrm>
            <a:off x="1167243" y="10020432"/>
            <a:ext cx="726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</a:rPr>
              <a:t>int</a:t>
            </a:r>
            <a:r>
              <a:rPr lang="pt-BR" sz="2400" dirty="0">
                <a:solidFill>
                  <a:schemeClr val="bg1"/>
                </a:solidFill>
              </a:rPr>
              <a:t>, </a:t>
            </a:r>
            <a:r>
              <a:rPr lang="pt-BR" sz="2400" dirty="0" err="1">
                <a:solidFill>
                  <a:schemeClr val="bg1"/>
                </a:solidFill>
              </a:rPr>
              <a:t>String</a:t>
            </a:r>
            <a:r>
              <a:rPr lang="pt-BR" sz="2400" dirty="0">
                <a:solidFill>
                  <a:schemeClr val="bg1"/>
                </a:solidFill>
              </a:rPr>
              <a:t>, </a:t>
            </a:r>
            <a:r>
              <a:rPr lang="pt-BR" sz="2400" dirty="0" err="1">
                <a:solidFill>
                  <a:schemeClr val="bg1"/>
                </a:solidFill>
              </a:rPr>
              <a:t>double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FEE7341-55C3-4EC4-1A2C-B153E06CF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comando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System.out.println()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é um dos primeiros que todo programador aprende, pois é usado para imprimir texto na tela. Ideal para testar o que você está fazendo no código.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9862D4C3-88C6-CA96-30D5-2721DE86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 Ninja - P. G. Gonçalves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5062400C-9058-2459-8789-79918C51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9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BB83B-A5B6-8D32-F7E1-521735090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>
            <a:extLst>
              <a:ext uri="{FF2B5EF4-FFF2-40B4-BE49-F238E27FC236}">
                <a16:creationId xmlns:a16="http://schemas.microsoft.com/office/drawing/2014/main" id="{CF167386-1936-EECB-68BC-53343860A4EB}"/>
              </a:ext>
            </a:extLst>
          </p:cNvPr>
          <p:cNvSpPr txBox="1"/>
          <p:nvPr/>
        </p:nvSpPr>
        <p:spPr>
          <a:xfrm>
            <a:off x="1167242" y="2424108"/>
            <a:ext cx="7266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Em Java, você precisa declarar o tipo da variável antes de usá-la. Isso ajuda o computador a entender o que você quer fazer com ela.</a:t>
            </a:r>
          </a:p>
          <a:p>
            <a:pPr algn="ctr"/>
            <a:r>
              <a:rPr lang="pt-BR" sz="2400" b="1" dirty="0"/>
              <a:t>Exemplo</a:t>
            </a:r>
            <a:r>
              <a:rPr lang="pt-BR" sz="2400" dirty="0"/>
              <a:t>: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02D86961-57B9-2417-E2C0-8773B677F235}"/>
              </a:ext>
            </a:extLst>
          </p:cNvPr>
          <p:cNvSpPr txBox="1"/>
          <p:nvPr/>
        </p:nvSpPr>
        <p:spPr>
          <a:xfrm>
            <a:off x="1167245" y="365545"/>
            <a:ext cx="726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Variáveis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690CB3A-1183-3BA5-B8A5-12B2E69CA853}"/>
              </a:ext>
            </a:extLst>
          </p:cNvPr>
          <p:cNvSpPr/>
          <p:nvPr/>
        </p:nvSpPr>
        <p:spPr>
          <a:xfrm>
            <a:off x="943897" y="0"/>
            <a:ext cx="223345" cy="1091381"/>
          </a:xfrm>
          <a:prstGeom prst="rect">
            <a:avLst/>
          </a:prstGeom>
          <a:gradFill flip="none" rotWithShape="1">
            <a:gsLst>
              <a:gs pos="0">
                <a:srgbClr val="896784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B71BF409-49A0-D602-3BCD-5D0146A1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 Ninja - P. G. Gonçalves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5DB9C7DE-BCD6-602D-3A01-EDCDAE6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6</a:t>
            </a:fld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30A7FC14-D349-699E-6073-53276E80C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72" y="1334657"/>
            <a:ext cx="4391025" cy="103822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9CC2B15-73C6-AD4E-7A0F-F39462391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59" y="9441081"/>
            <a:ext cx="1435072" cy="242410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FE98BA5-0D19-AD3C-4517-C76422CA6A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79" b="89916" l="4231" r="94606">
                        <a14:backgroundMark x1="25489" y1="81723" x2="36859" y2="81092"/>
                        <a14:backgroundMark x1="72184" y1="79937" x2="74669" y2="804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0519"/>
            <a:ext cx="9601200" cy="4833603"/>
          </a:xfrm>
          <a:prstGeom prst="rect">
            <a:avLst/>
          </a:prstGeom>
        </p:spPr>
      </p:pic>
      <p:sp>
        <p:nvSpPr>
          <p:cNvPr id="13" name="texto">
            <a:extLst>
              <a:ext uri="{FF2B5EF4-FFF2-40B4-BE49-F238E27FC236}">
                <a16:creationId xmlns:a16="http://schemas.microsoft.com/office/drawing/2014/main" id="{0BA2E322-7C38-C703-50A1-87BB80EF9A05}"/>
              </a:ext>
            </a:extLst>
          </p:cNvPr>
          <p:cNvSpPr txBox="1"/>
          <p:nvPr/>
        </p:nvSpPr>
        <p:spPr>
          <a:xfrm>
            <a:off x="1167241" y="7454338"/>
            <a:ext cx="7266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Explicação: Aqui, declaramos três variáveis e imprimimos seus valores na tela. O tipo de cada variável é importante para garantir que ela armazene o tipo correto de dados.</a:t>
            </a:r>
          </a:p>
        </p:txBody>
      </p:sp>
    </p:spTree>
    <p:extLst>
      <p:ext uri="{BB962C8B-B14F-4D97-AF65-F5344CB8AC3E}">
        <p14:creationId xmlns:p14="http://schemas.microsoft.com/office/powerpoint/2010/main" val="421848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1C0EF-C950-5767-602A-D8B500B7A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C28BB1F-033C-2C7E-B0BC-3A9A8E51556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itulo">
            <a:extLst>
              <a:ext uri="{FF2B5EF4-FFF2-40B4-BE49-F238E27FC236}">
                <a16:creationId xmlns:a16="http://schemas.microsoft.com/office/drawing/2014/main" id="{57BF8267-F407-7B69-8FD1-79038228D169}"/>
              </a:ext>
            </a:extLst>
          </p:cNvPr>
          <p:cNvSpPr txBox="1"/>
          <p:nvPr/>
        </p:nvSpPr>
        <p:spPr>
          <a:xfrm>
            <a:off x="530943" y="6400800"/>
            <a:ext cx="8583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ESTRUTURA CONDICIONAL:</a:t>
            </a:r>
          </a:p>
        </p:txBody>
      </p:sp>
      <p:sp>
        <p:nvSpPr>
          <p:cNvPr id="10" name="titulo">
            <a:extLst>
              <a:ext uri="{FF2B5EF4-FFF2-40B4-BE49-F238E27FC236}">
                <a16:creationId xmlns:a16="http://schemas.microsoft.com/office/drawing/2014/main" id="{A8BD307D-97E2-ACFA-6226-492F6D5F39AA}"/>
              </a:ext>
            </a:extLst>
          </p:cNvPr>
          <p:cNvSpPr txBox="1"/>
          <p:nvPr/>
        </p:nvSpPr>
        <p:spPr>
          <a:xfrm>
            <a:off x="1167244" y="1876961"/>
            <a:ext cx="7266709" cy="45089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pt-BR" sz="28700" dirty="0">
                <a:ln>
                  <a:solidFill>
                    <a:srgbClr val="896784"/>
                  </a:solidFill>
                </a:ln>
                <a:solidFill>
                  <a:sysClr val="windowText" lastClr="000000"/>
                </a:solidFill>
                <a:effectLst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03.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F16C450-28CB-01FA-0C4D-A3A54E651F1D}"/>
              </a:ext>
            </a:extLst>
          </p:cNvPr>
          <p:cNvSpPr/>
          <p:nvPr/>
        </p:nvSpPr>
        <p:spPr>
          <a:xfrm>
            <a:off x="530942" y="9527458"/>
            <a:ext cx="8583561" cy="117988"/>
          </a:xfrm>
          <a:prstGeom prst="rect">
            <a:avLst/>
          </a:prstGeom>
          <a:gradFill flip="none" rotWithShape="1">
            <a:gsLst>
              <a:gs pos="0">
                <a:srgbClr val="896784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o">
            <a:extLst>
              <a:ext uri="{FF2B5EF4-FFF2-40B4-BE49-F238E27FC236}">
                <a16:creationId xmlns:a16="http://schemas.microsoft.com/office/drawing/2014/main" id="{6ACADA2A-26D4-35C5-9C02-B1CB77474806}"/>
              </a:ext>
            </a:extLst>
          </p:cNvPr>
          <p:cNvSpPr txBox="1"/>
          <p:nvPr/>
        </p:nvSpPr>
        <p:spPr>
          <a:xfrm>
            <a:off x="1167243" y="10020432"/>
            <a:ext cx="726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</a:rPr>
              <a:t>if</a:t>
            </a:r>
            <a:r>
              <a:rPr lang="pt-BR" sz="2400" dirty="0">
                <a:solidFill>
                  <a:schemeClr val="bg1"/>
                </a:solidFill>
              </a:rPr>
              <a:t> e </a:t>
            </a:r>
            <a:r>
              <a:rPr lang="pt-BR" sz="2400" dirty="0" err="1">
                <a:solidFill>
                  <a:schemeClr val="bg1"/>
                </a:solidFill>
              </a:rPr>
              <a:t>else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6F5A0886-26C2-60AF-CE26-41A9BD1A5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comando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System.out.println()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é um dos primeiros que todo programador aprende, pois é usado para imprimir texto na tela. Ideal para testar o que você está fazendo no código.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ACA95481-DC96-420D-4EA7-5F5EE2E7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 Ninja - P. G. Gonçalves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A94AD91B-4497-BB55-3F1F-AAEF0A7D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30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E5B84-0F57-E604-D038-C56C8C0C6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">
            <a:extLst>
              <a:ext uri="{FF2B5EF4-FFF2-40B4-BE49-F238E27FC236}">
                <a16:creationId xmlns:a16="http://schemas.microsoft.com/office/drawing/2014/main" id="{724BAA94-AAEF-FEB3-11FB-5EC37FB92469}"/>
              </a:ext>
            </a:extLst>
          </p:cNvPr>
          <p:cNvSpPr txBox="1"/>
          <p:nvPr/>
        </p:nvSpPr>
        <p:spPr>
          <a:xfrm>
            <a:off x="1167245" y="365545"/>
            <a:ext cx="726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Condicionais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290E947-B291-1ADC-75E5-9D20CB83CA51}"/>
              </a:ext>
            </a:extLst>
          </p:cNvPr>
          <p:cNvSpPr/>
          <p:nvPr/>
        </p:nvSpPr>
        <p:spPr>
          <a:xfrm>
            <a:off x="943897" y="0"/>
            <a:ext cx="223345" cy="1091381"/>
          </a:xfrm>
          <a:prstGeom prst="rect">
            <a:avLst/>
          </a:prstGeom>
          <a:gradFill flip="none" rotWithShape="1">
            <a:gsLst>
              <a:gs pos="0">
                <a:srgbClr val="896784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B30A551F-CF07-1BF0-1426-4F2BA49B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 Ninja - P. G. Gonçalves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6950F1AE-1E61-85A9-F740-03A307F6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8</a:t>
            </a:fld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4E34E88F-075B-C3A3-C772-500A80DD0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72" y="1334657"/>
            <a:ext cx="4391025" cy="103822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D7DAE80-014E-FC5B-83B9-DBC02335F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59" y="9441081"/>
            <a:ext cx="1435072" cy="2424108"/>
          </a:xfrm>
          <a:prstGeom prst="rect">
            <a:avLst/>
          </a:prstGeom>
        </p:spPr>
      </p:pic>
      <p:sp>
        <p:nvSpPr>
          <p:cNvPr id="2" name="texto">
            <a:extLst>
              <a:ext uri="{FF2B5EF4-FFF2-40B4-BE49-F238E27FC236}">
                <a16:creationId xmlns:a16="http://schemas.microsoft.com/office/drawing/2014/main" id="{0955DAD4-D3FB-DFA4-9E59-DEB6797A03E1}"/>
              </a:ext>
            </a:extLst>
          </p:cNvPr>
          <p:cNvSpPr txBox="1"/>
          <p:nvPr/>
        </p:nvSpPr>
        <p:spPr>
          <a:xfrm>
            <a:off x="1167242" y="2424108"/>
            <a:ext cx="72667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Com a estrutura condicional, podemos tomar decisões dentro do código. O </a:t>
            </a:r>
            <a:r>
              <a:rPr lang="pt-BR" sz="2400" dirty="0" err="1"/>
              <a:t>if</a:t>
            </a:r>
            <a:r>
              <a:rPr lang="pt-BR" sz="2400" dirty="0"/>
              <a:t> verifica uma condição, e o </a:t>
            </a:r>
            <a:r>
              <a:rPr lang="pt-BR" sz="2400" dirty="0" err="1"/>
              <a:t>else</a:t>
            </a:r>
            <a:r>
              <a:rPr lang="pt-BR" sz="2400" dirty="0"/>
              <a:t> executa um código alternativo quando a condição não é verdadeira.</a:t>
            </a:r>
          </a:p>
          <a:p>
            <a:pPr algn="ctr"/>
            <a:r>
              <a:rPr lang="pt-BR" sz="2400" b="1" dirty="0"/>
              <a:t>Exemplo: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D6D1713-D9DE-31E1-2376-64688E7ADF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9" y="3338550"/>
            <a:ext cx="7698657" cy="5823967"/>
          </a:xfrm>
          <a:prstGeom prst="rect">
            <a:avLst/>
          </a:prstGeom>
        </p:spPr>
      </p:pic>
      <p:sp>
        <p:nvSpPr>
          <p:cNvPr id="13" name="texto">
            <a:extLst>
              <a:ext uri="{FF2B5EF4-FFF2-40B4-BE49-F238E27FC236}">
                <a16:creationId xmlns:a16="http://schemas.microsoft.com/office/drawing/2014/main" id="{DAF7BD58-AC16-5E8B-C8AF-A0478CD94B13}"/>
              </a:ext>
            </a:extLst>
          </p:cNvPr>
          <p:cNvSpPr txBox="1"/>
          <p:nvPr/>
        </p:nvSpPr>
        <p:spPr>
          <a:xfrm>
            <a:off x="1373723" y="8240752"/>
            <a:ext cx="7266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Explicação: Neste exemplo, verificamos se a idade é maior ou igual a 18. Se for, o programa imprime "Você é maior de idade". Caso contrário, imprime "Você é menor de idade"</a:t>
            </a:r>
          </a:p>
        </p:txBody>
      </p:sp>
    </p:spTree>
    <p:extLst>
      <p:ext uri="{BB962C8B-B14F-4D97-AF65-F5344CB8AC3E}">
        <p14:creationId xmlns:p14="http://schemas.microsoft.com/office/powerpoint/2010/main" val="329011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A8884-F1ED-BEAC-7E9D-A418D3B2E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BDE6E57-2F4D-4BFF-8B52-E90A6CD3D4A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itulo">
            <a:extLst>
              <a:ext uri="{FF2B5EF4-FFF2-40B4-BE49-F238E27FC236}">
                <a16:creationId xmlns:a16="http://schemas.microsoft.com/office/drawing/2014/main" id="{434CBF68-5247-F72C-F39F-45AABED4F8F0}"/>
              </a:ext>
            </a:extLst>
          </p:cNvPr>
          <p:cNvSpPr txBox="1"/>
          <p:nvPr/>
        </p:nvSpPr>
        <p:spPr>
          <a:xfrm>
            <a:off x="530943" y="6400800"/>
            <a:ext cx="8583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LAÇO DE REPETIÇÃO</a:t>
            </a:r>
          </a:p>
        </p:txBody>
      </p:sp>
      <p:sp>
        <p:nvSpPr>
          <p:cNvPr id="10" name="titulo">
            <a:extLst>
              <a:ext uri="{FF2B5EF4-FFF2-40B4-BE49-F238E27FC236}">
                <a16:creationId xmlns:a16="http://schemas.microsoft.com/office/drawing/2014/main" id="{8DDAEF4D-A66C-BE4F-9764-48A50D25EFC0}"/>
              </a:ext>
            </a:extLst>
          </p:cNvPr>
          <p:cNvSpPr txBox="1"/>
          <p:nvPr/>
        </p:nvSpPr>
        <p:spPr>
          <a:xfrm>
            <a:off x="1167244" y="1876961"/>
            <a:ext cx="7266709" cy="45089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pt-BR" sz="28700" dirty="0">
                <a:ln>
                  <a:solidFill>
                    <a:srgbClr val="896784"/>
                  </a:solidFill>
                </a:ln>
                <a:solidFill>
                  <a:sysClr val="windowText" lastClr="000000"/>
                </a:solidFill>
                <a:effectLst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04.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807691E-40A1-237D-0FA3-CFEEA9EA6572}"/>
              </a:ext>
            </a:extLst>
          </p:cNvPr>
          <p:cNvSpPr/>
          <p:nvPr/>
        </p:nvSpPr>
        <p:spPr>
          <a:xfrm>
            <a:off x="530942" y="9527458"/>
            <a:ext cx="8583561" cy="117988"/>
          </a:xfrm>
          <a:prstGeom prst="rect">
            <a:avLst/>
          </a:prstGeom>
          <a:gradFill flip="none" rotWithShape="1">
            <a:gsLst>
              <a:gs pos="0">
                <a:srgbClr val="896784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o">
            <a:extLst>
              <a:ext uri="{FF2B5EF4-FFF2-40B4-BE49-F238E27FC236}">
                <a16:creationId xmlns:a16="http://schemas.microsoft.com/office/drawing/2014/main" id="{34B8C609-B095-3CF0-1C0F-662398A8A072}"/>
              </a:ext>
            </a:extLst>
          </p:cNvPr>
          <p:cNvSpPr txBox="1"/>
          <p:nvPr/>
        </p:nvSpPr>
        <p:spPr>
          <a:xfrm>
            <a:off x="1167243" y="10020432"/>
            <a:ext cx="726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for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E90584D-7CFA-3E78-E78D-C000C503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comando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System.out.println()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é um dos primeiros que todo programador aprende, pois é usado para imprimir texto na tela. Ideal para testar o que você está fazendo no código.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8D604753-D67A-7CC7-462E-E9D41115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 Ninja - P. G. Gonçalves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B7883767-3960-51FB-5686-6FBEE8C3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844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121</TotalTime>
  <Words>1177</Words>
  <Application>Microsoft Office PowerPoint</Application>
  <PresentationFormat>Papel A3 (297 x 420 mm)</PresentationFormat>
  <Paragraphs>131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Arial Unicode MS</vt:lpstr>
      <vt:lpstr>Bahnschrift SemiBold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Gonçalves</dc:creator>
  <cp:lastModifiedBy>Pedro Gonçalves</cp:lastModifiedBy>
  <cp:revision>12</cp:revision>
  <dcterms:created xsi:type="dcterms:W3CDTF">2024-12-07T23:34:27Z</dcterms:created>
  <dcterms:modified xsi:type="dcterms:W3CDTF">2024-12-08T01:37:57Z</dcterms:modified>
</cp:coreProperties>
</file>