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64" r:id="rId4"/>
    <p:sldId id="266" r:id="rId5"/>
    <p:sldId id="277" r:id="rId6"/>
    <p:sldId id="280" r:id="rId7"/>
    <p:sldId id="281" r:id="rId8"/>
    <p:sldId id="267" r:id="rId9"/>
    <p:sldId id="282" r:id="rId10"/>
    <p:sldId id="283" r:id="rId11"/>
    <p:sldId id="284" r:id="rId12"/>
    <p:sldId id="285" r:id="rId13"/>
    <p:sldId id="286" r:id="rId14"/>
    <p:sldId id="274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  <a:srgbClr val="F8FCF6"/>
    <a:srgbClr val="F7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C495F-554A-419F-A0F6-BBFBC0BA7B1A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CD96E-B968-49FA-9963-9E3CF9EF9F5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36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29186-9F80-4D62-B4F0-65FBF55C0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58CC35-9AAE-497C-A40D-D25575C24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42590B-5101-47DE-B987-7CB9C24B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8522-1740-49D9-997D-92044430EFC8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AC6FBD-6875-4CAD-95CD-E4E5F579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19BC04-4C70-4F3D-9283-B51BE22A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3FF91-8406-4625-8927-312E8BF7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5242BD-B3FC-452A-B7DC-325D03F5C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11FC55-EE04-45D6-A3E3-B440ED44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70D4-30CE-466B-B938-7331EDEAD2DC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5BAEF-299D-4303-8CBC-95996036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1A56AE-FA17-4739-BEC1-B8E0C982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7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EE309C-EDC1-45DA-9D63-31B67A3F9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44F6FC-E01F-4E5A-A8AE-ABDE11CB5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127DF4-4A9D-454C-A2BC-4B20EC91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6587-8DC8-4977-BF6D-BF3633C579D1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201D3B-661A-4280-BC1B-E7C18533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84DFF9-E59E-4C7E-9771-4FEA3CA7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1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EB37B-1509-4F23-B739-CE54EB0C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8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32D174-7B63-43C9-AB16-8A8433B6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730"/>
            <a:ext cx="10515600" cy="481423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E7F46F9-DBF3-46A6-9694-7F7A09830B85}"/>
              </a:ext>
            </a:extLst>
          </p:cNvPr>
          <p:cNvCxnSpPr/>
          <p:nvPr userDrawn="1"/>
        </p:nvCxnSpPr>
        <p:spPr>
          <a:xfrm>
            <a:off x="838200" y="118334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8A9FBC-60CA-4F17-87C3-735913E0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8441-D2BD-424B-B9AE-019A23BF22A1}" type="datetime1">
              <a:rPr lang="en-US" smtClean="0"/>
              <a:t>2/3/2021</a:t>
            </a:fld>
            <a:endParaRPr lang="en-US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282AC3A6-9FDA-4439-BDEA-CFD43B6E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A60C0D89-A635-45ED-9C2B-CEDCD072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0A0EE-E423-44FE-9CD1-698086C2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CFC0BC-592A-4D7E-B276-E0A1C68C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F1B767-F47F-4F5C-B68A-E0A30F68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CD69-FF4D-4557-8241-4FAAF3B4BC2F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16CBA3-67F3-4A4A-85B1-E9C911F9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A82D9F-76D7-4EF0-8538-FFCC97B2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0887DF-292E-475B-BBD1-AE2D0282F549}"/>
              </a:ext>
            </a:extLst>
          </p:cNvPr>
          <p:cNvCxnSpPr/>
          <p:nvPr userDrawn="1"/>
        </p:nvCxnSpPr>
        <p:spPr>
          <a:xfrm>
            <a:off x="838200" y="118334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1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E64F1-AEE5-4B0F-A52B-803830E3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03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AE035-A0E7-4F13-A0C2-0732A9874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0162"/>
            <a:ext cx="5181600" cy="4896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A785B9-02C0-4B0A-A13F-512770C1A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0162"/>
            <a:ext cx="5181600" cy="4896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6CAA22-CB30-41F6-8FCB-D48753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9A46-6EBB-446B-B760-D303A6319673}" type="datetime1">
              <a:rPr lang="en-US" smtClean="0"/>
              <a:t>2/3/2021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8860BA-00A5-41F6-B4AA-6A11742F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43ABBD-FC2B-46F0-A171-85543039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C88CD40-7CF8-410A-9DF1-818C98C23FA7}"/>
              </a:ext>
            </a:extLst>
          </p:cNvPr>
          <p:cNvCxnSpPr/>
          <p:nvPr userDrawn="1"/>
        </p:nvCxnSpPr>
        <p:spPr>
          <a:xfrm>
            <a:off x="838200" y="118334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88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B4784-5CE2-4B86-B0F5-6A493E0F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515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74392-017F-4AD9-8DFF-70318371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5843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52F31E-8853-462D-82A0-C139D209B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57434"/>
            <a:ext cx="5157787" cy="38322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98FCC2-7C0D-434E-91DA-095197941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5843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725156-E354-44D2-97EA-20A5746EC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57434"/>
            <a:ext cx="5183188" cy="38322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DF476F5-6CC0-4915-B0D9-B99E0168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FC1E-8EC9-4E5B-BE60-CB466D14F0D1}" type="datetime1">
              <a:rPr lang="en-US" smtClean="0"/>
              <a:t>2/3/2021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544BE-3487-4190-A78E-EF8AAB5F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9787D8-E555-4479-93F6-DAEA7A33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3E10BF0-725D-4588-BDF5-354AADF032B7}"/>
              </a:ext>
            </a:extLst>
          </p:cNvPr>
          <p:cNvCxnSpPr/>
          <p:nvPr userDrawn="1"/>
        </p:nvCxnSpPr>
        <p:spPr>
          <a:xfrm>
            <a:off x="838200" y="118334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1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79AA7-089C-4E26-8B7F-14629E71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215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BB6319-0052-4A6D-801B-FDF44896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8A41-835D-43B8-9305-C44C6EFF2D43}" type="datetime1">
              <a:rPr lang="en-US" smtClean="0"/>
              <a:t>2/3/2021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B99A33-352D-43E0-98E7-26528B46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850741-7834-486B-AE37-641BAE7C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8BB17CD-D94B-4B71-AFEA-7A37D677FD02}"/>
              </a:ext>
            </a:extLst>
          </p:cNvPr>
          <p:cNvCxnSpPr/>
          <p:nvPr userDrawn="1"/>
        </p:nvCxnSpPr>
        <p:spPr>
          <a:xfrm>
            <a:off x="838200" y="118334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D2A483-5D4F-4784-A828-01FFD4B2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8CCA-B236-48BC-AA9A-C79ABCF5238F}" type="datetime1">
              <a:rPr lang="en-US" smtClean="0"/>
              <a:t>2/3/2021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9972C5-E6DC-4BE5-80C0-DDFF994C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7280EF-51E9-4039-8804-E31B2178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BEAF0-02FE-4872-B72A-AA2BA87C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01678"/>
            <a:ext cx="3932237" cy="75572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D9B48A-031B-4743-8CB4-BF5EB0F3E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01678"/>
            <a:ext cx="6172200" cy="45593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D352E4-A37A-4425-87CF-83CECB67D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75736"/>
            <a:ext cx="3932237" cy="36932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9B15C3-36BD-40E7-9E21-8A4DB498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7F0E-73FE-4D89-B0BF-46F2DAC8D705}" type="datetime1">
              <a:rPr lang="en-US" smtClean="0"/>
              <a:t>2/3/2021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3B274F-C658-4DB3-AE3B-4A617709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37CC3E-07D3-4C26-B273-67032946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CE9E69E-5E2F-444A-8DCC-52C8984CCFDD}"/>
              </a:ext>
            </a:extLst>
          </p:cNvPr>
          <p:cNvCxnSpPr/>
          <p:nvPr userDrawn="1"/>
        </p:nvCxnSpPr>
        <p:spPr>
          <a:xfrm>
            <a:off x="838200" y="118334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57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10108-0F03-41BD-B37D-FAFD22D4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D65E40-5880-4947-8CBE-7AE7DC8B6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045C3F-1618-4998-A7B1-5907F9AB9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ED0C55-AA8C-4275-91C4-E2DDEC4D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148-57DE-49F0-B4D8-3348B710BD19}" type="datetime1">
              <a:rPr lang="en-US" smtClean="0"/>
              <a:t>2/3/2021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A25BEC-40F1-4E5C-A4F1-05A9CD8F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9032AB-874C-413B-89C5-6CEBDEA4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F3E629-84CF-40D2-8C0C-6983F1FC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E7C255-5182-4789-900E-FD23B625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5C2F94-A6FD-4263-9552-D9714853D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2FB-C6BD-43FD-AFA0-BFB042452B3F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12E186-FCFB-41D5-9FE5-C98BD4B09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01F934-A733-48F3-B655-C5A7911B6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A624E-E1F3-4CAA-AB8E-6EF9B7819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7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12" Type="http://schemas.openxmlformats.org/officeDocument/2006/relationships/image" Target="../media/image80.png"/><Relationship Id="rId17" Type="http://schemas.openxmlformats.org/officeDocument/2006/relationships/image" Target="../media/image18.png"/><Relationship Id="rId2" Type="http://schemas.openxmlformats.org/officeDocument/2006/relationships/image" Target="../media/image14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10.png"/><Relationship Id="rId19" Type="http://schemas.openxmlformats.org/officeDocument/2006/relationships/image" Target="../media/image20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ibrary of program clip art royalty free png files ▻▻▻ Clipart Art 2019">
            <a:extLst>
              <a:ext uri="{FF2B5EF4-FFF2-40B4-BE49-F238E27FC236}">
                <a16:creationId xmlns:a16="http://schemas.microsoft.com/office/drawing/2014/main" id="{DE6CF001-D909-4EF0-9112-25B5593B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3462939"/>
            <a:ext cx="5344032" cy="322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660986-41A8-4E8E-B075-09AA88B4C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2725"/>
            <a:ext cx="9144000" cy="23876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ESMAM ALGORITHM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249571-F835-4691-A406-A0FBBE9CA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2400"/>
            <a:ext cx="9144000" cy="1655762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VERSION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30BD97-8354-4B0B-917F-141C328F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6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2704A-13C4-4C70-9EF8-E0A3B982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TACKLING REDUNDANCY: RULE SELECTION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8351AB-F84B-4778-B65A-2CE3211F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10</a:t>
            </a:fld>
            <a:endParaRPr lang="en-US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52590B6-65B8-416C-AE21-0486EB29FB9A}"/>
              </a:ext>
            </a:extLst>
          </p:cNvPr>
          <p:cNvGrpSpPr/>
          <p:nvPr/>
        </p:nvGrpSpPr>
        <p:grpSpPr>
          <a:xfrm>
            <a:off x="9727340" y="1280160"/>
            <a:ext cx="1956171" cy="2676216"/>
            <a:chOff x="391626" y="1232303"/>
            <a:chExt cx="1956171" cy="2676216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8977D71-29B7-484A-B06B-FC8558239C7F}"/>
                </a:ext>
              </a:extLst>
            </p:cNvPr>
            <p:cNvSpPr txBox="1"/>
            <p:nvPr/>
          </p:nvSpPr>
          <p:spPr>
            <a:xfrm>
              <a:off x="780991" y="2544439"/>
              <a:ext cx="1250426" cy="12618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 err="1"/>
                <a:t>RuleSet</a:t>
              </a:r>
              <a:r>
                <a:rPr lang="en-GB" sz="1400" b="1" dirty="0"/>
                <a:t> Diversity</a:t>
              </a:r>
              <a:br>
                <a:rPr lang="en-GB" sz="1400" b="1" dirty="0"/>
              </a:br>
              <a:r>
                <a:rPr lang="en-GB" sz="1200" dirty="0"/>
                <a:t>Tackling </a:t>
              </a:r>
              <a:r>
                <a:rPr lang="en-GB" sz="1200" b="1" dirty="0">
                  <a:solidFill>
                    <a:schemeClr val="accent1"/>
                  </a:solidFill>
                </a:rPr>
                <a:t>description</a:t>
              </a:r>
              <a:r>
                <a:rPr lang="en-GB" sz="1200" dirty="0"/>
                <a:t> and </a:t>
              </a:r>
              <a:r>
                <a:rPr lang="en-GB" sz="1200" b="1" dirty="0">
                  <a:solidFill>
                    <a:schemeClr val="accent1"/>
                  </a:solidFill>
                </a:rPr>
                <a:t>model</a:t>
              </a:r>
              <a:r>
                <a:rPr lang="en-GB" sz="1200" dirty="0"/>
                <a:t> redundancy </a:t>
              </a:r>
              <a:endParaRPr lang="en-GB" sz="1400" b="1" dirty="0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3FE6D4E-C5FA-4EBF-B9DB-C886FCA71718}"/>
                </a:ext>
              </a:extLst>
            </p:cNvPr>
            <p:cNvGrpSpPr/>
            <p:nvPr/>
          </p:nvGrpSpPr>
          <p:grpSpPr>
            <a:xfrm>
              <a:off x="391626" y="1232303"/>
              <a:ext cx="1956171" cy="2676216"/>
              <a:chOff x="1106825" y="1188843"/>
              <a:chExt cx="1956171" cy="2676216"/>
            </a:xfrm>
          </p:grpSpPr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09B9D331-5227-4031-BE71-73A4C06915B7}"/>
                  </a:ext>
                </a:extLst>
              </p:cNvPr>
              <p:cNvSpPr/>
              <p:nvPr/>
            </p:nvSpPr>
            <p:spPr>
              <a:xfrm>
                <a:off x="1226928" y="1525663"/>
                <a:ext cx="1836068" cy="2339396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5458AC28-EC94-4BD9-96CF-AC5E06DCC2CF}"/>
                  </a:ext>
                </a:extLst>
              </p:cNvPr>
              <p:cNvSpPr txBox="1"/>
              <p:nvPr/>
            </p:nvSpPr>
            <p:spPr>
              <a:xfrm>
                <a:off x="1106825" y="1188843"/>
                <a:ext cx="1284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rgbClr val="00B050"/>
                    </a:solidFill>
                  </a:rPr>
                  <a:t>DIVERSITY</a:t>
                </a:r>
              </a:p>
            </p:txBody>
          </p:sp>
          <p:sp>
            <p:nvSpPr>
              <p:cNvPr id="53" name="Seta: Divisa 52">
                <a:extLst>
                  <a:ext uri="{FF2B5EF4-FFF2-40B4-BE49-F238E27FC236}">
                    <a16:creationId xmlns:a16="http://schemas.microsoft.com/office/drawing/2014/main" id="{835D7F7E-A0FA-42B1-8B68-9089A188886E}"/>
                  </a:ext>
                </a:extLst>
              </p:cNvPr>
              <p:cNvSpPr/>
              <p:nvPr/>
            </p:nvSpPr>
            <p:spPr>
              <a:xfrm>
                <a:off x="1319081" y="1611895"/>
                <a:ext cx="1646218" cy="786889"/>
              </a:xfrm>
              <a:prstGeom prst="chevron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4" name="Seta: Divisa 4">
                <a:extLst>
                  <a:ext uri="{FF2B5EF4-FFF2-40B4-BE49-F238E27FC236}">
                    <a16:creationId xmlns:a16="http://schemas.microsoft.com/office/drawing/2014/main" id="{2ED6628E-9C42-45EF-8F10-12D8D613467F}"/>
                  </a:ext>
                </a:extLst>
              </p:cNvPr>
              <p:cNvSpPr txBox="1"/>
              <p:nvPr/>
            </p:nvSpPr>
            <p:spPr>
              <a:xfrm>
                <a:off x="1455550" y="1611895"/>
                <a:ext cx="1364069" cy="76209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007" tIns="18669" rIns="18669" bIns="18669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b="1" kern="1200" dirty="0"/>
                  <a:t>New addition rule</a:t>
                </a:r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B91CA8-2E80-4118-A87A-65E2A6D3A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0" y="1280160"/>
            <a:ext cx="9167105" cy="544131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7C52FA9-E154-45BB-91C1-E4C849B17116}"/>
              </a:ext>
            </a:extLst>
          </p:cNvPr>
          <p:cNvSpPr/>
          <p:nvPr/>
        </p:nvSpPr>
        <p:spPr>
          <a:xfrm>
            <a:off x="5399314" y="4393474"/>
            <a:ext cx="804091" cy="2583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B30F388-48CA-4B29-800E-39A5334CF1E5}"/>
              </a:ext>
            </a:extLst>
          </p:cNvPr>
          <p:cNvSpPr/>
          <p:nvPr/>
        </p:nvSpPr>
        <p:spPr>
          <a:xfrm>
            <a:off x="6217920" y="4787246"/>
            <a:ext cx="661851" cy="37984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o Explicativo: Linha Dobrada 5">
            <a:extLst>
              <a:ext uri="{FF2B5EF4-FFF2-40B4-BE49-F238E27FC236}">
                <a16:creationId xmlns:a16="http://schemas.microsoft.com/office/drawing/2014/main" id="{C8221382-0EC4-42AF-8FC8-47306634F98A}"/>
              </a:ext>
            </a:extLst>
          </p:cNvPr>
          <p:cNvSpPr/>
          <p:nvPr/>
        </p:nvSpPr>
        <p:spPr>
          <a:xfrm>
            <a:off x="8291730" y="3703509"/>
            <a:ext cx="1126896" cy="505733"/>
          </a:xfrm>
          <a:prstGeom prst="borderCallout2">
            <a:avLst>
              <a:gd name="adj1" fmla="val 104223"/>
              <a:gd name="adj2" fmla="val 49205"/>
              <a:gd name="adj3" fmla="val 138741"/>
              <a:gd name="adj4" fmla="val 48985"/>
              <a:gd name="adj5" fmla="val 196329"/>
              <a:gd name="adj6" fmla="val 1308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accent1"/>
                </a:solidFill>
              </a:rPr>
              <a:t>Model</a:t>
            </a:r>
            <a:r>
              <a:rPr lang="en-GB" sz="1600" dirty="0">
                <a:solidFill>
                  <a:schemeClr val="tx1"/>
                </a:solidFill>
              </a:rPr>
              <a:t> diversity</a:t>
            </a:r>
          </a:p>
        </p:txBody>
      </p:sp>
      <p:sp>
        <p:nvSpPr>
          <p:cNvPr id="49" name="Texto Explicativo: Linha Dobrada 48">
            <a:extLst>
              <a:ext uri="{FF2B5EF4-FFF2-40B4-BE49-F238E27FC236}">
                <a16:creationId xmlns:a16="http://schemas.microsoft.com/office/drawing/2014/main" id="{6FCCE8DF-B59D-4D26-B53F-542357A27096}"/>
              </a:ext>
            </a:extLst>
          </p:cNvPr>
          <p:cNvSpPr/>
          <p:nvPr/>
        </p:nvSpPr>
        <p:spPr>
          <a:xfrm>
            <a:off x="9086494" y="5457945"/>
            <a:ext cx="1196349" cy="505733"/>
          </a:xfrm>
          <a:prstGeom prst="borderCallout2">
            <a:avLst>
              <a:gd name="adj1" fmla="val 104223"/>
              <a:gd name="adj2" fmla="val 49205"/>
              <a:gd name="adj3" fmla="val 138741"/>
              <a:gd name="adj4" fmla="val 48985"/>
              <a:gd name="adj5" fmla="val 138800"/>
              <a:gd name="adj6" fmla="val -237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accent1"/>
                </a:solidFill>
              </a:rPr>
              <a:t>Description</a:t>
            </a:r>
            <a:r>
              <a:rPr lang="en-GB" sz="1600" dirty="0">
                <a:solidFill>
                  <a:schemeClr val="tx1"/>
                </a:solidFill>
              </a:rPr>
              <a:t> diversity</a:t>
            </a:r>
          </a:p>
        </p:txBody>
      </p:sp>
    </p:spTree>
    <p:extLst>
      <p:ext uri="{BB962C8B-B14F-4D97-AF65-F5344CB8AC3E}">
        <p14:creationId xmlns:p14="http://schemas.microsoft.com/office/powerpoint/2010/main" val="89949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2704A-13C4-4C70-9EF8-E0A3B982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TACKLING REDUNDANCY: RULE SELECTION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8351AB-F84B-4778-B65A-2CE3211F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52590B6-65B8-416C-AE21-0486EB29FB9A}"/>
              </a:ext>
            </a:extLst>
          </p:cNvPr>
          <p:cNvGrpSpPr/>
          <p:nvPr/>
        </p:nvGrpSpPr>
        <p:grpSpPr>
          <a:xfrm>
            <a:off x="9727340" y="1280160"/>
            <a:ext cx="1956171" cy="2676216"/>
            <a:chOff x="391626" y="1232303"/>
            <a:chExt cx="1956171" cy="2676216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8977D71-29B7-484A-B06B-FC8558239C7F}"/>
                </a:ext>
              </a:extLst>
            </p:cNvPr>
            <p:cNvSpPr txBox="1"/>
            <p:nvPr/>
          </p:nvSpPr>
          <p:spPr>
            <a:xfrm>
              <a:off x="780991" y="2544439"/>
              <a:ext cx="1250426" cy="12618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 err="1"/>
                <a:t>RuleSet</a:t>
              </a:r>
              <a:r>
                <a:rPr lang="en-GB" sz="1400" b="1" dirty="0"/>
                <a:t> Diversity</a:t>
              </a:r>
              <a:br>
                <a:rPr lang="en-GB" sz="1400" b="1" dirty="0"/>
              </a:br>
              <a:r>
                <a:rPr lang="en-GB" sz="1200" dirty="0"/>
                <a:t>Tackling </a:t>
              </a:r>
              <a:r>
                <a:rPr lang="en-GB" sz="1200" b="1" dirty="0">
                  <a:solidFill>
                    <a:schemeClr val="accent1"/>
                  </a:solidFill>
                </a:rPr>
                <a:t>description</a:t>
              </a:r>
              <a:r>
                <a:rPr lang="en-GB" sz="1200" dirty="0"/>
                <a:t> and </a:t>
              </a:r>
              <a:r>
                <a:rPr lang="en-GB" sz="1200" b="1" dirty="0">
                  <a:solidFill>
                    <a:schemeClr val="accent1"/>
                  </a:solidFill>
                </a:rPr>
                <a:t>model</a:t>
              </a:r>
              <a:r>
                <a:rPr lang="en-GB" sz="1200" dirty="0"/>
                <a:t> redundancy </a:t>
              </a:r>
              <a:endParaRPr lang="en-GB" sz="1400" b="1" dirty="0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3FE6D4E-C5FA-4EBF-B9DB-C886FCA71718}"/>
                </a:ext>
              </a:extLst>
            </p:cNvPr>
            <p:cNvGrpSpPr/>
            <p:nvPr/>
          </p:nvGrpSpPr>
          <p:grpSpPr>
            <a:xfrm>
              <a:off x="391626" y="1232303"/>
              <a:ext cx="1956171" cy="2676216"/>
              <a:chOff x="1106825" y="1188843"/>
              <a:chExt cx="1956171" cy="2676216"/>
            </a:xfrm>
          </p:grpSpPr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09B9D331-5227-4031-BE71-73A4C06915B7}"/>
                  </a:ext>
                </a:extLst>
              </p:cNvPr>
              <p:cNvSpPr/>
              <p:nvPr/>
            </p:nvSpPr>
            <p:spPr>
              <a:xfrm>
                <a:off x="1226928" y="1525663"/>
                <a:ext cx="1836068" cy="2339396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5458AC28-EC94-4BD9-96CF-AC5E06DCC2CF}"/>
                  </a:ext>
                </a:extLst>
              </p:cNvPr>
              <p:cNvSpPr txBox="1"/>
              <p:nvPr/>
            </p:nvSpPr>
            <p:spPr>
              <a:xfrm>
                <a:off x="1106825" y="1188843"/>
                <a:ext cx="1284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rgbClr val="00B050"/>
                    </a:solidFill>
                  </a:rPr>
                  <a:t>DIVERSITY</a:t>
                </a:r>
              </a:p>
            </p:txBody>
          </p:sp>
          <p:sp>
            <p:nvSpPr>
              <p:cNvPr id="53" name="Seta: Divisa 52">
                <a:extLst>
                  <a:ext uri="{FF2B5EF4-FFF2-40B4-BE49-F238E27FC236}">
                    <a16:creationId xmlns:a16="http://schemas.microsoft.com/office/drawing/2014/main" id="{835D7F7E-A0FA-42B1-8B68-9089A188886E}"/>
                  </a:ext>
                </a:extLst>
              </p:cNvPr>
              <p:cNvSpPr/>
              <p:nvPr/>
            </p:nvSpPr>
            <p:spPr>
              <a:xfrm>
                <a:off x="1319081" y="1611895"/>
                <a:ext cx="1646218" cy="786889"/>
              </a:xfrm>
              <a:prstGeom prst="chevron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4" name="Seta: Divisa 4">
                <a:extLst>
                  <a:ext uri="{FF2B5EF4-FFF2-40B4-BE49-F238E27FC236}">
                    <a16:creationId xmlns:a16="http://schemas.microsoft.com/office/drawing/2014/main" id="{2ED6628E-9C42-45EF-8F10-12D8D613467F}"/>
                  </a:ext>
                </a:extLst>
              </p:cNvPr>
              <p:cNvSpPr txBox="1"/>
              <p:nvPr/>
            </p:nvSpPr>
            <p:spPr>
              <a:xfrm>
                <a:off x="1455550" y="1611895"/>
                <a:ext cx="1364069" cy="76209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007" tIns="18669" rIns="18669" bIns="18669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b="1" kern="1200" dirty="0"/>
                  <a:t>New addition rule</a:t>
                </a:r>
              </a:p>
            </p:txBody>
          </p: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EE2989-C7F3-4C0E-8548-7105EE9A6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280160"/>
            <a:ext cx="6833685" cy="536657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1A84E9F-491B-4D82-9953-5C59F36AA3A6}"/>
              </a:ext>
            </a:extLst>
          </p:cNvPr>
          <p:cNvSpPr txBox="1"/>
          <p:nvPr/>
        </p:nvSpPr>
        <p:spPr>
          <a:xfrm>
            <a:off x="4318000" y="1518546"/>
            <a:ext cx="288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rules with similar models</a:t>
            </a:r>
          </a:p>
        </p:txBody>
      </p:sp>
      <p:sp>
        <p:nvSpPr>
          <p:cNvPr id="18" name="Texto Explicativo: Linha Dobrada 17">
            <a:extLst>
              <a:ext uri="{FF2B5EF4-FFF2-40B4-BE49-F238E27FC236}">
                <a16:creationId xmlns:a16="http://schemas.microsoft.com/office/drawing/2014/main" id="{45170D1B-8D25-43C6-A27B-1C5BBF586613}"/>
              </a:ext>
            </a:extLst>
          </p:cNvPr>
          <p:cNvSpPr/>
          <p:nvPr/>
        </p:nvSpPr>
        <p:spPr>
          <a:xfrm>
            <a:off x="7393246" y="3010384"/>
            <a:ext cx="1331871" cy="516649"/>
          </a:xfrm>
          <a:prstGeom prst="borderCallout2">
            <a:avLst>
              <a:gd name="adj1" fmla="val 104223"/>
              <a:gd name="adj2" fmla="val 49205"/>
              <a:gd name="adj3" fmla="val 124715"/>
              <a:gd name="adj4" fmla="val 48985"/>
              <a:gd name="adj5" fmla="val 189922"/>
              <a:gd name="adj6" fmla="val 1883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New_rule</a:t>
            </a:r>
            <a:r>
              <a:rPr lang="en-GB" sz="1200" dirty="0">
                <a:solidFill>
                  <a:schemeClr val="tx1"/>
                </a:solidFill>
              </a:rPr>
              <a:t> is more </a:t>
            </a:r>
            <a:r>
              <a:rPr lang="en-GB" sz="1200" b="1" dirty="0">
                <a:solidFill>
                  <a:schemeClr val="tx1"/>
                </a:solidFill>
              </a:rPr>
              <a:t>SPECIFIC</a:t>
            </a:r>
            <a:r>
              <a:rPr lang="en-GB" sz="1200" dirty="0">
                <a:solidFill>
                  <a:schemeClr val="tx1"/>
                </a:solidFill>
              </a:rPr>
              <a:t> than existent rule</a:t>
            </a:r>
          </a:p>
        </p:txBody>
      </p:sp>
      <p:sp>
        <p:nvSpPr>
          <p:cNvPr id="19" name="Texto Explicativo: Linha Dobrada 18">
            <a:extLst>
              <a:ext uri="{FF2B5EF4-FFF2-40B4-BE49-F238E27FC236}">
                <a16:creationId xmlns:a16="http://schemas.microsoft.com/office/drawing/2014/main" id="{3E244C43-EE28-4128-8536-51ED53B5054B}"/>
              </a:ext>
            </a:extLst>
          </p:cNvPr>
          <p:cNvSpPr/>
          <p:nvPr/>
        </p:nvSpPr>
        <p:spPr>
          <a:xfrm>
            <a:off x="5571496" y="2964913"/>
            <a:ext cx="1398847" cy="516649"/>
          </a:xfrm>
          <a:prstGeom prst="borderCallout2">
            <a:avLst>
              <a:gd name="adj1" fmla="val 106177"/>
              <a:gd name="adj2" fmla="val 79522"/>
              <a:gd name="adj3" fmla="val 127521"/>
              <a:gd name="adj4" fmla="val 79301"/>
              <a:gd name="adj5" fmla="val 196445"/>
              <a:gd name="adj6" fmla="val 5583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New_rule</a:t>
            </a:r>
            <a:r>
              <a:rPr lang="en-GB" sz="1200" dirty="0">
                <a:solidFill>
                  <a:schemeClr val="tx1"/>
                </a:solidFill>
              </a:rPr>
              <a:t> is more </a:t>
            </a:r>
            <a:r>
              <a:rPr lang="en-GB" sz="1200" b="1" dirty="0">
                <a:solidFill>
                  <a:schemeClr val="tx1"/>
                </a:solidFill>
              </a:rPr>
              <a:t>GENERAL</a:t>
            </a:r>
            <a:r>
              <a:rPr lang="en-GB" sz="1200" dirty="0">
                <a:solidFill>
                  <a:schemeClr val="tx1"/>
                </a:solidFill>
              </a:rPr>
              <a:t> than existent rule</a:t>
            </a:r>
          </a:p>
        </p:txBody>
      </p:sp>
      <p:sp>
        <p:nvSpPr>
          <p:cNvPr id="20" name="Texto Explicativo: Linha Dobrada 19">
            <a:extLst>
              <a:ext uri="{FF2B5EF4-FFF2-40B4-BE49-F238E27FC236}">
                <a16:creationId xmlns:a16="http://schemas.microsoft.com/office/drawing/2014/main" id="{4558E2FE-4CF3-43C7-B90E-9C274C49C8D5}"/>
              </a:ext>
            </a:extLst>
          </p:cNvPr>
          <p:cNvSpPr/>
          <p:nvPr/>
        </p:nvSpPr>
        <p:spPr>
          <a:xfrm>
            <a:off x="1779814" y="4484248"/>
            <a:ext cx="646468" cy="516649"/>
          </a:xfrm>
          <a:prstGeom prst="borderCallout2">
            <a:avLst>
              <a:gd name="adj1" fmla="val 22951"/>
              <a:gd name="adj2" fmla="val 106297"/>
              <a:gd name="adj3" fmla="val 23226"/>
              <a:gd name="adj4" fmla="val 124988"/>
              <a:gd name="adj5" fmla="val -37430"/>
              <a:gd name="adj6" fmla="val 15318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MERGE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979C790-F3BC-4357-BB82-B8565296D348}"/>
              </a:ext>
            </a:extLst>
          </p:cNvPr>
          <p:cNvSpPr/>
          <p:nvPr/>
        </p:nvSpPr>
        <p:spPr>
          <a:xfrm>
            <a:off x="9063828" y="4468302"/>
            <a:ext cx="2053520" cy="3009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D585DA8-BD87-4C35-B39C-64D00AD40BAD}"/>
                  </a:ext>
                </a:extLst>
              </p:cNvPr>
              <p:cNvSpPr txBox="1"/>
              <p:nvPr/>
            </p:nvSpPr>
            <p:spPr>
              <a:xfrm>
                <a:off x="8725117" y="5185095"/>
                <a:ext cx="2932278" cy="55957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↔ 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D585DA8-BD87-4C35-B39C-64D00AD40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117" y="5185095"/>
                <a:ext cx="2932278" cy="559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F844E59-B37C-4839-B12F-63030B5756F1}"/>
                  </a:ext>
                </a:extLst>
              </p:cNvPr>
              <p:cNvSpPr txBox="1"/>
              <p:nvPr/>
            </p:nvSpPr>
            <p:spPr>
              <a:xfrm>
                <a:off x="9232044" y="4792433"/>
                <a:ext cx="17170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dirty="0"/>
                  <a:t> </a:t>
                </a:r>
                <a:r>
                  <a:rPr lang="en-GB" sz="1400" b="1" dirty="0"/>
                  <a:t>IS IN</a:t>
                </a: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F844E59-B37C-4839-B12F-63030B575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44" y="4792433"/>
                <a:ext cx="1717087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E05949DE-7C3A-47DF-99F5-1372030E14B6}"/>
              </a:ext>
            </a:extLst>
          </p:cNvPr>
          <p:cNvSpPr/>
          <p:nvPr/>
        </p:nvSpPr>
        <p:spPr>
          <a:xfrm>
            <a:off x="534605" y="5185095"/>
            <a:ext cx="4311715" cy="1307779"/>
          </a:xfrm>
          <a:prstGeom prst="rect">
            <a:avLst/>
          </a:prstGeom>
          <a:solidFill>
            <a:srgbClr val="F8FCF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56709AA-B2F3-482A-9088-79274F9F4294}"/>
              </a:ext>
            </a:extLst>
          </p:cNvPr>
          <p:cNvSpPr/>
          <p:nvPr/>
        </p:nvSpPr>
        <p:spPr>
          <a:xfrm>
            <a:off x="179759" y="5427861"/>
            <a:ext cx="1536754" cy="4904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6">
                    <a:lumMod val="50000"/>
                  </a:schemeClr>
                </a:solidFill>
              </a:rPr>
              <a:t>OTHER</a:t>
            </a:r>
          </a:p>
          <a:p>
            <a:pPr algn="ctr"/>
            <a:r>
              <a:rPr lang="en-GB" sz="1400" b="1" dirty="0">
                <a:solidFill>
                  <a:schemeClr val="accent6">
                    <a:lumMod val="50000"/>
                  </a:schemeClr>
                </a:solidFill>
              </a:rPr>
              <a:t>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0F43C1C-3DCF-46F2-9159-865CD62B468B}"/>
                  </a:ext>
                </a:extLst>
              </p:cNvPr>
              <p:cNvSpPr txBox="1"/>
              <p:nvPr/>
            </p:nvSpPr>
            <p:spPr>
              <a:xfrm>
                <a:off x="1857479" y="5301929"/>
                <a:ext cx="2827441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𝑀𝐸𝑅𝐺𝐸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)↔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0F43C1C-3DCF-46F2-9159-865CD62B4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479" y="5301929"/>
                <a:ext cx="2827441" cy="282257"/>
              </a:xfrm>
              <a:prstGeom prst="rect">
                <a:avLst/>
              </a:prstGeom>
              <a:blipFill>
                <a:blip r:embed="rId5"/>
                <a:stretch>
                  <a:fillRect l="-1509" t="-2174" r="-216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F182413-BB34-4109-98B3-6B44F60044AB}"/>
                  </a:ext>
                </a:extLst>
              </p:cNvPr>
              <p:cNvSpPr txBox="1"/>
              <p:nvPr/>
            </p:nvSpPr>
            <p:spPr>
              <a:xfrm>
                <a:off x="1857479" y="5665499"/>
                <a:ext cx="1903085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𝑀𝐸𝑅𝐺𝐸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F182413-BB34-4109-98B3-6B44F6004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479" y="5665499"/>
                <a:ext cx="1903085" cy="280846"/>
              </a:xfrm>
              <a:prstGeom prst="rect">
                <a:avLst/>
              </a:prstGeom>
              <a:blipFill>
                <a:blip r:embed="rId6"/>
                <a:stretch>
                  <a:fillRect l="-2564" t="-2174" r="-321" b="-19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E40F395-BFFD-4D98-8F85-5813B2AF9550}"/>
                  </a:ext>
                </a:extLst>
              </p:cNvPr>
              <p:cNvSpPr txBox="1"/>
              <p:nvPr/>
            </p:nvSpPr>
            <p:spPr>
              <a:xfrm>
                <a:off x="873715" y="6132035"/>
                <a:ext cx="3870611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𝑅𝑂𝑂𝑇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↔∃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E40F395-BFFD-4D98-8F85-5813B2AF9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15" y="6132035"/>
                <a:ext cx="3870611" cy="280846"/>
              </a:xfrm>
              <a:prstGeom prst="rect">
                <a:avLst/>
              </a:prstGeom>
              <a:blipFill>
                <a:blip r:embed="rId7"/>
                <a:stretch>
                  <a:fillRect l="-945" t="-2174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41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2704A-13C4-4C70-9EF8-E0A3B982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TACKLING REDUNDANCY: RULE SELECTION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8351AB-F84B-4778-B65A-2CE3211F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52590B6-65B8-416C-AE21-0486EB29FB9A}"/>
              </a:ext>
            </a:extLst>
          </p:cNvPr>
          <p:cNvGrpSpPr/>
          <p:nvPr/>
        </p:nvGrpSpPr>
        <p:grpSpPr>
          <a:xfrm>
            <a:off x="9727340" y="1280160"/>
            <a:ext cx="1956171" cy="2676216"/>
            <a:chOff x="391626" y="1232303"/>
            <a:chExt cx="1956171" cy="2676216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8977D71-29B7-484A-B06B-FC8558239C7F}"/>
                </a:ext>
              </a:extLst>
            </p:cNvPr>
            <p:cNvSpPr txBox="1"/>
            <p:nvPr/>
          </p:nvSpPr>
          <p:spPr>
            <a:xfrm>
              <a:off x="780991" y="2544439"/>
              <a:ext cx="1250426" cy="12618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 err="1"/>
                <a:t>RuleSet</a:t>
              </a:r>
              <a:r>
                <a:rPr lang="en-GB" sz="1400" b="1" dirty="0"/>
                <a:t> Diversity</a:t>
              </a:r>
              <a:br>
                <a:rPr lang="en-GB" sz="1400" b="1" dirty="0"/>
              </a:br>
              <a:r>
                <a:rPr lang="en-GB" sz="1200" dirty="0"/>
                <a:t>Tackling </a:t>
              </a:r>
              <a:r>
                <a:rPr lang="en-GB" sz="1200" b="1" dirty="0">
                  <a:solidFill>
                    <a:schemeClr val="accent1"/>
                  </a:solidFill>
                </a:rPr>
                <a:t>description</a:t>
              </a:r>
              <a:r>
                <a:rPr lang="en-GB" sz="1200" dirty="0"/>
                <a:t> and </a:t>
              </a:r>
              <a:r>
                <a:rPr lang="en-GB" sz="1200" b="1" dirty="0">
                  <a:solidFill>
                    <a:schemeClr val="accent1"/>
                  </a:solidFill>
                </a:rPr>
                <a:t>model</a:t>
              </a:r>
              <a:r>
                <a:rPr lang="en-GB" sz="1200" dirty="0"/>
                <a:t> redundancy </a:t>
              </a:r>
              <a:endParaRPr lang="en-GB" sz="1400" b="1" dirty="0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3FE6D4E-C5FA-4EBF-B9DB-C886FCA71718}"/>
                </a:ext>
              </a:extLst>
            </p:cNvPr>
            <p:cNvGrpSpPr/>
            <p:nvPr/>
          </p:nvGrpSpPr>
          <p:grpSpPr>
            <a:xfrm>
              <a:off x="391626" y="1232303"/>
              <a:ext cx="1956171" cy="2676216"/>
              <a:chOff x="1106825" y="1188843"/>
              <a:chExt cx="1956171" cy="2676216"/>
            </a:xfrm>
          </p:grpSpPr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09B9D331-5227-4031-BE71-73A4C06915B7}"/>
                  </a:ext>
                </a:extLst>
              </p:cNvPr>
              <p:cNvSpPr/>
              <p:nvPr/>
            </p:nvSpPr>
            <p:spPr>
              <a:xfrm>
                <a:off x="1226928" y="1525663"/>
                <a:ext cx="1836068" cy="2339396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5458AC28-EC94-4BD9-96CF-AC5E06DCC2CF}"/>
                  </a:ext>
                </a:extLst>
              </p:cNvPr>
              <p:cNvSpPr txBox="1"/>
              <p:nvPr/>
            </p:nvSpPr>
            <p:spPr>
              <a:xfrm>
                <a:off x="1106825" y="1188843"/>
                <a:ext cx="1284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rgbClr val="00B050"/>
                    </a:solidFill>
                  </a:rPr>
                  <a:t>DIVERSITY</a:t>
                </a:r>
              </a:p>
            </p:txBody>
          </p:sp>
          <p:sp>
            <p:nvSpPr>
              <p:cNvPr id="53" name="Seta: Divisa 52">
                <a:extLst>
                  <a:ext uri="{FF2B5EF4-FFF2-40B4-BE49-F238E27FC236}">
                    <a16:creationId xmlns:a16="http://schemas.microsoft.com/office/drawing/2014/main" id="{835D7F7E-A0FA-42B1-8B68-9089A188886E}"/>
                  </a:ext>
                </a:extLst>
              </p:cNvPr>
              <p:cNvSpPr/>
              <p:nvPr/>
            </p:nvSpPr>
            <p:spPr>
              <a:xfrm>
                <a:off x="1319081" y="1611895"/>
                <a:ext cx="1646218" cy="786889"/>
              </a:xfrm>
              <a:prstGeom prst="chevron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4" name="Seta: Divisa 4">
                <a:extLst>
                  <a:ext uri="{FF2B5EF4-FFF2-40B4-BE49-F238E27FC236}">
                    <a16:creationId xmlns:a16="http://schemas.microsoft.com/office/drawing/2014/main" id="{2ED6628E-9C42-45EF-8F10-12D8D613467F}"/>
                  </a:ext>
                </a:extLst>
              </p:cNvPr>
              <p:cNvSpPr txBox="1"/>
              <p:nvPr/>
            </p:nvSpPr>
            <p:spPr>
              <a:xfrm>
                <a:off x="1455550" y="1611895"/>
                <a:ext cx="1364069" cy="76209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007" tIns="18669" rIns="18669" bIns="18669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b="1" kern="1200" dirty="0"/>
                  <a:t>New addition rule</a:t>
                </a:r>
              </a:p>
            </p:txBody>
          </p:sp>
        </p:grp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C624D7-FB89-4E5D-B2EC-685F1BA03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" r="6469"/>
          <a:stretch/>
        </p:blipFill>
        <p:spPr bwMode="auto">
          <a:xfrm>
            <a:off x="340175" y="1281566"/>
            <a:ext cx="9251165" cy="543990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ta: para Cima 24">
            <a:extLst>
              <a:ext uri="{FF2B5EF4-FFF2-40B4-BE49-F238E27FC236}">
                <a16:creationId xmlns:a16="http://schemas.microsoft.com/office/drawing/2014/main" id="{6028DBC4-F0B9-4470-8CE8-6BC050C2409E}"/>
              </a:ext>
            </a:extLst>
          </p:cNvPr>
          <p:cNvSpPr/>
          <p:nvPr/>
        </p:nvSpPr>
        <p:spPr>
          <a:xfrm rot="5400000">
            <a:off x="9808072" y="4781184"/>
            <a:ext cx="130034" cy="943510"/>
          </a:xfrm>
          <a:prstGeom prst="upArrow">
            <a:avLst>
              <a:gd name="adj1" fmla="val 26064"/>
              <a:gd name="adj2" fmla="val 99011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DFD87F3-AEC3-4325-8EE1-5A9B0FCA8BD7}"/>
              </a:ext>
            </a:extLst>
          </p:cNvPr>
          <p:cNvSpPr/>
          <p:nvPr/>
        </p:nvSpPr>
        <p:spPr>
          <a:xfrm>
            <a:off x="838200" y="4929446"/>
            <a:ext cx="8521931" cy="64698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1C6EDC-08B8-4536-B930-889693D7D52E}"/>
              </a:ext>
            </a:extLst>
          </p:cNvPr>
          <p:cNvSpPr txBox="1"/>
          <p:nvPr/>
        </p:nvSpPr>
        <p:spPr>
          <a:xfrm>
            <a:off x="10369666" y="4641233"/>
            <a:ext cx="167208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err="1"/>
              <a:t>new_rule</a:t>
            </a:r>
            <a:r>
              <a:rPr lang="en-GB" sz="1050" b="1" dirty="0"/>
              <a:t> was generalised and the generalisation was added</a:t>
            </a:r>
          </a:p>
          <a:p>
            <a:r>
              <a:rPr lang="en-GB" sz="1050" dirty="0"/>
              <a:t>- If </a:t>
            </a:r>
            <a:r>
              <a:rPr lang="en-GB" sz="1050" dirty="0" err="1"/>
              <a:t>new_rule</a:t>
            </a:r>
            <a:r>
              <a:rPr lang="en-GB" sz="1050" dirty="0"/>
              <a:t> model is different from the added generalisation &gt; goes to next in list</a:t>
            </a:r>
          </a:p>
        </p:txBody>
      </p:sp>
      <p:sp>
        <p:nvSpPr>
          <p:cNvPr id="28" name="Texto Explicativo: Linha Dobrada 27">
            <a:extLst>
              <a:ext uri="{FF2B5EF4-FFF2-40B4-BE49-F238E27FC236}">
                <a16:creationId xmlns:a16="http://schemas.microsoft.com/office/drawing/2014/main" id="{6CDA4824-F6E1-4C4F-875F-51FF94C7E5FB}"/>
              </a:ext>
            </a:extLst>
          </p:cNvPr>
          <p:cNvSpPr/>
          <p:nvPr/>
        </p:nvSpPr>
        <p:spPr>
          <a:xfrm>
            <a:off x="6686664" y="1670229"/>
            <a:ext cx="1434870" cy="516649"/>
          </a:xfrm>
          <a:prstGeom prst="borderCallout2">
            <a:avLst>
              <a:gd name="adj1" fmla="val 107441"/>
              <a:gd name="adj2" fmla="val 83965"/>
              <a:gd name="adj3" fmla="val 129542"/>
              <a:gd name="adj4" fmla="val 83745"/>
              <a:gd name="adj5" fmla="val 167396"/>
              <a:gd name="adj6" fmla="val 1126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Only </a:t>
            </a:r>
            <a:r>
              <a:rPr lang="en-GB" sz="1200" b="1" dirty="0">
                <a:solidFill>
                  <a:schemeClr val="tx1"/>
                </a:solidFill>
              </a:rPr>
              <a:t>one generalisation</a:t>
            </a:r>
            <a:r>
              <a:rPr lang="en-GB" sz="1200" dirty="0">
                <a:solidFill>
                  <a:schemeClr val="tx1"/>
                </a:solidFill>
              </a:rPr>
              <a:t> is possible</a:t>
            </a:r>
          </a:p>
        </p:txBody>
      </p:sp>
      <p:sp>
        <p:nvSpPr>
          <p:cNvPr id="30" name="Texto Explicativo: Linha Dobrada 29">
            <a:extLst>
              <a:ext uri="{FF2B5EF4-FFF2-40B4-BE49-F238E27FC236}">
                <a16:creationId xmlns:a16="http://schemas.microsoft.com/office/drawing/2014/main" id="{4F0E4705-1526-4DC6-99E0-169966DC98A7}"/>
              </a:ext>
            </a:extLst>
          </p:cNvPr>
          <p:cNvSpPr/>
          <p:nvPr/>
        </p:nvSpPr>
        <p:spPr>
          <a:xfrm>
            <a:off x="5123743" y="1670229"/>
            <a:ext cx="1465224" cy="516649"/>
          </a:xfrm>
          <a:prstGeom prst="borderCallout2">
            <a:avLst>
              <a:gd name="adj1" fmla="val 107441"/>
              <a:gd name="adj2" fmla="val 83965"/>
              <a:gd name="adj3" fmla="val 129542"/>
              <a:gd name="adj4" fmla="val 83745"/>
              <a:gd name="adj5" fmla="val 167396"/>
              <a:gd name="adj6" fmla="val 1126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Root</a:t>
            </a:r>
            <a:r>
              <a:rPr lang="en-GB" sz="1200" dirty="0">
                <a:solidFill>
                  <a:schemeClr val="tx1"/>
                </a:solidFill>
              </a:rPr>
              <a:t> and </a:t>
            </a:r>
            <a:r>
              <a:rPr lang="en-GB" sz="1200" b="1" dirty="0">
                <a:solidFill>
                  <a:schemeClr val="tx1"/>
                </a:solidFill>
              </a:rPr>
              <a:t>Merge</a:t>
            </a:r>
            <a:r>
              <a:rPr lang="en-GB" sz="1200" dirty="0">
                <a:solidFill>
                  <a:schemeClr val="tx1"/>
                </a:solidFill>
              </a:rPr>
              <a:t> have </a:t>
            </a:r>
            <a:r>
              <a:rPr lang="en-GB" sz="1200" b="1" dirty="0">
                <a:solidFill>
                  <a:schemeClr val="tx1"/>
                </a:solidFill>
              </a:rPr>
              <a:t>similar models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37C3927-71A9-4960-8220-B372728F8372}"/>
              </a:ext>
            </a:extLst>
          </p:cNvPr>
          <p:cNvSpPr/>
          <p:nvPr/>
        </p:nvSpPr>
        <p:spPr>
          <a:xfrm>
            <a:off x="7062499" y="3524596"/>
            <a:ext cx="367001" cy="14962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o Explicativo: Linha Dobrada 31">
            <a:extLst>
              <a:ext uri="{FF2B5EF4-FFF2-40B4-BE49-F238E27FC236}">
                <a16:creationId xmlns:a16="http://schemas.microsoft.com/office/drawing/2014/main" id="{A8691854-9AF9-4535-982C-078FC177B128}"/>
              </a:ext>
            </a:extLst>
          </p:cNvPr>
          <p:cNvSpPr/>
          <p:nvPr/>
        </p:nvSpPr>
        <p:spPr>
          <a:xfrm>
            <a:off x="3000895" y="1670229"/>
            <a:ext cx="1545912" cy="516649"/>
          </a:xfrm>
          <a:prstGeom prst="borderCallout2">
            <a:avLst>
              <a:gd name="adj1" fmla="val 107441"/>
              <a:gd name="adj2" fmla="val 83965"/>
              <a:gd name="adj3" fmla="val 129542"/>
              <a:gd name="adj4" fmla="val 83745"/>
              <a:gd name="adj5" fmla="val 167396"/>
              <a:gd name="adj6" fmla="val 1126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Root</a:t>
            </a:r>
            <a:r>
              <a:rPr lang="en-GB" sz="1200" dirty="0">
                <a:solidFill>
                  <a:schemeClr val="tx1"/>
                </a:solidFill>
              </a:rPr>
              <a:t> and </a:t>
            </a:r>
            <a:r>
              <a:rPr lang="en-GB" sz="1200" b="1" dirty="0">
                <a:solidFill>
                  <a:schemeClr val="tx1"/>
                </a:solidFill>
              </a:rPr>
              <a:t>Merge</a:t>
            </a:r>
            <a:r>
              <a:rPr lang="en-GB" sz="1200" dirty="0">
                <a:solidFill>
                  <a:schemeClr val="tx1"/>
                </a:solidFill>
              </a:rPr>
              <a:t> have </a:t>
            </a:r>
            <a:r>
              <a:rPr lang="en-GB" sz="1200" b="1" dirty="0">
                <a:solidFill>
                  <a:schemeClr val="tx1"/>
                </a:solidFill>
              </a:rPr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98481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2704A-13C4-4C70-9EF8-E0A3B982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TACKLING REDUNDANCY: RULE SELECTION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8351AB-F84B-4778-B65A-2CE3211F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52590B6-65B8-416C-AE21-0486EB29FB9A}"/>
              </a:ext>
            </a:extLst>
          </p:cNvPr>
          <p:cNvGrpSpPr/>
          <p:nvPr/>
        </p:nvGrpSpPr>
        <p:grpSpPr>
          <a:xfrm>
            <a:off x="9727340" y="1280160"/>
            <a:ext cx="1956171" cy="2676216"/>
            <a:chOff x="391626" y="1232303"/>
            <a:chExt cx="1956171" cy="2676216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8977D71-29B7-484A-B06B-FC8558239C7F}"/>
                </a:ext>
              </a:extLst>
            </p:cNvPr>
            <p:cNvSpPr txBox="1"/>
            <p:nvPr/>
          </p:nvSpPr>
          <p:spPr>
            <a:xfrm>
              <a:off x="780991" y="2544439"/>
              <a:ext cx="1250426" cy="12618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 err="1"/>
                <a:t>RuleSet</a:t>
              </a:r>
              <a:r>
                <a:rPr lang="en-GB" sz="1400" b="1" dirty="0"/>
                <a:t> Diversity</a:t>
              </a:r>
              <a:br>
                <a:rPr lang="en-GB" sz="1400" b="1" dirty="0"/>
              </a:br>
              <a:r>
                <a:rPr lang="en-GB" sz="1200" dirty="0"/>
                <a:t>Tackling </a:t>
              </a:r>
              <a:r>
                <a:rPr lang="en-GB" sz="1200" b="1" dirty="0">
                  <a:solidFill>
                    <a:schemeClr val="accent1"/>
                  </a:solidFill>
                </a:rPr>
                <a:t>description</a:t>
              </a:r>
              <a:r>
                <a:rPr lang="en-GB" sz="1200" dirty="0"/>
                <a:t> and </a:t>
              </a:r>
              <a:r>
                <a:rPr lang="en-GB" sz="1200" b="1" dirty="0">
                  <a:solidFill>
                    <a:schemeClr val="accent1"/>
                  </a:solidFill>
                </a:rPr>
                <a:t>model</a:t>
              </a:r>
              <a:r>
                <a:rPr lang="en-GB" sz="1200" dirty="0"/>
                <a:t> redundancy </a:t>
              </a:r>
              <a:endParaRPr lang="en-GB" sz="1400" b="1" dirty="0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3FE6D4E-C5FA-4EBF-B9DB-C886FCA71718}"/>
                </a:ext>
              </a:extLst>
            </p:cNvPr>
            <p:cNvGrpSpPr/>
            <p:nvPr/>
          </p:nvGrpSpPr>
          <p:grpSpPr>
            <a:xfrm>
              <a:off x="391626" y="1232303"/>
              <a:ext cx="1956171" cy="2676216"/>
              <a:chOff x="1106825" y="1188843"/>
              <a:chExt cx="1956171" cy="2676216"/>
            </a:xfrm>
          </p:grpSpPr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09B9D331-5227-4031-BE71-73A4C06915B7}"/>
                  </a:ext>
                </a:extLst>
              </p:cNvPr>
              <p:cNvSpPr/>
              <p:nvPr/>
            </p:nvSpPr>
            <p:spPr>
              <a:xfrm>
                <a:off x="1226928" y="1525663"/>
                <a:ext cx="1836068" cy="2339396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5458AC28-EC94-4BD9-96CF-AC5E06DCC2CF}"/>
                  </a:ext>
                </a:extLst>
              </p:cNvPr>
              <p:cNvSpPr txBox="1"/>
              <p:nvPr/>
            </p:nvSpPr>
            <p:spPr>
              <a:xfrm>
                <a:off x="1106825" y="1188843"/>
                <a:ext cx="1284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rgbClr val="00B050"/>
                    </a:solidFill>
                  </a:rPr>
                  <a:t>DIVERSITY</a:t>
                </a:r>
              </a:p>
            </p:txBody>
          </p:sp>
          <p:sp>
            <p:nvSpPr>
              <p:cNvPr id="53" name="Seta: Divisa 52">
                <a:extLst>
                  <a:ext uri="{FF2B5EF4-FFF2-40B4-BE49-F238E27FC236}">
                    <a16:creationId xmlns:a16="http://schemas.microsoft.com/office/drawing/2014/main" id="{835D7F7E-A0FA-42B1-8B68-9089A188886E}"/>
                  </a:ext>
                </a:extLst>
              </p:cNvPr>
              <p:cNvSpPr/>
              <p:nvPr/>
            </p:nvSpPr>
            <p:spPr>
              <a:xfrm>
                <a:off x="1319081" y="1611895"/>
                <a:ext cx="1646218" cy="786889"/>
              </a:xfrm>
              <a:prstGeom prst="chevron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4" name="Seta: Divisa 4">
                <a:extLst>
                  <a:ext uri="{FF2B5EF4-FFF2-40B4-BE49-F238E27FC236}">
                    <a16:creationId xmlns:a16="http://schemas.microsoft.com/office/drawing/2014/main" id="{2ED6628E-9C42-45EF-8F10-12D8D613467F}"/>
                  </a:ext>
                </a:extLst>
              </p:cNvPr>
              <p:cNvSpPr txBox="1"/>
              <p:nvPr/>
            </p:nvSpPr>
            <p:spPr>
              <a:xfrm>
                <a:off x="1455550" y="1611895"/>
                <a:ext cx="1364069" cy="76209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007" tIns="18669" rIns="18669" bIns="18669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b="1" kern="1200" dirty="0"/>
                  <a:t>New addition rule</a:t>
                </a:r>
              </a:p>
            </p:txBody>
          </p:sp>
        </p:grp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F50A5CF5-9E57-42E0-9520-D8DC70AAE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" t="3052" r="4463" b="3340"/>
          <a:stretch/>
        </p:blipFill>
        <p:spPr bwMode="auto">
          <a:xfrm>
            <a:off x="1521229" y="1262964"/>
            <a:ext cx="7231390" cy="551670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6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8B066-5CD3-451C-8C87-16C9C882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RESULTS DISPLAY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8323CE-746A-423A-BA6A-AF1197B1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160DF5-893E-417C-9BD5-7ABA9F1481DB}"/>
              </a:ext>
            </a:extLst>
          </p:cNvPr>
          <p:cNvGrpSpPr/>
          <p:nvPr/>
        </p:nvGrpSpPr>
        <p:grpSpPr>
          <a:xfrm>
            <a:off x="414334" y="1417506"/>
            <a:ext cx="3578063" cy="1959842"/>
            <a:chOff x="365760" y="1494097"/>
            <a:chExt cx="3578063" cy="195984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74873EEF-A67F-470F-B91F-2F56B8C57C7B}"/>
                </a:ext>
              </a:extLst>
            </p:cNvPr>
            <p:cNvSpPr/>
            <p:nvPr/>
          </p:nvSpPr>
          <p:spPr>
            <a:xfrm>
              <a:off x="365760" y="1519036"/>
              <a:ext cx="3578063" cy="19349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21D597C4-3622-447B-BB28-03BAB35BDAFF}"/>
                </a:ext>
              </a:extLst>
            </p:cNvPr>
            <p:cNvGrpSpPr/>
            <p:nvPr/>
          </p:nvGrpSpPr>
          <p:grpSpPr>
            <a:xfrm>
              <a:off x="382529" y="1494097"/>
              <a:ext cx="1232566" cy="963553"/>
              <a:chOff x="812793" y="2843640"/>
              <a:chExt cx="2153545" cy="2064724"/>
            </a:xfrm>
          </p:grpSpPr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2D1E112C-B520-411F-9E3F-DB3DC848F6A5}"/>
                  </a:ext>
                </a:extLst>
              </p:cNvPr>
              <p:cNvGrpSpPr/>
              <p:nvPr/>
            </p:nvGrpSpPr>
            <p:grpSpPr>
              <a:xfrm>
                <a:off x="812793" y="2843640"/>
                <a:ext cx="2153545" cy="2064724"/>
                <a:chOff x="812793" y="2843640"/>
                <a:chExt cx="2153545" cy="2064724"/>
              </a:xfrm>
            </p:grpSpPr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10B1844B-52E0-482F-9816-3D7C8A273C26}"/>
                    </a:ext>
                  </a:extLst>
                </p:cNvPr>
                <p:cNvSpPr txBox="1"/>
                <p:nvPr/>
              </p:nvSpPr>
              <p:spPr>
                <a:xfrm>
                  <a:off x="1606475" y="2843640"/>
                  <a:ext cx="809967" cy="5276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b="1" dirty="0">
                      <a:latin typeface="Abadi Extra Light" panose="020B0204020104020204" pitchFamily="34" charset="0"/>
                    </a:rPr>
                    <a:t>Rules</a:t>
                  </a:r>
                </a:p>
              </p:txBody>
            </p:sp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2ECC19F5-CD95-4F4E-9248-239FE734CD73}"/>
                    </a:ext>
                  </a:extLst>
                </p:cNvPr>
                <p:cNvSpPr txBox="1"/>
                <p:nvPr/>
              </p:nvSpPr>
              <p:spPr>
                <a:xfrm rot="16200000">
                  <a:off x="469733" y="3856641"/>
                  <a:ext cx="1116317" cy="4301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b="1" dirty="0">
                      <a:latin typeface="Abadi Extra Light" panose="020B0204020104020204" pitchFamily="34" charset="0"/>
                    </a:rPr>
                    <a:t>Rules</a:t>
                  </a:r>
                </a:p>
              </p:txBody>
            </p:sp>
            <p:pic>
              <p:nvPicPr>
                <p:cNvPr id="18" name="Imagem 17">
                  <a:extLst>
                    <a:ext uri="{FF2B5EF4-FFF2-40B4-BE49-F238E27FC236}">
                      <a16:creationId xmlns:a16="http://schemas.microsoft.com/office/drawing/2014/main" id="{4659A1FA-61E7-466F-9CBF-E64F68C7D2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28013" y="3241489"/>
                  <a:ext cx="1838325" cy="1666875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5730DB4-C0E1-47D5-8E5C-F6ED4950DE74}"/>
                  </a:ext>
                </a:extLst>
              </p:cNvPr>
              <p:cNvSpPr txBox="1"/>
              <p:nvPr/>
            </p:nvSpPr>
            <p:spPr>
              <a:xfrm>
                <a:off x="1341443" y="3807934"/>
                <a:ext cx="1218946" cy="5276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>
                    <a:latin typeface="Abadi Extra Light" panose="020B0204020104020204" pitchFamily="34" charset="0"/>
                  </a:rPr>
                  <a:t>P-VALUES</a:t>
                </a:r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0A658373-092F-433B-A36B-35312D22FAFE}"/>
                </a:ext>
              </a:extLst>
            </p:cNvPr>
            <p:cNvGrpSpPr/>
            <p:nvPr/>
          </p:nvGrpSpPr>
          <p:grpSpPr>
            <a:xfrm>
              <a:off x="371905" y="2437604"/>
              <a:ext cx="1222748" cy="950898"/>
              <a:chOff x="829946" y="2870761"/>
              <a:chExt cx="2136392" cy="2037603"/>
            </a:xfrm>
          </p:grpSpPr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91B42B87-A9D6-4267-930B-01BF2D248D49}"/>
                  </a:ext>
                </a:extLst>
              </p:cNvPr>
              <p:cNvGrpSpPr/>
              <p:nvPr/>
            </p:nvGrpSpPr>
            <p:grpSpPr>
              <a:xfrm>
                <a:off x="829946" y="2870761"/>
                <a:ext cx="2136392" cy="2037603"/>
                <a:chOff x="829946" y="2870761"/>
                <a:chExt cx="2136392" cy="2037603"/>
              </a:xfrm>
            </p:grpSpPr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CF2542B0-889F-4A21-AB64-B5A7BA0DC1D2}"/>
                    </a:ext>
                  </a:extLst>
                </p:cNvPr>
                <p:cNvSpPr txBox="1"/>
                <p:nvPr/>
              </p:nvSpPr>
              <p:spPr>
                <a:xfrm>
                  <a:off x="1547791" y="2870761"/>
                  <a:ext cx="877684" cy="527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b="1" dirty="0">
                      <a:latin typeface="Abadi Extra Light" panose="020B0204020104020204" pitchFamily="34" charset="0"/>
                    </a:rPr>
                    <a:t>Rules</a:t>
                  </a:r>
                </a:p>
              </p:txBody>
            </p:sp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097572EE-7F76-4A69-B8D9-B1F6CAE49628}"/>
                    </a:ext>
                  </a:extLst>
                </p:cNvPr>
                <p:cNvSpPr txBox="1"/>
                <p:nvPr/>
              </p:nvSpPr>
              <p:spPr>
                <a:xfrm rot="16200000">
                  <a:off x="554127" y="3860521"/>
                  <a:ext cx="981838" cy="430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b="1" dirty="0">
                      <a:latin typeface="Abadi Extra Light" panose="020B0204020104020204" pitchFamily="34" charset="0"/>
                    </a:rPr>
                    <a:t>Rules</a:t>
                  </a:r>
                </a:p>
              </p:txBody>
            </p:sp>
            <p:pic>
              <p:nvPicPr>
                <p:cNvPr id="30" name="Imagem 29">
                  <a:extLst>
                    <a:ext uri="{FF2B5EF4-FFF2-40B4-BE49-F238E27FC236}">
                      <a16:creationId xmlns:a16="http://schemas.microsoft.com/office/drawing/2014/main" id="{CCB91933-E0EB-45F9-A2FD-8910170BA2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28013" y="3241490"/>
                  <a:ext cx="1838325" cy="1666874"/>
                </a:xfrm>
                <a:prstGeom prst="rect">
                  <a:avLst/>
                </a:prstGeom>
              </p:spPr>
            </p:pic>
          </p:grp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EF286EE1-6B40-4971-B579-0C1FEFC7D016}"/>
                  </a:ext>
                </a:extLst>
              </p:cNvPr>
              <p:cNvSpPr txBox="1"/>
              <p:nvPr/>
            </p:nvSpPr>
            <p:spPr>
              <a:xfrm>
                <a:off x="1476125" y="3641283"/>
                <a:ext cx="1132904" cy="8573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>
                    <a:latin typeface="Abadi Extra Light" panose="020B0204020104020204" pitchFamily="34" charset="0"/>
                  </a:rPr>
                  <a:t>JACCARD</a:t>
                </a:r>
                <a:br>
                  <a:rPr lang="en-GB" sz="1000" b="1" dirty="0">
                    <a:latin typeface="Abadi Extra Light" panose="020B0204020104020204" pitchFamily="34" charset="0"/>
                  </a:rPr>
                </a:br>
                <a:r>
                  <a:rPr lang="en-GB" sz="1000" b="1" dirty="0">
                    <a:latin typeface="Abadi Extra Light" panose="020B0204020104020204" pitchFamily="34" charset="0"/>
                  </a:rPr>
                  <a:t>INDEX</a:t>
                </a:r>
              </a:p>
            </p:txBody>
          </p:sp>
        </p:grp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1E733B4-5D4B-4C66-8DB8-73F6ACFC6AD9}"/>
                </a:ext>
              </a:extLst>
            </p:cNvPr>
            <p:cNvSpPr txBox="1"/>
            <p:nvPr/>
          </p:nvSpPr>
          <p:spPr>
            <a:xfrm>
              <a:off x="1615095" y="1806741"/>
              <a:ext cx="21276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Disjunctive rules:</a:t>
              </a:r>
              <a:r>
                <a:rPr lang="en-GB" sz="1400" dirty="0"/>
                <a:t> different rules but </a:t>
              </a:r>
              <a:r>
                <a:rPr lang="en-GB" sz="1400" u="sng" dirty="0"/>
                <a:t>similar models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683DF1F2-EB3A-4AE7-9A92-18C9E1CF9E16}"/>
                </a:ext>
              </a:extLst>
            </p:cNvPr>
            <p:cNvSpPr txBox="1"/>
            <p:nvPr/>
          </p:nvSpPr>
          <p:spPr>
            <a:xfrm>
              <a:off x="1615095" y="2683825"/>
              <a:ext cx="23287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Grouped rules:</a:t>
              </a:r>
              <a:r>
                <a:rPr lang="en-GB" sz="1400" dirty="0"/>
                <a:t> different rules but </a:t>
              </a:r>
              <a:r>
                <a:rPr lang="en-GB" sz="1400" u="sng" dirty="0"/>
                <a:t>similar descriptions</a:t>
              </a:r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F51A54EB-CED6-45CA-906F-016A487D1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502" y="971796"/>
            <a:ext cx="4985228" cy="26691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5" name="Seta: para Cima 34">
            <a:extLst>
              <a:ext uri="{FF2B5EF4-FFF2-40B4-BE49-F238E27FC236}">
                <a16:creationId xmlns:a16="http://schemas.microsoft.com/office/drawing/2014/main" id="{F382F581-FD00-40F2-A32C-CEDC125FFDFA}"/>
              </a:ext>
            </a:extLst>
          </p:cNvPr>
          <p:cNvSpPr/>
          <p:nvPr/>
        </p:nvSpPr>
        <p:spPr>
          <a:xfrm rot="5400000">
            <a:off x="3653527" y="1952095"/>
            <a:ext cx="130034" cy="943510"/>
          </a:xfrm>
          <a:prstGeom prst="upArrow">
            <a:avLst>
              <a:gd name="adj1" fmla="val 26064"/>
              <a:gd name="adj2" fmla="val 9901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1A572486-E81E-4E93-9CFD-860AA0662445}"/>
              </a:ext>
            </a:extLst>
          </p:cNvPr>
          <p:cNvSpPr/>
          <p:nvPr/>
        </p:nvSpPr>
        <p:spPr>
          <a:xfrm>
            <a:off x="8656599" y="778628"/>
            <a:ext cx="1536754" cy="49045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RuleSet.txt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2BC7A07A-23C5-4CA3-BC20-1C44BDF18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58" y="4017486"/>
            <a:ext cx="4241659" cy="229756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CB70696-23B4-4F43-9657-967ADABCF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655" y="4024831"/>
            <a:ext cx="4241659" cy="2297565"/>
          </a:xfrm>
          <a:prstGeom prst="rect">
            <a:avLst/>
          </a:prstGeom>
        </p:spPr>
      </p:pic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FF7E8ED3-2052-4EB4-8DDF-961F50BD2150}"/>
              </a:ext>
            </a:extLst>
          </p:cNvPr>
          <p:cNvSpPr/>
          <p:nvPr/>
        </p:nvSpPr>
        <p:spPr>
          <a:xfrm>
            <a:off x="3418014" y="5986354"/>
            <a:ext cx="1536754" cy="49045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RuleModel.csv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0061DACB-3AAF-435A-8E7A-C28F3A5BF744}"/>
              </a:ext>
            </a:extLst>
          </p:cNvPr>
          <p:cNvSpPr/>
          <p:nvPr/>
        </p:nvSpPr>
        <p:spPr>
          <a:xfrm>
            <a:off x="8294754" y="6016351"/>
            <a:ext cx="1690064" cy="49045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SurvivalModels.csv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EB284882-066F-4C38-A7CD-20E36415A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3835" y="2179866"/>
            <a:ext cx="2539428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MIN_SIZE_SUBGROUP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0.05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WEIGH_SCORE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F_LOGISTIC_OFFSET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0.05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ITS_TO_STAGNATION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RULES_TO_CONVERGENCE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NUM_OF_ANTS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JACCARD_THRESHOLD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6BD288B-7C41-48C2-8021-7CB791A7F697}"/>
              </a:ext>
            </a:extLst>
          </p:cNvPr>
          <p:cNvSpPr txBox="1"/>
          <p:nvPr/>
        </p:nvSpPr>
        <p:spPr>
          <a:xfrm>
            <a:off x="9408442" y="1612766"/>
            <a:ext cx="1536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HYPER-PARAMETERS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0D7C112-8EB9-4EC8-AAD8-AA1A0D6DDC60}"/>
              </a:ext>
            </a:extLst>
          </p:cNvPr>
          <p:cNvSpPr txBox="1"/>
          <p:nvPr/>
        </p:nvSpPr>
        <p:spPr>
          <a:xfrm>
            <a:off x="9408442" y="4285672"/>
            <a:ext cx="153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PARAMETERS</a:t>
            </a: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CBD66549-47D2-41F5-AC9C-331BCB166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3835" y="4633051"/>
            <a:ext cx="2539429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SG_BASELINE = 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'complement’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'population'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DIVERSE_SEARCH = 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0D374-28BA-441D-9C91-7647C7C9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STATISTICAL TESTS</a:t>
            </a:r>
          </a:p>
        </p:txBody>
      </p:sp>
      <p:sp>
        <p:nvSpPr>
          <p:cNvPr id="74" name="Espaço Reservado para Número de Slide 73">
            <a:extLst>
              <a:ext uri="{FF2B5EF4-FFF2-40B4-BE49-F238E27FC236}">
                <a16:creationId xmlns:a16="http://schemas.microsoft.com/office/drawing/2014/main" id="{BC955524-E7F6-46ED-A25A-C685653D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28C1DBF-EFCF-4818-ACDB-AEFAFADD674A}"/>
              </a:ext>
            </a:extLst>
          </p:cNvPr>
          <p:cNvGrpSpPr/>
          <p:nvPr/>
        </p:nvGrpSpPr>
        <p:grpSpPr>
          <a:xfrm>
            <a:off x="148900" y="2513822"/>
            <a:ext cx="11866880" cy="1992038"/>
            <a:chOff x="148900" y="2513822"/>
            <a:chExt cx="11866880" cy="1992038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1449563-A7A8-4B2E-9C1E-01D122362FA4}"/>
                </a:ext>
              </a:extLst>
            </p:cNvPr>
            <p:cNvSpPr/>
            <p:nvPr/>
          </p:nvSpPr>
          <p:spPr>
            <a:xfrm>
              <a:off x="148900" y="2513822"/>
              <a:ext cx="11866880" cy="19920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213EB9E7-5B9B-4CFC-B292-834B1268585C}"/>
                </a:ext>
              </a:extLst>
            </p:cNvPr>
            <p:cNvSpPr/>
            <p:nvPr/>
          </p:nvSpPr>
          <p:spPr>
            <a:xfrm>
              <a:off x="10284442" y="3487383"/>
              <a:ext cx="1610000" cy="8674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vs</a:t>
              </a:r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</a:p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Complement</a:t>
              </a:r>
              <a:b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&amp;</a:t>
              </a:r>
              <a:b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Population</a:t>
              </a:r>
            </a:p>
          </p:txBody>
        </p:sp>
        <p:sp>
          <p:nvSpPr>
            <p:cNvPr id="48" name="Seta: para a Direita 47">
              <a:extLst>
                <a:ext uri="{FF2B5EF4-FFF2-40B4-BE49-F238E27FC236}">
                  <a16:creationId xmlns:a16="http://schemas.microsoft.com/office/drawing/2014/main" id="{1EDB72AD-290B-4D4F-9CFA-DF148B4BE86B}"/>
                </a:ext>
              </a:extLst>
            </p:cNvPr>
            <p:cNvSpPr/>
            <p:nvPr/>
          </p:nvSpPr>
          <p:spPr>
            <a:xfrm>
              <a:off x="858074" y="3760239"/>
              <a:ext cx="9541818" cy="249799"/>
            </a:xfrm>
            <a:prstGeom prst="rightArrow">
              <a:avLst>
                <a:gd name="adj1" fmla="val 13637"/>
                <a:gd name="adj2" fmla="val 14611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717253D0-BEE7-44BB-AF22-409F67E9E1DB}"/>
                </a:ext>
              </a:extLst>
            </p:cNvPr>
            <p:cNvGrpSpPr/>
            <p:nvPr/>
          </p:nvGrpSpPr>
          <p:grpSpPr>
            <a:xfrm>
              <a:off x="5943247" y="3486235"/>
              <a:ext cx="1646218" cy="786898"/>
              <a:chOff x="3260528" y="1467720"/>
              <a:chExt cx="1383086" cy="788894"/>
            </a:xfrm>
          </p:grpSpPr>
          <p:sp>
            <p:nvSpPr>
              <p:cNvPr id="78" name="Seta: Divisa 77">
                <a:extLst>
                  <a:ext uri="{FF2B5EF4-FFF2-40B4-BE49-F238E27FC236}">
                    <a16:creationId xmlns:a16="http://schemas.microsoft.com/office/drawing/2014/main" id="{51028A05-8F04-4A28-B4FE-9D1A854E4802}"/>
                  </a:ext>
                </a:extLst>
              </p:cNvPr>
              <p:cNvSpPr/>
              <p:nvPr/>
            </p:nvSpPr>
            <p:spPr>
              <a:xfrm>
                <a:off x="3260528" y="1467729"/>
                <a:ext cx="1383086" cy="788885"/>
              </a:xfrm>
              <a:prstGeom prst="chevron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9" name="Seta: Divisa 4">
                <a:extLst>
                  <a:ext uri="{FF2B5EF4-FFF2-40B4-BE49-F238E27FC236}">
                    <a16:creationId xmlns:a16="http://schemas.microsoft.com/office/drawing/2014/main" id="{12A8C720-1914-4EEF-A0F5-898FAF1B2170}"/>
                  </a:ext>
                </a:extLst>
              </p:cNvPr>
              <p:cNvSpPr txBox="1"/>
              <p:nvPr/>
            </p:nvSpPr>
            <p:spPr>
              <a:xfrm>
                <a:off x="3375181" y="1467720"/>
                <a:ext cx="1146036" cy="76402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007" tIns="18669" rIns="18669" bIns="18669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b="1" dirty="0"/>
                  <a:t>Dynamic heuristic function</a:t>
                </a:r>
                <a:endParaRPr lang="en-US" sz="1400" b="1" kern="1200" dirty="0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E42DEF14-30AB-43E9-9C68-E33E8F3F0700}"/>
                </a:ext>
              </a:extLst>
            </p:cNvPr>
            <p:cNvGrpSpPr/>
            <p:nvPr/>
          </p:nvGrpSpPr>
          <p:grpSpPr>
            <a:xfrm>
              <a:off x="263401" y="2739303"/>
              <a:ext cx="1189344" cy="1280193"/>
              <a:chOff x="583244" y="2109049"/>
              <a:chExt cx="911355" cy="812891"/>
            </a:xfrm>
          </p:grpSpPr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5846DACC-B79C-40E5-BF37-3A22FAA8BEF5}"/>
                  </a:ext>
                </a:extLst>
              </p:cNvPr>
              <p:cNvSpPr/>
              <p:nvPr/>
            </p:nvSpPr>
            <p:spPr>
              <a:xfrm>
                <a:off x="950641" y="2721218"/>
                <a:ext cx="176561" cy="20072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tângulo: Cantos Arredondados 75">
                <a:extLst>
                  <a:ext uri="{FF2B5EF4-FFF2-40B4-BE49-F238E27FC236}">
                    <a16:creationId xmlns:a16="http://schemas.microsoft.com/office/drawing/2014/main" id="{290FC2D7-8B74-49EE-86A2-EE284CF65AE9}"/>
                  </a:ext>
                </a:extLst>
              </p:cNvPr>
              <p:cNvSpPr/>
              <p:nvPr/>
            </p:nvSpPr>
            <p:spPr>
              <a:xfrm>
                <a:off x="583244" y="2109049"/>
                <a:ext cx="911355" cy="39883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BRACIS</a:t>
                </a:r>
              </a:p>
            </p:txBody>
          </p:sp>
          <p:cxnSp>
            <p:nvCxnSpPr>
              <p:cNvPr id="77" name="Conector reto 76">
                <a:extLst>
                  <a:ext uri="{FF2B5EF4-FFF2-40B4-BE49-F238E27FC236}">
                    <a16:creationId xmlns:a16="http://schemas.microsoft.com/office/drawing/2014/main" id="{B63C7857-B2B8-48D0-8D98-CFBC85EEA56E}"/>
                  </a:ext>
                </a:extLst>
              </p:cNvPr>
              <p:cNvCxnSpPr>
                <a:cxnSpLocks/>
                <a:stCxn id="76" idx="2"/>
                <a:endCxn id="75" idx="0"/>
              </p:cNvCxnSpPr>
              <p:nvPr/>
            </p:nvCxnSpPr>
            <p:spPr>
              <a:xfrm>
                <a:off x="1038922" y="2507888"/>
                <a:ext cx="0" cy="213330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73AFF594-FC76-4832-9B12-9D60E5B7C2FC}"/>
                </a:ext>
              </a:extLst>
            </p:cNvPr>
            <p:cNvGrpSpPr/>
            <p:nvPr/>
          </p:nvGrpSpPr>
          <p:grpSpPr>
            <a:xfrm>
              <a:off x="7570384" y="3498544"/>
              <a:ext cx="1646218" cy="786889"/>
              <a:chOff x="7270478" y="2769286"/>
              <a:chExt cx="1261443" cy="499655"/>
            </a:xfrm>
          </p:grpSpPr>
          <p:sp>
            <p:nvSpPr>
              <p:cNvPr id="69" name="Seta: Divisa 68">
                <a:extLst>
                  <a:ext uri="{FF2B5EF4-FFF2-40B4-BE49-F238E27FC236}">
                    <a16:creationId xmlns:a16="http://schemas.microsoft.com/office/drawing/2014/main" id="{E227CD46-2D60-4652-99BA-250915C4C76F}"/>
                  </a:ext>
                </a:extLst>
              </p:cNvPr>
              <p:cNvSpPr/>
              <p:nvPr/>
            </p:nvSpPr>
            <p:spPr>
              <a:xfrm>
                <a:off x="7270478" y="2769286"/>
                <a:ext cx="1261443" cy="499655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70" name="Seta: Divisa 4">
                <a:extLst>
                  <a:ext uri="{FF2B5EF4-FFF2-40B4-BE49-F238E27FC236}">
                    <a16:creationId xmlns:a16="http://schemas.microsoft.com/office/drawing/2014/main" id="{6BBAFC19-45AC-4F72-9ECA-875963B4236A}"/>
                  </a:ext>
                </a:extLst>
              </p:cNvPr>
              <p:cNvSpPr txBox="1"/>
              <p:nvPr/>
            </p:nvSpPr>
            <p:spPr>
              <a:xfrm>
                <a:off x="7375050" y="2769289"/>
                <a:ext cx="1045242" cy="4839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007" tIns="18669" rIns="18669" bIns="18669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b="1" kern="1200" dirty="0"/>
                  <a:t>New addition rule</a:t>
                </a:r>
              </a:p>
            </p:txBody>
          </p:sp>
        </p:grp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3DDF224A-E3C4-465B-BB89-F9DE99423A14}"/>
                </a:ext>
              </a:extLst>
            </p:cNvPr>
            <p:cNvGrpSpPr/>
            <p:nvPr/>
          </p:nvGrpSpPr>
          <p:grpSpPr>
            <a:xfrm>
              <a:off x="8756772" y="2906252"/>
              <a:ext cx="1378026" cy="1182502"/>
              <a:chOff x="8756772" y="1498553"/>
              <a:chExt cx="1378026" cy="1182502"/>
            </a:xfrm>
          </p:grpSpPr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33CE1675-C444-4300-A3F1-89542FA1D185}"/>
                  </a:ext>
                </a:extLst>
              </p:cNvPr>
              <p:cNvSpPr/>
              <p:nvPr/>
            </p:nvSpPr>
            <p:spPr>
              <a:xfrm>
                <a:off x="9330576" y="2339285"/>
                <a:ext cx="230417" cy="34177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D5F3E442-FA02-4026-9F83-D5B8523C2D1B}"/>
                  </a:ext>
                </a:extLst>
              </p:cNvPr>
              <p:cNvCxnSpPr>
                <a:cxnSpLocks/>
                <a:stCxn id="68" idx="2"/>
                <a:endCxn id="66" idx="0"/>
              </p:cNvCxnSpPr>
              <p:nvPr/>
            </p:nvCxnSpPr>
            <p:spPr>
              <a:xfrm>
                <a:off x="9445785" y="1955704"/>
                <a:ext cx="0" cy="383581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Retângulo: Cantos Arredondados 67">
                <a:extLst>
                  <a:ext uri="{FF2B5EF4-FFF2-40B4-BE49-F238E27FC236}">
                    <a16:creationId xmlns:a16="http://schemas.microsoft.com/office/drawing/2014/main" id="{EA7A90FC-53CD-4D3C-9AB1-305FD092FBD2}"/>
                  </a:ext>
                </a:extLst>
              </p:cNvPr>
              <p:cNvSpPr/>
              <p:nvPr/>
            </p:nvSpPr>
            <p:spPr>
              <a:xfrm>
                <a:off x="8756772" y="1498553"/>
                <a:ext cx="1378026" cy="45715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ESMAM-DS</a:t>
                </a:r>
              </a:p>
            </p:txBody>
          </p:sp>
        </p:grpSp>
        <p:sp>
          <p:nvSpPr>
            <p:cNvPr id="88" name="Seta: Divisa 87">
              <a:extLst>
                <a:ext uri="{FF2B5EF4-FFF2-40B4-BE49-F238E27FC236}">
                  <a16:creationId xmlns:a16="http://schemas.microsoft.com/office/drawing/2014/main" id="{43E1102F-6E52-4840-9CD1-EC3816EF79D0}"/>
                </a:ext>
              </a:extLst>
            </p:cNvPr>
            <p:cNvSpPr/>
            <p:nvPr/>
          </p:nvSpPr>
          <p:spPr>
            <a:xfrm>
              <a:off x="910290" y="3456187"/>
              <a:ext cx="1212963" cy="843789"/>
            </a:xfrm>
            <a:prstGeom prst="chevron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Seta: Divisa 4">
              <a:extLst>
                <a:ext uri="{FF2B5EF4-FFF2-40B4-BE49-F238E27FC236}">
                  <a16:creationId xmlns:a16="http://schemas.microsoft.com/office/drawing/2014/main" id="{50E259D5-8C1B-4406-9DA4-4486D4303F8A}"/>
                </a:ext>
              </a:extLst>
            </p:cNvPr>
            <p:cNvSpPr txBox="1"/>
            <p:nvPr/>
          </p:nvSpPr>
          <p:spPr>
            <a:xfrm>
              <a:off x="1289045" y="3476378"/>
              <a:ext cx="754150" cy="8437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1" kern="1200" dirty="0" err="1"/>
                <a:t>Discretisation</a:t>
              </a:r>
              <a:endParaRPr lang="en-US" sz="1600" b="1" kern="1200" dirty="0"/>
            </a:p>
          </p:txBody>
        </p:sp>
        <p:sp>
          <p:nvSpPr>
            <p:cNvPr id="90" name="Seta: Divisa 89">
              <a:extLst>
                <a:ext uri="{FF2B5EF4-FFF2-40B4-BE49-F238E27FC236}">
                  <a16:creationId xmlns:a16="http://schemas.microsoft.com/office/drawing/2014/main" id="{7EFEAB4C-2191-49D0-B16C-531C20753304}"/>
                </a:ext>
              </a:extLst>
            </p:cNvPr>
            <p:cNvSpPr/>
            <p:nvPr/>
          </p:nvSpPr>
          <p:spPr>
            <a:xfrm>
              <a:off x="1932779" y="3444650"/>
              <a:ext cx="1058327" cy="867472"/>
            </a:xfrm>
            <a:prstGeom prst="chevron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Seta: Divisa 4">
              <a:extLst>
                <a:ext uri="{FF2B5EF4-FFF2-40B4-BE49-F238E27FC236}">
                  <a16:creationId xmlns:a16="http://schemas.microsoft.com/office/drawing/2014/main" id="{CBF1797B-4507-44B3-93F4-E23B12AA39D0}"/>
                </a:ext>
              </a:extLst>
            </p:cNvPr>
            <p:cNvSpPr txBox="1"/>
            <p:nvPr/>
          </p:nvSpPr>
          <p:spPr>
            <a:xfrm>
              <a:off x="2181354" y="3480959"/>
              <a:ext cx="878599" cy="762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1" dirty="0"/>
                <a:t>Algorithm stagnation</a:t>
              </a:r>
              <a:endParaRPr lang="en-US" sz="900" b="1" kern="1200" dirty="0"/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66A981A3-1A77-453E-80EB-F08CC4604E66}"/>
                </a:ext>
              </a:extLst>
            </p:cNvPr>
            <p:cNvSpPr/>
            <p:nvPr/>
          </p:nvSpPr>
          <p:spPr>
            <a:xfrm>
              <a:off x="3077471" y="3682992"/>
              <a:ext cx="230417" cy="34177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DB688054-F52C-4A03-B316-B52D81483689}"/>
                </a:ext>
              </a:extLst>
            </p:cNvPr>
            <p:cNvSpPr/>
            <p:nvPr/>
          </p:nvSpPr>
          <p:spPr>
            <a:xfrm>
              <a:off x="2663697" y="2904342"/>
              <a:ext cx="1058326" cy="45715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ESMAM</a:t>
              </a:r>
            </a:p>
          </p:txBody>
        </p: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A587E0E8-8904-4C91-B217-55A9D8AD0D87}"/>
                </a:ext>
              </a:extLst>
            </p:cNvPr>
            <p:cNvCxnSpPr>
              <a:cxnSpLocks/>
              <a:stCxn id="93" idx="2"/>
              <a:endCxn id="92" idx="0"/>
            </p:cNvCxnSpPr>
            <p:nvPr/>
          </p:nvCxnSpPr>
          <p:spPr>
            <a:xfrm flipH="1">
              <a:off x="3192680" y="3361494"/>
              <a:ext cx="180" cy="321498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Seta: Divisa 94">
              <a:extLst>
                <a:ext uri="{FF2B5EF4-FFF2-40B4-BE49-F238E27FC236}">
                  <a16:creationId xmlns:a16="http://schemas.microsoft.com/office/drawing/2014/main" id="{DBA4CB07-D987-4473-8AFE-789EEB305F5D}"/>
                </a:ext>
              </a:extLst>
            </p:cNvPr>
            <p:cNvSpPr/>
            <p:nvPr/>
          </p:nvSpPr>
          <p:spPr>
            <a:xfrm>
              <a:off x="3322858" y="3449168"/>
              <a:ext cx="1058327" cy="867472"/>
            </a:xfrm>
            <a:prstGeom prst="chevron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0" name="Seta: Divisa 4">
              <a:extLst>
                <a:ext uri="{FF2B5EF4-FFF2-40B4-BE49-F238E27FC236}">
                  <a16:creationId xmlns:a16="http://schemas.microsoft.com/office/drawing/2014/main" id="{515E13F8-E591-4552-B8D2-C6E2E672EDB9}"/>
                </a:ext>
              </a:extLst>
            </p:cNvPr>
            <p:cNvSpPr txBox="1"/>
            <p:nvPr/>
          </p:nvSpPr>
          <p:spPr>
            <a:xfrm>
              <a:off x="3592565" y="3540732"/>
              <a:ext cx="745173" cy="762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1" dirty="0"/>
                <a:t>Rule construction</a:t>
              </a:r>
              <a:endParaRPr lang="en-US" sz="900" b="1" kern="1200" dirty="0"/>
            </a:p>
          </p:txBody>
        </p: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804CB93D-07FE-49A2-91A8-EBEC03601C85}"/>
                </a:ext>
              </a:extLst>
            </p:cNvPr>
            <p:cNvSpPr/>
            <p:nvPr/>
          </p:nvSpPr>
          <p:spPr>
            <a:xfrm>
              <a:off x="4945819" y="3709095"/>
              <a:ext cx="230417" cy="34177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id="{7CAD800A-388D-4F64-9604-205E1B693447}"/>
                </a:ext>
              </a:extLst>
            </p:cNvPr>
            <p:cNvSpPr/>
            <p:nvPr/>
          </p:nvSpPr>
          <p:spPr>
            <a:xfrm>
              <a:off x="4560679" y="2908482"/>
              <a:ext cx="1009570" cy="45301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ESMAM</a:t>
              </a:r>
            </a:p>
          </p:txBody>
        </p: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D65E839F-4F29-44FB-B7D5-B22C601AF22C}"/>
                </a:ext>
              </a:extLst>
            </p:cNvPr>
            <p:cNvCxnSpPr>
              <a:cxnSpLocks/>
              <a:stCxn id="122" idx="2"/>
              <a:endCxn id="118" idx="0"/>
            </p:cNvCxnSpPr>
            <p:nvPr/>
          </p:nvCxnSpPr>
          <p:spPr>
            <a:xfrm flipH="1">
              <a:off x="5061028" y="3361494"/>
              <a:ext cx="4436" cy="347601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FFD2CA-F13A-4263-A2DE-1D252A817AB3}"/>
              </a:ext>
            </a:extLst>
          </p:cNvPr>
          <p:cNvSpPr txBox="1"/>
          <p:nvPr/>
        </p:nvSpPr>
        <p:spPr>
          <a:xfrm>
            <a:off x="827853" y="1499942"/>
            <a:ext cx="183416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/>
              <a:t>14 datasets</a:t>
            </a:r>
          </a:p>
          <a:p>
            <a:r>
              <a:rPr lang="en-US"/>
              <a:t>30 experiments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FB75B40-80CB-4C4C-87C8-772F58322CF7}"/>
              </a:ext>
            </a:extLst>
          </p:cNvPr>
          <p:cNvCxnSpPr/>
          <p:nvPr/>
        </p:nvCxnSpPr>
        <p:spPr>
          <a:xfrm>
            <a:off x="2801126" y="1823107"/>
            <a:ext cx="7914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4F7DC5-EC28-4A33-A7D2-7B03E565E407}"/>
              </a:ext>
            </a:extLst>
          </p:cNvPr>
          <p:cNvSpPr txBox="1"/>
          <p:nvPr/>
        </p:nvSpPr>
        <p:spPr>
          <a:xfrm>
            <a:off x="3645719" y="1555192"/>
            <a:ext cx="412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Keeping the same seed for equivalent executions (same dataset &amp; experiment)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B5CEA74-4408-4106-8014-59BB4E51D2E2}"/>
              </a:ext>
            </a:extLst>
          </p:cNvPr>
          <p:cNvSpPr txBox="1"/>
          <p:nvPr/>
        </p:nvSpPr>
        <p:spPr>
          <a:xfrm>
            <a:off x="4074160" y="5577993"/>
            <a:ext cx="438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NEXT: </a:t>
            </a:r>
            <a:r>
              <a:rPr lang="en-US" dirty="0"/>
              <a:t>adjust codes for computing results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7D30F4E-66CF-4CCC-BCA3-C46BF2C01D6B}"/>
              </a:ext>
            </a:extLst>
          </p:cNvPr>
          <p:cNvSpPr txBox="1"/>
          <p:nvPr/>
        </p:nvSpPr>
        <p:spPr>
          <a:xfrm>
            <a:off x="4074160" y="6237608"/>
            <a:ext cx="514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DISCUSS: </a:t>
            </a:r>
            <a:r>
              <a:rPr lang="en-US"/>
              <a:t>which metrics and results are to compute</a:t>
            </a:r>
          </a:p>
        </p:txBody>
      </p:sp>
      <p:pic>
        <p:nvPicPr>
          <p:cNvPr id="73" name="Picture 4" descr="Alert PNG Transparent Images | PNG All">
            <a:extLst>
              <a:ext uri="{FF2B5EF4-FFF2-40B4-BE49-F238E27FC236}">
                <a16:creationId xmlns:a16="http://schemas.microsoft.com/office/drawing/2014/main" id="{85ED61FB-1370-4AC5-A299-DE1D88DC4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45" y="6233686"/>
            <a:ext cx="407115" cy="3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 PNG, X Transparent Background - FreeIconsPNG">
            <a:extLst>
              <a:ext uri="{FF2B5EF4-FFF2-40B4-BE49-F238E27FC236}">
                <a16:creationId xmlns:a16="http://schemas.microsoft.com/office/drawing/2014/main" id="{27D1DFB8-0E21-47B5-AAD4-F29CA0D7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386" y="2641740"/>
            <a:ext cx="1736201" cy="173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47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0D374-28BA-441D-9C91-7647C7C9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IMPLEMENTED ALGORITHMS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78741E56-0836-464B-92DD-9A81365C48AA}"/>
              </a:ext>
            </a:extLst>
          </p:cNvPr>
          <p:cNvGrpSpPr/>
          <p:nvPr/>
        </p:nvGrpSpPr>
        <p:grpSpPr>
          <a:xfrm>
            <a:off x="1317818" y="1205782"/>
            <a:ext cx="9190881" cy="1480480"/>
            <a:chOff x="1209040" y="4653280"/>
            <a:chExt cx="9093200" cy="2001520"/>
          </a:xfrm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3E3880BF-8D77-448F-8C85-16AAF3CF9929}"/>
                </a:ext>
              </a:extLst>
            </p:cNvPr>
            <p:cNvSpPr/>
            <p:nvPr/>
          </p:nvSpPr>
          <p:spPr>
            <a:xfrm>
              <a:off x="1209040" y="4653280"/>
              <a:ext cx="9093200" cy="2001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F2834EF9-6965-4E7D-B879-9CA4EB2F0A93}"/>
                </a:ext>
              </a:extLst>
            </p:cNvPr>
            <p:cNvGrpSpPr/>
            <p:nvPr/>
          </p:nvGrpSpPr>
          <p:grpSpPr>
            <a:xfrm>
              <a:off x="1296778" y="4752163"/>
              <a:ext cx="8912484" cy="1806751"/>
              <a:chOff x="1671377" y="1475793"/>
              <a:chExt cx="8912484" cy="1806751"/>
            </a:xfrm>
          </p:grpSpPr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3CBAF0D1-00A0-427F-B120-34BAD9083C31}"/>
                  </a:ext>
                </a:extLst>
              </p:cNvPr>
              <p:cNvSpPr/>
              <p:nvPr/>
            </p:nvSpPr>
            <p:spPr>
              <a:xfrm>
                <a:off x="9350171" y="2731722"/>
                <a:ext cx="1233690" cy="55082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vs</a:t>
                </a:r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Complement</a:t>
                </a:r>
              </a:p>
            </p:txBody>
          </p:sp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D2737B07-FA14-467D-90C1-B5DEEBEB7C6A}"/>
                  </a:ext>
                </a:extLst>
              </p:cNvPr>
              <p:cNvSpPr/>
              <p:nvPr/>
            </p:nvSpPr>
            <p:spPr>
              <a:xfrm>
                <a:off x="9350170" y="1886990"/>
                <a:ext cx="1233690" cy="55082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vs.</a:t>
                </a:r>
              </a:p>
              <a:p>
                <a:pPr algn="ctr"/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Population</a:t>
                </a:r>
              </a:p>
            </p:txBody>
          </p:sp>
          <p:sp>
            <p:nvSpPr>
              <p:cNvPr id="28" name="Seta: para a Direita 27">
                <a:extLst>
                  <a:ext uri="{FF2B5EF4-FFF2-40B4-BE49-F238E27FC236}">
                    <a16:creationId xmlns:a16="http://schemas.microsoft.com/office/drawing/2014/main" id="{BC4A5EEA-20C1-4B02-8EC4-1FFECE4F2EA7}"/>
                  </a:ext>
                </a:extLst>
              </p:cNvPr>
              <p:cNvSpPr/>
              <p:nvPr/>
            </p:nvSpPr>
            <p:spPr>
              <a:xfrm>
                <a:off x="2127055" y="2904979"/>
                <a:ext cx="7311581" cy="158616"/>
              </a:xfrm>
              <a:prstGeom prst="rightArrow">
                <a:avLst>
                  <a:gd name="adj1" fmla="val 13637"/>
                  <a:gd name="adj2" fmla="val 14611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EA72D79C-CCDB-4BE6-A85C-457E72E14FDA}"/>
                  </a:ext>
                </a:extLst>
              </p:cNvPr>
              <p:cNvGrpSpPr/>
              <p:nvPr/>
            </p:nvGrpSpPr>
            <p:grpSpPr>
              <a:xfrm>
                <a:off x="2201086" y="2708568"/>
                <a:ext cx="1470813" cy="550822"/>
                <a:chOff x="5135" y="123211"/>
                <a:chExt cx="1524749" cy="858103"/>
              </a:xfrm>
            </p:grpSpPr>
            <p:sp>
              <p:nvSpPr>
                <p:cNvPr id="70" name="Seta: Divisa 69">
                  <a:extLst>
                    <a:ext uri="{FF2B5EF4-FFF2-40B4-BE49-F238E27FC236}">
                      <a16:creationId xmlns:a16="http://schemas.microsoft.com/office/drawing/2014/main" id="{B58E7D98-D595-43D3-A05A-2184218304CF}"/>
                    </a:ext>
                  </a:extLst>
                </p:cNvPr>
                <p:cNvSpPr/>
                <p:nvPr/>
              </p:nvSpPr>
              <p:spPr>
                <a:xfrm>
                  <a:off x="5135" y="123211"/>
                  <a:ext cx="1524749" cy="858103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71" name="Seta: Divisa 4">
                  <a:extLst>
                    <a:ext uri="{FF2B5EF4-FFF2-40B4-BE49-F238E27FC236}">
                      <a16:creationId xmlns:a16="http://schemas.microsoft.com/office/drawing/2014/main" id="{4732E5CC-CC74-4F47-A190-7CA0DF79CA57}"/>
                    </a:ext>
                  </a:extLst>
                </p:cNvPr>
                <p:cNvSpPr txBox="1"/>
                <p:nvPr/>
              </p:nvSpPr>
              <p:spPr>
                <a:xfrm>
                  <a:off x="220366" y="123211"/>
                  <a:ext cx="1146036" cy="76402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Quantile </a:t>
                  </a:r>
                  <a:r>
                    <a:rPr lang="en-US" sz="1400" b="1" kern="1200" dirty="0" err="1"/>
                    <a:t>Discretisation</a:t>
                  </a:r>
                  <a:endParaRPr lang="en-US" sz="1400" b="1" kern="1200" dirty="0"/>
                </a:p>
              </p:txBody>
            </p:sp>
          </p:grpSp>
          <p:grpSp>
            <p:nvGrpSpPr>
              <p:cNvPr id="30" name="Agrupar 29">
                <a:extLst>
                  <a:ext uri="{FF2B5EF4-FFF2-40B4-BE49-F238E27FC236}">
                    <a16:creationId xmlns:a16="http://schemas.microsoft.com/office/drawing/2014/main" id="{38307544-DA26-4CE3-B889-92FE3C7E8638}"/>
                  </a:ext>
                </a:extLst>
              </p:cNvPr>
              <p:cNvGrpSpPr/>
              <p:nvPr/>
            </p:nvGrpSpPr>
            <p:grpSpPr>
              <a:xfrm>
                <a:off x="3569878" y="2708568"/>
                <a:ext cx="1261448" cy="550823"/>
                <a:chOff x="1090423" y="123211"/>
                <a:chExt cx="1380475" cy="869670"/>
              </a:xfrm>
            </p:grpSpPr>
            <p:sp>
              <p:nvSpPr>
                <p:cNvPr id="68" name="Seta: Divisa 67">
                  <a:extLst>
                    <a:ext uri="{FF2B5EF4-FFF2-40B4-BE49-F238E27FC236}">
                      <a16:creationId xmlns:a16="http://schemas.microsoft.com/office/drawing/2014/main" id="{4036F4E2-F436-4193-927D-F6177B967C2B}"/>
                    </a:ext>
                  </a:extLst>
                </p:cNvPr>
                <p:cNvSpPr/>
                <p:nvPr/>
              </p:nvSpPr>
              <p:spPr>
                <a:xfrm>
                  <a:off x="1090423" y="123211"/>
                  <a:ext cx="1380475" cy="869670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9" name="Seta: Divisa 4">
                  <a:extLst>
                    <a:ext uri="{FF2B5EF4-FFF2-40B4-BE49-F238E27FC236}">
                      <a16:creationId xmlns:a16="http://schemas.microsoft.com/office/drawing/2014/main" id="{A5237036-AEA2-48C7-8F2E-F5ED69007334}"/>
                    </a:ext>
                  </a:extLst>
                </p:cNvPr>
                <p:cNvSpPr txBox="1"/>
                <p:nvPr/>
              </p:nvSpPr>
              <p:spPr>
                <a:xfrm>
                  <a:off x="1216707" y="171335"/>
                  <a:ext cx="1146036" cy="76402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Dataset stagnation</a:t>
                  </a:r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009C6693-A5CF-4126-B42F-E7F970E88A87}"/>
                  </a:ext>
                </a:extLst>
              </p:cNvPr>
              <p:cNvGrpSpPr/>
              <p:nvPr/>
            </p:nvGrpSpPr>
            <p:grpSpPr>
              <a:xfrm>
                <a:off x="5455971" y="2736898"/>
                <a:ext cx="1261444" cy="499655"/>
                <a:chOff x="2644723" y="123211"/>
                <a:chExt cx="1383087" cy="788885"/>
              </a:xfrm>
            </p:grpSpPr>
            <p:sp>
              <p:nvSpPr>
                <p:cNvPr id="66" name="Seta: Divisa 65">
                  <a:extLst>
                    <a:ext uri="{FF2B5EF4-FFF2-40B4-BE49-F238E27FC236}">
                      <a16:creationId xmlns:a16="http://schemas.microsoft.com/office/drawing/2014/main" id="{984695D9-5817-48B9-8F51-4D50FA731D6A}"/>
                    </a:ext>
                  </a:extLst>
                </p:cNvPr>
                <p:cNvSpPr/>
                <p:nvPr/>
              </p:nvSpPr>
              <p:spPr>
                <a:xfrm>
                  <a:off x="2644723" y="123211"/>
                  <a:ext cx="1383087" cy="788885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7" name="Seta: Divisa 4">
                  <a:extLst>
                    <a:ext uri="{FF2B5EF4-FFF2-40B4-BE49-F238E27FC236}">
                      <a16:creationId xmlns:a16="http://schemas.microsoft.com/office/drawing/2014/main" id="{F9FBEE4C-03FC-4F56-93C7-DB9F30A564ED}"/>
                    </a:ext>
                  </a:extLst>
                </p:cNvPr>
                <p:cNvSpPr txBox="1"/>
                <p:nvPr/>
              </p:nvSpPr>
              <p:spPr>
                <a:xfrm>
                  <a:off x="2759376" y="123211"/>
                  <a:ext cx="1146036" cy="76402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Logistic attenuation</a:t>
                  </a:r>
                </a:p>
              </p:txBody>
            </p:sp>
          </p:grpSp>
          <p:grpSp>
            <p:nvGrpSpPr>
              <p:cNvPr id="32" name="Agrupar 31">
                <a:extLst>
                  <a:ext uri="{FF2B5EF4-FFF2-40B4-BE49-F238E27FC236}">
                    <a16:creationId xmlns:a16="http://schemas.microsoft.com/office/drawing/2014/main" id="{3FD6E7A1-4559-4CB7-93D7-ABFA9257A5DC}"/>
                  </a:ext>
                </a:extLst>
              </p:cNvPr>
              <p:cNvGrpSpPr/>
              <p:nvPr/>
            </p:nvGrpSpPr>
            <p:grpSpPr>
              <a:xfrm>
                <a:off x="5415448" y="2046879"/>
                <a:ext cx="4036563" cy="947586"/>
                <a:chOff x="5997172" y="1588406"/>
                <a:chExt cx="5443978" cy="1250944"/>
              </a:xfrm>
            </p:grpSpPr>
            <p:sp>
              <p:nvSpPr>
                <p:cNvPr id="64" name="Seta: para a Direita 63">
                  <a:extLst>
                    <a:ext uri="{FF2B5EF4-FFF2-40B4-BE49-F238E27FC236}">
                      <a16:creationId xmlns:a16="http://schemas.microsoft.com/office/drawing/2014/main" id="{FD1E4D51-B44A-4E82-BD91-A2753BE0D79F}"/>
                    </a:ext>
                  </a:extLst>
                </p:cNvPr>
                <p:cNvSpPr/>
                <p:nvPr/>
              </p:nvSpPr>
              <p:spPr>
                <a:xfrm>
                  <a:off x="5997172" y="1588406"/>
                  <a:ext cx="5443978" cy="208372"/>
                </a:xfrm>
                <a:prstGeom prst="rightArrow">
                  <a:avLst>
                    <a:gd name="adj1" fmla="val 13637"/>
                    <a:gd name="adj2" fmla="val 130439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5" name="Conector reto 64">
                  <a:extLst>
                    <a:ext uri="{FF2B5EF4-FFF2-40B4-BE49-F238E27FC236}">
                      <a16:creationId xmlns:a16="http://schemas.microsoft.com/office/drawing/2014/main" id="{A1478FF2-8D87-49F1-8B2B-9EB8CF4732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7172" y="1709121"/>
                  <a:ext cx="0" cy="113022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E2212D30-C775-40C0-A67D-D176AC22EBDF}"/>
                  </a:ext>
                </a:extLst>
              </p:cNvPr>
              <p:cNvGrpSpPr/>
              <p:nvPr/>
            </p:nvGrpSpPr>
            <p:grpSpPr>
              <a:xfrm>
                <a:off x="5461998" y="1879424"/>
                <a:ext cx="1261443" cy="499655"/>
                <a:chOff x="2644722" y="123211"/>
                <a:chExt cx="1383086" cy="788885"/>
              </a:xfrm>
            </p:grpSpPr>
            <p:sp>
              <p:nvSpPr>
                <p:cNvPr id="62" name="Seta: Divisa 61">
                  <a:extLst>
                    <a:ext uri="{FF2B5EF4-FFF2-40B4-BE49-F238E27FC236}">
                      <a16:creationId xmlns:a16="http://schemas.microsoft.com/office/drawing/2014/main" id="{D826F291-8CA5-444E-80B3-AC2A47D1C803}"/>
                    </a:ext>
                  </a:extLst>
                </p:cNvPr>
                <p:cNvSpPr/>
                <p:nvPr/>
              </p:nvSpPr>
              <p:spPr>
                <a:xfrm>
                  <a:off x="2644722" y="123211"/>
                  <a:ext cx="1383086" cy="788885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3" name="Seta: Divisa 4">
                  <a:extLst>
                    <a:ext uri="{FF2B5EF4-FFF2-40B4-BE49-F238E27FC236}">
                      <a16:creationId xmlns:a16="http://schemas.microsoft.com/office/drawing/2014/main" id="{9574998C-2680-4A0E-96CB-DB86D4A39F9D}"/>
                    </a:ext>
                  </a:extLst>
                </p:cNvPr>
                <p:cNvSpPr txBox="1"/>
                <p:nvPr/>
              </p:nvSpPr>
              <p:spPr>
                <a:xfrm>
                  <a:off x="2759378" y="123211"/>
                  <a:ext cx="1146036" cy="76402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Logistic attenuation</a:t>
                  </a:r>
                </a:p>
              </p:txBody>
            </p:sp>
          </p:grpSp>
          <p:grpSp>
            <p:nvGrpSpPr>
              <p:cNvPr id="34" name="Agrupar 33">
                <a:extLst>
                  <a:ext uri="{FF2B5EF4-FFF2-40B4-BE49-F238E27FC236}">
                    <a16:creationId xmlns:a16="http://schemas.microsoft.com/office/drawing/2014/main" id="{F85545B7-D3EF-4332-8E97-987583BFFE20}"/>
                  </a:ext>
                </a:extLst>
              </p:cNvPr>
              <p:cNvGrpSpPr/>
              <p:nvPr/>
            </p:nvGrpSpPr>
            <p:grpSpPr>
              <a:xfrm>
                <a:off x="1671377" y="2256710"/>
                <a:ext cx="911355" cy="812891"/>
                <a:chOff x="583244" y="2109049"/>
                <a:chExt cx="911355" cy="812891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5E97AF29-F491-44C4-A69D-F253C0DD7E33}"/>
                    </a:ext>
                  </a:extLst>
                </p:cNvPr>
                <p:cNvSpPr/>
                <p:nvPr/>
              </p:nvSpPr>
              <p:spPr>
                <a:xfrm>
                  <a:off x="950641" y="2721218"/>
                  <a:ext cx="176561" cy="20072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DA5D8CBF-D343-49CC-A274-B906A35EF87E}"/>
                    </a:ext>
                  </a:extLst>
                </p:cNvPr>
                <p:cNvSpPr/>
                <p:nvPr/>
              </p:nvSpPr>
              <p:spPr>
                <a:xfrm>
                  <a:off x="583244" y="2109049"/>
                  <a:ext cx="911355" cy="398839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BRACIS</a:t>
                  </a:r>
                </a:p>
              </p:txBody>
            </p:sp>
            <p:cxnSp>
              <p:nvCxnSpPr>
                <p:cNvPr id="61" name="Conector reto 60">
                  <a:extLst>
                    <a:ext uri="{FF2B5EF4-FFF2-40B4-BE49-F238E27FC236}">
                      <a16:creationId xmlns:a16="http://schemas.microsoft.com/office/drawing/2014/main" id="{E3636FEC-A1CC-4904-88E5-CF1A4816C899}"/>
                    </a:ext>
                  </a:extLst>
                </p:cNvPr>
                <p:cNvCxnSpPr>
                  <a:cxnSpLocks/>
                  <a:stCxn id="60" idx="2"/>
                  <a:endCxn id="59" idx="0"/>
                </p:cNvCxnSpPr>
                <p:nvPr/>
              </p:nvCxnSpPr>
              <p:spPr>
                <a:xfrm>
                  <a:off x="1038922" y="2507888"/>
                  <a:ext cx="0" cy="213330"/>
                </a:xfrm>
                <a:prstGeom prst="line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C7030F35-A83A-49D5-B72A-054BDA8AD63D}"/>
                  </a:ext>
                </a:extLst>
              </p:cNvPr>
              <p:cNvGrpSpPr/>
              <p:nvPr/>
            </p:nvGrpSpPr>
            <p:grpSpPr>
              <a:xfrm>
                <a:off x="4728483" y="2325667"/>
                <a:ext cx="622921" cy="743932"/>
                <a:chOff x="-440939" y="2233862"/>
                <a:chExt cx="622921" cy="688078"/>
              </a:xfrm>
            </p:grpSpPr>
            <p:sp>
              <p:nvSpPr>
                <p:cNvPr id="56" name="Elipse 55">
                  <a:extLst>
                    <a:ext uri="{FF2B5EF4-FFF2-40B4-BE49-F238E27FC236}">
                      <a16:creationId xmlns:a16="http://schemas.microsoft.com/office/drawing/2014/main" id="{3B29350B-F240-4889-BD02-C85A868754EF}"/>
                    </a:ext>
                  </a:extLst>
                </p:cNvPr>
                <p:cNvSpPr/>
                <p:nvPr/>
              </p:nvSpPr>
              <p:spPr>
                <a:xfrm>
                  <a:off x="-217759" y="2721218"/>
                  <a:ext cx="176561" cy="20072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tângulo: Cantos Arredondados 56">
                  <a:extLst>
                    <a:ext uri="{FF2B5EF4-FFF2-40B4-BE49-F238E27FC236}">
                      <a16:creationId xmlns:a16="http://schemas.microsoft.com/office/drawing/2014/main" id="{0BD7D03B-715E-4966-B3EB-DBE7E849779A}"/>
                    </a:ext>
                  </a:extLst>
                </p:cNvPr>
                <p:cNvSpPr/>
                <p:nvPr/>
              </p:nvSpPr>
              <p:spPr>
                <a:xfrm>
                  <a:off x="-440939" y="2233862"/>
                  <a:ext cx="622921" cy="26848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v0</a:t>
                  </a:r>
                </a:p>
              </p:txBody>
            </p:sp>
            <p:cxnSp>
              <p:nvCxnSpPr>
                <p:cNvPr id="58" name="Conector reto 57">
                  <a:extLst>
                    <a:ext uri="{FF2B5EF4-FFF2-40B4-BE49-F238E27FC236}">
                      <a16:creationId xmlns:a16="http://schemas.microsoft.com/office/drawing/2014/main" id="{F4094CA4-C7BA-4570-8BD5-164B2F7965EA}"/>
                    </a:ext>
                  </a:extLst>
                </p:cNvPr>
                <p:cNvCxnSpPr>
                  <a:cxnSpLocks/>
                  <a:stCxn id="57" idx="2"/>
                  <a:endCxn id="56" idx="0"/>
                </p:cNvCxnSpPr>
                <p:nvPr/>
              </p:nvCxnSpPr>
              <p:spPr>
                <a:xfrm>
                  <a:off x="-129478" y="2502348"/>
                  <a:ext cx="0" cy="218870"/>
                </a:xfrm>
                <a:prstGeom prst="line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2772FB4E-AAA3-4221-9ED3-D3B2CD4D6055}"/>
                  </a:ext>
                </a:extLst>
              </p:cNvPr>
              <p:cNvGrpSpPr/>
              <p:nvPr/>
            </p:nvGrpSpPr>
            <p:grpSpPr>
              <a:xfrm>
                <a:off x="8406120" y="2344245"/>
                <a:ext cx="622921" cy="743932"/>
                <a:chOff x="-623819" y="2233862"/>
                <a:chExt cx="622921" cy="688078"/>
              </a:xfrm>
            </p:grpSpPr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CC089808-57A3-4DCD-8F24-6F6D9F43575E}"/>
                    </a:ext>
                  </a:extLst>
                </p:cNvPr>
                <p:cNvSpPr/>
                <p:nvPr/>
              </p:nvSpPr>
              <p:spPr>
                <a:xfrm>
                  <a:off x="-400639" y="2721218"/>
                  <a:ext cx="176561" cy="20072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tângulo: Cantos Arredondados 53">
                  <a:extLst>
                    <a:ext uri="{FF2B5EF4-FFF2-40B4-BE49-F238E27FC236}">
                      <a16:creationId xmlns:a16="http://schemas.microsoft.com/office/drawing/2014/main" id="{47267161-1223-41AC-938E-D1A5AB85EFC1}"/>
                    </a:ext>
                  </a:extLst>
                </p:cNvPr>
                <p:cNvSpPr/>
                <p:nvPr/>
              </p:nvSpPr>
              <p:spPr>
                <a:xfrm>
                  <a:off x="-623819" y="2233862"/>
                  <a:ext cx="622921" cy="26848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v3</a:t>
                  </a:r>
                </a:p>
              </p:txBody>
            </p:sp>
            <p:cxnSp>
              <p:nvCxnSpPr>
                <p:cNvPr id="55" name="Conector reto 54">
                  <a:extLst>
                    <a:ext uri="{FF2B5EF4-FFF2-40B4-BE49-F238E27FC236}">
                      <a16:creationId xmlns:a16="http://schemas.microsoft.com/office/drawing/2014/main" id="{B3622A5E-EE29-4B5F-BAC8-5532DE3EB19F}"/>
                    </a:ext>
                  </a:extLst>
                </p:cNvPr>
                <p:cNvCxnSpPr>
                  <a:cxnSpLocks/>
                  <a:stCxn id="54" idx="2"/>
                  <a:endCxn id="53" idx="0"/>
                </p:cNvCxnSpPr>
                <p:nvPr/>
              </p:nvCxnSpPr>
              <p:spPr>
                <a:xfrm>
                  <a:off x="-312358" y="2502348"/>
                  <a:ext cx="0" cy="218870"/>
                </a:xfrm>
                <a:prstGeom prst="line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Agrupar 36">
                <a:extLst>
                  <a:ext uri="{FF2B5EF4-FFF2-40B4-BE49-F238E27FC236}">
                    <a16:creationId xmlns:a16="http://schemas.microsoft.com/office/drawing/2014/main" id="{F18B72DB-F9B9-4CFF-9405-C74F05F4550A}"/>
                  </a:ext>
                </a:extLst>
              </p:cNvPr>
              <p:cNvGrpSpPr/>
              <p:nvPr/>
            </p:nvGrpSpPr>
            <p:grpSpPr>
              <a:xfrm>
                <a:off x="8396075" y="1475793"/>
                <a:ext cx="622921" cy="743932"/>
                <a:chOff x="-623819" y="2233862"/>
                <a:chExt cx="622921" cy="688078"/>
              </a:xfrm>
            </p:grpSpPr>
            <p:sp>
              <p:nvSpPr>
                <p:cNvPr id="50" name="Elipse 49">
                  <a:extLst>
                    <a:ext uri="{FF2B5EF4-FFF2-40B4-BE49-F238E27FC236}">
                      <a16:creationId xmlns:a16="http://schemas.microsoft.com/office/drawing/2014/main" id="{C772E24B-D362-4737-A606-F7D15488D482}"/>
                    </a:ext>
                  </a:extLst>
                </p:cNvPr>
                <p:cNvSpPr/>
                <p:nvPr/>
              </p:nvSpPr>
              <p:spPr>
                <a:xfrm>
                  <a:off x="-400639" y="2721218"/>
                  <a:ext cx="176561" cy="20072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tângulo: Cantos Arredondados 50">
                  <a:extLst>
                    <a:ext uri="{FF2B5EF4-FFF2-40B4-BE49-F238E27FC236}">
                      <a16:creationId xmlns:a16="http://schemas.microsoft.com/office/drawing/2014/main" id="{A0FE3B2B-DD76-456C-B416-BE084065A410}"/>
                    </a:ext>
                  </a:extLst>
                </p:cNvPr>
                <p:cNvSpPr/>
                <p:nvPr/>
              </p:nvSpPr>
              <p:spPr>
                <a:xfrm>
                  <a:off x="-623819" y="2233862"/>
                  <a:ext cx="622921" cy="26848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v4</a:t>
                  </a:r>
                </a:p>
              </p:txBody>
            </p:sp>
            <p:cxnSp>
              <p:nvCxnSpPr>
                <p:cNvPr id="52" name="Conector reto 51">
                  <a:extLst>
                    <a:ext uri="{FF2B5EF4-FFF2-40B4-BE49-F238E27FC236}">
                      <a16:creationId xmlns:a16="http://schemas.microsoft.com/office/drawing/2014/main" id="{C9291FE7-9FA9-479F-915D-9908D9ED5438}"/>
                    </a:ext>
                  </a:extLst>
                </p:cNvPr>
                <p:cNvCxnSpPr>
                  <a:cxnSpLocks/>
                  <a:stCxn id="51" idx="2"/>
                  <a:endCxn id="50" idx="0"/>
                </p:cNvCxnSpPr>
                <p:nvPr/>
              </p:nvCxnSpPr>
              <p:spPr>
                <a:xfrm>
                  <a:off x="-312358" y="2502348"/>
                  <a:ext cx="0" cy="218870"/>
                </a:xfrm>
                <a:prstGeom prst="line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A7AC8A20-DE64-46D5-B0B5-B8DE2BC27922}"/>
                  </a:ext>
                </a:extLst>
              </p:cNvPr>
              <p:cNvSpPr/>
              <p:nvPr/>
            </p:nvSpPr>
            <p:spPr>
              <a:xfrm>
                <a:off x="6851300" y="2889122"/>
                <a:ext cx="176561" cy="21701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EAD64AAD-A7C4-49DB-894F-2A007B76F59C}"/>
                  </a:ext>
                </a:extLst>
              </p:cNvPr>
              <p:cNvSpPr/>
              <p:nvPr/>
            </p:nvSpPr>
            <p:spPr>
              <a:xfrm>
                <a:off x="6841255" y="2020670"/>
                <a:ext cx="176561" cy="21701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E2315346-B1C7-425B-9CF8-883704378D19}"/>
                  </a:ext>
                </a:extLst>
              </p:cNvPr>
              <p:cNvSpPr/>
              <p:nvPr/>
            </p:nvSpPr>
            <p:spPr>
              <a:xfrm>
                <a:off x="6618075" y="1493753"/>
                <a:ext cx="622921" cy="29028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v2</a:t>
                </a:r>
              </a:p>
            </p:txBody>
          </p: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E197F5D5-4002-456C-A020-149809059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9581" y="2652485"/>
                <a:ext cx="0" cy="236637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05F2A364-1DC1-42D4-AC9E-6F0499080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9536" y="1784033"/>
                <a:ext cx="0" cy="236637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Agrupar 42">
                <a:extLst>
                  <a:ext uri="{FF2B5EF4-FFF2-40B4-BE49-F238E27FC236}">
                    <a16:creationId xmlns:a16="http://schemas.microsoft.com/office/drawing/2014/main" id="{F1EA0C3F-5742-430D-B100-4CFA3D501861}"/>
                  </a:ext>
                </a:extLst>
              </p:cNvPr>
              <p:cNvGrpSpPr/>
              <p:nvPr/>
            </p:nvGrpSpPr>
            <p:grpSpPr>
              <a:xfrm>
                <a:off x="7264451" y="2744698"/>
                <a:ext cx="1261444" cy="499655"/>
                <a:chOff x="7264451" y="2754858"/>
                <a:chExt cx="1261444" cy="499655"/>
              </a:xfrm>
            </p:grpSpPr>
            <p:sp>
              <p:nvSpPr>
                <p:cNvPr id="48" name="Seta: Divisa 47">
                  <a:extLst>
                    <a:ext uri="{FF2B5EF4-FFF2-40B4-BE49-F238E27FC236}">
                      <a16:creationId xmlns:a16="http://schemas.microsoft.com/office/drawing/2014/main" id="{CD98EA2B-EDB9-4D0D-832F-06394453AE8D}"/>
                    </a:ext>
                  </a:extLst>
                </p:cNvPr>
                <p:cNvSpPr/>
                <p:nvPr/>
              </p:nvSpPr>
              <p:spPr>
                <a:xfrm>
                  <a:off x="7264451" y="2754858"/>
                  <a:ext cx="1261444" cy="499655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9" name="Seta: Divisa 4">
                  <a:extLst>
                    <a:ext uri="{FF2B5EF4-FFF2-40B4-BE49-F238E27FC236}">
                      <a16:creationId xmlns:a16="http://schemas.microsoft.com/office/drawing/2014/main" id="{386D4F61-53A6-4107-814E-FE8BBB2353B4}"/>
                    </a:ext>
                  </a:extLst>
                </p:cNvPr>
                <p:cNvSpPr txBox="1"/>
                <p:nvPr/>
              </p:nvSpPr>
              <p:spPr>
                <a:xfrm>
                  <a:off x="7369020" y="2754858"/>
                  <a:ext cx="1045242" cy="48390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Weighted cover</a:t>
                  </a:r>
                </a:p>
              </p:txBody>
            </p:sp>
          </p:grp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0798C994-B580-4A81-80FA-E3FF6D78AA65}"/>
                  </a:ext>
                </a:extLst>
              </p:cNvPr>
              <p:cNvGrpSpPr/>
              <p:nvPr/>
            </p:nvGrpSpPr>
            <p:grpSpPr>
              <a:xfrm>
                <a:off x="7270478" y="1887224"/>
                <a:ext cx="1261443" cy="499655"/>
                <a:chOff x="7270478" y="1917704"/>
                <a:chExt cx="1261443" cy="499655"/>
              </a:xfrm>
            </p:grpSpPr>
            <p:sp>
              <p:nvSpPr>
                <p:cNvPr id="46" name="Seta: Divisa 45">
                  <a:extLst>
                    <a:ext uri="{FF2B5EF4-FFF2-40B4-BE49-F238E27FC236}">
                      <a16:creationId xmlns:a16="http://schemas.microsoft.com/office/drawing/2014/main" id="{A2D3FC45-C8CB-4B77-86A4-99E9B88C33E9}"/>
                    </a:ext>
                  </a:extLst>
                </p:cNvPr>
                <p:cNvSpPr/>
                <p:nvPr/>
              </p:nvSpPr>
              <p:spPr>
                <a:xfrm>
                  <a:off x="7270478" y="1917704"/>
                  <a:ext cx="1261443" cy="499655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47" name="Seta: Divisa 4">
                  <a:extLst>
                    <a:ext uri="{FF2B5EF4-FFF2-40B4-BE49-F238E27FC236}">
                      <a16:creationId xmlns:a16="http://schemas.microsoft.com/office/drawing/2014/main" id="{F8F26239-CC16-4124-8D8D-17F5B5B0B527}"/>
                    </a:ext>
                  </a:extLst>
                </p:cNvPr>
                <p:cNvSpPr txBox="1"/>
                <p:nvPr/>
              </p:nvSpPr>
              <p:spPr>
                <a:xfrm>
                  <a:off x="7375050" y="1917704"/>
                  <a:ext cx="1045242" cy="48390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Weighted cover</a:t>
                  </a:r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826EC11E-6445-4AD7-9F5E-8284BE99342D}"/>
                  </a:ext>
                </a:extLst>
              </p:cNvPr>
              <p:cNvSpPr/>
              <p:nvPr/>
            </p:nvSpPr>
            <p:spPr>
              <a:xfrm>
                <a:off x="6628120" y="2362205"/>
                <a:ext cx="622921" cy="29028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v1</a:t>
                </a:r>
              </a:p>
            </p:txBody>
          </p:sp>
        </p:grpSp>
      </p:grpSp>
      <p:sp>
        <p:nvSpPr>
          <p:cNvPr id="74" name="Espaço Reservado para Número de Slide 73">
            <a:extLst>
              <a:ext uri="{FF2B5EF4-FFF2-40B4-BE49-F238E27FC236}">
                <a16:creationId xmlns:a16="http://schemas.microsoft.com/office/drawing/2014/main" id="{BC955524-E7F6-46ED-A25A-C685653D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2</a:t>
            </a:fld>
            <a:endParaRPr lang="en-US"/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F637B657-CD95-4BF6-9EE1-C1C7246445BC}"/>
              </a:ext>
            </a:extLst>
          </p:cNvPr>
          <p:cNvGrpSpPr/>
          <p:nvPr/>
        </p:nvGrpSpPr>
        <p:grpSpPr>
          <a:xfrm>
            <a:off x="560789" y="4030705"/>
            <a:ext cx="2759769" cy="1508878"/>
            <a:chOff x="447007" y="1530975"/>
            <a:chExt cx="4135153" cy="2951378"/>
          </a:xfrm>
        </p:grpSpPr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2BB436EA-F7C1-4264-B297-8C51D87A9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007" y="1530975"/>
              <a:ext cx="3992913" cy="275020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6" name="Imagem 75">
              <a:extLst>
                <a:ext uri="{FF2B5EF4-FFF2-40B4-BE49-F238E27FC236}">
                  <a16:creationId xmlns:a16="http://schemas.microsoft.com/office/drawing/2014/main" id="{299413F7-F95A-4F84-9F4B-8D5F284E3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2970" y="3677603"/>
              <a:ext cx="2409190" cy="8047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5E5C33DC-E31C-4820-B7DE-6726CE8C95AE}"/>
              </a:ext>
            </a:extLst>
          </p:cNvPr>
          <p:cNvGrpSpPr/>
          <p:nvPr/>
        </p:nvGrpSpPr>
        <p:grpSpPr>
          <a:xfrm>
            <a:off x="398817" y="3069190"/>
            <a:ext cx="2759769" cy="1027134"/>
            <a:chOff x="6430561" y="3348613"/>
            <a:chExt cx="3234580" cy="1331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ixaDeTexto 79">
                  <a:extLst>
                    <a:ext uri="{FF2B5EF4-FFF2-40B4-BE49-F238E27FC236}">
                      <a16:creationId xmlns:a16="http://schemas.microsoft.com/office/drawing/2014/main" id="{AA92B3E7-8315-44F1-A007-881AA99351DE}"/>
                    </a:ext>
                  </a:extLst>
                </p:cNvPr>
                <p:cNvSpPr txBox="1"/>
                <p:nvPr/>
              </p:nvSpPr>
              <p:spPr>
                <a:xfrm>
                  <a:off x="6430561" y="3715698"/>
                  <a:ext cx="3234580" cy="9648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n-GB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GB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∀</m:t>
                                </m:r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𝑖𝑗</m:t>
                                    </m:r>
                                    <m: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CaixaDeTexto 79">
                  <a:extLst>
                    <a:ext uri="{FF2B5EF4-FFF2-40B4-BE49-F238E27FC236}">
                      <a16:creationId xmlns:a16="http://schemas.microsoft.com/office/drawing/2014/main" id="{AA92B3E7-8315-44F1-A007-881AA9935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561" y="3715698"/>
                  <a:ext cx="3234580" cy="96483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A26BFE8D-0639-4968-9DEA-6C1FD7392F24}"/>
                </a:ext>
              </a:extLst>
            </p:cNvPr>
            <p:cNvSpPr txBox="1"/>
            <p:nvPr/>
          </p:nvSpPr>
          <p:spPr>
            <a:xfrm>
              <a:off x="6977159" y="3348613"/>
              <a:ext cx="2092960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TRANSITION RULE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D72FE23-A8B7-40B1-AA34-6B3E4B033EB8}"/>
              </a:ext>
            </a:extLst>
          </p:cNvPr>
          <p:cNvGrpSpPr/>
          <p:nvPr/>
        </p:nvGrpSpPr>
        <p:grpSpPr>
          <a:xfrm>
            <a:off x="130629" y="5626395"/>
            <a:ext cx="11906455" cy="1150798"/>
            <a:chOff x="-1300339" y="7012622"/>
            <a:chExt cx="9711325" cy="1150798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0C8CED3C-048E-4D9E-8955-25C4A2C036AC}"/>
                </a:ext>
              </a:extLst>
            </p:cNvPr>
            <p:cNvGrpSpPr/>
            <p:nvPr/>
          </p:nvGrpSpPr>
          <p:grpSpPr>
            <a:xfrm>
              <a:off x="-1300339" y="7118749"/>
              <a:ext cx="9535292" cy="676262"/>
              <a:chOff x="361809" y="4017024"/>
              <a:chExt cx="9535292" cy="6762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aixaDeTexto 19">
                    <a:extLst>
                      <a:ext uri="{FF2B5EF4-FFF2-40B4-BE49-F238E27FC236}">
                        <a16:creationId xmlns:a16="http://schemas.microsoft.com/office/drawing/2014/main" id="{B93D7565-1DF9-43C8-8371-9A8B216C4F27}"/>
                      </a:ext>
                    </a:extLst>
                  </p:cNvPr>
                  <p:cNvSpPr txBox="1"/>
                  <p:nvPr/>
                </p:nvSpPr>
                <p:spPr>
                  <a:xfrm>
                    <a:off x="361809" y="4040552"/>
                    <a:ext cx="3949483" cy="63523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2− </m:t>
                                </m:r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𝐻</m:t>
                                </m:r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𝑊</m:t>
                                </m:r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=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∀</m:t>
                                </m:r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2− </m:t>
                                    </m:r>
                                    <m: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𝐻</m:t>
                                    </m:r>
                                    <m: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𝑊</m:t>
                                    </m:r>
                                    <m: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 =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nary>
                          </m:den>
                        </m:f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 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∀</m:t>
                                </m:r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a14:m>
                    <a:r>
                      <a: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0" name="CaixaDeTexto 19">
                    <a:extLst>
                      <a:ext uri="{FF2B5EF4-FFF2-40B4-BE49-F238E27FC236}">
                        <a16:creationId xmlns:a16="http://schemas.microsoft.com/office/drawing/2014/main" id="{B93D7565-1DF9-43C8-8371-9A8B216C4F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809" y="4040552"/>
                    <a:ext cx="3949483" cy="6352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CaixaDeTexto 20">
                    <a:extLst>
                      <a:ext uri="{FF2B5EF4-FFF2-40B4-BE49-F238E27FC236}">
                        <a16:creationId xmlns:a16="http://schemas.microsoft.com/office/drawing/2014/main" id="{5FC0AB1F-8364-43DA-917C-6C82AD672EDC}"/>
                      </a:ext>
                    </a:extLst>
                  </p:cNvPr>
                  <p:cNvSpPr txBox="1"/>
                  <p:nvPr/>
                </p:nvSpPr>
                <p:spPr>
                  <a:xfrm>
                    <a:off x="3932649" y="4059715"/>
                    <a:ext cx="2468883" cy="6335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𝜼</m:t>
                            </m:r>
                            <m:r>
                              <a:rPr lang="en-GB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𝑫𝒆𝒔𝒄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GB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GB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∀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GB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" name="CaixaDeTexto 20">
                    <a:extLst>
                      <a:ext uri="{FF2B5EF4-FFF2-40B4-BE49-F238E27FC236}">
                        <a16:creationId xmlns:a16="http://schemas.microsoft.com/office/drawing/2014/main" id="{5FC0AB1F-8364-43DA-917C-6C82AD672E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2649" y="4059715"/>
                    <a:ext cx="2468883" cy="6335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ixaDeTexto 21">
                    <a:extLst>
                      <a:ext uri="{FF2B5EF4-FFF2-40B4-BE49-F238E27FC236}">
                        <a16:creationId xmlns:a16="http://schemas.microsoft.com/office/drawing/2014/main" id="{332CABE6-BF51-49BC-8ED3-51F3C2115FB5}"/>
                      </a:ext>
                    </a:extLst>
                  </p:cNvPr>
                  <p:cNvSpPr txBox="1"/>
                  <p:nvPr/>
                </p:nvSpPr>
                <p:spPr>
                  <a:xfrm>
                    <a:off x="6984883" y="4017024"/>
                    <a:ext cx="2912218" cy="6335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𝜼</m:t>
                            </m:r>
                            <m:r>
                              <a:rPr lang="en-GB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𝑪𝒐𝒗𝒆𝒓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GB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en-GB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𝒊𝒋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en-GB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𝒊𝒋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∀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GB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GB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  <m:r>
                                      <a:rPr lang="en-GB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GB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2" name="CaixaDeTexto 21">
                    <a:extLst>
                      <a:ext uri="{FF2B5EF4-FFF2-40B4-BE49-F238E27FC236}">
                        <a16:creationId xmlns:a16="http://schemas.microsoft.com/office/drawing/2014/main" id="{332CABE6-BF51-49BC-8ED3-51F3C2115F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84883" y="4017024"/>
                    <a:ext cx="2912218" cy="63357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Agrupar 83">
              <a:extLst>
                <a:ext uri="{FF2B5EF4-FFF2-40B4-BE49-F238E27FC236}">
                  <a16:creationId xmlns:a16="http://schemas.microsoft.com/office/drawing/2014/main" id="{BE418C96-F9F6-47B4-8A6F-ACDF152F39D8}"/>
                </a:ext>
              </a:extLst>
            </p:cNvPr>
            <p:cNvGrpSpPr/>
            <p:nvPr/>
          </p:nvGrpSpPr>
          <p:grpSpPr>
            <a:xfrm>
              <a:off x="-1291973" y="7012622"/>
              <a:ext cx="9702959" cy="1150798"/>
              <a:chOff x="6766559" y="3577014"/>
              <a:chExt cx="6694966" cy="1385316"/>
            </a:xfrm>
          </p:grpSpPr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9500B7BF-5BD6-4C98-AAD9-DDB623773E3D}"/>
                  </a:ext>
                </a:extLst>
              </p:cNvPr>
              <p:cNvSpPr/>
              <p:nvPr/>
            </p:nvSpPr>
            <p:spPr>
              <a:xfrm>
                <a:off x="6766559" y="3577014"/>
                <a:ext cx="6694966" cy="1025465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31C167CA-E8B7-472D-A03F-DFE7C9A24C96}"/>
                  </a:ext>
                </a:extLst>
              </p:cNvPr>
              <p:cNvSpPr txBox="1"/>
              <p:nvPr/>
            </p:nvSpPr>
            <p:spPr>
              <a:xfrm>
                <a:off x="6911718" y="4554783"/>
                <a:ext cx="1575361" cy="4075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HEURISTIC FUNCTIONS</a:t>
                </a:r>
              </a:p>
            </p:txBody>
          </p:sp>
        </p:grp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679CF6F1-9E76-4FA7-843E-676A3E7CE548}"/>
              </a:ext>
            </a:extLst>
          </p:cNvPr>
          <p:cNvGrpSpPr/>
          <p:nvPr/>
        </p:nvGrpSpPr>
        <p:grpSpPr>
          <a:xfrm>
            <a:off x="3922843" y="3460334"/>
            <a:ext cx="3863158" cy="2060797"/>
            <a:chOff x="6685280" y="2251065"/>
            <a:chExt cx="4414521" cy="1598922"/>
          </a:xfrm>
          <a:solidFill>
            <a:schemeClr val="bg1"/>
          </a:solidFill>
        </p:grpSpPr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2D0FE7D3-0C8A-4BA8-ADC5-B99F3739775B}"/>
                </a:ext>
              </a:extLst>
            </p:cNvPr>
            <p:cNvSpPr/>
            <p:nvPr/>
          </p:nvSpPr>
          <p:spPr>
            <a:xfrm>
              <a:off x="6685280" y="2269456"/>
              <a:ext cx="4414520" cy="1580531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ixaDeTexto 88">
                  <a:extLst>
                    <a:ext uri="{FF2B5EF4-FFF2-40B4-BE49-F238E27FC236}">
                      <a16:creationId xmlns:a16="http://schemas.microsoft.com/office/drawing/2014/main" id="{CDDCC199-C12F-4019-9DE0-DB5A481115D2}"/>
                    </a:ext>
                  </a:extLst>
                </p:cNvPr>
                <p:cNvSpPr txBox="1"/>
                <p:nvPr/>
              </p:nvSpPr>
              <p:spPr>
                <a:xfrm>
                  <a:off x="6685281" y="2251065"/>
                  <a:ext cx="4414520" cy="645996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1800" b="1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GB" sz="1800" b="1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=1−</m:t>
                        </m:r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−5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CaixaDeTexto 88">
                  <a:extLst>
                    <a:ext uri="{FF2B5EF4-FFF2-40B4-BE49-F238E27FC236}">
                      <a16:creationId xmlns:a16="http://schemas.microsoft.com/office/drawing/2014/main" id="{CDDCC199-C12F-4019-9DE0-DB5A48111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281" y="2251065"/>
                  <a:ext cx="4414520" cy="6459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ixaDeTexto 89">
                  <a:extLst>
                    <a:ext uri="{FF2B5EF4-FFF2-40B4-BE49-F238E27FC236}">
                      <a16:creationId xmlns:a16="http://schemas.microsoft.com/office/drawing/2014/main" id="{9B4813B7-9254-4002-8085-0FA9D6864A5F}"/>
                    </a:ext>
                  </a:extLst>
                </p:cNvPr>
                <p:cNvSpPr txBox="1"/>
                <p:nvPr/>
              </p:nvSpPr>
              <p:spPr>
                <a:xfrm>
                  <a:off x="6706144" y="2901748"/>
                  <a:ext cx="4393656" cy="602363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r>
                    <a:rPr lang="en-GB" sz="14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Logistic attenuation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𝜹</m:t>
                          </m:r>
                        </m:e>
                        <m:sub>
                          <m: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𝒊𝒋</m:t>
                          </m:r>
                        </m:sub>
                      </m:sSub>
                      <m:r>
                        <a:rPr lang="pt-BR" sz="1400" b="1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:</m:t>
                      </m:r>
                    </m:oMath>
                  </a14:m>
                  <a:r>
                    <a:rPr lang="pt-BR" sz="14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 (DESCRIPTION)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GB" sz="14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 the counting of the term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GB" sz="14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 presence in the final rule model. </a:t>
                  </a:r>
                </a:p>
              </p:txBody>
            </p:sp>
          </mc:Choice>
          <mc:Fallback xmlns="">
            <p:sp>
              <p:nvSpPr>
                <p:cNvPr id="90" name="CaixaDeTexto 89">
                  <a:extLst>
                    <a:ext uri="{FF2B5EF4-FFF2-40B4-BE49-F238E27FC236}">
                      <a16:creationId xmlns:a16="http://schemas.microsoft.com/office/drawing/2014/main" id="{9B4813B7-9254-4002-8085-0FA9D6864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144" y="2901748"/>
                  <a:ext cx="4393656" cy="602363"/>
                </a:xfrm>
                <a:prstGeom prst="rect">
                  <a:avLst/>
                </a:prstGeom>
                <a:blipFill>
                  <a:blip r:embed="rId9"/>
                  <a:stretch>
                    <a:fillRect l="-476" t="-781" b="-703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57BE0BDD-D88C-4374-9F94-AB46F7B03FC0}"/>
              </a:ext>
            </a:extLst>
          </p:cNvPr>
          <p:cNvGrpSpPr/>
          <p:nvPr/>
        </p:nvGrpSpPr>
        <p:grpSpPr>
          <a:xfrm>
            <a:off x="8000935" y="3468863"/>
            <a:ext cx="3863157" cy="2052269"/>
            <a:chOff x="6522719" y="3411122"/>
            <a:chExt cx="4907281" cy="2052269"/>
          </a:xfrm>
          <a:solidFill>
            <a:schemeClr val="bg1"/>
          </a:solidFill>
        </p:grpSpPr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29EB0BD0-331A-49A0-AE54-64C1D2521D6A}"/>
                </a:ext>
              </a:extLst>
            </p:cNvPr>
            <p:cNvSpPr/>
            <p:nvPr/>
          </p:nvSpPr>
          <p:spPr>
            <a:xfrm>
              <a:off x="6522720" y="3420330"/>
              <a:ext cx="4907280" cy="2043061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ixaDeTexto 92">
                  <a:extLst>
                    <a:ext uri="{FF2B5EF4-FFF2-40B4-BE49-F238E27FC236}">
                      <a16:creationId xmlns:a16="http://schemas.microsoft.com/office/drawing/2014/main" id="{AFB5DF17-3B23-49CB-A0ED-9EA362290FD3}"/>
                    </a:ext>
                  </a:extLst>
                </p:cNvPr>
                <p:cNvSpPr txBox="1"/>
                <p:nvPr/>
              </p:nvSpPr>
              <p:spPr>
                <a:xfrm>
                  <a:off x="6522719" y="4276528"/>
                  <a:ext cx="4907281" cy="1186863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r>
                    <a:rPr lang="en-GB" sz="14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The cover-based attenuation: (COVERAGE)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|</m:t>
                      </m:r>
                    </m:oMath>
                  </a14:m>
                  <a:r>
                    <a:rPr lang="en-GB" sz="14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 is the size of the term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GB" sz="14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, i.e. the number of examples </a:t>
                  </a:r>
                  <a14:m>
                    <m:oMath xmlns:m="http://schemas.openxmlformats.org/officeDocument/2006/math"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𝑒</m:t>
                      </m:r>
                    </m:oMath>
                  </a14:m>
                  <a:r>
                    <a:rPr lang="en-GB" sz="14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 it covers; and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𝑒</m:t>
                      </m:r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r>
                    <a:rPr lang="en-GB" sz="14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 is how many times the example </a:t>
                  </a:r>
                  <a14:m>
                    <m:oMath xmlns:m="http://schemas.openxmlformats.org/officeDocument/2006/math"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𝑒</m:t>
                      </m:r>
                    </m:oMath>
                  </a14:m>
                  <a:r>
                    <a:rPr lang="en-GB" sz="14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 is covered by any rule in the final rule model </a:t>
                  </a:r>
                  <a14:m>
                    <m:oMath xmlns:m="http://schemas.openxmlformats.org/officeDocument/2006/math"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a14:m>
                  <a:r>
                    <a:rPr lang="en-GB" sz="14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.</a:t>
                  </a:r>
                  <a:endParaRPr lang="en-GB" sz="1400" dirty="0"/>
                </a:p>
              </p:txBody>
            </p:sp>
          </mc:Choice>
          <mc:Fallback xmlns="">
            <p:sp>
              <p:nvSpPr>
                <p:cNvPr id="93" name="CaixaDeTexto 92">
                  <a:extLst>
                    <a:ext uri="{FF2B5EF4-FFF2-40B4-BE49-F238E27FC236}">
                      <a16:creationId xmlns:a16="http://schemas.microsoft.com/office/drawing/2014/main" id="{AFB5DF17-3B23-49CB-A0ED-9EA362290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719" y="4276528"/>
                  <a:ext cx="4907281" cy="1186863"/>
                </a:xfrm>
                <a:prstGeom prst="rect">
                  <a:avLst/>
                </a:prstGeom>
                <a:blipFill>
                  <a:blip r:embed="rId10"/>
                  <a:stretch>
                    <a:fillRect l="-473" t="-1026" b="-46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>
                  <a:extLst>
                    <a:ext uri="{FF2B5EF4-FFF2-40B4-BE49-F238E27FC236}">
                      <a16:creationId xmlns:a16="http://schemas.microsoft.com/office/drawing/2014/main" id="{485BE029-92AF-4CA3-90F9-59ECC49D0B87}"/>
                    </a:ext>
                  </a:extLst>
                </p:cNvPr>
                <p:cNvSpPr txBox="1"/>
                <p:nvPr/>
              </p:nvSpPr>
              <p:spPr>
                <a:xfrm>
                  <a:off x="6522720" y="3411122"/>
                  <a:ext cx="4907280" cy="82856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GB" i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GB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GB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i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GB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sup>
                                <m:r>
                                  <a:rPr lang="en-GB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GB" i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GB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aixaDeTexto 93">
                  <a:extLst>
                    <a:ext uri="{FF2B5EF4-FFF2-40B4-BE49-F238E27FC236}">
                      <a16:creationId xmlns:a16="http://schemas.microsoft.com/office/drawing/2014/main" id="{485BE029-92AF-4CA3-90F9-59ECC49D0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720" y="3411122"/>
                  <a:ext cx="4907280" cy="8285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040DC95C-9EAB-4F7B-B443-1CE7F439BEEF}"/>
              </a:ext>
            </a:extLst>
          </p:cNvPr>
          <p:cNvSpPr txBox="1"/>
          <p:nvPr/>
        </p:nvSpPr>
        <p:spPr>
          <a:xfrm>
            <a:off x="5913259" y="3044420"/>
            <a:ext cx="4246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dirty="0"/>
              <a:t>Approached degrees of redundancy:</a:t>
            </a:r>
            <a:endParaRPr lang="en-GB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9483E5A-3052-46E1-B72D-CBABAA30EA8C}"/>
              </a:ext>
            </a:extLst>
          </p:cNvPr>
          <p:cNvSpPr txBox="1"/>
          <p:nvPr/>
        </p:nvSpPr>
        <p:spPr>
          <a:xfrm>
            <a:off x="1249957" y="2658806"/>
            <a:ext cx="104847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RESULTS AND POST-PROCESSING CODES OF THE ABOVE DEVELOPING ARE IN D:\GoogleDrive\Mestrado-UFPE\_Pesquisa-Mestrado\__ESM-AM\_algorithm_improvement_results</a:t>
            </a:r>
          </a:p>
        </p:txBody>
      </p:sp>
    </p:spTree>
    <p:extLst>
      <p:ext uri="{BB962C8B-B14F-4D97-AF65-F5344CB8AC3E}">
        <p14:creationId xmlns:p14="http://schemas.microsoft.com/office/powerpoint/2010/main" val="22509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D1CD5-0BF5-499D-9C87-2F683079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PROBLEM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2598DA-B348-4116-B21A-25DB0A0F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3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F59A72-43F5-475E-AF8E-4C454514A881}"/>
              </a:ext>
            </a:extLst>
          </p:cNvPr>
          <p:cNvSpPr txBox="1"/>
          <p:nvPr/>
        </p:nvSpPr>
        <p:spPr>
          <a:xfrm>
            <a:off x="3587060" y="1576878"/>
            <a:ext cx="4865914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+mj-lt"/>
              </a:rPr>
              <a:t>MANY RULES WITH </a:t>
            </a:r>
            <a:r>
              <a:rPr lang="en-GB" sz="2400" b="1" u="sng" dirty="0">
                <a:latin typeface="+mj-lt"/>
              </a:rPr>
              <a:t>SIMILAR MODELS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BF09BC2-632E-4575-9A6F-CBDCD0EDD567}"/>
              </a:ext>
            </a:extLst>
          </p:cNvPr>
          <p:cNvGrpSpPr/>
          <p:nvPr/>
        </p:nvGrpSpPr>
        <p:grpSpPr>
          <a:xfrm>
            <a:off x="974269" y="2636448"/>
            <a:ext cx="10243461" cy="3109101"/>
            <a:chOff x="838198" y="2240097"/>
            <a:chExt cx="10243461" cy="310910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7FF86A74-25C4-44A9-8EF5-D0B56496F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24763"/>
              <a:ext cx="8516755" cy="49244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R0: ('X204015_s_at', '[7.00,8.00)')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R1: ('X204015_s_at', '[7.00,8.00)') &amp; ('X217815_at', '[10.00,10.00]')</a:t>
              </a:r>
              <a:endPara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DC1FA015-1106-4984-A884-802B7E1B8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3694573"/>
              <a:ext cx="4196662" cy="49244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R2: ('size', '[1.00,2.00)')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R5: ('X202240_at', '[6.00,7.00)')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7CD233F2-E586-4C58-98BA-C4E0350E2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856755"/>
              <a:ext cx="4320093" cy="49244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R5: ('X202240_at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'[6.00,7.00)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R6: ('X202240_at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'[4.00,6.00)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B3CD3A2-AD93-407A-8056-88C21B456CB5}"/>
                </a:ext>
              </a:extLst>
            </p:cNvPr>
            <p:cNvSpPr/>
            <p:nvPr/>
          </p:nvSpPr>
          <p:spPr>
            <a:xfrm>
              <a:off x="1426028" y="2424763"/>
              <a:ext cx="3597946" cy="492443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5782089-5CB3-4A67-A1F7-53E182B9D936}"/>
                </a:ext>
              </a:extLst>
            </p:cNvPr>
            <p:cNvSpPr/>
            <p:nvPr/>
          </p:nvSpPr>
          <p:spPr>
            <a:xfrm>
              <a:off x="1426028" y="4834818"/>
              <a:ext cx="1491343" cy="492443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F6D3120-E3A9-4A49-97E4-F2D7DE8F8BA9}"/>
                </a:ext>
              </a:extLst>
            </p:cNvPr>
            <p:cNvSpPr/>
            <p:nvPr/>
          </p:nvSpPr>
          <p:spPr>
            <a:xfrm>
              <a:off x="9519556" y="2279309"/>
              <a:ext cx="1562102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00B050"/>
                  </a:solidFill>
                </a:rPr>
                <a:t>TERM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INTERSECTION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09EED514-0DDA-4AD3-B49C-D961AA5A804E}"/>
                </a:ext>
              </a:extLst>
            </p:cNvPr>
            <p:cNvSpPr/>
            <p:nvPr/>
          </p:nvSpPr>
          <p:spPr>
            <a:xfrm>
              <a:off x="9519555" y="4710370"/>
              <a:ext cx="1562102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75000"/>
                    </a:schemeClr>
                  </a:solidFill>
                </a:rPr>
                <a:t>ATTRIBUTE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INTERSECTION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73EA177-82D1-412B-ACBB-2AB390051436}"/>
                </a:ext>
              </a:extLst>
            </p:cNvPr>
            <p:cNvSpPr/>
            <p:nvPr/>
          </p:nvSpPr>
          <p:spPr>
            <a:xfrm>
              <a:off x="9519557" y="3548188"/>
              <a:ext cx="1562102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C00000"/>
                  </a:solidFill>
                </a:rPr>
                <a:t>NO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INTERSECTION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459FE3DE-9446-4C46-912B-7F3DE8CCC08F}"/>
                </a:ext>
              </a:extLst>
            </p:cNvPr>
            <p:cNvSpPr txBox="1"/>
            <p:nvPr/>
          </p:nvSpPr>
          <p:spPr>
            <a:xfrm>
              <a:off x="6158701" y="3720963"/>
              <a:ext cx="17852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C00000"/>
                  </a:solidFill>
                </a:rPr>
                <a:t>Add </a:t>
              </a:r>
              <a:r>
                <a:rPr lang="en-GB" b="1" dirty="0">
                  <a:solidFill>
                    <a:srgbClr val="C00000"/>
                  </a:solidFill>
                </a:rPr>
                <a:t>both</a:t>
              </a:r>
              <a:r>
                <a:rPr lang="en-GB" dirty="0">
                  <a:solidFill>
                    <a:srgbClr val="C00000"/>
                  </a:solidFill>
                </a:rPr>
                <a:t> rules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A9573AE-0966-4BC5-8557-535566FD13F6}"/>
                </a:ext>
              </a:extLst>
            </p:cNvPr>
            <p:cNvSpPr txBox="1"/>
            <p:nvPr/>
          </p:nvSpPr>
          <p:spPr>
            <a:xfrm>
              <a:off x="6158701" y="4856755"/>
              <a:ext cx="17852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Try to </a:t>
              </a:r>
              <a:r>
                <a:rPr lang="en-GB" b="1" dirty="0">
                  <a:solidFill>
                    <a:schemeClr val="accent2">
                      <a:lumMod val="75000"/>
                    </a:schemeClr>
                  </a:solidFill>
                </a:rPr>
                <a:t>merge</a:t>
              </a:r>
              <a:endParaRPr lang="en-GB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F9AA2AD-A79A-4893-8416-369224845BDA}"/>
                </a:ext>
              </a:extLst>
            </p:cNvPr>
            <p:cNvSpPr txBox="1"/>
            <p:nvPr/>
          </p:nvSpPr>
          <p:spPr>
            <a:xfrm>
              <a:off x="5883946" y="2240097"/>
              <a:ext cx="23347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00B050"/>
                  </a:solidFill>
                </a:rPr>
                <a:t>Keep the </a:t>
              </a:r>
              <a:r>
                <a:rPr lang="en-GB" b="1" dirty="0">
                  <a:solidFill>
                    <a:srgbClr val="00B050"/>
                  </a:solidFill>
                </a:rPr>
                <a:t>general</a:t>
              </a:r>
              <a:r>
                <a:rPr lang="en-GB" dirty="0">
                  <a:solidFill>
                    <a:srgbClr val="00B050"/>
                  </a:solidFill>
                </a:rPr>
                <a:t> one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83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2704A-13C4-4C70-9EF8-E0A3B982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PROPOSAL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8351AB-F84B-4778-B65A-2CE3211F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4</a:t>
            </a:fld>
            <a:endParaRPr lang="en-US"/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CC569A98-C4D0-421B-B609-290F51A9D340}"/>
              </a:ext>
            </a:extLst>
          </p:cNvPr>
          <p:cNvGrpSpPr/>
          <p:nvPr/>
        </p:nvGrpSpPr>
        <p:grpSpPr>
          <a:xfrm>
            <a:off x="589788" y="4900473"/>
            <a:ext cx="11012424" cy="1480480"/>
            <a:chOff x="791319" y="4927397"/>
            <a:chExt cx="11012424" cy="1480480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42DA451-EA8A-4B0E-9DBD-6FDAFF08D135}"/>
                </a:ext>
              </a:extLst>
            </p:cNvPr>
            <p:cNvSpPr/>
            <p:nvPr/>
          </p:nvSpPr>
          <p:spPr>
            <a:xfrm>
              <a:off x="791319" y="4927397"/>
              <a:ext cx="11012424" cy="1480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C6572010-93A4-4B79-BB09-285C0F440D69}"/>
                </a:ext>
              </a:extLst>
            </p:cNvPr>
            <p:cNvGrpSpPr/>
            <p:nvPr/>
          </p:nvGrpSpPr>
          <p:grpSpPr>
            <a:xfrm>
              <a:off x="879999" y="5000539"/>
              <a:ext cx="10862440" cy="1336414"/>
              <a:chOff x="1671377" y="1475793"/>
              <a:chExt cx="10746994" cy="1806751"/>
            </a:xfrm>
          </p:grpSpPr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F4B61CAC-9FA2-49D6-8704-A7465A53FDCE}"/>
                  </a:ext>
                </a:extLst>
              </p:cNvPr>
              <p:cNvSpPr/>
              <p:nvPr/>
            </p:nvSpPr>
            <p:spPr>
              <a:xfrm>
                <a:off x="11184681" y="2731722"/>
                <a:ext cx="1233690" cy="55082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vs</a:t>
                </a:r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Complement</a:t>
                </a:r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F6CBE232-43A7-4EC8-A1FE-ACC61F671BBD}"/>
                  </a:ext>
                </a:extLst>
              </p:cNvPr>
              <p:cNvSpPr/>
              <p:nvPr/>
            </p:nvSpPr>
            <p:spPr>
              <a:xfrm>
                <a:off x="11184672" y="1886989"/>
                <a:ext cx="1233690" cy="55082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vs.</a:t>
                </a:r>
              </a:p>
              <a:p>
                <a:pPr algn="ctr"/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Population</a:t>
                </a:r>
              </a:p>
            </p:txBody>
          </p:sp>
          <p:sp>
            <p:nvSpPr>
              <p:cNvPr id="20" name="Seta: para a Direita 19">
                <a:extLst>
                  <a:ext uri="{FF2B5EF4-FFF2-40B4-BE49-F238E27FC236}">
                    <a16:creationId xmlns:a16="http://schemas.microsoft.com/office/drawing/2014/main" id="{E85E8A02-4575-45D6-9A93-EF579B0D9291}"/>
                  </a:ext>
                </a:extLst>
              </p:cNvPr>
              <p:cNvSpPr/>
              <p:nvPr/>
            </p:nvSpPr>
            <p:spPr>
              <a:xfrm>
                <a:off x="2127055" y="2904978"/>
                <a:ext cx="9023665" cy="142507"/>
              </a:xfrm>
              <a:prstGeom prst="rightArrow">
                <a:avLst>
                  <a:gd name="adj1" fmla="val 13637"/>
                  <a:gd name="adj2" fmla="val 14611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232C75F9-4C8E-421B-85EC-607B5E36C5CB}"/>
                  </a:ext>
                </a:extLst>
              </p:cNvPr>
              <p:cNvGrpSpPr/>
              <p:nvPr/>
            </p:nvGrpSpPr>
            <p:grpSpPr>
              <a:xfrm>
                <a:off x="2201086" y="2708568"/>
                <a:ext cx="1470813" cy="550822"/>
                <a:chOff x="5135" y="123211"/>
                <a:chExt cx="1524749" cy="858103"/>
              </a:xfrm>
            </p:grpSpPr>
            <p:sp>
              <p:nvSpPr>
                <p:cNvPr id="62" name="Seta: Divisa 61">
                  <a:extLst>
                    <a:ext uri="{FF2B5EF4-FFF2-40B4-BE49-F238E27FC236}">
                      <a16:creationId xmlns:a16="http://schemas.microsoft.com/office/drawing/2014/main" id="{09C83472-525B-4D7B-B302-94D6E987B15B}"/>
                    </a:ext>
                  </a:extLst>
                </p:cNvPr>
                <p:cNvSpPr/>
                <p:nvPr/>
              </p:nvSpPr>
              <p:spPr>
                <a:xfrm>
                  <a:off x="5135" y="123211"/>
                  <a:ext cx="1524749" cy="858103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3" name="Seta: Divisa 4">
                  <a:extLst>
                    <a:ext uri="{FF2B5EF4-FFF2-40B4-BE49-F238E27FC236}">
                      <a16:creationId xmlns:a16="http://schemas.microsoft.com/office/drawing/2014/main" id="{171F3CB0-E2FE-4461-9D19-F1DDC408D526}"/>
                    </a:ext>
                  </a:extLst>
                </p:cNvPr>
                <p:cNvSpPr txBox="1"/>
                <p:nvPr/>
              </p:nvSpPr>
              <p:spPr>
                <a:xfrm>
                  <a:off x="220366" y="123211"/>
                  <a:ext cx="1146036" cy="76402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Quantile </a:t>
                  </a:r>
                  <a:r>
                    <a:rPr lang="en-US" sz="1400" b="1" kern="1200" dirty="0" err="1"/>
                    <a:t>Discretisation</a:t>
                  </a:r>
                  <a:endParaRPr lang="en-US" sz="1400" b="1" kern="1200" dirty="0"/>
                </a:p>
              </p:txBody>
            </p:sp>
          </p:grpSp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1A24E296-A5BB-4555-A46D-845640C2FF73}"/>
                  </a:ext>
                </a:extLst>
              </p:cNvPr>
              <p:cNvGrpSpPr/>
              <p:nvPr/>
            </p:nvGrpSpPr>
            <p:grpSpPr>
              <a:xfrm>
                <a:off x="3569878" y="2708568"/>
                <a:ext cx="1261448" cy="550823"/>
                <a:chOff x="1090423" y="123211"/>
                <a:chExt cx="1380475" cy="869670"/>
              </a:xfrm>
            </p:grpSpPr>
            <p:sp>
              <p:nvSpPr>
                <p:cNvPr id="60" name="Seta: Divisa 59">
                  <a:extLst>
                    <a:ext uri="{FF2B5EF4-FFF2-40B4-BE49-F238E27FC236}">
                      <a16:creationId xmlns:a16="http://schemas.microsoft.com/office/drawing/2014/main" id="{2A0641C1-D3B1-4DDA-8E5C-D61AD90943A2}"/>
                    </a:ext>
                  </a:extLst>
                </p:cNvPr>
                <p:cNvSpPr/>
                <p:nvPr/>
              </p:nvSpPr>
              <p:spPr>
                <a:xfrm>
                  <a:off x="1090423" y="123211"/>
                  <a:ext cx="1380475" cy="869670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1" name="Seta: Divisa 4">
                  <a:extLst>
                    <a:ext uri="{FF2B5EF4-FFF2-40B4-BE49-F238E27FC236}">
                      <a16:creationId xmlns:a16="http://schemas.microsoft.com/office/drawing/2014/main" id="{02EA384B-7E3B-4869-854B-73F0E7860866}"/>
                    </a:ext>
                  </a:extLst>
                </p:cNvPr>
                <p:cNvSpPr txBox="1"/>
                <p:nvPr/>
              </p:nvSpPr>
              <p:spPr>
                <a:xfrm>
                  <a:off x="1216707" y="171335"/>
                  <a:ext cx="1146036" cy="76402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Dataset stagnation</a:t>
                  </a:r>
                </a:p>
              </p:txBody>
            </p:sp>
          </p:grpSp>
          <p:grpSp>
            <p:nvGrpSpPr>
              <p:cNvPr id="23" name="Agrupar 22">
                <a:extLst>
                  <a:ext uri="{FF2B5EF4-FFF2-40B4-BE49-F238E27FC236}">
                    <a16:creationId xmlns:a16="http://schemas.microsoft.com/office/drawing/2014/main" id="{AC1BF79D-E7FF-4E5F-B54A-241348BCB8D5}"/>
                  </a:ext>
                </a:extLst>
              </p:cNvPr>
              <p:cNvGrpSpPr/>
              <p:nvPr/>
            </p:nvGrpSpPr>
            <p:grpSpPr>
              <a:xfrm>
                <a:off x="5455971" y="2736898"/>
                <a:ext cx="1261444" cy="499655"/>
                <a:chOff x="2644723" y="123211"/>
                <a:chExt cx="1383087" cy="788885"/>
              </a:xfrm>
            </p:grpSpPr>
            <p:sp>
              <p:nvSpPr>
                <p:cNvPr id="58" name="Seta: Divisa 57">
                  <a:extLst>
                    <a:ext uri="{FF2B5EF4-FFF2-40B4-BE49-F238E27FC236}">
                      <a16:creationId xmlns:a16="http://schemas.microsoft.com/office/drawing/2014/main" id="{2D568649-B2F9-461B-B184-3D5239A9FB94}"/>
                    </a:ext>
                  </a:extLst>
                </p:cNvPr>
                <p:cNvSpPr/>
                <p:nvPr/>
              </p:nvSpPr>
              <p:spPr>
                <a:xfrm>
                  <a:off x="2644723" y="123211"/>
                  <a:ext cx="1383087" cy="788885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9" name="Seta: Divisa 4">
                  <a:extLst>
                    <a:ext uri="{FF2B5EF4-FFF2-40B4-BE49-F238E27FC236}">
                      <a16:creationId xmlns:a16="http://schemas.microsoft.com/office/drawing/2014/main" id="{0452B14E-0727-49DF-830F-3D14E9054B4C}"/>
                    </a:ext>
                  </a:extLst>
                </p:cNvPr>
                <p:cNvSpPr txBox="1"/>
                <p:nvPr/>
              </p:nvSpPr>
              <p:spPr>
                <a:xfrm>
                  <a:off x="2759376" y="123211"/>
                  <a:ext cx="1146036" cy="76402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Logistic attenuation</a:t>
                  </a:r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A1606ACF-6668-4A2C-AEE7-39DAB81D7E10}"/>
                  </a:ext>
                </a:extLst>
              </p:cNvPr>
              <p:cNvGrpSpPr/>
              <p:nvPr/>
            </p:nvGrpSpPr>
            <p:grpSpPr>
              <a:xfrm>
                <a:off x="5415448" y="2046878"/>
                <a:ext cx="5735261" cy="947588"/>
                <a:chOff x="5997172" y="1588404"/>
                <a:chExt cx="7734955" cy="1250946"/>
              </a:xfrm>
            </p:grpSpPr>
            <p:sp>
              <p:nvSpPr>
                <p:cNvPr id="56" name="Seta: para a Direita 55">
                  <a:extLst>
                    <a:ext uri="{FF2B5EF4-FFF2-40B4-BE49-F238E27FC236}">
                      <a16:creationId xmlns:a16="http://schemas.microsoft.com/office/drawing/2014/main" id="{74444778-8D81-475B-99F1-240A15A58DC2}"/>
                    </a:ext>
                  </a:extLst>
                </p:cNvPr>
                <p:cNvSpPr/>
                <p:nvPr/>
              </p:nvSpPr>
              <p:spPr>
                <a:xfrm>
                  <a:off x="5997172" y="1588404"/>
                  <a:ext cx="7734955" cy="200978"/>
                </a:xfrm>
                <a:prstGeom prst="rightArrow">
                  <a:avLst>
                    <a:gd name="adj1" fmla="val 13637"/>
                    <a:gd name="adj2" fmla="val 130439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7" name="Conector reto 56">
                  <a:extLst>
                    <a:ext uri="{FF2B5EF4-FFF2-40B4-BE49-F238E27FC236}">
                      <a16:creationId xmlns:a16="http://schemas.microsoft.com/office/drawing/2014/main" id="{DAB6F4F8-3D04-42C1-B00C-3CAEE472BF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7172" y="1709121"/>
                  <a:ext cx="0" cy="113022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488D84D0-1164-4D1D-86E9-B0291772C325}"/>
                  </a:ext>
                </a:extLst>
              </p:cNvPr>
              <p:cNvGrpSpPr/>
              <p:nvPr/>
            </p:nvGrpSpPr>
            <p:grpSpPr>
              <a:xfrm>
                <a:off x="5461998" y="1879424"/>
                <a:ext cx="1261443" cy="499655"/>
                <a:chOff x="2644722" y="123211"/>
                <a:chExt cx="1383086" cy="788885"/>
              </a:xfrm>
            </p:grpSpPr>
            <p:sp>
              <p:nvSpPr>
                <p:cNvPr id="54" name="Seta: Divisa 53">
                  <a:extLst>
                    <a:ext uri="{FF2B5EF4-FFF2-40B4-BE49-F238E27FC236}">
                      <a16:creationId xmlns:a16="http://schemas.microsoft.com/office/drawing/2014/main" id="{E96DE736-7387-4F12-B2EC-15AAB8C5CE9B}"/>
                    </a:ext>
                  </a:extLst>
                </p:cNvPr>
                <p:cNvSpPr/>
                <p:nvPr/>
              </p:nvSpPr>
              <p:spPr>
                <a:xfrm>
                  <a:off x="2644722" y="123211"/>
                  <a:ext cx="1383086" cy="788885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5" name="Seta: Divisa 4">
                  <a:extLst>
                    <a:ext uri="{FF2B5EF4-FFF2-40B4-BE49-F238E27FC236}">
                      <a16:creationId xmlns:a16="http://schemas.microsoft.com/office/drawing/2014/main" id="{56642F07-2567-4F1C-8484-FEB798BE69BA}"/>
                    </a:ext>
                  </a:extLst>
                </p:cNvPr>
                <p:cNvSpPr txBox="1"/>
                <p:nvPr/>
              </p:nvSpPr>
              <p:spPr>
                <a:xfrm>
                  <a:off x="2759378" y="123211"/>
                  <a:ext cx="1146036" cy="76402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Logistic attenuation</a:t>
                  </a:r>
                </a:p>
              </p:txBody>
            </p:sp>
          </p:grpSp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853E6287-71AA-4CB0-BAD1-C0FC55E5F343}"/>
                  </a:ext>
                </a:extLst>
              </p:cNvPr>
              <p:cNvGrpSpPr/>
              <p:nvPr/>
            </p:nvGrpSpPr>
            <p:grpSpPr>
              <a:xfrm>
                <a:off x="1671377" y="2256710"/>
                <a:ext cx="911355" cy="812891"/>
                <a:chOff x="583244" y="2109049"/>
                <a:chExt cx="911355" cy="812891"/>
              </a:xfrm>
            </p:grpSpPr>
            <p:sp>
              <p:nvSpPr>
                <p:cNvPr id="51" name="Elipse 50">
                  <a:extLst>
                    <a:ext uri="{FF2B5EF4-FFF2-40B4-BE49-F238E27FC236}">
                      <a16:creationId xmlns:a16="http://schemas.microsoft.com/office/drawing/2014/main" id="{80A25092-A2D9-4537-8DDA-5E4ACE75A426}"/>
                    </a:ext>
                  </a:extLst>
                </p:cNvPr>
                <p:cNvSpPr/>
                <p:nvPr/>
              </p:nvSpPr>
              <p:spPr>
                <a:xfrm>
                  <a:off x="950641" y="2721218"/>
                  <a:ext cx="176561" cy="20072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tângulo: Cantos Arredondados 51">
                  <a:extLst>
                    <a:ext uri="{FF2B5EF4-FFF2-40B4-BE49-F238E27FC236}">
                      <a16:creationId xmlns:a16="http://schemas.microsoft.com/office/drawing/2014/main" id="{9F15E30D-58C2-401E-861C-AF2672068037}"/>
                    </a:ext>
                  </a:extLst>
                </p:cNvPr>
                <p:cNvSpPr/>
                <p:nvPr/>
              </p:nvSpPr>
              <p:spPr>
                <a:xfrm>
                  <a:off x="583244" y="2109049"/>
                  <a:ext cx="911355" cy="398839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BRACIS</a:t>
                  </a:r>
                </a:p>
              </p:txBody>
            </p:sp>
            <p:cxnSp>
              <p:nvCxnSpPr>
                <p:cNvPr id="53" name="Conector reto 52">
                  <a:extLst>
                    <a:ext uri="{FF2B5EF4-FFF2-40B4-BE49-F238E27FC236}">
                      <a16:creationId xmlns:a16="http://schemas.microsoft.com/office/drawing/2014/main" id="{ABDA85D0-32DD-4AA4-8A30-E3636AF12A30}"/>
                    </a:ext>
                  </a:extLst>
                </p:cNvPr>
                <p:cNvCxnSpPr>
                  <a:cxnSpLocks/>
                  <a:stCxn id="52" idx="2"/>
                  <a:endCxn id="51" idx="0"/>
                </p:cNvCxnSpPr>
                <p:nvPr/>
              </p:nvCxnSpPr>
              <p:spPr>
                <a:xfrm>
                  <a:off x="1038922" y="2507888"/>
                  <a:ext cx="0" cy="213330"/>
                </a:xfrm>
                <a:prstGeom prst="line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539BD3EE-65E1-4AB5-B330-C217BDDB3FBE}"/>
                  </a:ext>
                </a:extLst>
              </p:cNvPr>
              <p:cNvGrpSpPr/>
              <p:nvPr/>
            </p:nvGrpSpPr>
            <p:grpSpPr>
              <a:xfrm>
                <a:off x="4728483" y="2325667"/>
                <a:ext cx="622921" cy="743932"/>
                <a:chOff x="-440939" y="2233862"/>
                <a:chExt cx="622921" cy="688078"/>
              </a:xfrm>
            </p:grpSpPr>
            <p:sp>
              <p:nvSpPr>
                <p:cNvPr id="48" name="Elipse 47">
                  <a:extLst>
                    <a:ext uri="{FF2B5EF4-FFF2-40B4-BE49-F238E27FC236}">
                      <a16:creationId xmlns:a16="http://schemas.microsoft.com/office/drawing/2014/main" id="{55F41E20-B417-40FD-92F3-5EEF2F8930FF}"/>
                    </a:ext>
                  </a:extLst>
                </p:cNvPr>
                <p:cNvSpPr/>
                <p:nvPr/>
              </p:nvSpPr>
              <p:spPr>
                <a:xfrm>
                  <a:off x="-217759" y="2721218"/>
                  <a:ext cx="176561" cy="20072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Retângulo: Cantos Arredondados 48">
                  <a:extLst>
                    <a:ext uri="{FF2B5EF4-FFF2-40B4-BE49-F238E27FC236}">
                      <a16:creationId xmlns:a16="http://schemas.microsoft.com/office/drawing/2014/main" id="{269AA96D-CB34-4038-A5CA-7C5E7AAD60A4}"/>
                    </a:ext>
                  </a:extLst>
                </p:cNvPr>
                <p:cNvSpPr/>
                <p:nvPr/>
              </p:nvSpPr>
              <p:spPr>
                <a:xfrm>
                  <a:off x="-440939" y="2233862"/>
                  <a:ext cx="622921" cy="26848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v0</a:t>
                  </a:r>
                </a:p>
              </p:txBody>
            </p:sp>
            <p:cxnSp>
              <p:nvCxnSpPr>
                <p:cNvPr id="50" name="Conector reto 49">
                  <a:extLst>
                    <a:ext uri="{FF2B5EF4-FFF2-40B4-BE49-F238E27FC236}">
                      <a16:creationId xmlns:a16="http://schemas.microsoft.com/office/drawing/2014/main" id="{3DEBB31B-0FC6-40DB-BE5C-1E71E6A75954}"/>
                    </a:ext>
                  </a:extLst>
                </p:cNvPr>
                <p:cNvCxnSpPr>
                  <a:cxnSpLocks/>
                  <a:stCxn id="49" idx="2"/>
                  <a:endCxn id="48" idx="0"/>
                </p:cNvCxnSpPr>
                <p:nvPr/>
              </p:nvCxnSpPr>
              <p:spPr>
                <a:xfrm>
                  <a:off x="-129478" y="2502348"/>
                  <a:ext cx="0" cy="218870"/>
                </a:xfrm>
                <a:prstGeom prst="line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BC2A2652-4B32-4944-93A8-0E6CD419F0ED}"/>
                  </a:ext>
                </a:extLst>
              </p:cNvPr>
              <p:cNvGrpSpPr/>
              <p:nvPr/>
            </p:nvGrpSpPr>
            <p:grpSpPr>
              <a:xfrm>
                <a:off x="8406120" y="2344245"/>
                <a:ext cx="622921" cy="743932"/>
                <a:chOff x="-623819" y="2233862"/>
                <a:chExt cx="622921" cy="688078"/>
              </a:xfrm>
            </p:grpSpPr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FD6F08DC-BE1D-4DAB-AE16-6466DDD26143}"/>
                    </a:ext>
                  </a:extLst>
                </p:cNvPr>
                <p:cNvSpPr/>
                <p:nvPr/>
              </p:nvSpPr>
              <p:spPr>
                <a:xfrm>
                  <a:off x="-400639" y="2721218"/>
                  <a:ext cx="176561" cy="20072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Retângulo: Cantos Arredondados 45">
                  <a:extLst>
                    <a:ext uri="{FF2B5EF4-FFF2-40B4-BE49-F238E27FC236}">
                      <a16:creationId xmlns:a16="http://schemas.microsoft.com/office/drawing/2014/main" id="{CC1BC9EB-762A-47F5-AC65-E01F360D7323}"/>
                    </a:ext>
                  </a:extLst>
                </p:cNvPr>
                <p:cNvSpPr/>
                <p:nvPr/>
              </p:nvSpPr>
              <p:spPr>
                <a:xfrm>
                  <a:off x="-623819" y="2233862"/>
                  <a:ext cx="622921" cy="26848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v3</a:t>
                  </a:r>
                </a:p>
              </p:txBody>
            </p:sp>
            <p:cxnSp>
              <p:nvCxnSpPr>
                <p:cNvPr id="47" name="Conector reto 46">
                  <a:extLst>
                    <a:ext uri="{FF2B5EF4-FFF2-40B4-BE49-F238E27FC236}">
                      <a16:creationId xmlns:a16="http://schemas.microsoft.com/office/drawing/2014/main" id="{5BB1CE19-F4DF-4B5E-87DA-6863FA27AD4E}"/>
                    </a:ext>
                  </a:extLst>
                </p:cNvPr>
                <p:cNvCxnSpPr>
                  <a:cxnSpLocks/>
                  <a:stCxn id="46" idx="2"/>
                  <a:endCxn id="45" idx="0"/>
                </p:cNvCxnSpPr>
                <p:nvPr/>
              </p:nvCxnSpPr>
              <p:spPr>
                <a:xfrm>
                  <a:off x="-312358" y="2502348"/>
                  <a:ext cx="0" cy="218870"/>
                </a:xfrm>
                <a:prstGeom prst="line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E46B713A-A9DA-4191-8B30-68C54D12C465}"/>
                  </a:ext>
                </a:extLst>
              </p:cNvPr>
              <p:cNvGrpSpPr/>
              <p:nvPr/>
            </p:nvGrpSpPr>
            <p:grpSpPr>
              <a:xfrm>
                <a:off x="8396075" y="1475793"/>
                <a:ext cx="622921" cy="743932"/>
                <a:chOff x="-623819" y="2233862"/>
                <a:chExt cx="622921" cy="688078"/>
              </a:xfrm>
            </p:grpSpPr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2EED58D5-999E-44D2-A62A-2016B8AFF0F2}"/>
                    </a:ext>
                  </a:extLst>
                </p:cNvPr>
                <p:cNvSpPr/>
                <p:nvPr/>
              </p:nvSpPr>
              <p:spPr>
                <a:xfrm>
                  <a:off x="-400639" y="2721218"/>
                  <a:ext cx="176561" cy="20072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:a16="http://schemas.microsoft.com/office/drawing/2014/main" id="{98A31F49-9996-43E2-B2DA-7DE7A241C041}"/>
                    </a:ext>
                  </a:extLst>
                </p:cNvPr>
                <p:cNvSpPr/>
                <p:nvPr/>
              </p:nvSpPr>
              <p:spPr>
                <a:xfrm>
                  <a:off x="-623819" y="2233862"/>
                  <a:ext cx="622921" cy="26848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v4</a:t>
                  </a:r>
                </a:p>
              </p:txBody>
            </p:sp>
            <p:cxnSp>
              <p:nvCxnSpPr>
                <p:cNvPr id="44" name="Conector reto 43">
                  <a:extLst>
                    <a:ext uri="{FF2B5EF4-FFF2-40B4-BE49-F238E27FC236}">
                      <a16:creationId xmlns:a16="http://schemas.microsoft.com/office/drawing/2014/main" id="{547D9719-B1F1-4526-9113-C899AE782B15}"/>
                    </a:ext>
                  </a:extLst>
                </p:cNvPr>
                <p:cNvCxnSpPr>
                  <a:cxnSpLocks/>
                  <a:stCxn id="43" idx="2"/>
                  <a:endCxn id="42" idx="0"/>
                </p:cNvCxnSpPr>
                <p:nvPr/>
              </p:nvCxnSpPr>
              <p:spPr>
                <a:xfrm>
                  <a:off x="-312358" y="2502348"/>
                  <a:ext cx="0" cy="218870"/>
                </a:xfrm>
                <a:prstGeom prst="line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4D94C793-26AA-4EEC-9173-5B11BBB25F00}"/>
                  </a:ext>
                </a:extLst>
              </p:cNvPr>
              <p:cNvSpPr/>
              <p:nvPr/>
            </p:nvSpPr>
            <p:spPr>
              <a:xfrm>
                <a:off x="6851300" y="2889122"/>
                <a:ext cx="176561" cy="21701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A956C060-2C59-4531-906E-DD14D3F5AB38}"/>
                  </a:ext>
                </a:extLst>
              </p:cNvPr>
              <p:cNvSpPr/>
              <p:nvPr/>
            </p:nvSpPr>
            <p:spPr>
              <a:xfrm>
                <a:off x="6841255" y="2020670"/>
                <a:ext cx="176561" cy="21701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0A760D19-A3B0-4AD5-839C-40E3C06EF983}"/>
                  </a:ext>
                </a:extLst>
              </p:cNvPr>
              <p:cNvSpPr/>
              <p:nvPr/>
            </p:nvSpPr>
            <p:spPr>
              <a:xfrm>
                <a:off x="6618075" y="1493753"/>
                <a:ext cx="622921" cy="29028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v2</a:t>
                </a:r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032BB430-F39D-4676-BA44-4153C1BAC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9581" y="2652485"/>
                <a:ext cx="0" cy="236637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55D7BA9-60EC-4C88-B149-E791A0113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9536" y="1784033"/>
                <a:ext cx="0" cy="236637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9AA65D4D-705B-4E52-B530-D409A92C3BDB}"/>
                  </a:ext>
                </a:extLst>
              </p:cNvPr>
              <p:cNvGrpSpPr/>
              <p:nvPr/>
            </p:nvGrpSpPr>
            <p:grpSpPr>
              <a:xfrm>
                <a:off x="7264451" y="2744698"/>
                <a:ext cx="1261444" cy="499655"/>
                <a:chOff x="7264451" y="2754858"/>
                <a:chExt cx="1261444" cy="499655"/>
              </a:xfrm>
            </p:grpSpPr>
            <p:sp>
              <p:nvSpPr>
                <p:cNvPr id="40" name="Seta: Divisa 39">
                  <a:extLst>
                    <a:ext uri="{FF2B5EF4-FFF2-40B4-BE49-F238E27FC236}">
                      <a16:creationId xmlns:a16="http://schemas.microsoft.com/office/drawing/2014/main" id="{90BD087F-95B6-4384-A4FE-C0AF73A9B921}"/>
                    </a:ext>
                  </a:extLst>
                </p:cNvPr>
                <p:cNvSpPr/>
                <p:nvPr/>
              </p:nvSpPr>
              <p:spPr>
                <a:xfrm>
                  <a:off x="7264451" y="2754858"/>
                  <a:ext cx="1261444" cy="499655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1" name="Seta: Divisa 4">
                  <a:extLst>
                    <a:ext uri="{FF2B5EF4-FFF2-40B4-BE49-F238E27FC236}">
                      <a16:creationId xmlns:a16="http://schemas.microsoft.com/office/drawing/2014/main" id="{6F448784-0DF0-4A30-A637-868F56B692F4}"/>
                    </a:ext>
                  </a:extLst>
                </p:cNvPr>
                <p:cNvSpPr txBox="1"/>
                <p:nvPr/>
              </p:nvSpPr>
              <p:spPr>
                <a:xfrm>
                  <a:off x="7369020" y="2754858"/>
                  <a:ext cx="1045242" cy="48390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Weighted cover</a:t>
                  </a:r>
                </a:p>
              </p:txBody>
            </p: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A653107B-5842-4D89-88CF-4A3304606346}"/>
                  </a:ext>
                </a:extLst>
              </p:cNvPr>
              <p:cNvGrpSpPr/>
              <p:nvPr/>
            </p:nvGrpSpPr>
            <p:grpSpPr>
              <a:xfrm>
                <a:off x="7270478" y="1887224"/>
                <a:ext cx="1261443" cy="499655"/>
                <a:chOff x="7270478" y="1917704"/>
                <a:chExt cx="1261443" cy="499655"/>
              </a:xfrm>
            </p:grpSpPr>
            <p:sp>
              <p:nvSpPr>
                <p:cNvPr id="38" name="Seta: Divisa 37">
                  <a:extLst>
                    <a:ext uri="{FF2B5EF4-FFF2-40B4-BE49-F238E27FC236}">
                      <a16:creationId xmlns:a16="http://schemas.microsoft.com/office/drawing/2014/main" id="{33AFE20B-D44E-4479-BBE0-0652853123C0}"/>
                    </a:ext>
                  </a:extLst>
                </p:cNvPr>
                <p:cNvSpPr/>
                <p:nvPr/>
              </p:nvSpPr>
              <p:spPr>
                <a:xfrm>
                  <a:off x="7270478" y="1917704"/>
                  <a:ext cx="1261443" cy="499655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39" name="Seta: Divisa 4">
                  <a:extLst>
                    <a:ext uri="{FF2B5EF4-FFF2-40B4-BE49-F238E27FC236}">
                      <a16:creationId xmlns:a16="http://schemas.microsoft.com/office/drawing/2014/main" id="{E354A513-812B-4C81-BA19-935080CE26C0}"/>
                    </a:ext>
                  </a:extLst>
                </p:cNvPr>
                <p:cNvSpPr txBox="1"/>
                <p:nvPr/>
              </p:nvSpPr>
              <p:spPr>
                <a:xfrm>
                  <a:off x="7375050" y="1917704"/>
                  <a:ext cx="1045242" cy="48390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Weighted cover</a:t>
                  </a:r>
                </a:p>
              </p:txBody>
            </p:sp>
          </p:grpSp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B90B63A1-3D2C-431B-8DC7-6988781C6E9A}"/>
                  </a:ext>
                </a:extLst>
              </p:cNvPr>
              <p:cNvSpPr/>
              <p:nvPr/>
            </p:nvSpPr>
            <p:spPr>
              <a:xfrm>
                <a:off x="6628120" y="2362205"/>
                <a:ext cx="622921" cy="29028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v1</a:t>
                </a:r>
              </a:p>
            </p:txBody>
          </p:sp>
        </p:grp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F029B9EB-24BA-455B-AAB6-B0D51EC107B3}"/>
                </a:ext>
              </a:extLst>
            </p:cNvPr>
            <p:cNvSpPr/>
            <p:nvPr/>
          </p:nvSpPr>
          <p:spPr>
            <a:xfrm>
              <a:off x="9853353" y="6038178"/>
              <a:ext cx="178458" cy="16052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62D63E5C-D1BE-4C0F-9F07-51DDF15A2A89}"/>
                </a:ext>
              </a:extLst>
            </p:cNvPr>
            <p:cNvSpPr/>
            <p:nvPr/>
          </p:nvSpPr>
          <p:spPr>
            <a:xfrm>
              <a:off x="9627775" y="5648429"/>
              <a:ext cx="629613" cy="21471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v5</a:t>
              </a: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34FFAD03-E239-49E8-85C4-71632B150819}"/>
                </a:ext>
              </a:extLst>
            </p:cNvPr>
            <p:cNvCxnSpPr>
              <a:cxnSpLocks/>
              <a:stCxn id="65" idx="2"/>
              <a:endCxn id="64" idx="0"/>
            </p:cNvCxnSpPr>
            <p:nvPr/>
          </p:nvCxnSpPr>
          <p:spPr>
            <a:xfrm>
              <a:off x="9942582" y="5863143"/>
              <a:ext cx="0" cy="17503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A92EFD4A-2C32-41A6-96B2-AF1433C5D869}"/>
                </a:ext>
              </a:extLst>
            </p:cNvPr>
            <p:cNvSpPr/>
            <p:nvPr/>
          </p:nvSpPr>
          <p:spPr>
            <a:xfrm>
              <a:off x="9843200" y="5395803"/>
              <a:ext cx="178458" cy="16052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D4CD5850-70AA-478E-A754-A533476E1467}"/>
                </a:ext>
              </a:extLst>
            </p:cNvPr>
            <p:cNvSpPr/>
            <p:nvPr/>
          </p:nvSpPr>
          <p:spPr>
            <a:xfrm>
              <a:off x="9617622" y="5006054"/>
              <a:ext cx="629613" cy="21471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v6</a:t>
              </a:r>
            </a:p>
          </p:txBody>
        </p: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AE068740-5F99-44FE-A32A-E48579B493EC}"/>
                </a:ext>
              </a:extLst>
            </p:cNvPr>
            <p:cNvCxnSpPr>
              <a:cxnSpLocks/>
              <a:stCxn id="68" idx="2"/>
              <a:endCxn id="67" idx="0"/>
            </p:cNvCxnSpPr>
            <p:nvPr/>
          </p:nvCxnSpPr>
          <p:spPr>
            <a:xfrm>
              <a:off x="9932429" y="5220768"/>
              <a:ext cx="0" cy="17503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Seta: Divisa 69">
              <a:extLst>
                <a:ext uri="{FF2B5EF4-FFF2-40B4-BE49-F238E27FC236}">
                  <a16:creationId xmlns:a16="http://schemas.microsoft.com/office/drawing/2014/main" id="{D9C9583A-9BF9-408D-A46F-D4D93BB0FB00}"/>
                </a:ext>
              </a:extLst>
            </p:cNvPr>
            <p:cNvSpPr/>
            <p:nvPr/>
          </p:nvSpPr>
          <p:spPr>
            <a:xfrm>
              <a:off x="8473842" y="5944635"/>
              <a:ext cx="1274995" cy="36958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1" name="Seta: Divisa 4">
              <a:extLst>
                <a:ext uri="{FF2B5EF4-FFF2-40B4-BE49-F238E27FC236}">
                  <a16:creationId xmlns:a16="http://schemas.microsoft.com/office/drawing/2014/main" id="{2D3E72BC-6D01-4542-B6BE-49E0F7E826C1}"/>
                </a:ext>
              </a:extLst>
            </p:cNvPr>
            <p:cNvSpPr txBox="1"/>
            <p:nvPr/>
          </p:nvSpPr>
          <p:spPr>
            <a:xfrm>
              <a:off x="8579534" y="5944635"/>
              <a:ext cx="1056470" cy="357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New rule addition</a:t>
              </a:r>
            </a:p>
          </p:txBody>
        </p:sp>
        <p:sp>
          <p:nvSpPr>
            <p:cNvPr id="72" name="Seta: Divisa 71">
              <a:extLst>
                <a:ext uri="{FF2B5EF4-FFF2-40B4-BE49-F238E27FC236}">
                  <a16:creationId xmlns:a16="http://schemas.microsoft.com/office/drawing/2014/main" id="{6B0C7E2A-540B-40E4-929F-94788D4A1D79}"/>
                </a:ext>
              </a:extLst>
            </p:cNvPr>
            <p:cNvSpPr/>
            <p:nvPr/>
          </p:nvSpPr>
          <p:spPr>
            <a:xfrm>
              <a:off x="8479933" y="5310380"/>
              <a:ext cx="1274994" cy="36958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73" name="Seta: Divisa 4">
              <a:extLst>
                <a:ext uri="{FF2B5EF4-FFF2-40B4-BE49-F238E27FC236}">
                  <a16:creationId xmlns:a16="http://schemas.microsoft.com/office/drawing/2014/main" id="{66FA476C-569C-4327-8B2E-ADF0F8D9902A}"/>
                </a:ext>
              </a:extLst>
            </p:cNvPr>
            <p:cNvSpPr txBox="1"/>
            <p:nvPr/>
          </p:nvSpPr>
          <p:spPr>
            <a:xfrm>
              <a:off x="8585628" y="5310380"/>
              <a:ext cx="1056470" cy="357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dirty="0"/>
                <a:t>New rule addition</a:t>
              </a:r>
              <a:endParaRPr lang="en-US" sz="1400" b="1" kern="1200" dirty="0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594BCF1-32F6-416A-BE48-EB5F831807CD}"/>
              </a:ext>
            </a:extLst>
          </p:cNvPr>
          <p:cNvGrpSpPr/>
          <p:nvPr/>
        </p:nvGrpSpPr>
        <p:grpSpPr>
          <a:xfrm>
            <a:off x="2156368" y="1474128"/>
            <a:ext cx="5309146" cy="791721"/>
            <a:chOff x="1491821" y="1613895"/>
            <a:chExt cx="5309146" cy="791721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E6BFB173-6C21-49DC-B9AF-E32ED7535823}"/>
                </a:ext>
              </a:extLst>
            </p:cNvPr>
            <p:cNvGrpSpPr/>
            <p:nvPr/>
          </p:nvGrpSpPr>
          <p:grpSpPr>
            <a:xfrm>
              <a:off x="1491821" y="1613895"/>
              <a:ext cx="5309146" cy="377712"/>
              <a:chOff x="1491821" y="1613895"/>
              <a:chExt cx="5309146" cy="377712"/>
            </a:xfrm>
          </p:grpSpPr>
          <p:sp>
            <p:nvSpPr>
              <p:cNvPr id="77" name="Rectangle 1">
                <a:extLst>
                  <a:ext uri="{FF2B5EF4-FFF2-40B4-BE49-F238E27FC236}">
                    <a16:creationId xmlns:a16="http://schemas.microsoft.com/office/drawing/2014/main" id="{0CAFABBC-CE0C-459A-85C9-83BE0BE10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821" y="1663367"/>
                <a:ext cx="5309146" cy="3077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R0: ('X204015_s_at', '[7.00,8.00)')</a:t>
                </a: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R1: ('X204015_s_at', '[7.00,8.00)') &amp; ('X217815_at', '[10.00,10.00]')</a:t>
                </a:r>
                <a:endParaRPr lang="en-US" altLang="en-US" sz="10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219DCC12-52C6-4B87-A7D1-2E0CDAFEC20E}"/>
                  </a:ext>
                </a:extLst>
              </p:cNvPr>
              <p:cNvSpPr/>
              <p:nvPr/>
            </p:nvSpPr>
            <p:spPr>
              <a:xfrm>
                <a:off x="1801144" y="1613895"/>
                <a:ext cx="2368085" cy="37771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</p:grp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37352743-F6C2-4574-9EFF-7C7EE85114B9}"/>
                </a:ext>
              </a:extLst>
            </p:cNvPr>
            <p:cNvGrpSpPr/>
            <p:nvPr/>
          </p:nvGrpSpPr>
          <p:grpSpPr>
            <a:xfrm>
              <a:off x="1491821" y="2054341"/>
              <a:ext cx="2616101" cy="351275"/>
              <a:chOff x="1491819" y="3899427"/>
              <a:chExt cx="2616101" cy="351275"/>
            </a:xfrm>
          </p:grpSpPr>
          <p:sp>
            <p:nvSpPr>
              <p:cNvPr id="79" name="Rectangle 4">
                <a:extLst>
                  <a:ext uri="{FF2B5EF4-FFF2-40B4-BE49-F238E27FC236}">
                    <a16:creationId xmlns:a16="http://schemas.microsoft.com/office/drawing/2014/main" id="{7AFE7B9C-58F0-4D97-AFE5-15AB6C4F7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819" y="3921177"/>
                <a:ext cx="2616101" cy="3077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R5: ('X202240_at</a:t>
                </a: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'</a:t>
                </a:r>
                <a:r>
                  <a:rPr lang="en-US" altLang="en-US" sz="10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'[6.00,7.00)</a:t>
                </a: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'</a:t>
                </a:r>
                <a:r>
                  <a:rPr lang="en-US" altLang="en-US" sz="10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R6: ('X202240_at</a:t>
                </a: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'</a:t>
                </a:r>
                <a:r>
                  <a:rPr lang="en-US" altLang="en-US" sz="10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'[4.00,6.00)</a:t>
                </a: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'</a:t>
                </a:r>
                <a:r>
                  <a:rPr lang="en-US" altLang="en-US" sz="10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35E79089-49D1-45F5-8008-A27E86AFF470}"/>
                  </a:ext>
                </a:extLst>
              </p:cNvPr>
              <p:cNvSpPr/>
              <p:nvPr/>
            </p:nvSpPr>
            <p:spPr>
              <a:xfrm>
                <a:off x="1814761" y="3899427"/>
                <a:ext cx="1015520" cy="351275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</p:grpSp>
      </p:grpSp>
      <p:pic>
        <p:nvPicPr>
          <p:cNvPr id="1028" name="Picture 4" descr="Download List Logo Vector Png PNG Image with No Background - PNGkey.com">
            <a:extLst>
              <a:ext uri="{FF2B5EF4-FFF2-40B4-BE49-F238E27FC236}">
                <a16:creationId xmlns:a16="http://schemas.microsoft.com/office/drawing/2014/main" id="{335D6ADE-290A-48A0-81C9-C20549B01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58" y="1413075"/>
            <a:ext cx="1748187" cy="170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A820F48F-DC30-40EF-B0C4-FE4C61076F0A}"/>
              </a:ext>
            </a:extLst>
          </p:cNvPr>
          <p:cNvSpPr/>
          <p:nvPr/>
        </p:nvSpPr>
        <p:spPr>
          <a:xfrm>
            <a:off x="2455497" y="2462233"/>
            <a:ext cx="3053031" cy="936417"/>
          </a:xfrm>
          <a:prstGeom prst="rect">
            <a:avLst/>
          </a:prstGeom>
          <a:solidFill>
            <a:srgbClr val="F7EFF0"/>
          </a:solidFill>
          <a:ln>
            <a:solidFill>
              <a:srgbClr val="86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860000"/>
                </a:solidFill>
              </a:rPr>
              <a:t>SIMILAR </a:t>
            </a:r>
            <a:r>
              <a:rPr lang="en-GB" b="1" dirty="0">
                <a:solidFill>
                  <a:srgbClr val="860000"/>
                </a:solidFill>
              </a:rPr>
              <a:t>MODELS</a:t>
            </a:r>
          </a:p>
          <a:p>
            <a:pPr algn="ctr"/>
            <a:r>
              <a:rPr lang="en-GB" dirty="0">
                <a:solidFill>
                  <a:srgbClr val="860000"/>
                </a:solidFill>
              </a:rPr>
              <a:t>&amp;</a:t>
            </a:r>
          </a:p>
          <a:p>
            <a:pPr algn="ctr"/>
            <a:r>
              <a:rPr lang="en-GB" dirty="0">
                <a:solidFill>
                  <a:srgbClr val="860000"/>
                </a:solidFill>
              </a:rPr>
              <a:t>SIMILARITIES IN </a:t>
            </a:r>
            <a:r>
              <a:rPr lang="en-GB" b="1" dirty="0">
                <a:solidFill>
                  <a:srgbClr val="860000"/>
                </a:solidFill>
              </a:rPr>
              <a:t>DESCRIPTION</a:t>
            </a:r>
          </a:p>
        </p:txBody>
      </p: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FA55D989-D68E-4965-A57C-DFBC86100AA1}"/>
              </a:ext>
            </a:extLst>
          </p:cNvPr>
          <p:cNvCxnSpPr>
            <a:cxnSpLocks/>
          </p:cNvCxnSpPr>
          <p:nvPr/>
        </p:nvCxnSpPr>
        <p:spPr>
          <a:xfrm>
            <a:off x="5679104" y="2926355"/>
            <a:ext cx="14879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928629AE-886E-4CB7-9B2C-CF5F0791E7B4}"/>
              </a:ext>
            </a:extLst>
          </p:cNvPr>
          <p:cNvSpPr/>
          <p:nvPr/>
        </p:nvSpPr>
        <p:spPr>
          <a:xfrm>
            <a:off x="7289941" y="2473323"/>
            <a:ext cx="2053520" cy="90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KEEP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GENERALIZATION</a:t>
            </a: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6263C26A-5546-45E6-BC19-187D7991A51E}"/>
              </a:ext>
            </a:extLst>
          </p:cNvPr>
          <p:cNvGrpSpPr/>
          <p:nvPr/>
        </p:nvGrpSpPr>
        <p:grpSpPr>
          <a:xfrm>
            <a:off x="2479310" y="3959686"/>
            <a:ext cx="7243221" cy="509564"/>
            <a:chOff x="3539423" y="3971291"/>
            <a:chExt cx="7243221" cy="509564"/>
          </a:xfrm>
        </p:grpSpPr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4046A4FA-5120-458C-ADE7-C30CCA48C94A}"/>
                </a:ext>
              </a:extLst>
            </p:cNvPr>
            <p:cNvSpPr/>
            <p:nvPr/>
          </p:nvSpPr>
          <p:spPr>
            <a:xfrm>
              <a:off x="4599558" y="3971291"/>
              <a:ext cx="6183086" cy="433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ysClr val="windowText" lastClr="000000"/>
                  </a:solidFill>
                </a:rPr>
                <a:t>CHANGE THE FUNCTION FOR ADDING RULES TO THE LIST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090AEF16-5E55-4F74-86B6-A08948A38E6B}"/>
                </a:ext>
              </a:extLst>
            </p:cNvPr>
            <p:cNvSpPr txBox="1"/>
            <p:nvPr/>
          </p:nvSpPr>
          <p:spPr>
            <a:xfrm>
              <a:off x="3539423" y="4111523"/>
              <a:ext cx="131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proposal: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379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0D374-28BA-441D-9C91-7647C7C9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FINAL VERSION: ESMAM-DS (Diverse Search)</a:t>
            </a:r>
          </a:p>
        </p:txBody>
      </p:sp>
      <p:sp>
        <p:nvSpPr>
          <p:cNvPr id="74" name="Espaço Reservado para Número de Slide 73">
            <a:extLst>
              <a:ext uri="{FF2B5EF4-FFF2-40B4-BE49-F238E27FC236}">
                <a16:creationId xmlns:a16="http://schemas.microsoft.com/office/drawing/2014/main" id="{BC955524-E7F6-46ED-A25A-C685653D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5</a:t>
            </a:fld>
            <a:endParaRPr lang="en-US"/>
          </a:p>
        </p:txBody>
      </p:sp>
      <p:grpSp>
        <p:nvGrpSpPr>
          <p:cNvPr id="260" name="Agrupar 259">
            <a:extLst>
              <a:ext uri="{FF2B5EF4-FFF2-40B4-BE49-F238E27FC236}">
                <a16:creationId xmlns:a16="http://schemas.microsoft.com/office/drawing/2014/main" id="{C9385CFD-2E2C-494F-BE5E-39B5DB398B70}"/>
              </a:ext>
            </a:extLst>
          </p:cNvPr>
          <p:cNvGrpSpPr/>
          <p:nvPr/>
        </p:nvGrpSpPr>
        <p:grpSpPr>
          <a:xfrm>
            <a:off x="589788" y="4900473"/>
            <a:ext cx="11012424" cy="1480480"/>
            <a:chOff x="791319" y="4927397"/>
            <a:chExt cx="11012424" cy="1480480"/>
          </a:xfrm>
        </p:grpSpPr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id="{0DD856E0-C1D9-40F8-BDD2-732D8F62B876}"/>
                </a:ext>
              </a:extLst>
            </p:cNvPr>
            <p:cNvSpPr/>
            <p:nvPr/>
          </p:nvSpPr>
          <p:spPr>
            <a:xfrm>
              <a:off x="791319" y="4927397"/>
              <a:ext cx="11012424" cy="1480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2" name="Agrupar 261">
              <a:extLst>
                <a:ext uri="{FF2B5EF4-FFF2-40B4-BE49-F238E27FC236}">
                  <a16:creationId xmlns:a16="http://schemas.microsoft.com/office/drawing/2014/main" id="{CD9DBC2E-8424-4D9B-B6BA-C59187D625DD}"/>
                </a:ext>
              </a:extLst>
            </p:cNvPr>
            <p:cNvGrpSpPr/>
            <p:nvPr/>
          </p:nvGrpSpPr>
          <p:grpSpPr>
            <a:xfrm>
              <a:off x="879999" y="5000539"/>
              <a:ext cx="10862440" cy="1336414"/>
              <a:chOff x="1671377" y="1475793"/>
              <a:chExt cx="10746994" cy="1806751"/>
            </a:xfrm>
          </p:grpSpPr>
          <p:sp>
            <p:nvSpPr>
              <p:cNvPr id="273" name="Retângulo: Cantos Arredondados 272">
                <a:extLst>
                  <a:ext uri="{FF2B5EF4-FFF2-40B4-BE49-F238E27FC236}">
                    <a16:creationId xmlns:a16="http://schemas.microsoft.com/office/drawing/2014/main" id="{FB0E6EA6-E56F-496D-B647-DD5D48F42D51}"/>
                  </a:ext>
                </a:extLst>
              </p:cNvPr>
              <p:cNvSpPr/>
              <p:nvPr/>
            </p:nvSpPr>
            <p:spPr>
              <a:xfrm>
                <a:off x="11184681" y="2731722"/>
                <a:ext cx="1233690" cy="55082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vs</a:t>
                </a:r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Complement</a:t>
                </a:r>
              </a:p>
            </p:txBody>
          </p:sp>
          <p:sp>
            <p:nvSpPr>
              <p:cNvPr id="274" name="Retângulo: Cantos Arredondados 273">
                <a:extLst>
                  <a:ext uri="{FF2B5EF4-FFF2-40B4-BE49-F238E27FC236}">
                    <a16:creationId xmlns:a16="http://schemas.microsoft.com/office/drawing/2014/main" id="{DB7290FA-1485-4B80-8C16-08FDEC564210}"/>
                  </a:ext>
                </a:extLst>
              </p:cNvPr>
              <p:cNvSpPr/>
              <p:nvPr/>
            </p:nvSpPr>
            <p:spPr>
              <a:xfrm>
                <a:off x="11184672" y="1886989"/>
                <a:ext cx="1233690" cy="55082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vs.</a:t>
                </a:r>
              </a:p>
              <a:p>
                <a:pPr algn="ctr"/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Population</a:t>
                </a:r>
              </a:p>
            </p:txBody>
          </p:sp>
          <p:sp>
            <p:nvSpPr>
              <p:cNvPr id="275" name="Seta: para a Direita 274">
                <a:extLst>
                  <a:ext uri="{FF2B5EF4-FFF2-40B4-BE49-F238E27FC236}">
                    <a16:creationId xmlns:a16="http://schemas.microsoft.com/office/drawing/2014/main" id="{45333031-190C-4E53-93E7-22D9217A25BB}"/>
                  </a:ext>
                </a:extLst>
              </p:cNvPr>
              <p:cNvSpPr/>
              <p:nvPr/>
            </p:nvSpPr>
            <p:spPr>
              <a:xfrm>
                <a:off x="2127055" y="2904978"/>
                <a:ext cx="9023665" cy="142507"/>
              </a:xfrm>
              <a:prstGeom prst="rightArrow">
                <a:avLst>
                  <a:gd name="adj1" fmla="val 13637"/>
                  <a:gd name="adj2" fmla="val 14611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6" name="Agrupar 275">
                <a:extLst>
                  <a:ext uri="{FF2B5EF4-FFF2-40B4-BE49-F238E27FC236}">
                    <a16:creationId xmlns:a16="http://schemas.microsoft.com/office/drawing/2014/main" id="{894B1A1F-708F-48A8-AEEF-6F5118738F26}"/>
                  </a:ext>
                </a:extLst>
              </p:cNvPr>
              <p:cNvGrpSpPr/>
              <p:nvPr/>
            </p:nvGrpSpPr>
            <p:grpSpPr>
              <a:xfrm>
                <a:off x="2201086" y="2708568"/>
                <a:ext cx="1470813" cy="550822"/>
                <a:chOff x="5135" y="123211"/>
                <a:chExt cx="1524749" cy="858103"/>
              </a:xfrm>
            </p:grpSpPr>
            <p:sp>
              <p:nvSpPr>
                <p:cNvPr id="317" name="Seta: Divisa 316">
                  <a:extLst>
                    <a:ext uri="{FF2B5EF4-FFF2-40B4-BE49-F238E27FC236}">
                      <a16:creationId xmlns:a16="http://schemas.microsoft.com/office/drawing/2014/main" id="{3B541F9B-3ED5-4E06-8BD8-6C2A880E0139}"/>
                    </a:ext>
                  </a:extLst>
                </p:cNvPr>
                <p:cNvSpPr/>
                <p:nvPr/>
              </p:nvSpPr>
              <p:spPr>
                <a:xfrm>
                  <a:off x="5135" y="123211"/>
                  <a:ext cx="1524749" cy="858103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8" name="Seta: Divisa 4">
                  <a:extLst>
                    <a:ext uri="{FF2B5EF4-FFF2-40B4-BE49-F238E27FC236}">
                      <a16:creationId xmlns:a16="http://schemas.microsoft.com/office/drawing/2014/main" id="{6E6E6A94-85F4-4E29-9E9E-E488B1D5C6BE}"/>
                    </a:ext>
                  </a:extLst>
                </p:cNvPr>
                <p:cNvSpPr txBox="1"/>
                <p:nvPr/>
              </p:nvSpPr>
              <p:spPr>
                <a:xfrm>
                  <a:off x="220366" y="123211"/>
                  <a:ext cx="1146036" cy="76402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Quantile </a:t>
                  </a:r>
                  <a:r>
                    <a:rPr lang="en-US" sz="1400" b="1" kern="1200" dirty="0" err="1"/>
                    <a:t>Discretisation</a:t>
                  </a:r>
                  <a:endParaRPr lang="en-US" sz="1400" b="1" kern="1200" dirty="0"/>
                </a:p>
              </p:txBody>
            </p:sp>
          </p:grpSp>
          <p:grpSp>
            <p:nvGrpSpPr>
              <p:cNvPr id="277" name="Agrupar 276">
                <a:extLst>
                  <a:ext uri="{FF2B5EF4-FFF2-40B4-BE49-F238E27FC236}">
                    <a16:creationId xmlns:a16="http://schemas.microsoft.com/office/drawing/2014/main" id="{8ACD537B-6EE6-4DC9-8254-5013DB7288C1}"/>
                  </a:ext>
                </a:extLst>
              </p:cNvPr>
              <p:cNvGrpSpPr/>
              <p:nvPr/>
            </p:nvGrpSpPr>
            <p:grpSpPr>
              <a:xfrm>
                <a:off x="3569878" y="2708568"/>
                <a:ext cx="1261448" cy="550823"/>
                <a:chOff x="1090423" y="123211"/>
                <a:chExt cx="1380475" cy="869670"/>
              </a:xfrm>
            </p:grpSpPr>
            <p:sp>
              <p:nvSpPr>
                <p:cNvPr id="315" name="Seta: Divisa 314">
                  <a:extLst>
                    <a:ext uri="{FF2B5EF4-FFF2-40B4-BE49-F238E27FC236}">
                      <a16:creationId xmlns:a16="http://schemas.microsoft.com/office/drawing/2014/main" id="{79F26E3C-17BC-4CBD-B19F-6531E4ED99B0}"/>
                    </a:ext>
                  </a:extLst>
                </p:cNvPr>
                <p:cNvSpPr/>
                <p:nvPr/>
              </p:nvSpPr>
              <p:spPr>
                <a:xfrm>
                  <a:off x="1090423" y="123211"/>
                  <a:ext cx="1380475" cy="869670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6" name="Seta: Divisa 4">
                  <a:extLst>
                    <a:ext uri="{FF2B5EF4-FFF2-40B4-BE49-F238E27FC236}">
                      <a16:creationId xmlns:a16="http://schemas.microsoft.com/office/drawing/2014/main" id="{641E0C8B-21F7-481C-82A3-17C8F33119B1}"/>
                    </a:ext>
                  </a:extLst>
                </p:cNvPr>
                <p:cNvSpPr txBox="1"/>
                <p:nvPr/>
              </p:nvSpPr>
              <p:spPr>
                <a:xfrm>
                  <a:off x="1216707" y="171335"/>
                  <a:ext cx="1146036" cy="76402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Dataset stagnation</a:t>
                  </a:r>
                </a:p>
              </p:txBody>
            </p:sp>
          </p:grpSp>
          <p:grpSp>
            <p:nvGrpSpPr>
              <p:cNvPr id="278" name="Agrupar 277">
                <a:extLst>
                  <a:ext uri="{FF2B5EF4-FFF2-40B4-BE49-F238E27FC236}">
                    <a16:creationId xmlns:a16="http://schemas.microsoft.com/office/drawing/2014/main" id="{285549B3-F281-479F-97D1-E162A4442719}"/>
                  </a:ext>
                </a:extLst>
              </p:cNvPr>
              <p:cNvGrpSpPr/>
              <p:nvPr/>
            </p:nvGrpSpPr>
            <p:grpSpPr>
              <a:xfrm>
                <a:off x="5455971" y="2736898"/>
                <a:ext cx="1261444" cy="499655"/>
                <a:chOff x="2644723" y="123211"/>
                <a:chExt cx="1383087" cy="788885"/>
              </a:xfrm>
            </p:grpSpPr>
            <p:sp>
              <p:nvSpPr>
                <p:cNvPr id="313" name="Seta: Divisa 312">
                  <a:extLst>
                    <a:ext uri="{FF2B5EF4-FFF2-40B4-BE49-F238E27FC236}">
                      <a16:creationId xmlns:a16="http://schemas.microsoft.com/office/drawing/2014/main" id="{4D87EB54-CA50-4AEC-B2F8-024D5106CA39}"/>
                    </a:ext>
                  </a:extLst>
                </p:cNvPr>
                <p:cNvSpPr/>
                <p:nvPr/>
              </p:nvSpPr>
              <p:spPr>
                <a:xfrm>
                  <a:off x="2644723" y="123211"/>
                  <a:ext cx="1383087" cy="788885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4" name="Seta: Divisa 4">
                  <a:extLst>
                    <a:ext uri="{FF2B5EF4-FFF2-40B4-BE49-F238E27FC236}">
                      <a16:creationId xmlns:a16="http://schemas.microsoft.com/office/drawing/2014/main" id="{9885638C-E8B5-45A8-A6D5-5613223F5D7D}"/>
                    </a:ext>
                  </a:extLst>
                </p:cNvPr>
                <p:cNvSpPr txBox="1"/>
                <p:nvPr/>
              </p:nvSpPr>
              <p:spPr>
                <a:xfrm>
                  <a:off x="2759376" y="123211"/>
                  <a:ext cx="1146036" cy="76402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Logistic attenuation</a:t>
                  </a:r>
                </a:p>
              </p:txBody>
            </p:sp>
          </p:grpSp>
          <p:grpSp>
            <p:nvGrpSpPr>
              <p:cNvPr id="279" name="Agrupar 278">
                <a:extLst>
                  <a:ext uri="{FF2B5EF4-FFF2-40B4-BE49-F238E27FC236}">
                    <a16:creationId xmlns:a16="http://schemas.microsoft.com/office/drawing/2014/main" id="{083F640F-9CB5-41FB-A7F9-E38B4D46EE49}"/>
                  </a:ext>
                </a:extLst>
              </p:cNvPr>
              <p:cNvGrpSpPr/>
              <p:nvPr/>
            </p:nvGrpSpPr>
            <p:grpSpPr>
              <a:xfrm>
                <a:off x="5415448" y="2046878"/>
                <a:ext cx="5735261" cy="947588"/>
                <a:chOff x="5997172" y="1588404"/>
                <a:chExt cx="7734955" cy="1250946"/>
              </a:xfrm>
            </p:grpSpPr>
            <p:sp>
              <p:nvSpPr>
                <p:cNvPr id="311" name="Seta: para a Direita 310">
                  <a:extLst>
                    <a:ext uri="{FF2B5EF4-FFF2-40B4-BE49-F238E27FC236}">
                      <a16:creationId xmlns:a16="http://schemas.microsoft.com/office/drawing/2014/main" id="{8106C0B6-D259-474D-BAE6-51218E6D28CD}"/>
                    </a:ext>
                  </a:extLst>
                </p:cNvPr>
                <p:cNvSpPr/>
                <p:nvPr/>
              </p:nvSpPr>
              <p:spPr>
                <a:xfrm>
                  <a:off x="5997172" y="1588404"/>
                  <a:ext cx="7734955" cy="200978"/>
                </a:xfrm>
                <a:prstGeom prst="rightArrow">
                  <a:avLst>
                    <a:gd name="adj1" fmla="val 13637"/>
                    <a:gd name="adj2" fmla="val 130439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2" name="Conector reto 311">
                  <a:extLst>
                    <a:ext uri="{FF2B5EF4-FFF2-40B4-BE49-F238E27FC236}">
                      <a16:creationId xmlns:a16="http://schemas.microsoft.com/office/drawing/2014/main" id="{87B9D77F-BCCA-4661-A44A-12B61CB96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7172" y="1709121"/>
                  <a:ext cx="0" cy="113022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Agrupar 279">
                <a:extLst>
                  <a:ext uri="{FF2B5EF4-FFF2-40B4-BE49-F238E27FC236}">
                    <a16:creationId xmlns:a16="http://schemas.microsoft.com/office/drawing/2014/main" id="{58BF2EF9-15C5-473A-B3DA-F4EB195E934B}"/>
                  </a:ext>
                </a:extLst>
              </p:cNvPr>
              <p:cNvGrpSpPr/>
              <p:nvPr/>
            </p:nvGrpSpPr>
            <p:grpSpPr>
              <a:xfrm>
                <a:off x="5461998" y="1879424"/>
                <a:ext cx="1261443" cy="499655"/>
                <a:chOff x="2644722" y="123211"/>
                <a:chExt cx="1383086" cy="788885"/>
              </a:xfrm>
            </p:grpSpPr>
            <p:sp>
              <p:nvSpPr>
                <p:cNvPr id="309" name="Seta: Divisa 308">
                  <a:extLst>
                    <a:ext uri="{FF2B5EF4-FFF2-40B4-BE49-F238E27FC236}">
                      <a16:creationId xmlns:a16="http://schemas.microsoft.com/office/drawing/2014/main" id="{04823D99-FE41-4BB5-AFCC-0704FED865C9}"/>
                    </a:ext>
                  </a:extLst>
                </p:cNvPr>
                <p:cNvSpPr/>
                <p:nvPr/>
              </p:nvSpPr>
              <p:spPr>
                <a:xfrm>
                  <a:off x="2644722" y="123211"/>
                  <a:ext cx="1383086" cy="788885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0" name="Seta: Divisa 4">
                  <a:extLst>
                    <a:ext uri="{FF2B5EF4-FFF2-40B4-BE49-F238E27FC236}">
                      <a16:creationId xmlns:a16="http://schemas.microsoft.com/office/drawing/2014/main" id="{7861640D-8341-4CE9-8F40-14993F7BE6A9}"/>
                    </a:ext>
                  </a:extLst>
                </p:cNvPr>
                <p:cNvSpPr txBox="1"/>
                <p:nvPr/>
              </p:nvSpPr>
              <p:spPr>
                <a:xfrm>
                  <a:off x="2759378" y="123211"/>
                  <a:ext cx="1146036" cy="76402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Logistic attenuation</a:t>
                  </a:r>
                </a:p>
              </p:txBody>
            </p:sp>
          </p:grpSp>
          <p:grpSp>
            <p:nvGrpSpPr>
              <p:cNvPr id="281" name="Agrupar 280">
                <a:extLst>
                  <a:ext uri="{FF2B5EF4-FFF2-40B4-BE49-F238E27FC236}">
                    <a16:creationId xmlns:a16="http://schemas.microsoft.com/office/drawing/2014/main" id="{9B83E6C3-B831-40F0-9D04-CD350D438AC1}"/>
                  </a:ext>
                </a:extLst>
              </p:cNvPr>
              <p:cNvGrpSpPr/>
              <p:nvPr/>
            </p:nvGrpSpPr>
            <p:grpSpPr>
              <a:xfrm>
                <a:off x="1671377" y="2256710"/>
                <a:ext cx="911355" cy="812891"/>
                <a:chOff x="583244" y="2109049"/>
                <a:chExt cx="911355" cy="812891"/>
              </a:xfrm>
            </p:grpSpPr>
            <p:sp>
              <p:nvSpPr>
                <p:cNvPr id="306" name="Elipse 305">
                  <a:extLst>
                    <a:ext uri="{FF2B5EF4-FFF2-40B4-BE49-F238E27FC236}">
                      <a16:creationId xmlns:a16="http://schemas.microsoft.com/office/drawing/2014/main" id="{74A4F3C6-F6AA-4AC3-B151-E1FAA028839A}"/>
                    </a:ext>
                  </a:extLst>
                </p:cNvPr>
                <p:cNvSpPr/>
                <p:nvPr/>
              </p:nvSpPr>
              <p:spPr>
                <a:xfrm>
                  <a:off x="950641" y="2721218"/>
                  <a:ext cx="176561" cy="20072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7" name="Retângulo: Cantos Arredondados 306">
                  <a:extLst>
                    <a:ext uri="{FF2B5EF4-FFF2-40B4-BE49-F238E27FC236}">
                      <a16:creationId xmlns:a16="http://schemas.microsoft.com/office/drawing/2014/main" id="{A2352F65-9ECE-456B-A90A-A75C92194EA0}"/>
                    </a:ext>
                  </a:extLst>
                </p:cNvPr>
                <p:cNvSpPr/>
                <p:nvPr/>
              </p:nvSpPr>
              <p:spPr>
                <a:xfrm>
                  <a:off x="583244" y="2109049"/>
                  <a:ext cx="911355" cy="398839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BRACIS</a:t>
                  </a:r>
                </a:p>
              </p:txBody>
            </p:sp>
            <p:cxnSp>
              <p:nvCxnSpPr>
                <p:cNvPr id="308" name="Conector reto 307">
                  <a:extLst>
                    <a:ext uri="{FF2B5EF4-FFF2-40B4-BE49-F238E27FC236}">
                      <a16:creationId xmlns:a16="http://schemas.microsoft.com/office/drawing/2014/main" id="{C253C36D-979D-4899-938D-0E0254D8F5F7}"/>
                    </a:ext>
                  </a:extLst>
                </p:cNvPr>
                <p:cNvCxnSpPr>
                  <a:cxnSpLocks/>
                  <a:stCxn id="307" idx="2"/>
                  <a:endCxn id="306" idx="0"/>
                </p:cNvCxnSpPr>
                <p:nvPr/>
              </p:nvCxnSpPr>
              <p:spPr>
                <a:xfrm>
                  <a:off x="1038922" y="2507888"/>
                  <a:ext cx="0" cy="213330"/>
                </a:xfrm>
                <a:prstGeom prst="line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Agrupar 281">
                <a:extLst>
                  <a:ext uri="{FF2B5EF4-FFF2-40B4-BE49-F238E27FC236}">
                    <a16:creationId xmlns:a16="http://schemas.microsoft.com/office/drawing/2014/main" id="{A7344FA9-314D-4944-958A-C0DAC7276D13}"/>
                  </a:ext>
                </a:extLst>
              </p:cNvPr>
              <p:cNvGrpSpPr/>
              <p:nvPr/>
            </p:nvGrpSpPr>
            <p:grpSpPr>
              <a:xfrm>
                <a:off x="4728483" y="2325667"/>
                <a:ext cx="622921" cy="743932"/>
                <a:chOff x="-440939" y="2233862"/>
                <a:chExt cx="622921" cy="688078"/>
              </a:xfrm>
            </p:grpSpPr>
            <p:sp>
              <p:nvSpPr>
                <p:cNvPr id="303" name="Elipse 302">
                  <a:extLst>
                    <a:ext uri="{FF2B5EF4-FFF2-40B4-BE49-F238E27FC236}">
                      <a16:creationId xmlns:a16="http://schemas.microsoft.com/office/drawing/2014/main" id="{0FE0FEDE-DDA3-451F-9EB7-212A4AA3B727}"/>
                    </a:ext>
                  </a:extLst>
                </p:cNvPr>
                <p:cNvSpPr/>
                <p:nvPr/>
              </p:nvSpPr>
              <p:spPr>
                <a:xfrm>
                  <a:off x="-217759" y="2721218"/>
                  <a:ext cx="176561" cy="20072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4" name="Retângulo: Cantos Arredondados 303">
                  <a:extLst>
                    <a:ext uri="{FF2B5EF4-FFF2-40B4-BE49-F238E27FC236}">
                      <a16:creationId xmlns:a16="http://schemas.microsoft.com/office/drawing/2014/main" id="{59E080C9-C62F-48EB-9D52-C8CDCDF5065D}"/>
                    </a:ext>
                  </a:extLst>
                </p:cNvPr>
                <p:cNvSpPr/>
                <p:nvPr/>
              </p:nvSpPr>
              <p:spPr>
                <a:xfrm>
                  <a:off x="-440939" y="2233862"/>
                  <a:ext cx="622921" cy="26848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v0</a:t>
                  </a:r>
                </a:p>
              </p:txBody>
            </p:sp>
            <p:cxnSp>
              <p:nvCxnSpPr>
                <p:cNvPr id="305" name="Conector reto 304">
                  <a:extLst>
                    <a:ext uri="{FF2B5EF4-FFF2-40B4-BE49-F238E27FC236}">
                      <a16:creationId xmlns:a16="http://schemas.microsoft.com/office/drawing/2014/main" id="{D9F0C4E4-6BB8-4A52-BD8D-F67361A7843F}"/>
                    </a:ext>
                  </a:extLst>
                </p:cNvPr>
                <p:cNvCxnSpPr>
                  <a:cxnSpLocks/>
                  <a:stCxn id="304" idx="2"/>
                  <a:endCxn id="303" idx="0"/>
                </p:cNvCxnSpPr>
                <p:nvPr/>
              </p:nvCxnSpPr>
              <p:spPr>
                <a:xfrm>
                  <a:off x="-129478" y="2502348"/>
                  <a:ext cx="0" cy="218870"/>
                </a:xfrm>
                <a:prstGeom prst="line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Agrupar 282">
                <a:extLst>
                  <a:ext uri="{FF2B5EF4-FFF2-40B4-BE49-F238E27FC236}">
                    <a16:creationId xmlns:a16="http://schemas.microsoft.com/office/drawing/2014/main" id="{A631267C-0FC7-471D-B791-3FE2758F688C}"/>
                  </a:ext>
                </a:extLst>
              </p:cNvPr>
              <p:cNvGrpSpPr/>
              <p:nvPr/>
            </p:nvGrpSpPr>
            <p:grpSpPr>
              <a:xfrm>
                <a:off x="8406120" y="2344245"/>
                <a:ext cx="622921" cy="743932"/>
                <a:chOff x="-623819" y="2233862"/>
                <a:chExt cx="622921" cy="688078"/>
              </a:xfrm>
            </p:grpSpPr>
            <p:sp>
              <p:nvSpPr>
                <p:cNvPr id="300" name="Elipse 299">
                  <a:extLst>
                    <a:ext uri="{FF2B5EF4-FFF2-40B4-BE49-F238E27FC236}">
                      <a16:creationId xmlns:a16="http://schemas.microsoft.com/office/drawing/2014/main" id="{5CA689BA-115A-459F-9081-602F03B5ED2E}"/>
                    </a:ext>
                  </a:extLst>
                </p:cNvPr>
                <p:cNvSpPr/>
                <p:nvPr/>
              </p:nvSpPr>
              <p:spPr>
                <a:xfrm>
                  <a:off x="-400639" y="2721218"/>
                  <a:ext cx="176561" cy="20072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1" name="Retângulo: Cantos Arredondados 300">
                  <a:extLst>
                    <a:ext uri="{FF2B5EF4-FFF2-40B4-BE49-F238E27FC236}">
                      <a16:creationId xmlns:a16="http://schemas.microsoft.com/office/drawing/2014/main" id="{4C9E7405-8178-4DBA-B513-74D12F9816D1}"/>
                    </a:ext>
                  </a:extLst>
                </p:cNvPr>
                <p:cNvSpPr/>
                <p:nvPr/>
              </p:nvSpPr>
              <p:spPr>
                <a:xfrm>
                  <a:off x="-623819" y="2233862"/>
                  <a:ext cx="622921" cy="26848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v3</a:t>
                  </a:r>
                </a:p>
              </p:txBody>
            </p:sp>
            <p:cxnSp>
              <p:nvCxnSpPr>
                <p:cNvPr id="302" name="Conector reto 301">
                  <a:extLst>
                    <a:ext uri="{FF2B5EF4-FFF2-40B4-BE49-F238E27FC236}">
                      <a16:creationId xmlns:a16="http://schemas.microsoft.com/office/drawing/2014/main" id="{73C583A6-898A-4572-B6A1-D4D7F1FFCF14}"/>
                    </a:ext>
                  </a:extLst>
                </p:cNvPr>
                <p:cNvCxnSpPr>
                  <a:cxnSpLocks/>
                  <a:stCxn id="301" idx="2"/>
                  <a:endCxn id="300" idx="0"/>
                </p:cNvCxnSpPr>
                <p:nvPr/>
              </p:nvCxnSpPr>
              <p:spPr>
                <a:xfrm>
                  <a:off x="-312358" y="2502348"/>
                  <a:ext cx="0" cy="218870"/>
                </a:xfrm>
                <a:prstGeom prst="line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Agrupar 283">
                <a:extLst>
                  <a:ext uri="{FF2B5EF4-FFF2-40B4-BE49-F238E27FC236}">
                    <a16:creationId xmlns:a16="http://schemas.microsoft.com/office/drawing/2014/main" id="{D74839C8-B71E-4101-AD98-BD91A6C90F21}"/>
                  </a:ext>
                </a:extLst>
              </p:cNvPr>
              <p:cNvGrpSpPr/>
              <p:nvPr/>
            </p:nvGrpSpPr>
            <p:grpSpPr>
              <a:xfrm>
                <a:off x="8396075" y="1475793"/>
                <a:ext cx="622921" cy="743932"/>
                <a:chOff x="-623819" y="2233862"/>
                <a:chExt cx="622921" cy="688078"/>
              </a:xfrm>
            </p:grpSpPr>
            <p:sp>
              <p:nvSpPr>
                <p:cNvPr id="297" name="Elipse 296">
                  <a:extLst>
                    <a:ext uri="{FF2B5EF4-FFF2-40B4-BE49-F238E27FC236}">
                      <a16:creationId xmlns:a16="http://schemas.microsoft.com/office/drawing/2014/main" id="{BF3918E6-9A0A-4321-A43D-83125C8EAF5A}"/>
                    </a:ext>
                  </a:extLst>
                </p:cNvPr>
                <p:cNvSpPr/>
                <p:nvPr/>
              </p:nvSpPr>
              <p:spPr>
                <a:xfrm>
                  <a:off x="-400639" y="2721218"/>
                  <a:ext cx="176561" cy="20072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8" name="Retângulo: Cantos Arredondados 297">
                  <a:extLst>
                    <a:ext uri="{FF2B5EF4-FFF2-40B4-BE49-F238E27FC236}">
                      <a16:creationId xmlns:a16="http://schemas.microsoft.com/office/drawing/2014/main" id="{219233A6-3E57-406A-9519-BCA8450E4190}"/>
                    </a:ext>
                  </a:extLst>
                </p:cNvPr>
                <p:cNvSpPr/>
                <p:nvPr/>
              </p:nvSpPr>
              <p:spPr>
                <a:xfrm>
                  <a:off x="-623819" y="2233862"/>
                  <a:ext cx="622921" cy="26848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v4</a:t>
                  </a:r>
                </a:p>
              </p:txBody>
            </p:sp>
            <p:cxnSp>
              <p:nvCxnSpPr>
                <p:cNvPr id="299" name="Conector reto 298">
                  <a:extLst>
                    <a:ext uri="{FF2B5EF4-FFF2-40B4-BE49-F238E27FC236}">
                      <a16:creationId xmlns:a16="http://schemas.microsoft.com/office/drawing/2014/main" id="{404EA5FE-C859-49F2-A47E-34F326B4E303}"/>
                    </a:ext>
                  </a:extLst>
                </p:cNvPr>
                <p:cNvCxnSpPr>
                  <a:cxnSpLocks/>
                  <a:stCxn id="298" idx="2"/>
                  <a:endCxn id="297" idx="0"/>
                </p:cNvCxnSpPr>
                <p:nvPr/>
              </p:nvCxnSpPr>
              <p:spPr>
                <a:xfrm>
                  <a:off x="-312358" y="2502348"/>
                  <a:ext cx="0" cy="218870"/>
                </a:xfrm>
                <a:prstGeom prst="line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5" name="Elipse 284">
                <a:extLst>
                  <a:ext uri="{FF2B5EF4-FFF2-40B4-BE49-F238E27FC236}">
                    <a16:creationId xmlns:a16="http://schemas.microsoft.com/office/drawing/2014/main" id="{B75CC4BA-C8BB-4FF3-91AC-4B0AF75F6317}"/>
                  </a:ext>
                </a:extLst>
              </p:cNvPr>
              <p:cNvSpPr/>
              <p:nvPr/>
            </p:nvSpPr>
            <p:spPr>
              <a:xfrm>
                <a:off x="6851300" y="2889122"/>
                <a:ext cx="176561" cy="21701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6" name="Elipse 285">
                <a:extLst>
                  <a:ext uri="{FF2B5EF4-FFF2-40B4-BE49-F238E27FC236}">
                    <a16:creationId xmlns:a16="http://schemas.microsoft.com/office/drawing/2014/main" id="{D7FD8558-8C3C-4732-A369-4A1BBE970051}"/>
                  </a:ext>
                </a:extLst>
              </p:cNvPr>
              <p:cNvSpPr/>
              <p:nvPr/>
            </p:nvSpPr>
            <p:spPr>
              <a:xfrm>
                <a:off x="6841255" y="2020670"/>
                <a:ext cx="176561" cy="21701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7" name="Retângulo: Cantos Arredondados 286">
                <a:extLst>
                  <a:ext uri="{FF2B5EF4-FFF2-40B4-BE49-F238E27FC236}">
                    <a16:creationId xmlns:a16="http://schemas.microsoft.com/office/drawing/2014/main" id="{B05A3E10-F2A6-49EB-B8C4-271FEFAAE844}"/>
                  </a:ext>
                </a:extLst>
              </p:cNvPr>
              <p:cNvSpPr/>
              <p:nvPr/>
            </p:nvSpPr>
            <p:spPr>
              <a:xfrm>
                <a:off x="6618075" y="1493753"/>
                <a:ext cx="622921" cy="29028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v2</a:t>
                </a:r>
              </a:p>
            </p:txBody>
          </p:sp>
          <p:cxnSp>
            <p:nvCxnSpPr>
              <p:cNvPr id="288" name="Conector reto 287">
                <a:extLst>
                  <a:ext uri="{FF2B5EF4-FFF2-40B4-BE49-F238E27FC236}">
                    <a16:creationId xmlns:a16="http://schemas.microsoft.com/office/drawing/2014/main" id="{0F01D9CB-82D6-4D07-A381-D940FF107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9581" y="2652485"/>
                <a:ext cx="0" cy="236637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Conector reto 288">
                <a:extLst>
                  <a:ext uri="{FF2B5EF4-FFF2-40B4-BE49-F238E27FC236}">
                    <a16:creationId xmlns:a16="http://schemas.microsoft.com/office/drawing/2014/main" id="{226C6270-7BD9-4F2F-9B61-9ACF4C556A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9536" y="1784033"/>
                <a:ext cx="0" cy="236637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0" name="Agrupar 289">
                <a:extLst>
                  <a:ext uri="{FF2B5EF4-FFF2-40B4-BE49-F238E27FC236}">
                    <a16:creationId xmlns:a16="http://schemas.microsoft.com/office/drawing/2014/main" id="{E86DEEAD-A494-4216-AFB1-8021FE3E6B38}"/>
                  </a:ext>
                </a:extLst>
              </p:cNvPr>
              <p:cNvGrpSpPr/>
              <p:nvPr/>
            </p:nvGrpSpPr>
            <p:grpSpPr>
              <a:xfrm>
                <a:off x="7264451" y="2744698"/>
                <a:ext cx="1261444" cy="499655"/>
                <a:chOff x="7264451" y="2754858"/>
                <a:chExt cx="1261444" cy="499655"/>
              </a:xfrm>
            </p:grpSpPr>
            <p:sp>
              <p:nvSpPr>
                <p:cNvPr id="295" name="Seta: Divisa 294">
                  <a:extLst>
                    <a:ext uri="{FF2B5EF4-FFF2-40B4-BE49-F238E27FC236}">
                      <a16:creationId xmlns:a16="http://schemas.microsoft.com/office/drawing/2014/main" id="{F56254C3-0A3F-4A39-A98C-8A76562988A5}"/>
                    </a:ext>
                  </a:extLst>
                </p:cNvPr>
                <p:cNvSpPr/>
                <p:nvPr/>
              </p:nvSpPr>
              <p:spPr>
                <a:xfrm>
                  <a:off x="7264451" y="2754858"/>
                  <a:ext cx="1261444" cy="499655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6" name="Seta: Divisa 4">
                  <a:extLst>
                    <a:ext uri="{FF2B5EF4-FFF2-40B4-BE49-F238E27FC236}">
                      <a16:creationId xmlns:a16="http://schemas.microsoft.com/office/drawing/2014/main" id="{1EF34770-B9F2-468B-99C6-29AC02466DA1}"/>
                    </a:ext>
                  </a:extLst>
                </p:cNvPr>
                <p:cNvSpPr txBox="1"/>
                <p:nvPr/>
              </p:nvSpPr>
              <p:spPr>
                <a:xfrm>
                  <a:off x="7369020" y="2754858"/>
                  <a:ext cx="1045242" cy="48390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Weighted cover</a:t>
                  </a:r>
                </a:p>
              </p:txBody>
            </p:sp>
          </p:grpSp>
          <p:grpSp>
            <p:nvGrpSpPr>
              <p:cNvPr id="291" name="Agrupar 290">
                <a:extLst>
                  <a:ext uri="{FF2B5EF4-FFF2-40B4-BE49-F238E27FC236}">
                    <a16:creationId xmlns:a16="http://schemas.microsoft.com/office/drawing/2014/main" id="{2949564F-81E3-49FF-93F7-4BF8CD9E7AB9}"/>
                  </a:ext>
                </a:extLst>
              </p:cNvPr>
              <p:cNvGrpSpPr/>
              <p:nvPr/>
            </p:nvGrpSpPr>
            <p:grpSpPr>
              <a:xfrm>
                <a:off x="7270478" y="1887224"/>
                <a:ext cx="1261443" cy="499655"/>
                <a:chOff x="7270478" y="1917704"/>
                <a:chExt cx="1261443" cy="499655"/>
              </a:xfrm>
            </p:grpSpPr>
            <p:sp>
              <p:nvSpPr>
                <p:cNvPr id="293" name="Seta: Divisa 292">
                  <a:extLst>
                    <a:ext uri="{FF2B5EF4-FFF2-40B4-BE49-F238E27FC236}">
                      <a16:creationId xmlns:a16="http://schemas.microsoft.com/office/drawing/2014/main" id="{7E3E0A96-429D-428E-8A12-9694FE7BF9B1}"/>
                    </a:ext>
                  </a:extLst>
                </p:cNvPr>
                <p:cNvSpPr/>
                <p:nvPr/>
              </p:nvSpPr>
              <p:spPr>
                <a:xfrm>
                  <a:off x="7270478" y="1917704"/>
                  <a:ext cx="1261443" cy="499655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294" name="Seta: Divisa 4">
                  <a:extLst>
                    <a:ext uri="{FF2B5EF4-FFF2-40B4-BE49-F238E27FC236}">
                      <a16:creationId xmlns:a16="http://schemas.microsoft.com/office/drawing/2014/main" id="{36E5CB0C-8FCC-45CA-93B8-E52100125041}"/>
                    </a:ext>
                  </a:extLst>
                </p:cNvPr>
                <p:cNvSpPr txBox="1"/>
                <p:nvPr/>
              </p:nvSpPr>
              <p:spPr>
                <a:xfrm>
                  <a:off x="7375050" y="1917704"/>
                  <a:ext cx="1045242" cy="48390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Weighted cover</a:t>
                  </a:r>
                </a:p>
              </p:txBody>
            </p:sp>
          </p:grpSp>
          <p:sp>
            <p:nvSpPr>
              <p:cNvPr id="292" name="Retângulo: Cantos Arredondados 291">
                <a:extLst>
                  <a:ext uri="{FF2B5EF4-FFF2-40B4-BE49-F238E27FC236}">
                    <a16:creationId xmlns:a16="http://schemas.microsoft.com/office/drawing/2014/main" id="{416DAC5F-6D39-4A27-A334-EC63B11BAB24}"/>
                  </a:ext>
                </a:extLst>
              </p:cNvPr>
              <p:cNvSpPr/>
              <p:nvPr/>
            </p:nvSpPr>
            <p:spPr>
              <a:xfrm>
                <a:off x="6628120" y="2362205"/>
                <a:ext cx="622921" cy="29028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v1</a:t>
                </a:r>
              </a:p>
            </p:txBody>
          </p:sp>
        </p:grpSp>
        <p:sp>
          <p:nvSpPr>
            <p:cNvPr id="263" name="Elipse 262">
              <a:extLst>
                <a:ext uri="{FF2B5EF4-FFF2-40B4-BE49-F238E27FC236}">
                  <a16:creationId xmlns:a16="http://schemas.microsoft.com/office/drawing/2014/main" id="{24220774-71D4-4B12-B101-37D68264FECB}"/>
                </a:ext>
              </a:extLst>
            </p:cNvPr>
            <p:cNvSpPr/>
            <p:nvPr/>
          </p:nvSpPr>
          <p:spPr>
            <a:xfrm>
              <a:off x="9853353" y="6038178"/>
              <a:ext cx="178458" cy="16052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:a16="http://schemas.microsoft.com/office/drawing/2014/main" id="{5C47727F-43AC-4F94-9B43-B434A7C924E4}"/>
                </a:ext>
              </a:extLst>
            </p:cNvPr>
            <p:cNvSpPr/>
            <p:nvPr/>
          </p:nvSpPr>
          <p:spPr>
            <a:xfrm>
              <a:off x="9627775" y="5648429"/>
              <a:ext cx="629613" cy="21471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v5</a:t>
              </a:r>
            </a:p>
          </p:txBody>
        </p:sp>
        <p:cxnSp>
          <p:nvCxnSpPr>
            <p:cNvPr id="265" name="Conector reto 264">
              <a:extLst>
                <a:ext uri="{FF2B5EF4-FFF2-40B4-BE49-F238E27FC236}">
                  <a16:creationId xmlns:a16="http://schemas.microsoft.com/office/drawing/2014/main" id="{4D19F461-B1E1-421A-B0A1-6CFF2C5E68C7}"/>
                </a:ext>
              </a:extLst>
            </p:cNvPr>
            <p:cNvCxnSpPr>
              <a:cxnSpLocks/>
              <a:stCxn id="264" idx="2"/>
              <a:endCxn id="263" idx="0"/>
            </p:cNvCxnSpPr>
            <p:nvPr/>
          </p:nvCxnSpPr>
          <p:spPr>
            <a:xfrm>
              <a:off x="9942582" y="5863143"/>
              <a:ext cx="0" cy="17503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Elipse 265">
              <a:extLst>
                <a:ext uri="{FF2B5EF4-FFF2-40B4-BE49-F238E27FC236}">
                  <a16:creationId xmlns:a16="http://schemas.microsoft.com/office/drawing/2014/main" id="{2C0E8107-F6A8-4509-97AC-1EC220F80295}"/>
                </a:ext>
              </a:extLst>
            </p:cNvPr>
            <p:cNvSpPr/>
            <p:nvPr/>
          </p:nvSpPr>
          <p:spPr>
            <a:xfrm>
              <a:off x="9843200" y="5395803"/>
              <a:ext cx="178458" cy="16052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etângulo: Cantos Arredondados 266">
              <a:extLst>
                <a:ext uri="{FF2B5EF4-FFF2-40B4-BE49-F238E27FC236}">
                  <a16:creationId xmlns:a16="http://schemas.microsoft.com/office/drawing/2014/main" id="{21638C6F-45C0-4B81-BFF1-31501C44CBD3}"/>
                </a:ext>
              </a:extLst>
            </p:cNvPr>
            <p:cNvSpPr/>
            <p:nvPr/>
          </p:nvSpPr>
          <p:spPr>
            <a:xfrm>
              <a:off x="9617622" y="5006054"/>
              <a:ext cx="629613" cy="21471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v6</a:t>
              </a:r>
            </a:p>
          </p:txBody>
        </p:sp>
        <p:cxnSp>
          <p:nvCxnSpPr>
            <p:cNvPr id="268" name="Conector reto 267">
              <a:extLst>
                <a:ext uri="{FF2B5EF4-FFF2-40B4-BE49-F238E27FC236}">
                  <a16:creationId xmlns:a16="http://schemas.microsoft.com/office/drawing/2014/main" id="{063B7755-4CB5-4FA9-8795-73076DC7C744}"/>
                </a:ext>
              </a:extLst>
            </p:cNvPr>
            <p:cNvCxnSpPr>
              <a:cxnSpLocks/>
              <a:stCxn id="267" idx="2"/>
              <a:endCxn id="266" idx="0"/>
            </p:cNvCxnSpPr>
            <p:nvPr/>
          </p:nvCxnSpPr>
          <p:spPr>
            <a:xfrm>
              <a:off x="9932429" y="5220768"/>
              <a:ext cx="0" cy="17503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Seta: Divisa 268">
              <a:extLst>
                <a:ext uri="{FF2B5EF4-FFF2-40B4-BE49-F238E27FC236}">
                  <a16:creationId xmlns:a16="http://schemas.microsoft.com/office/drawing/2014/main" id="{E18915C6-08A4-4CA9-89F2-A621F4E5097B}"/>
                </a:ext>
              </a:extLst>
            </p:cNvPr>
            <p:cNvSpPr/>
            <p:nvPr/>
          </p:nvSpPr>
          <p:spPr>
            <a:xfrm>
              <a:off x="8473842" y="5944635"/>
              <a:ext cx="1274995" cy="36958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0" name="Seta: Divisa 4">
              <a:extLst>
                <a:ext uri="{FF2B5EF4-FFF2-40B4-BE49-F238E27FC236}">
                  <a16:creationId xmlns:a16="http://schemas.microsoft.com/office/drawing/2014/main" id="{E53D65E4-54D0-428C-B163-2DBB3933DE53}"/>
                </a:ext>
              </a:extLst>
            </p:cNvPr>
            <p:cNvSpPr txBox="1"/>
            <p:nvPr/>
          </p:nvSpPr>
          <p:spPr>
            <a:xfrm>
              <a:off x="8579534" y="5944635"/>
              <a:ext cx="1056470" cy="357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New rule addition</a:t>
              </a:r>
            </a:p>
          </p:txBody>
        </p:sp>
        <p:sp>
          <p:nvSpPr>
            <p:cNvPr id="271" name="Seta: Divisa 270">
              <a:extLst>
                <a:ext uri="{FF2B5EF4-FFF2-40B4-BE49-F238E27FC236}">
                  <a16:creationId xmlns:a16="http://schemas.microsoft.com/office/drawing/2014/main" id="{5061FD1E-BBEC-44BA-B81B-8B0597C1CEC6}"/>
                </a:ext>
              </a:extLst>
            </p:cNvPr>
            <p:cNvSpPr/>
            <p:nvPr/>
          </p:nvSpPr>
          <p:spPr>
            <a:xfrm>
              <a:off x="8479933" y="5310380"/>
              <a:ext cx="1274994" cy="36958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272" name="Seta: Divisa 4">
              <a:extLst>
                <a:ext uri="{FF2B5EF4-FFF2-40B4-BE49-F238E27FC236}">
                  <a16:creationId xmlns:a16="http://schemas.microsoft.com/office/drawing/2014/main" id="{E19ACB10-0C73-445E-8938-8B1DED7B7A1D}"/>
                </a:ext>
              </a:extLst>
            </p:cNvPr>
            <p:cNvSpPr txBox="1"/>
            <p:nvPr/>
          </p:nvSpPr>
          <p:spPr>
            <a:xfrm>
              <a:off x="8585628" y="5310380"/>
              <a:ext cx="1056470" cy="357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dirty="0"/>
                <a:t>New rule addition</a:t>
              </a:r>
              <a:endParaRPr lang="en-US" sz="1400" b="1" kern="1200" dirty="0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9A8B6C5E-3186-4210-9784-7AF7B8917A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449499" y="4835357"/>
            <a:ext cx="11285987" cy="1601937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634D831-6C91-4C96-A3D4-1CA00CD61B15}"/>
              </a:ext>
            </a:extLst>
          </p:cNvPr>
          <p:cNvGrpSpPr/>
          <p:nvPr/>
        </p:nvGrpSpPr>
        <p:grpSpPr>
          <a:xfrm>
            <a:off x="148900" y="1353737"/>
            <a:ext cx="11866880" cy="3152123"/>
            <a:chOff x="148900" y="1353737"/>
            <a:chExt cx="11866880" cy="3152123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6E38C66F-6B41-4A20-B260-96513E14DF41}"/>
                </a:ext>
              </a:extLst>
            </p:cNvPr>
            <p:cNvGrpSpPr/>
            <p:nvPr/>
          </p:nvGrpSpPr>
          <p:grpSpPr>
            <a:xfrm>
              <a:off x="148900" y="1353737"/>
              <a:ext cx="11866880" cy="3152123"/>
              <a:chOff x="1209040" y="4653280"/>
              <a:chExt cx="9093200" cy="2001520"/>
            </a:xfrm>
          </p:grpSpPr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C0B7D133-1C57-46F2-B8F3-CA7DF204115F}"/>
                  </a:ext>
                </a:extLst>
              </p:cNvPr>
              <p:cNvSpPr/>
              <p:nvPr/>
            </p:nvSpPr>
            <p:spPr>
              <a:xfrm>
                <a:off x="1209040" y="4653280"/>
                <a:ext cx="9093200" cy="20015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2" name="Agrupar 81">
                <a:extLst>
                  <a:ext uri="{FF2B5EF4-FFF2-40B4-BE49-F238E27FC236}">
                    <a16:creationId xmlns:a16="http://schemas.microsoft.com/office/drawing/2014/main" id="{12CFFF06-7BF3-4B87-9A70-9F995F8CE849}"/>
                  </a:ext>
                </a:extLst>
              </p:cNvPr>
              <p:cNvGrpSpPr/>
              <p:nvPr/>
            </p:nvGrpSpPr>
            <p:grpSpPr>
              <a:xfrm>
                <a:off x="1296778" y="4847896"/>
                <a:ext cx="8912484" cy="1711018"/>
                <a:chOff x="1671377" y="1571526"/>
                <a:chExt cx="8912484" cy="1711018"/>
              </a:xfrm>
            </p:grpSpPr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id="{2EB64FDD-CEF8-40B4-8335-84EFCFB0B789}"/>
                    </a:ext>
                  </a:extLst>
                </p:cNvPr>
                <p:cNvSpPr/>
                <p:nvPr/>
              </p:nvSpPr>
              <p:spPr>
                <a:xfrm>
                  <a:off x="9350171" y="2731722"/>
                  <a:ext cx="1233690" cy="550822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vs</a:t>
                  </a:r>
                  <a:r>
                    <a:rPr lang="en-US" sz="14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.</a:t>
                  </a:r>
                </a:p>
                <a:p>
                  <a:pPr algn="ctr"/>
                  <a:r>
                    <a:rPr lang="en-US" sz="14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Complement</a:t>
                  </a:r>
                </a:p>
              </p:txBody>
            </p:sp>
            <p:sp>
              <p:nvSpPr>
                <p:cNvPr id="96" name="Retângulo: Cantos Arredondados 95">
                  <a:extLst>
                    <a:ext uri="{FF2B5EF4-FFF2-40B4-BE49-F238E27FC236}">
                      <a16:creationId xmlns:a16="http://schemas.microsoft.com/office/drawing/2014/main" id="{685AE525-1668-4B8E-8BDD-C23BF5ACCF27}"/>
                    </a:ext>
                  </a:extLst>
                </p:cNvPr>
                <p:cNvSpPr/>
                <p:nvPr/>
              </p:nvSpPr>
              <p:spPr>
                <a:xfrm>
                  <a:off x="9350170" y="1886990"/>
                  <a:ext cx="1233690" cy="550822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vs.</a:t>
                  </a:r>
                </a:p>
                <a:p>
                  <a:pPr algn="ctr"/>
                  <a:r>
                    <a:rPr lang="en-US" sz="14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Population</a:t>
                  </a:r>
                </a:p>
              </p:txBody>
            </p:sp>
            <p:sp>
              <p:nvSpPr>
                <p:cNvPr id="97" name="Seta: para a Direita 96">
                  <a:extLst>
                    <a:ext uri="{FF2B5EF4-FFF2-40B4-BE49-F238E27FC236}">
                      <a16:creationId xmlns:a16="http://schemas.microsoft.com/office/drawing/2014/main" id="{66A33562-CA73-48C5-9AE3-8E4B95647F37}"/>
                    </a:ext>
                  </a:extLst>
                </p:cNvPr>
                <p:cNvSpPr/>
                <p:nvPr/>
              </p:nvSpPr>
              <p:spPr>
                <a:xfrm>
                  <a:off x="2127055" y="2904979"/>
                  <a:ext cx="7311581" cy="158616"/>
                </a:xfrm>
                <a:prstGeom prst="rightArrow">
                  <a:avLst>
                    <a:gd name="adj1" fmla="val 13637"/>
                    <a:gd name="adj2" fmla="val 146113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8" name="Agrupar 97">
                  <a:extLst>
                    <a:ext uri="{FF2B5EF4-FFF2-40B4-BE49-F238E27FC236}">
                      <a16:creationId xmlns:a16="http://schemas.microsoft.com/office/drawing/2014/main" id="{A53B40F9-8C6A-493F-869D-CB1173A82478}"/>
                    </a:ext>
                  </a:extLst>
                </p:cNvPr>
                <p:cNvGrpSpPr/>
                <p:nvPr/>
              </p:nvGrpSpPr>
              <p:grpSpPr>
                <a:xfrm>
                  <a:off x="2201086" y="2708568"/>
                  <a:ext cx="1470813" cy="550822"/>
                  <a:chOff x="5135" y="123211"/>
                  <a:chExt cx="1524749" cy="858103"/>
                </a:xfrm>
              </p:grpSpPr>
              <p:sp>
                <p:nvSpPr>
                  <p:cNvPr id="139" name="Seta: Divisa 138">
                    <a:extLst>
                      <a:ext uri="{FF2B5EF4-FFF2-40B4-BE49-F238E27FC236}">
                        <a16:creationId xmlns:a16="http://schemas.microsoft.com/office/drawing/2014/main" id="{FC4D5C45-DA22-4FD7-B8C4-B6B0F2495FA3}"/>
                      </a:ext>
                    </a:extLst>
                  </p:cNvPr>
                  <p:cNvSpPr/>
                  <p:nvPr/>
                </p:nvSpPr>
                <p:spPr>
                  <a:xfrm>
                    <a:off x="5135" y="123211"/>
                    <a:ext cx="1524749" cy="858103"/>
                  </a:xfrm>
                  <a:prstGeom prst="chevron">
                    <a:avLst/>
                  </a:prstGeom>
                </p:spPr>
                <p:style>
                  <a:lnRef idx="2">
                    <a:schemeClr val="dk1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40" name="Seta: Divisa 4">
                    <a:extLst>
                      <a:ext uri="{FF2B5EF4-FFF2-40B4-BE49-F238E27FC236}">
                        <a16:creationId xmlns:a16="http://schemas.microsoft.com/office/drawing/2014/main" id="{15B65C15-4794-4049-8676-7DCDA4E5FFF4}"/>
                      </a:ext>
                    </a:extLst>
                  </p:cNvPr>
                  <p:cNvSpPr txBox="1"/>
                  <p:nvPr/>
                </p:nvSpPr>
                <p:spPr>
                  <a:xfrm>
                    <a:off x="220366" y="123211"/>
                    <a:ext cx="1146036" cy="76402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56007" tIns="18669" rIns="18669" bIns="18669" numCol="1" spcCol="1270" anchor="ctr" anchorCtr="0">
                    <a:noAutofit/>
                  </a:bodyPr>
                  <a:lstStyle/>
                  <a:p>
                    <a:pPr marL="0" lvl="0" indent="0" algn="ctr" defTabSz="6223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1400" b="1" kern="1200" dirty="0"/>
                      <a:t>Quantile </a:t>
                    </a:r>
                    <a:r>
                      <a:rPr lang="en-US" sz="1400" b="1" kern="1200" dirty="0" err="1"/>
                      <a:t>Discretisation</a:t>
                    </a:r>
                    <a:endParaRPr lang="en-US" sz="1400" b="1" kern="1200" dirty="0"/>
                  </a:p>
                </p:txBody>
              </p:sp>
            </p:grpSp>
            <p:grpSp>
              <p:nvGrpSpPr>
                <p:cNvPr id="99" name="Agrupar 98">
                  <a:extLst>
                    <a:ext uri="{FF2B5EF4-FFF2-40B4-BE49-F238E27FC236}">
                      <a16:creationId xmlns:a16="http://schemas.microsoft.com/office/drawing/2014/main" id="{12A5511C-3A06-4E7E-85D9-543F71E68515}"/>
                    </a:ext>
                  </a:extLst>
                </p:cNvPr>
                <p:cNvGrpSpPr/>
                <p:nvPr/>
              </p:nvGrpSpPr>
              <p:grpSpPr>
                <a:xfrm>
                  <a:off x="3569878" y="2708568"/>
                  <a:ext cx="1261448" cy="550823"/>
                  <a:chOff x="1090423" y="123211"/>
                  <a:chExt cx="1380475" cy="869670"/>
                </a:xfrm>
              </p:grpSpPr>
              <p:sp>
                <p:nvSpPr>
                  <p:cNvPr id="137" name="Seta: Divisa 136">
                    <a:extLst>
                      <a:ext uri="{FF2B5EF4-FFF2-40B4-BE49-F238E27FC236}">
                        <a16:creationId xmlns:a16="http://schemas.microsoft.com/office/drawing/2014/main" id="{433590C5-DBA2-4534-BBCD-94D8785C584D}"/>
                      </a:ext>
                    </a:extLst>
                  </p:cNvPr>
                  <p:cNvSpPr/>
                  <p:nvPr/>
                </p:nvSpPr>
                <p:spPr>
                  <a:xfrm>
                    <a:off x="1090423" y="123211"/>
                    <a:ext cx="1380475" cy="869670"/>
                  </a:xfrm>
                  <a:prstGeom prst="chevron">
                    <a:avLst/>
                  </a:prstGeom>
                </p:spPr>
                <p:style>
                  <a:lnRef idx="2">
                    <a:schemeClr val="dk1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38" name="Seta: Divisa 4">
                    <a:extLst>
                      <a:ext uri="{FF2B5EF4-FFF2-40B4-BE49-F238E27FC236}">
                        <a16:creationId xmlns:a16="http://schemas.microsoft.com/office/drawing/2014/main" id="{317F5BBF-0E86-4C06-B28C-A1865B7C89F8}"/>
                      </a:ext>
                    </a:extLst>
                  </p:cNvPr>
                  <p:cNvSpPr txBox="1"/>
                  <p:nvPr/>
                </p:nvSpPr>
                <p:spPr>
                  <a:xfrm>
                    <a:off x="1216707" y="171335"/>
                    <a:ext cx="1146036" cy="76402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56007" tIns="18669" rIns="18669" bIns="18669" numCol="1" spcCol="1270" anchor="ctr" anchorCtr="0">
                    <a:noAutofit/>
                  </a:bodyPr>
                  <a:lstStyle/>
                  <a:p>
                    <a:pPr marL="0" lvl="0" indent="0" algn="ctr" defTabSz="6223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1400" b="1" kern="1200" dirty="0"/>
                      <a:t>Dataset stagnation</a:t>
                    </a:r>
                  </a:p>
                </p:txBody>
              </p:sp>
            </p:grpSp>
            <p:grpSp>
              <p:nvGrpSpPr>
                <p:cNvPr id="100" name="Agrupar 99">
                  <a:extLst>
                    <a:ext uri="{FF2B5EF4-FFF2-40B4-BE49-F238E27FC236}">
                      <a16:creationId xmlns:a16="http://schemas.microsoft.com/office/drawing/2014/main" id="{3A02D5F6-B91A-418C-A0A9-6182935EB311}"/>
                    </a:ext>
                  </a:extLst>
                </p:cNvPr>
                <p:cNvGrpSpPr/>
                <p:nvPr/>
              </p:nvGrpSpPr>
              <p:grpSpPr>
                <a:xfrm>
                  <a:off x="6017629" y="2736898"/>
                  <a:ext cx="1261444" cy="499655"/>
                  <a:chOff x="3260529" y="123211"/>
                  <a:chExt cx="1383087" cy="788885"/>
                </a:xfrm>
              </p:grpSpPr>
              <p:sp>
                <p:nvSpPr>
                  <p:cNvPr id="135" name="Seta: Divisa 134">
                    <a:extLst>
                      <a:ext uri="{FF2B5EF4-FFF2-40B4-BE49-F238E27FC236}">
                        <a16:creationId xmlns:a16="http://schemas.microsoft.com/office/drawing/2014/main" id="{90AA1734-C8D3-44CD-BB6D-0325FE4C579D}"/>
                      </a:ext>
                    </a:extLst>
                  </p:cNvPr>
                  <p:cNvSpPr/>
                  <p:nvPr/>
                </p:nvSpPr>
                <p:spPr>
                  <a:xfrm>
                    <a:off x="3260529" y="123211"/>
                    <a:ext cx="1383087" cy="788885"/>
                  </a:xfrm>
                  <a:prstGeom prst="chevron">
                    <a:avLst/>
                  </a:prstGeom>
                </p:spPr>
                <p:style>
                  <a:lnRef idx="2">
                    <a:schemeClr val="dk1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36" name="Seta: Divisa 4">
                    <a:extLst>
                      <a:ext uri="{FF2B5EF4-FFF2-40B4-BE49-F238E27FC236}">
                        <a16:creationId xmlns:a16="http://schemas.microsoft.com/office/drawing/2014/main" id="{1E43688B-34DE-46AD-8C6D-28850A11EC46}"/>
                      </a:ext>
                    </a:extLst>
                  </p:cNvPr>
                  <p:cNvSpPr txBox="1"/>
                  <p:nvPr/>
                </p:nvSpPr>
                <p:spPr>
                  <a:xfrm>
                    <a:off x="3375182" y="123211"/>
                    <a:ext cx="1146036" cy="76402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56007" tIns="18669" rIns="18669" bIns="18669" numCol="1" spcCol="1270" anchor="ctr" anchorCtr="0">
                    <a:noAutofit/>
                  </a:bodyPr>
                  <a:lstStyle/>
                  <a:p>
                    <a:pPr marL="0" lvl="0" indent="0" algn="ctr" defTabSz="6223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1400" b="1" dirty="0"/>
                      <a:t>Dynamic heuristic function</a:t>
                    </a:r>
                    <a:endParaRPr lang="en-US" sz="1400" b="1" kern="1200" dirty="0"/>
                  </a:p>
                </p:txBody>
              </p:sp>
            </p:grpSp>
            <p:grpSp>
              <p:nvGrpSpPr>
                <p:cNvPr id="101" name="Agrupar 100">
                  <a:extLst>
                    <a:ext uri="{FF2B5EF4-FFF2-40B4-BE49-F238E27FC236}">
                      <a16:creationId xmlns:a16="http://schemas.microsoft.com/office/drawing/2014/main" id="{819CA5C1-5EE2-4D42-A20D-48DABF42C9F9}"/>
                    </a:ext>
                  </a:extLst>
                </p:cNvPr>
                <p:cNvGrpSpPr/>
                <p:nvPr/>
              </p:nvGrpSpPr>
              <p:grpSpPr>
                <a:xfrm>
                  <a:off x="5893688" y="2046879"/>
                  <a:ext cx="3558329" cy="947586"/>
                  <a:chOff x="6642154" y="1588406"/>
                  <a:chExt cx="4798996" cy="1250944"/>
                </a:xfrm>
              </p:grpSpPr>
              <p:sp>
                <p:nvSpPr>
                  <p:cNvPr id="133" name="Seta: para a Direita 132">
                    <a:extLst>
                      <a:ext uri="{FF2B5EF4-FFF2-40B4-BE49-F238E27FC236}">
                        <a16:creationId xmlns:a16="http://schemas.microsoft.com/office/drawing/2014/main" id="{2F2022F8-110B-4964-AC35-737D46E4F5E4}"/>
                      </a:ext>
                    </a:extLst>
                  </p:cNvPr>
                  <p:cNvSpPr/>
                  <p:nvPr/>
                </p:nvSpPr>
                <p:spPr>
                  <a:xfrm>
                    <a:off x="6647406" y="1588406"/>
                    <a:ext cx="4793744" cy="228047"/>
                  </a:xfrm>
                  <a:prstGeom prst="rightArrow">
                    <a:avLst>
                      <a:gd name="adj1" fmla="val 13637"/>
                      <a:gd name="adj2" fmla="val 130439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34" name="Conector reto 133">
                    <a:extLst>
                      <a:ext uri="{FF2B5EF4-FFF2-40B4-BE49-F238E27FC236}">
                        <a16:creationId xmlns:a16="http://schemas.microsoft.com/office/drawing/2014/main" id="{4883000F-42F7-4F57-8260-6B09D6125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42154" y="1709121"/>
                    <a:ext cx="0" cy="1130229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Agrupar 101">
                  <a:extLst>
                    <a:ext uri="{FF2B5EF4-FFF2-40B4-BE49-F238E27FC236}">
                      <a16:creationId xmlns:a16="http://schemas.microsoft.com/office/drawing/2014/main" id="{CCD6D0CA-7CD6-4B47-81E2-31F84B448B4B}"/>
                    </a:ext>
                  </a:extLst>
                </p:cNvPr>
                <p:cNvGrpSpPr/>
                <p:nvPr/>
              </p:nvGrpSpPr>
              <p:grpSpPr>
                <a:xfrm>
                  <a:off x="6023656" y="1879424"/>
                  <a:ext cx="1261443" cy="499655"/>
                  <a:chOff x="3260528" y="123211"/>
                  <a:chExt cx="1383086" cy="788885"/>
                </a:xfrm>
              </p:grpSpPr>
              <p:sp>
                <p:nvSpPr>
                  <p:cNvPr id="131" name="Seta: Divisa 130">
                    <a:extLst>
                      <a:ext uri="{FF2B5EF4-FFF2-40B4-BE49-F238E27FC236}">
                        <a16:creationId xmlns:a16="http://schemas.microsoft.com/office/drawing/2014/main" id="{9D5CF6F3-97E1-4EF5-8DEE-6FAABD4F67F7}"/>
                      </a:ext>
                    </a:extLst>
                  </p:cNvPr>
                  <p:cNvSpPr/>
                  <p:nvPr/>
                </p:nvSpPr>
                <p:spPr>
                  <a:xfrm>
                    <a:off x="3260528" y="123211"/>
                    <a:ext cx="1383086" cy="788885"/>
                  </a:xfrm>
                  <a:prstGeom prst="chevron">
                    <a:avLst/>
                  </a:prstGeom>
                </p:spPr>
                <p:style>
                  <a:lnRef idx="2">
                    <a:schemeClr val="dk1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32" name="Seta: Divisa 4">
                    <a:extLst>
                      <a:ext uri="{FF2B5EF4-FFF2-40B4-BE49-F238E27FC236}">
                        <a16:creationId xmlns:a16="http://schemas.microsoft.com/office/drawing/2014/main" id="{0AF6E2C5-1366-4E51-941F-71B05858724D}"/>
                      </a:ext>
                    </a:extLst>
                  </p:cNvPr>
                  <p:cNvSpPr txBox="1"/>
                  <p:nvPr/>
                </p:nvSpPr>
                <p:spPr>
                  <a:xfrm>
                    <a:off x="3375181" y="123211"/>
                    <a:ext cx="1146036" cy="76402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56007" tIns="18669" rIns="18669" bIns="18669" numCol="1" spcCol="1270" anchor="ctr" anchorCtr="0">
                    <a:noAutofit/>
                  </a:bodyPr>
                  <a:lstStyle/>
                  <a:p>
                    <a:pPr marL="0" lvl="0" indent="0" algn="ctr" defTabSz="6223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1400" b="1" dirty="0"/>
                      <a:t>Dynamic heuristic function</a:t>
                    </a:r>
                    <a:endParaRPr lang="en-US" sz="1400" b="1" kern="1200" dirty="0"/>
                  </a:p>
                </p:txBody>
              </p:sp>
            </p:grpSp>
            <p:grpSp>
              <p:nvGrpSpPr>
                <p:cNvPr id="103" name="Agrupar 102">
                  <a:extLst>
                    <a:ext uri="{FF2B5EF4-FFF2-40B4-BE49-F238E27FC236}">
                      <a16:creationId xmlns:a16="http://schemas.microsoft.com/office/drawing/2014/main" id="{5DBA2639-84A8-4587-86E8-78F034A86746}"/>
                    </a:ext>
                  </a:extLst>
                </p:cNvPr>
                <p:cNvGrpSpPr/>
                <p:nvPr/>
              </p:nvGrpSpPr>
              <p:grpSpPr>
                <a:xfrm>
                  <a:off x="1671377" y="2256710"/>
                  <a:ext cx="911355" cy="812891"/>
                  <a:chOff x="583244" y="2109049"/>
                  <a:chExt cx="911355" cy="812891"/>
                </a:xfrm>
              </p:grpSpPr>
              <p:sp>
                <p:nvSpPr>
                  <p:cNvPr id="128" name="Elipse 127">
                    <a:extLst>
                      <a:ext uri="{FF2B5EF4-FFF2-40B4-BE49-F238E27FC236}">
                        <a16:creationId xmlns:a16="http://schemas.microsoft.com/office/drawing/2014/main" id="{C7AFA4F4-EB84-40B8-B9FE-42B706555AA7}"/>
                      </a:ext>
                    </a:extLst>
                  </p:cNvPr>
                  <p:cNvSpPr/>
                  <p:nvPr/>
                </p:nvSpPr>
                <p:spPr>
                  <a:xfrm>
                    <a:off x="950641" y="2721218"/>
                    <a:ext cx="176561" cy="200722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9" name="Retângulo: Cantos Arredondados 128">
                    <a:extLst>
                      <a:ext uri="{FF2B5EF4-FFF2-40B4-BE49-F238E27FC236}">
                        <a16:creationId xmlns:a16="http://schemas.microsoft.com/office/drawing/2014/main" id="{4C42D96F-BF48-4601-B423-80B150B4415B}"/>
                      </a:ext>
                    </a:extLst>
                  </p:cNvPr>
                  <p:cNvSpPr/>
                  <p:nvPr/>
                </p:nvSpPr>
                <p:spPr>
                  <a:xfrm>
                    <a:off x="583244" y="2109049"/>
                    <a:ext cx="911355" cy="398839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BRACIS</a:t>
                    </a:r>
                  </a:p>
                </p:txBody>
              </p:sp>
              <p:cxnSp>
                <p:nvCxnSpPr>
                  <p:cNvPr id="130" name="Conector reto 129">
                    <a:extLst>
                      <a:ext uri="{FF2B5EF4-FFF2-40B4-BE49-F238E27FC236}">
                        <a16:creationId xmlns:a16="http://schemas.microsoft.com/office/drawing/2014/main" id="{F8066CA3-9F8F-4873-AEFD-B3332D6EEF1E}"/>
                      </a:ext>
                    </a:extLst>
                  </p:cNvPr>
                  <p:cNvCxnSpPr>
                    <a:cxnSpLocks/>
                    <a:stCxn id="129" idx="2"/>
                    <a:endCxn id="128" idx="0"/>
                  </p:cNvCxnSpPr>
                  <p:nvPr/>
                </p:nvCxnSpPr>
                <p:spPr>
                  <a:xfrm>
                    <a:off x="1038922" y="2507888"/>
                    <a:ext cx="0" cy="213330"/>
                  </a:xfrm>
                  <a:prstGeom prst="line">
                    <a:avLst/>
                  </a:prstGeom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4" name="Agrupar 103">
                  <a:extLst>
                    <a:ext uri="{FF2B5EF4-FFF2-40B4-BE49-F238E27FC236}">
                      <a16:creationId xmlns:a16="http://schemas.microsoft.com/office/drawing/2014/main" id="{ACD886F0-187A-46F0-B64E-0200733E6DDB}"/>
                    </a:ext>
                  </a:extLst>
                </p:cNvPr>
                <p:cNvGrpSpPr/>
                <p:nvPr/>
              </p:nvGrpSpPr>
              <p:grpSpPr>
                <a:xfrm>
                  <a:off x="4728483" y="2325667"/>
                  <a:ext cx="622921" cy="743932"/>
                  <a:chOff x="-440939" y="2233862"/>
                  <a:chExt cx="622921" cy="688078"/>
                </a:xfrm>
              </p:grpSpPr>
              <p:sp>
                <p:nvSpPr>
                  <p:cNvPr id="125" name="Elipse 124">
                    <a:extLst>
                      <a:ext uri="{FF2B5EF4-FFF2-40B4-BE49-F238E27FC236}">
                        <a16:creationId xmlns:a16="http://schemas.microsoft.com/office/drawing/2014/main" id="{E32591CF-D5A8-48A1-A258-C8DF2675F93E}"/>
                      </a:ext>
                    </a:extLst>
                  </p:cNvPr>
                  <p:cNvSpPr/>
                  <p:nvPr/>
                </p:nvSpPr>
                <p:spPr>
                  <a:xfrm>
                    <a:off x="-217759" y="2721218"/>
                    <a:ext cx="176561" cy="200722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6" name="Retângulo: Cantos Arredondados 125">
                    <a:extLst>
                      <a:ext uri="{FF2B5EF4-FFF2-40B4-BE49-F238E27FC236}">
                        <a16:creationId xmlns:a16="http://schemas.microsoft.com/office/drawing/2014/main" id="{49A79946-D171-4DE8-B8B4-5996A19DF030}"/>
                      </a:ext>
                    </a:extLst>
                  </p:cNvPr>
                  <p:cNvSpPr/>
                  <p:nvPr/>
                </p:nvSpPr>
                <p:spPr>
                  <a:xfrm>
                    <a:off x="-440939" y="2233862"/>
                    <a:ext cx="622921" cy="26848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v0</a:t>
                    </a:r>
                  </a:p>
                </p:txBody>
              </p:sp>
              <p:cxnSp>
                <p:nvCxnSpPr>
                  <p:cNvPr id="127" name="Conector reto 126">
                    <a:extLst>
                      <a:ext uri="{FF2B5EF4-FFF2-40B4-BE49-F238E27FC236}">
                        <a16:creationId xmlns:a16="http://schemas.microsoft.com/office/drawing/2014/main" id="{0888F124-A6F0-4BBB-AEB5-B0C23C579D7A}"/>
                      </a:ext>
                    </a:extLst>
                  </p:cNvPr>
                  <p:cNvCxnSpPr>
                    <a:cxnSpLocks/>
                    <a:stCxn id="126" idx="2"/>
                    <a:endCxn id="125" idx="0"/>
                  </p:cNvCxnSpPr>
                  <p:nvPr/>
                </p:nvCxnSpPr>
                <p:spPr>
                  <a:xfrm>
                    <a:off x="-129478" y="2502348"/>
                    <a:ext cx="0" cy="218870"/>
                  </a:xfrm>
                  <a:prstGeom prst="line">
                    <a:avLst/>
                  </a:prstGeom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" name="Agrupar 105">
                  <a:extLst>
                    <a:ext uri="{FF2B5EF4-FFF2-40B4-BE49-F238E27FC236}">
                      <a16:creationId xmlns:a16="http://schemas.microsoft.com/office/drawing/2014/main" id="{D401AAFB-9E55-42FE-B182-A3714BEFBA66}"/>
                    </a:ext>
                  </a:extLst>
                </p:cNvPr>
                <p:cNvGrpSpPr/>
                <p:nvPr/>
              </p:nvGrpSpPr>
              <p:grpSpPr>
                <a:xfrm>
                  <a:off x="8179567" y="1571526"/>
                  <a:ext cx="1055936" cy="648198"/>
                  <a:chOff x="-840327" y="2322408"/>
                  <a:chExt cx="1055936" cy="599532"/>
                </a:xfrm>
              </p:grpSpPr>
              <p:sp>
                <p:nvSpPr>
                  <p:cNvPr id="119" name="Elipse 118">
                    <a:extLst>
                      <a:ext uri="{FF2B5EF4-FFF2-40B4-BE49-F238E27FC236}">
                        <a16:creationId xmlns:a16="http://schemas.microsoft.com/office/drawing/2014/main" id="{0C687FE3-4178-42FD-9B9D-4A5D0E51FEB3}"/>
                      </a:ext>
                    </a:extLst>
                  </p:cNvPr>
                  <p:cNvSpPr/>
                  <p:nvPr/>
                </p:nvSpPr>
                <p:spPr>
                  <a:xfrm>
                    <a:off x="-400639" y="2721218"/>
                    <a:ext cx="176561" cy="200722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0" name="Retângulo: Cantos Arredondados 119">
                    <a:extLst>
                      <a:ext uri="{FF2B5EF4-FFF2-40B4-BE49-F238E27FC236}">
                        <a16:creationId xmlns:a16="http://schemas.microsoft.com/office/drawing/2014/main" id="{5902F622-26C5-4B40-9FBA-CCBE150A17FB}"/>
                      </a:ext>
                    </a:extLst>
                  </p:cNvPr>
                  <p:cNvSpPr/>
                  <p:nvPr/>
                </p:nvSpPr>
                <p:spPr>
                  <a:xfrm>
                    <a:off x="-840327" y="2322408"/>
                    <a:ext cx="1055936" cy="26848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ESMAM-DS</a:t>
                    </a:r>
                  </a:p>
                </p:txBody>
              </p:sp>
              <p:cxnSp>
                <p:nvCxnSpPr>
                  <p:cNvPr id="121" name="Conector reto 120">
                    <a:extLst>
                      <a:ext uri="{FF2B5EF4-FFF2-40B4-BE49-F238E27FC236}">
                        <a16:creationId xmlns:a16="http://schemas.microsoft.com/office/drawing/2014/main" id="{A04053BB-FB5F-4FA6-9E92-0CC1878EC41E}"/>
                      </a:ext>
                    </a:extLst>
                  </p:cNvPr>
                  <p:cNvCxnSpPr>
                    <a:cxnSpLocks/>
                    <a:stCxn id="120" idx="2"/>
                    <a:endCxn id="119" idx="0"/>
                  </p:cNvCxnSpPr>
                  <p:nvPr/>
                </p:nvCxnSpPr>
                <p:spPr>
                  <a:xfrm>
                    <a:off x="-312359" y="2590894"/>
                    <a:ext cx="1" cy="130324"/>
                  </a:xfrm>
                  <a:prstGeom prst="line">
                    <a:avLst/>
                  </a:prstGeom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Agrupar 111">
                  <a:extLst>
                    <a:ext uri="{FF2B5EF4-FFF2-40B4-BE49-F238E27FC236}">
                      <a16:creationId xmlns:a16="http://schemas.microsoft.com/office/drawing/2014/main" id="{175C5D0E-0C87-46A5-86D7-E7A4F4FDB3E6}"/>
                    </a:ext>
                  </a:extLst>
                </p:cNvPr>
                <p:cNvGrpSpPr/>
                <p:nvPr/>
              </p:nvGrpSpPr>
              <p:grpSpPr>
                <a:xfrm>
                  <a:off x="7264451" y="2744698"/>
                  <a:ext cx="1261444" cy="499655"/>
                  <a:chOff x="7264451" y="2754858"/>
                  <a:chExt cx="1261444" cy="499655"/>
                </a:xfrm>
              </p:grpSpPr>
              <p:sp>
                <p:nvSpPr>
                  <p:cNvPr id="117" name="Seta: Divisa 116">
                    <a:extLst>
                      <a:ext uri="{FF2B5EF4-FFF2-40B4-BE49-F238E27FC236}">
                        <a16:creationId xmlns:a16="http://schemas.microsoft.com/office/drawing/2014/main" id="{88337A60-0DB6-47DA-B15F-159971B165C0}"/>
                      </a:ext>
                    </a:extLst>
                  </p:cNvPr>
                  <p:cNvSpPr/>
                  <p:nvPr/>
                </p:nvSpPr>
                <p:spPr>
                  <a:xfrm>
                    <a:off x="7264451" y="2754858"/>
                    <a:ext cx="1261444" cy="499655"/>
                  </a:xfrm>
                  <a:prstGeom prst="chevron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dk1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18" name="Seta: Divisa 4">
                    <a:extLst>
                      <a:ext uri="{FF2B5EF4-FFF2-40B4-BE49-F238E27FC236}">
                        <a16:creationId xmlns:a16="http://schemas.microsoft.com/office/drawing/2014/main" id="{E2E1C23F-66EA-4C25-88ED-23C2C2FC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7369020" y="2754858"/>
                    <a:ext cx="1045242" cy="48390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56007" tIns="18669" rIns="18669" bIns="18669" numCol="1" spcCol="1270" anchor="ctr" anchorCtr="0">
                    <a:noAutofit/>
                  </a:bodyPr>
                  <a:lstStyle/>
                  <a:p>
                    <a:pPr marL="0" lvl="0" indent="0" algn="ctr" defTabSz="6223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1400" b="1" kern="1200" dirty="0"/>
                      <a:t>New addition rule</a:t>
                    </a:r>
                  </a:p>
                </p:txBody>
              </p:sp>
            </p:grpSp>
            <p:grpSp>
              <p:nvGrpSpPr>
                <p:cNvPr id="113" name="Agrupar 112">
                  <a:extLst>
                    <a:ext uri="{FF2B5EF4-FFF2-40B4-BE49-F238E27FC236}">
                      <a16:creationId xmlns:a16="http://schemas.microsoft.com/office/drawing/2014/main" id="{C1FB3D04-AC56-4B54-BA99-FDE8E4B4A494}"/>
                    </a:ext>
                  </a:extLst>
                </p:cNvPr>
                <p:cNvGrpSpPr/>
                <p:nvPr/>
              </p:nvGrpSpPr>
              <p:grpSpPr>
                <a:xfrm>
                  <a:off x="7270478" y="1887224"/>
                  <a:ext cx="1261443" cy="499655"/>
                  <a:chOff x="7270478" y="1917704"/>
                  <a:chExt cx="1261443" cy="499655"/>
                </a:xfrm>
              </p:grpSpPr>
              <p:sp>
                <p:nvSpPr>
                  <p:cNvPr id="115" name="Seta: Divisa 114">
                    <a:extLst>
                      <a:ext uri="{FF2B5EF4-FFF2-40B4-BE49-F238E27FC236}">
                        <a16:creationId xmlns:a16="http://schemas.microsoft.com/office/drawing/2014/main" id="{332088EC-879B-4A87-811A-4CEF9122E708}"/>
                      </a:ext>
                    </a:extLst>
                  </p:cNvPr>
                  <p:cNvSpPr/>
                  <p:nvPr/>
                </p:nvSpPr>
                <p:spPr>
                  <a:xfrm>
                    <a:off x="7270478" y="1917704"/>
                    <a:ext cx="1261443" cy="499655"/>
                  </a:xfrm>
                  <a:prstGeom prst="chevron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dk1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/>
                  <a:lstStyle/>
                  <a:p>
                    <a:endParaRPr lang="en-GB" dirty="0"/>
                  </a:p>
                </p:txBody>
              </p:sp>
              <p:sp>
                <p:nvSpPr>
                  <p:cNvPr id="116" name="Seta: Divisa 4">
                    <a:extLst>
                      <a:ext uri="{FF2B5EF4-FFF2-40B4-BE49-F238E27FC236}">
                        <a16:creationId xmlns:a16="http://schemas.microsoft.com/office/drawing/2014/main" id="{529C15E2-9A66-429E-B9BC-F499D1857426}"/>
                      </a:ext>
                    </a:extLst>
                  </p:cNvPr>
                  <p:cNvSpPr txBox="1"/>
                  <p:nvPr/>
                </p:nvSpPr>
                <p:spPr>
                  <a:xfrm>
                    <a:off x="7375050" y="1917704"/>
                    <a:ext cx="1045242" cy="48390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56007" tIns="18669" rIns="18669" bIns="18669" numCol="1" spcCol="1270" anchor="ctr" anchorCtr="0">
                    <a:noAutofit/>
                  </a:bodyPr>
                  <a:lstStyle/>
                  <a:p>
                    <a:pPr marL="0" lvl="0" indent="0" algn="ctr" defTabSz="6223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1400" b="1" kern="1200" dirty="0"/>
                      <a:t>New addition rule</a:t>
                    </a:r>
                  </a:p>
                </p:txBody>
              </p:sp>
            </p:grpSp>
          </p:grpSp>
        </p:grpSp>
        <p:sp>
          <p:nvSpPr>
            <p:cNvPr id="325" name="CaixaDeTexto 324">
              <a:extLst>
                <a:ext uri="{FF2B5EF4-FFF2-40B4-BE49-F238E27FC236}">
                  <a16:creationId xmlns:a16="http://schemas.microsoft.com/office/drawing/2014/main" id="{E7837F2D-E88A-424D-983B-F81A6D4EA9B8}"/>
                </a:ext>
              </a:extLst>
            </p:cNvPr>
            <p:cNvSpPr txBox="1"/>
            <p:nvPr/>
          </p:nvSpPr>
          <p:spPr>
            <a:xfrm>
              <a:off x="10275313" y="1428790"/>
              <a:ext cx="1036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Diverse Search</a:t>
              </a:r>
            </a:p>
          </p:txBody>
        </p:sp>
        <p:grpSp>
          <p:nvGrpSpPr>
            <p:cNvPr id="330" name="Agrupar 329">
              <a:extLst>
                <a:ext uri="{FF2B5EF4-FFF2-40B4-BE49-F238E27FC236}">
                  <a16:creationId xmlns:a16="http://schemas.microsoft.com/office/drawing/2014/main" id="{784DA9C8-C69A-4564-B7DA-773AC83B4A61}"/>
                </a:ext>
              </a:extLst>
            </p:cNvPr>
            <p:cNvGrpSpPr/>
            <p:nvPr/>
          </p:nvGrpSpPr>
          <p:grpSpPr>
            <a:xfrm>
              <a:off x="8756771" y="3067930"/>
              <a:ext cx="1378026" cy="1020824"/>
              <a:chOff x="8756771" y="1660231"/>
              <a:chExt cx="1378026" cy="1020824"/>
            </a:xfrm>
          </p:grpSpPr>
          <p:sp>
            <p:nvSpPr>
              <p:cNvPr id="331" name="Elipse 330">
                <a:extLst>
                  <a:ext uri="{FF2B5EF4-FFF2-40B4-BE49-F238E27FC236}">
                    <a16:creationId xmlns:a16="http://schemas.microsoft.com/office/drawing/2014/main" id="{DAEC2CE3-052F-4C66-BA31-D274B779CBE6}"/>
                  </a:ext>
                </a:extLst>
              </p:cNvPr>
              <p:cNvSpPr/>
              <p:nvPr/>
            </p:nvSpPr>
            <p:spPr>
              <a:xfrm>
                <a:off x="9330576" y="2339285"/>
                <a:ext cx="230417" cy="34177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2" name="Conector reto 331">
                <a:extLst>
                  <a:ext uri="{FF2B5EF4-FFF2-40B4-BE49-F238E27FC236}">
                    <a16:creationId xmlns:a16="http://schemas.microsoft.com/office/drawing/2014/main" id="{C467BD47-53AE-4CED-A968-EB94CAEBE93F}"/>
                  </a:ext>
                </a:extLst>
              </p:cNvPr>
              <p:cNvCxnSpPr>
                <a:cxnSpLocks/>
                <a:stCxn id="333" idx="2"/>
                <a:endCxn id="331" idx="0"/>
              </p:cNvCxnSpPr>
              <p:nvPr/>
            </p:nvCxnSpPr>
            <p:spPr>
              <a:xfrm>
                <a:off x="9445784" y="2117382"/>
                <a:ext cx="1" cy="221903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3" name="Retângulo: Cantos Arredondados 332">
                <a:extLst>
                  <a:ext uri="{FF2B5EF4-FFF2-40B4-BE49-F238E27FC236}">
                    <a16:creationId xmlns:a16="http://schemas.microsoft.com/office/drawing/2014/main" id="{2C2FFC24-3435-4B42-A0CD-DA2A3DBB2F3C}"/>
                  </a:ext>
                </a:extLst>
              </p:cNvPr>
              <p:cNvSpPr/>
              <p:nvPr/>
            </p:nvSpPr>
            <p:spPr>
              <a:xfrm>
                <a:off x="8756771" y="1660231"/>
                <a:ext cx="1378026" cy="45715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ESMAM-DS</a:t>
                </a:r>
              </a:p>
            </p:txBody>
          </p:sp>
        </p:grpSp>
      </p:grpSp>
      <p:sp>
        <p:nvSpPr>
          <p:cNvPr id="111" name="Chave Direita 110">
            <a:extLst>
              <a:ext uri="{FF2B5EF4-FFF2-40B4-BE49-F238E27FC236}">
                <a16:creationId xmlns:a16="http://schemas.microsoft.com/office/drawing/2014/main" id="{7CEA2DDA-67CB-4535-AC1A-86968938559B}"/>
              </a:ext>
            </a:extLst>
          </p:cNvPr>
          <p:cNvSpPr/>
          <p:nvPr/>
        </p:nvSpPr>
        <p:spPr>
          <a:xfrm rot="16200000">
            <a:off x="5635326" y="3272985"/>
            <a:ext cx="786888" cy="3087562"/>
          </a:xfrm>
          <a:prstGeom prst="rightBrace">
            <a:avLst>
              <a:gd name="adj1" fmla="val 56363"/>
              <a:gd name="adj2" fmla="val 66590"/>
            </a:avLst>
          </a:pr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Seta: para Cima 113">
            <a:extLst>
              <a:ext uri="{FF2B5EF4-FFF2-40B4-BE49-F238E27FC236}">
                <a16:creationId xmlns:a16="http://schemas.microsoft.com/office/drawing/2014/main" id="{C727A119-B297-4C7B-9E63-4DFF38449C83}"/>
              </a:ext>
            </a:extLst>
          </p:cNvPr>
          <p:cNvSpPr/>
          <p:nvPr/>
        </p:nvSpPr>
        <p:spPr>
          <a:xfrm rot="20268557">
            <a:off x="8741371" y="4322992"/>
            <a:ext cx="130034" cy="943510"/>
          </a:xfrm>
          <a:prstGeom prst="upArrow">
            <a:avLst>
              <a:gd name="adj1" fmla="val 26064"/>
              <a:gd name="adj2" fmla="val 9901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9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0D374-28BA-441D-9C91-7647C7C9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FINAL VERSION: ESMAM-DS (Diverse Search)</a:t>
            </a:r>
          </a:p>
        </p:txBody>
      </p:sp>
      <p:sp>
        <p:nvSpPr>
          <p:cNvPr id="74" name="Espaço Reservado para Número de Slide 73">
            <a:extLst>
              <a:ext uri="{FF2B5EF4-FFF2-40B4-BE49-F238E27FC236}">
                <a16:creationId xmlns:a16="http://schemas.microsoft.com/office/drawing/2014/main" id="{BC955524-E7F6-46ED-A25A-C685653D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6</a:t>
            </a:fld>
            <a:endParaRPr lang="en-US"/>
          </a:p>
        </p:txBody>
      </p:sp>
      <p:grpSp>
        <p:nvGrpSpPr>
          <p:cNvPr id="260" name="Agrupar 259">
            <a:extLst>
              <a:ext uri="{FF2B5EF4-FFF2-40B4-BE49-F238E27FC236}">
                <a16:creationId xmlns:a16="http://schemas.microsoft.com/office/drawing/2014/main" id="{C9385CFD-2E2C-494F-BE5E-39B5DB398B70}"/>
              </a:ext>
            </a:extLst>
          </p:cNvPr>
          <p:cNvGrpSpPr/>
          <p:nvPr/>
        </p:nvGrpSpPr>
        <p:grpSpPr>
          <a:xfrm>
            <a:off x="589788" y="4900473"/>
            <a:ext cx="11012424" cy="1480480"/>
            <a:chOff x="791319" y="4927397"/>
            <a:chExt cx="11012424" cy="1480480"/>
          </a:xfrm>
        </p:grpSpPr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id="{0DD856E0-C1D9-40F8-BDD2-732D8F62B876}"/>
                </a:ext>
              </a:extLst>
            </p:cNvPr>
            <p:cNvSpPr/>
            <p:nvPr/>
          </p:nvSpPr>
          <p:spPr>
            <a:xfrm>
              <a:off x="791319" y="4927397"/>
              <a:ext cx="11012424" cy="1480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2" name="Agrupar 261">
              <a:extLst>
                <a:ext uri="{FF2B5EF4-FFF2-40B4-BE49-F238E27FC236}">
                  <a16:creationId xmlns:a16="http://schemas.microsoft.com/office/drawing/2014/main" id="{CD9DBC2E-8424-4D9B-B6BA-C59187D625DD}"/>
                </a:ext>
              </a:extLst>
            </p:cNvPr>
            <p:cNvGrpSpPr/>
            <p:nvPr/>
          </p:nvGrpSpPr>
          <p:grpSpPr>
            <a:xfrm>
              <a:off x="879999" y="5000539"/>
              <a:ext cx="10862440" cy="1336414"/>
              <a:chOff x="1671377" y="1475793"/>
              <a:chExt cx="10746994" cy="1806751"/>
            </a:xfrm>
          </p:grpSpPr>
          <p:sp>
            <p:nvSpPr>
              <p:cNvPr id="273" name="Retângulo: Cantos Arredondados 272">
                <a:extLst>
                  <a:ext uri="{FF2B5EF4-FFF2-40B4-BE49-F238E27FC236}">
                    <a16:creationId xmlns:a16="http://schemas.microsoft.com/office/drawing/2014/main" id="{FB0E6EA6-E56F-496D-B647-DD5D48F42D51}"/>
                  </a:ext>
                </a:extLst>
              </p:cNvPr>
              <p:cNvSpPr/>
              <p:nvPr/>
            </p:nvSpPr>
            <p:spPr>
              <a:xfrm>
                <a:off x="11184681" y="2731722"/>
                <a:ext cx="1233690" cy="55082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vs</a:t>
                </a:r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Complement</a:t>
                </a:r>
              </a:p>
            </p:txBody>
          </p:sp>
          <p:sp>
            <p:nvSpPr>
              <p:cNvPr id="274" name="Retângulo: Cantos Arredondados 273">
                <a:extLst>
                  <a:ext uri="{FF2B5EF4-FFF2-40B4-BE49-F238E27FC236}">
                    <a16:creationId xmlns:a16="http://schemas.microsoft.com/office/drawing/2014/main" id="{DB7290FA-1485-4B80-8C16-08FDEC564210}"/>
                  </a:ext>
                </a:extLst>
              </p:cNvPr>
              <p:cNvSpPr/>
              <p:nvPr/>
            </p:nvSpPr>
            <p:spPr>
              <a:xfrm>
                <a:off x="11184672" y="1886989"/>
                <a:ext cx="1233690" cy="55082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vs.</a:t>
                </a:r>
              </a:p>
              <a:p>
                <a:pPr algn="ctr"/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Population</a:t>
                </a:r>
              </a:p>
            </p:txBody>
          </p:sp>
          <p:sp>
            <p:nvSpPr>
              <p:cNvPr id="275" name="Seta: para a Direita 274">
                <a:extLst>
                  <a:ext uri="{FF2B5EF4-FFF2-40B4-BE49-F238E27FC236}">
                    <a16:creationId xmlns:a16="http://schemas.microsoft.com/office/drawing/2014/main" id="{45333031-190C-4E53-93E7-22D9217A25BB}"/>
                  </a:ext>
                </a:extLst>
              </p:cNvPr>
              <p:cNvSpPr/>
              <p:nvPr/>
            </p:nvSpPr>
            <p:spPr>
              <a:xfrm>
                <a:off x="2127055" y="2904978"/>
                <a:ext cx="9023665" cy="142507"/>
              </a:xfrm>
              <a:prstGeom prst="rightArrow">
                <a:avLst>
                  <a:gd name="adj1" fmla="val 13637"/>
                  <a:gd name="adj2" fmla="val 14611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6" name="Agrupar 275">
                <a:extLst>
                  <a:ext uri="{FF2B5EF4-FFF2-40B4-BE49-F238E27FC236}">
                    <a16:creationId xmlns:a16="http://schemas.microsoft.com/office/drawing/2014/main" id="{894B1A1F-708F-48A8-AEEF-6F5118738F26}"/>
                  </a:ext>
                </a:extLst>
              </p:cNvPr>
              <p:cNvGrpSpPr/>
              <p:nvPr/>
            </p:nvGrpSpPr>
            <p:grpSpPr>
              <a:xfrm>
                <a:off x="2201086" y="2708568"/>
                <a:ext cx="1470813" cy="550822"/>
                <a:chOff x="5135" y="123211"/>
                <a:chExt cx="1524749" cy="858103"/>
              </a:xfrm>
            </p:grpSpPr>
            <p:sp>
              <p:nvSpPr>
                <p:cNvPr id="317" name="Seta: Divisa 316">
                  <a:extLst>
                    <a:ext uri="{FF2B5EF4-FFF2-40B4-BE49-F238E27FC236}">
                      <a16:creationId xmlns:a16="http://schemas.microsoft.com/office/drawing/2014/main" id="{3B541F9B-3ED5-4E06-8BD8-6C2A880E0139}"/>
                    </a:ext>
                  </a:extLst>
                </p:cNvPr>
                <p:cNvSpPr/>
                <p:nvPr/>
              </p:nvSpPr>
              <p:spPr>
                <a:xfrm>
                  <a:off x="5135" y="123211"/>
                  <a:ext cx="1524749" cy="858103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8" name="Seta: Divisa 4">
                  <a:extLst>
                    <a:ext uri="{FF2B5EF4-FFF2-40B4-BE49-F238E27FC236}">
                      <a16:creationId xmlns:a16="http://schemas.microsoft.com/office/drawing/2014/main" id="{6E6E6A94-85F4-4E29-9E9E-E488B1D5C6BE}"/>
                    </a:ext>
                  </a:extLst>
                </p:cNvPr>
                <p:cNvSpPr txBox="1"/>
                <p:nvPr/>
              </p:nvSpPr>
              <p:spPr>
                <a:xfrm>
                  <a:off x="220366" y="123211"/>
                  <a:ext cx="1146036" cy="76402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Quantile </a:t>
                  </a:r>
                  <a:r>
                    <a:rPr lang="en-US" sz="1400" b="1" kern="1200" dirty="0" err="1"/>
                    <a:t>Discretisation</a:t>
                  </a:r>
                  <a:endParaRPr lang="en-US" sz="1400" b="1" kern="1200" dirty="0"/>
                </a:p>
              </p:txBody>
            </p:sp>
          </p:grpSp>
          <p:grpSp>
            <p:nvGrpSpPr>
              <p:cNvPr id="277" name="Agrupar 276">
                <a:extLst>
                  <a:ext uri="{FF2B5EF4-FFF2-40B4-BE49-F238E27FC236}">
                    <a16:creationId xmlns:a16="http://schemas.microsoft.com/office/drawing/2014/main" id="{8ACD537B-6EE6-4DC9-8254-5013DB7288C1}"/>
                  </a:ext>
                </a:extLst>
              </p:cNvPr>
              <p:cNvGrpSpPr/>
              <p:nvPr/>
            </p:nvGrpSpPr>
            <p:grpSpPr>
              <a:xfrm>
                <a:off x="3569878" y="2708568"/>
                <a:ext cx="1261448" cy="550823"/>
                <a:chOff x="1090423" y="123211"/>
                <a:chExt cx="1380475" cy="869670"/>
              </a:xfrm>
            </p:grpSpPr>
            <p:sp>
              <p:nvSpPr>
                <p:cNvPr id="315" name="Seta: Divisa 314">
                  <a:extLst>
                    <a:ext uri="{FF2B5EF4-FFF2-40B4-BE49-F238E27FC236}">
                      <a16:creationId xmlns:a16="http://schemas.microsoft.com/office/drawing/2014/main" id="{79F26E3C-17BC-4CBD-B19F-6531E4ED99B0}"/>
                    </a:ext>
                  </a:extLst>
                </p:cNvPr>
                <p:cNvSpPr/>
                <p:nvPr/>
              </p:nvSpPr>
              <p:spPr>
                <a:xfrm>
                  <a:off x="1090423" y="123211"/>
                  <a:ext cx="1380475" cy="869670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6" name="Seta: Divisa 4">
                  <a:extLst>
                    <a:ext uri="{FF2B5EF4-FFF2-40B4-BE49-F238E27FC236}">
                      <a16:creationId xmlns:a16="http://schemas.microsoft.com/office/drawing/2014/main" id="{641E0C8B-21F7-481C-82A3-17C8F33119B1}"/>
                    </a:ext>
                  </a:extLst>
                </p:cNvPr>
                <p:cNvSpPr txBox="1"/>
                <p:nvPr/>
              </p:nvSpPr>
              <p:spPr>
                <a:xfrm>
                  <a:off x="1216707" y="171335"/>
                  <a:ext cx="1146036" cy="76402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Dataset stagnation</a:t>
                  </a:r>
                </a:p>
              </p:txBody>
            </p:sp>
          </p:grpSp>
          <p:grpSp>
            <p:nvGrpSpPr>
              <p:cNvPr id="278" name="Agrupar 277">
                <a:extLst>
                  <a:ext uri="{FF2B5EF4-FFF2-40B4-BE49-F238E27FC236}">
                    <a16:creationId xmlns:a16="http://schemas.microsoft.com/office/drawing/2014/main" id="{285549B3-F281-479F-97D1-E162A4442719}"/>
                  </a:ext>
                </a:extLst>
              </p:cNvPr>
              <p:cNvGrpSpPr/>
              <p:nvPr/>
            </p:nvGrpSpPr>
            <p:grpSpPr>
              <a:xfrm>
                <a:off x="5455971" y="2736898"/>
                <a:ext cx="1261444" cy="499655"/>
                <a:chOff x="2644723" y="123211"/>
                <a:chExt cx="1383087" cy="788885"/>
              </a:xfrm>
            </p:grpSpPr>
            <p:sp>
              <p:nvSpPr>
                <p:cNvPr id="313" name="Seta: Divisa 312">
                  <a:extLst>
                    <a:ext uri="{FF2B5EF4-FFF2-40B4-BE49-F238E27FC236}">
                      <a16:creationId xmlns:a16="http://schemas.microsoft.com/office/drawing/2014/main" id="{4D87EB54-CA50-4AEC-B2F8-024D5106CA39}"/>
                    </a:ext>
                  </a:extLst>
                </p:cNvPr>
                <p:cNvSpPr/>
                <p:nvPr/>
              </p:nvSpPr>
              <p:spPr>
                <a:xfrm>
                  <a:off x="2644723" y="123211"/>
                  <a:ext cx="1383087" cy="788885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4" name="Seta: Divisa 4">
                  <a:extLst>
                    <a:ext uri="{FF2B5EF4-FFF2-40B4-BE49-F238E27FC236}">
                      <a16:creationId xmlns:a16="http://schemas.microsoft.com/office/drawing/2014/main" id="{9885638C-E8B5-45A8-A6D5-5613223F5D7D}"/>
                    </a:ext>
                  </a:extLst>
                </p:cNvPr>
                <p:cNvSpPr txBox="1"/>
                <p:nvPr/>
              </p:nvSpPr>
              <p:spPr>
                <a:xfrm>
                  <a:off x="2759376" y="123211"/>
                  <a:ext cx="1146036" cy="76402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Logistic attenuation</a:t>
                  </a:r>
                </a:p>
              </p:txBody>
            </p:sp>
          </p:grpSp>
          <p:grpSp>
            <p:nvGrpSpPr>
              <p:cNvPr id="279" name="Agrupar 278">
                <a:extLst>
                  <a:ext uri="{FF2B5EF4-FFF2-40B4-BE49-F238E27FC236}">
                    <a16:creationId xmlns:a16="http://schemas.microsoft.com/office/drawing/2014/main" id="{083F640F-9CB5-41FB-A7F9-E38B4D46EE49}"/>
                  </a:ext>
                </a:extLst>
              </p:cNvPr>
              <p:cNvGrpSpPr/>
              <p:nvPr/>
            </p:nvGrpSpPr>
            <p:grpSpPr>
              <a:xfrm>
                <a:off x="5415448" y="2046878"/>
                <a:ext cx="5735261" cy="947588"/>
                <a:chOff x="5997172" y="1588404"/>
                <a:chExt cx="7734955" cy="1250946"/>
              </a:xfrm>
            </p:grpSpPr>
            <p:sp>
              <p:nvSpPr>
                <p:cNvPr id="311" name="Seta: para a Direita 310">
                  <a:extLst>
                    <a:ext uri="{FF2B5EF4-FFF2-40B4-BE49-F238E27FC236}">
                      <a16:creationId xmlns:a16="http://schemas.microsoft.com/office/drawing/2014/main" id="{8106C0B6-D259-474D-BAE6-51218E6D28CD}"/>
                    </a:ext>
                  </a:extLst>
                </p:cNvPr>
                <p:cNvSpPr/>
                <p:nvPr/>
              </p:nvSpPr>
              <p:spPr>
                <a:xfrm>
                  <a:off x="5997172" y="1588404"/>
                  <a:ext cx="7734955" cy="200978"/>
                </a:xfrm>
                <a:prstGeom prst="rightArrow">
                  <a:avLst>
                    <a:gd name="adj1" fmla="val 13637"/>
                    <a:gd name="adj2" fmla="val 130439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2" name="Conector reto 311">
                  <a:extLst>
                    <a:ext uri="{FF2B5EF4-FFF2-40B4-BE49-F238E27FC236}">
                      <a16:creationId xmlns:a16="http://schemas.microsoft.com/office/drawing/2014/main" id="{87B9D77F-BCCA-4661-A44A-12B61CB96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7172" y="1709121"/>
                  <a:ext cx="0" cy="113022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Agrupar 279">
                <a:extLst>
                  <a:ext uri="{FF2B5EF4-FFF2-40B4-BE49-F238E27FC236}">
                    <a16:creationId xmlns:a16="http://schemas.microsoft.com/office/drawing/2014/main" id="{58BF2EF9-15C5-473A-B3DA-F4EB195E934B}"/>
                  </a:ext>
                </a:extLst>
              </p:cNvPr>
              <p:cNvGrpSpPr/>
              <p:nvPr/>
            </p:nvGrpSpPr>
            <p:grpSpPr>
              <a:xfrm>
                <a:off x="5461998" y="1879424"/>
                <a:ext cx="1261443" cy="499655"/>
                <a:chOff x="2644722" y="123211"/>
                <a:chExt cx="1383086" cy="788885"/>
              </a:xfrm>
            </p:grpSpPr>
            <p:sp>
              <p:nvSpPr>
                <p:cNvPr id="309" name="Seta: Divisa 308">
                  <a:extLst>
                    <a:ext uri="{FF2B5EF4-FFF2-40B4-BE49-F238E27FC236}">
                      <a16:creationId xmlns:a16="http://schemas.microsoft.com/office/drawing/2014/main" id="{04823D99-FE41-4BB5-AFCC-0704FED865C9}"/>
                    </a:ext>
                  </a:extLst>
                </p:cNvPr>
                <p:cNvSpPr/>
                <p:nvPr/>
              </p:nvSpPr>
              <p:spPr>
                <a:xfrm>
                  <a:off x="2644722" y="123211"/>
                  <a:ext cx="1383086" cy="788885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0" name="Seta: Divisa 4">
                  <a:extLst>
                    <a:ext uri="{FF2B5EF4-FFF2-40B4-BE49-F238E27FC236}">
                      <a16:creationId xmlns:a16="http://schemas.microsoft.com/office/drawing/2014/main" id="{7861640D-8341-4CE9-8F40-14993F7BE6A9}"/>
                    </a:ext>
                  </a:extLst>
                </p:cNvPr>
                <p:cNvSpPr txBox="1"/>
                <p:nvPr/>
              </p:nvSpPr>
              <p:spPr>
                <a:xfrm>
                  <a:off x="2759378" y="123211"/>
                  <a:ext cx="1146036" cy="76402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Logistic attenuation</a:t>
                  </a:r>
                </a:p>
              </p:txBody>
            </p:sp>
          </p:grpSp>
          <p:grpSp>
            <p:nvGrpSpPr>
              <p:cNvPr id="281" name="Agrupar 280">
                <a:extLst>
                  <a:ext uri="{FF2B5EF4-FFF2-40B4-BE49-F238E27FC236}">
                    <a16:creationId xmlns:a16="http://schemas.microsoft.com/office/drawing/2014/main" id="{9B83E6C3-B831-40F0-9D04-CD350D438AC1}"/>
                  </a:ext>
                </a:extLst>
              </p:cNvPr>
              <p:cNvGrpSpPr/>
              <p:nvPr/>
            </p:nvGrpSpPr>
            <p:grpSpPr>
              <a:xfrm>
                <a:off x="1671377" y="2256710"/>
                <a:ext cx="911355" cy="812891"/>
                <a:chOff x="583244" y="2109049"/>
                <a:chExt cx="911355" cy="812891"/>
              </a:xfrm>
            </p:grpSpPr>
            <p:sp>
              <p:nvSpPr>
                <p:cNvPr id="306" name="Elipse 305">
                  <a:extLst>
                    <a:ext uri="{FF2B5EF4-FFF2-40B4-BE49-F238E27FC236}">
                      <a16:creationId xmlns:a16="http://schemas.microsoft.com/office/drawing/2014/main" id="{74A4F3C6-F6AA-4AC3-B151-E1FAA028839A}"/>
                    </a:ext>
                  </a:extLst>
                </p:cNvPr>
                <p:cNvSpPr/>
                <p:nvPr/>
              </p:nvSpPr>
              <p:spPr>
                <a:xfrm>
                  <a:off x="950641" y="2721218"/>
                  <a:ext cx="176561" cy="20072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7" name="Retângulo: Cantos Arredondados 306">
                  <a:extLst>
                    <a:ext uri="{FF2B5EF4-FFF2-40B4-BE49-F238E27FC236}">
                      <a16:creationId xmlns:a16="http://schemas.microsoft.com/office/drawing/2014/main" id="{A2352F65-9ECE-456B-A90A-A75C92194EA0}"/>
                    </a:ext>
                  </a:extLst>
                </p:cNvPr>
                <p:cNvSpPr/>
                <p:nvPr/>
              </p:nvSpPr>
              <p:spPr>
                <a:xfrm>
                  <a:off x="583244" y="2109049"/>
                  <a:ext cx="911355" cy="398839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BRACIS</a:t>
                  </a:r>
                </a:p>
              </p:txBody>
            </p:sp>
            <p:cxnSp>
              <p:nvCxnSpPr>
                <p:cNvPr id="308" name="Conector reto 307">
                  <a:extLst>
                    <a:ext uri="{FF2B5EF4-FFF2-40B4-BE49-F238E27FC236}">
                      <a16:creationId xmlns:a16="http://schemas.microsoft.com/office/drawing/2014/main" id="{C253C36D-979D-4899-938D-0E0254D8F5F7}"/>
                    </a:ext>
                  </a:extLst>
                </p:cNvPr>
                <p:cNvCxnSpPr>
                  <a:cxnSpLocks/>
                  <a:stCxn id="307" idx="2"/>
                  <a:endCxn id="306" idx="0"/>
                </p:cNvCxnSpPr>
                <p:nvPr/>
              </p:nvCxnSpPr>
              <p:spPr>
                <a:xfrm>
                  <a:off x="1038922" y="2507888"/>
                  <a:ext cx="0" cy="213330"/>
                </a:xfrm>
                <a:prstGeom prst="line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Agrupar 281">
                <a:extLst>
                  <a:ext uri="{FF2B5EF4-FFF2-40B4-BE49-F238E27FC236}">
                    <a16:creationId xmlns:a16="http://schemas.microsoft.com/office/drawing/2014/main" id="{A7344FA9-314D-4944-958A-C0DAC7276D13}"/>
                  </a:ext>
                </a:extLst>
              </p:cNvPr>
              <p:cNvGrpSpPr/>
              <p:nvPr/>
            </p:nvGrpSpPr>
            <p:grpSpPr>
              <a:xfrm>
                <a:off x="4728483" y="2325667"/>
                <a:ext cx="622921" cy="743932"/>
                <a:chOff x="-440939" y="2233862"/>
                <a:chExt cx="622921" cy="688078"/>
              </a:xfrm>
            </p:grpSpPr>
            <p:sp>
              <p:nvSpPr>
                <p:cNvPr id="303" name="Elipse 302">
                  <a:extLst>
                    <a:ext uri="{FF2B5EF4-FFF2-40B4-BE49-F238E27FC236}">
                      <a16:creationId xmlns:a16="http://schemas.microsoft.com/office/drawing/2014/main" id="{0FE0FEDE-DDA3-451F-9EB7-212A4AA3B727}"/>
                    </a:ext>
                  </a:extLst>
                </p:cNvPr>
                <p:cNvSpPr/>
                <p:nvPr/>
              </p:nvSpPr>
              <p:spPr>
                <a:xfrm>
                  <a:off x="-217759" y="2721218"/>
                  <a:ext cx="176561" cy="20072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4" name="Retângulo: Cantos Arredondados 303">
                  <a:extLst>
                    <a:ext uri="{FF2B5EF4-FFF2-40B4-BE49-F238E27FC236}">
                      <a16:creationId xmlns:a16="http://schemas.microsoft.com/office/drawing/2014/main" id="{59E080C9-C62F-48EB-9D52-C8CDCDF5065D}"/>
                    </a:ext>
                  </a:extLst>
                </p:cNvPr>
                <p:cNvSpPr/>
                <p:nvPr/>
              </p:nvSpPr>
              <p:spPr>
                <a:xfrm>
                  <a:off x="-440939" y="2233862"/>
                  <a:ext cx="622921" cy="26848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v0</a:t>
                  </a:r>
                </a:p>
              </p:txBody>
            </p:sp>
            <p:cxnSp>
              <p:nvCxnSpPr>
                <p:cNvPr id="305" name="Conector reto 304">
                  <a:extLst>
                    <a:ext uri="{FF2B5EF4-FFF2-40B4-BE49-F238E27FC236}">
                      <a16:creationId xmlns:a16="http://schemas.microsoft.com/office/drawing/2014/main" id="{D9F0C4E4-6BB8-4A52-BD8D-F67361A7843F}"/>
                    </a:ext>
                  </a:extLst>
                </p:cNvPr>
                <p:cNvCxnSpPr>
                  <a:cxnSpLocks/>
                  <a:stCxn id="304" idx="2"/>
                  <a:endCxn id="303" idx="0"/>
                </p:cNvCxnSpPr>
                <p:nvPr/>
              </p:nvCxnSpPr>
              <p:spPr>
                <a:xfrm>
                  <a:off x="-129478" y="2502348"/>
                  <a:ext cx="0" cy="218870"/>
                </a:xfrm>
                <a:prstGeom prst="line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Agrupar 282">
                <a:extLst>
                  <a:ext uri="{FF2B5EF4-FFF2-40B4-BE49-F238E27FC236}">
                    <a16:creationId xmlns:a16="http://schemas.microsoft.com/office/drawing/2014/main" id="{A631267C-0FC7-471D-B791-3FE2758F688C}"/>
                  </a:ext>
                </a:extLst>
              </p:cNvPr>
              <p:cNvGrpSpPr/>
              <p:nvPr/>
            </p:nvGrpSpPr>
            <p:grpSpPr>
              <a:xfrm>
                <a:off x="8406120" y="2344245"/>
                <a:ext cx="622921" cy="743932"/>
                <a:chOff x="-623819" y="2233862"/>
                <a:chExt cx="622921" cy="688078"/>
              </a:xfrm>
            </p:grpSpPr>
            <p:sp>
              <p:nvSpPr>
                <p:cNvPr id="300" name="Elipse 299">
                  <a:extLst>
                    <a:ext uri="{FF2B5EF4-FFF2-40B4-BE49-F238E27FC236}">
                      <a16:creationId xmlns:a16="http://schemas.microsoft.com/office/drawing/2014/main" id="{5CA689BA-115A-459F-9081-602F03B5ED2E}"/>
                    </a:ext>
                  </a:extLst>
                </p:cNvPr>
                <p:cNvSpPr/>
                <p:nvPr/>
              </p:nvSpPr>
              <p:spPr>
                <a:xfrm>
                  <a:off x="-400639" y="2721218"/>
                  <a:ext cx="176561" cy="20072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1" name="Retângulo: Cantos Arredondados 300">
                  <a:extLst>
                    <a:ext uri="{FF2B5EF4-FFF2-40B4-BE49-F238E27FC236}">
                      <a16:creationId xmlns:a16="http://schemas.microsoft.com/office/drawing/2014/main" id="{4C9E7405-8178-4DBA-B513-74D12F9816D1}"/>
                    </a:ext>
                  </a:extLst>
                </p:cNvPr>
                <p:cNvSpPr/>
                <p:nvPr/>
              </p:nvSpPr>
              <p:spPr>
                <a:xfrm>
                  <a:off x="-623819" y="2233862"/>
                  <a:ext cx="622921" cy="26848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v3</a:t>
                  </a:r>
                </a:p>
              </p:txBody>
            </p:sp>
            <p:cxnSp>
              <p:nvCxnSpPr>
                <p:cNvPr id="302" name="Conector reto 301">
                  <a:extLst>
                    <a:ext uri="{FF2B5EF4-FFF2-40B4-BE49-F238E27FC236}">
                      <a16:creationId xmlns:a16="http://schemas.microsoft.com/office/drawing/2014/main" id="{73C583A6-898A-4572-B6A1-D4D7F1FFCF14}"/>
                    </a:ext>
                  </a:extLst>
                </p:cNvPr>
                <p:cNvCxnSpPr>
                  <a:cxnSpLocks/>
                  <a:stCxn id="301" idx="2"/>
                  <a:endCxn id="300" idx="0"/>
                </p:cNvCxnSpPr>
                <p:nvPr/>
              </p:nvCxnSpPr>
              <p:spPr>
                <a:xfrm>
                  <a:off x="-312358" y="2502348"/>
                  <a:ext cx="0" cy="218870"/>
                </a:xfrm>
                <a:prstGeom prst="line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Agrupar 283">
                <a:extLst>
                  <a:ext uri="{FF2B5EF4-FFF2-40B4-BE49-F238E27FC236}">
                    <a16:creationId xmlns:a16="http://schemas.microsoft.com/office/drawing/2014/main" id="{D74839C8-B71E-4101-AD98-BD91A6C90F21}"/>
                  </a:ext>
                </a:extLst>
              </p:cNvPr>
              <p:cNvGrpSpPr/>
              <p:nvPr/>
            </p:nvGrpSpPr>
            <p:grpSpPr>
              <a:xfrm>
                <a:off x="8396075" y="1475793"/>
                <a:ext cx="622921" cy="743932"/>
                <a:chOff x="-623819" y="2233862"/>
                <a:chExt cx="622921" cy="688078"/>
              </a:xfrm>
            </p:grpSpPr>
            <p:sp>
              <p:nvSpPr>
                <p:cNvPr id="297" name="Elipse 296">
                  <a:extLst>
                    <a:ext uri="{FF2B5EF4-FFF2-40B4-BE49-F238E27FC236}">
                      <a16:creationId xmlns:a16="http://schemas.microsoft.com/office/drawing/2014/main" id="{BF3918E6-9A0A-4321-A43D-83125C8EAF5A}"/>
                    </a:ext>
                  </a:extLst>
                </p:cNvPr>
                <p:cNvSpPr/>
                <p:nvPr/>
              </p:nvSpPr>
              <p:spPr>
                <a:xfrm>
                  <a:off x="-400639" y="2721218"/>
                  <a:ext cx="176561" cy="20072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8" name="Retângulo: Cantos Arredondados 297">
                  <a:extLst>
                    <a:ext uri="{FF2B5EF4-FFF2-40B4-BE49-F238E27FC236}">
                      <a16:creationId xmlns:a16="http://schemas.microsoft.com/office/drawing/2014/main" id="{219233A6-3E57-406A-9519-BCA8450E4190}"/>
                    </a:ext>
                  </a:extLst>
                </p:cNvPr>
                <p:cNvSpPr/>
                <p:nvPr/>
              </p:nvSpPr>
              <p:spPr>
                <a:xfrm>
                  <a:off x="-623819" y="2233862"/>
                  <a:ext cx="622921" cy="26848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v4</a:t>
                  </a:r>
                </a:p>
              </p:txBody>
            </p:sp>
            <p:cxnSp>
              <p:nvCxnSpPr>
                <p:cNvPr id="299" name="Conector reto 298">
                  <a:extLst>
                    <a:ext uri="{FF2B5EF4-FFF2-40B4-BE49-F238E27FC236}">
                      <a16:creationId xmlns:a16="http://schemas.microsoft.com/office/drawing/2014/main" id="{404EA5FE-C859-49F2-A47E-34F326B4E303}"/>
                    </a:ext>
                  </a:extLst>
                </p:cNvPr>
                <p:cNvCxnSpPr>
                  <a:cxnSpLocks/>
                  <a:stCxn id="298" idx="2"/>
                  <a:endCxn id="297" idx="0"/>
                </p:cNvCxnSpPr>
                <p:nvPr/>
              </p:nvCxnSpPr>
              <p:spPr>
                <a:xfrm>
                  <a:off x="-312358" y="2502348"/>
                  <a:ext cx="0" cy="218870"/>
                </a:xfrm>
                <a:prstGeom prst="line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5" name="Elipse 284">
                <a:extLst>
                  <a:ext uri="{FF2B5EF4-FFF2-40B4-BE49-F238E27FC236}">
                    <a16:creationId xmlns:a16="http://schemas.microsoft.com/office/drawing/2014/main" id="{B75CC4BA-C8BB-4FF3-91AC-4B0AF75F6317}"/>
                  </a:ext>
                </a:extLst>
              </p:cNvPr>
              <p:cNvSpPr/>
              <p:nvPr/>
            </p:nvSpPr>
            <p:spPr>
              <a:xfrm>
                <a:off x="6851300" y="2889122"/>
                <a:ext cx="176561" cy="21701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6" name="Elipse 285">
                <a:extLst>
                  <a:ext uri="{FF2B5EF4-FFF2-40B4-BE49-F238E27FC236}">
                    <a16:creationId xmlns:a16="http://schemas.microsoft.com/office/drawing/2014/main" id="{D7FD8558-8C3C-4732-A369-4A1BBE970051}"/>
                  </a:ext>
                </a:extLst>
              </p:cNvPr>
              <p:cNvSpPr/>
              <p:nvPr/>
            </p:nvSpPr>
            <p:spPr>
              <a:xfrm>
                <a:off x="6841255" y="2020670"/>
                <a:ext cx="176561" cy="21701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7" name="Retângulo: Cantos Arredondados 286">
                <a:extLst>
                  <a:ext uri="{FF2B5EF4-FFF2-40B4-BE49-F238E27FC236}">
                    <a16:creationId xmlns:a16="http://schemas.microsoft.com/office/drawing/2014/main" id="{B05A3E10-F2A6-49EB-B8C4-271FEFAAE844}"/>
                  </a:ext>
                </a:extLst>
              </p:cNvPr>
              <p:cNvSpPr/>
              <p:nvPr/>
            </p:nvSpPr>
            <p:spPr>
              <a:xfrm>
                <a:off x="6618075" y="1493753"/>
                <a:ext cx="622921" cy="29028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v2</a:t>
                </a:r>
              </a:p>
            </p:txBody>
          </p:sp>
          <p:cxnSp>
            <p:nvCxnSpPr>
              <p:cNvPr id="288" name="Conector reto 287">
                <a:extLst>
                  <a:ext uri="{FF2B5EF4-FFF2-40B4-BE49-F238E27FC236}">
                    <a16:creationId xmlns:a16="http://schemas.microsoft.com/office/drawing/2014/main" id="{0F01D9CB-82D6-4D07-A381-D940FF107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9581" y="2652485"/>
                <a:ext cx="0" cy="236637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Conector reto 288">
                <a:extLst>
                  <a:ext uri="{FF2B5EF4-FFF2-40B4-BE49-F238E27FC236}">
                    <a16:creationId xmlns:a16="http://schemas.microsoft.com/office/drawing/2014/main" id="{226C6270-7BD9-4F2F-9B61-9ACF4C556A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9536" y="1784033"/>
                <a:ext cx="0" cy="236637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0" name="Agrupar 289">
                <a:extLst>
                  <a:ext uri="{FF2B5EF4-FFF2-40B4-BE49-F238E27FC236}">
                    <a16:creationId xmlns:a16="http://schemas.microsoft.com/office/drawing/2014/main" id="{E86DEEAD-A494-4216-AFB1-8021FE3E6B38}"/>
                  </a:ext>
                </a:extLst>
              </p:cNvPr>
              <p:cNvGrpSpPr/>
              <p:nvPr/>
            </p:nvGrpSpPr>
            <p:grpSpPr>
              <a:xfrm>
                <a:off x="7264451" y="2744698"/>
                <a:ext cx="1261444" cy="499655"/>
                <a:chOff x="7264451" y="2754858"/>
                <a:chExt cx="1261444" cy="499655"/>
              </a:xfrm>
            </p:grpSpPr>
            <p:sp>
              <p:nvSpPr>
                <p:cNvPr id="295" name="Seta: Divisa 294">
                  <a:extLst>
                    <a:ext uri="{FF2B5EF4-FFF2-40B4-BE49-F238E27FC236}">
                      <a16:creationId xmlns:a16="http://schemas.microsoft.com/office/drawing/2014/main" id="{F56254C3-0A3F-4A39-A98C-8A76562988A5}"/>
                    </a:ext>
                  </a:extLst>
                </p:cNvPr>
                <p:cNvSpPr/>
                <p:nvPr/>
              </p:nvSpPr>
              <p:spPr>
                <a:xfrm>
                  <a:off x="7264451" y="2754858"/>
                  <a:ext cx="1261444" cy="499655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6" name="Seta: Divisa 4">
                  <a:extLst>
                    <a:ext uri="{FF2B5EF4-FFF2-40B4-BE49-F238E27FC236}">
                      <a16:creationId xmlns:a16="http://schemas.microsoft.com/office/drawing/2014/main" id="{1EF34770-B9F2-468B-99C6-29AC02466DA1}"/>
                    </a:ext>
                  </a:extLst>
                </p:cNvPr>
                <p:cNvSpPr txBox="1"/>
                <p:nvPr/>
              </p:nvSpPr>
              <p:spPr>
                <a:xfrm>
                  <a:off x="7369020" y="2754858"/>
                  <a:ext cx="1045242" cy="48390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Weighted cover</a:t>
                  </a:r>
                </a:p>
              </p:txBody>
            </p:sp>
          </p:grpSp>
          <p:grpSp>
            <p:nvGrpSpPr>
              <p:cNvPr id="291" name="Agrupar 290">
                <a:extLst>
                  <a:ext uri="{FF2B5EF4-FFF2-40B4-BE49-F238E27FC236}">
                    <a16:creationId xmlns:a16="http://schemas.microsoft.com/office/drawing/2014/main" id="{2949564F-81E3-49FF-93F7-4BF8CD9E7AB9}"/>
                  </a:ext>
                </a:extLst>
              </p:cNvPr>
              <p:cNvGrpSpPr/>
              <p:nvPr/>
            </p:nvGrpSpPr>
            <p:grpSpPr>
              <a:xfrm>
                <a:off x="7270478" y="1887224"/>
                <a:ext cx="1261443" cy="499655"/>
                <a:chOff x="7270478" y="1917704"/>
                <a:chExt cx="1261443" cy="499655"/>
              </a:xfrm>
            </p:grpSpPr>
            <p:sp>
              <p:nvSpPr>
                <p:cNvPr id="293" name="Seta: Divisa 292">
                  <a:extLst>
                    <a:ext uri="{FF2B5EF4-FFF2-40B4-BE49-F238E27FC236}">
                      <a16:creationId xmlns:a16="http://schemas.microsoft.com/office/drawing/2014/main" id="{7E3E0A96-429D-428E-8A12-9694FE7BF9B1}"/>
                    </a:ext>
                  </a:extLst>
                </p:cNvPr>
                <p:cNvSpPr/>
                <p:nvPr/>
              </p:nvSpPr>
              <p:spPr>
                <a:xfrm>
                  <a:off x="7270478" y="1917704"/>
                  <a:ext cx="1261443" cy="499655"/>
                </a:xfrm>
                <a:prstGeom prst="chevron">
                  <a:avLst/>
                </a:pr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294" name="Seta: Divisa 4">
                  <a:extLst>
                    <a:ext uri="{FF2B5EF4-FFF2-40B4-BE49-F238E27FC236}">
                      <a16:creationId xmlns:a16="http://schemas.microsoft.com/office/drawing/2014/main" id="{36E5CB0C-8FCC-45CA-93B8-E52100125041}"/>
                    </a:ext>
                  </a:extLst>
                </p:cNvPr>
                <p:cNvSpPr txBox="1"/>
                <p:nvPr/>
              </p:nvSpPr>
              <p:spPr>
                <a:xfrm>
                  <a:off x="7375050" y="1917704"/>
                  <a:ext cx="1045242" cy="48390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6007" tIns="18669" rIns="18669" bIns="18669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Weighted cover</a:t>
                  </a:r>
                </a:p>
              </p:txBody>
            </p:sp>
          </p:grpSp>
          <p:sp>
            <p:nvSpPr>
              <p:cNvPr id="292" name="Retângulo: Cantos Arredondados 291">
                <a:extLst>
                  <a:ext uri="{FF2B5EF4-FFF2-40B4-BE49-F238E27FC236}">
                    <a16:creationId xmlns:a16="http://schemas.microsoft.com/office/drawing/2014/main" id="{416DAC5F-6D39-4A27-A334-EC63B11BAB24}"/>
                  </a:ext>
                </a:extLst>
              </p:cNvPr>
              <p:cNvSpPr/>
              <p:nvPr/>
            </p:nvSpPr>
            <p:spPr>
              <a:xfrm>
                <a:off x="6628120" y="2362205"/>
                <a:ext cx="622921" cy="29028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v1</a:t>
                </a:r>
              </a:p>
            </p:txBody>
          </p:sp>
        </p:grpSp>
        <p:sp>
          <p:nvSpPr>
            <p:cNvPr id="263" name="Elipse 262">
              <a:extLst>
                <a:ext uri="{FF2B5EF4-FFF2-40B4-BE49-F238E27FC236}">
                  <a16:creationId xmlns:a16="http://schemas.microsoft.com/office/drawing/2014/main" id="{24220774-71D4-4B12-B101-37D68264FECB}"/>
                </a:ext>
              </a:extLst>
            </p:cNvPr>
            <p:cNvSpPr/>
            <p:nvPr/>
          </p:nvSpPr>
          <p:spPr>
            <a:xfrm>
              <a:off x="9853353" y="6038178"/>
              <a:ext cx="178458" cy="16052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:a16="http://schemas.microsoft.com/office/drawing/2014/main" id="{5C47727F-43AC-4F94-9B43-B434A7C924E4}"/>
                </a:ext>
              </a:extLst>
            </p:cNvPr>
            <p:cNvSpPr/>
            <p:nvPr/>
          </p:nvSpPr>
          <p:spPr>
            <a:xfrm>
              <a:off x="9627775" y="5648429"/>
              <a:ext cx="629613" cy="21471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v5</a:t>
              </a:r>
            </a:p>
          </p:txBody>
        </p:sp>
        <p:cxnSp>
          <p:nvCxnSpPr>
            <p:cNvPr id="265" name="Conector reto 264">
              <a:extLst>
                <a:ext uri="{FF2B5EF4-FFF2-40B4-BE49-F238E27FC236}">
                  <a16:creationId xmlns:a16="http://schemas.microsoft.com/office/drawing/2014/main" id="{4D19F461-B1E1-421A-B0A1-6CFF2C5E68C7}"/>
                </a:ext>
              </a:extLst>
            </p:cNvPr>
            <p:cNvCxnSpPr>
              <a:cxnSpLocks/>
              <a:stCxn id="264" idx="2"/>
              <a:endCxn id="263" idx="0"/>
            </p:cNvCxnSpPr>
            <p:nvPr/>
          </p:nvCxnSpPr>
          <p:spPr>
            <a:xfrm>
              <a:off x="9942582" y="5863143"/>
              <a:ext cx="0" cy="17503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Elipse 265">
              <a:extLst>
                <a:ext uri="{FF2B5EF4-FFF2-40B4-BE49-F238E27FC236}">
                  <a16:creationId xmlns:a16="http://schemas.microsoft.com/office/drawing/2014/main" id="{2C0E8107-F6A8-4509-97AC-1EC220F80295}"/>
                </a:ext>
              </a:extLst>
            </p:cNvPr>
            <p:cNvSpPr/>
            <p:nvPr/>
          </p:nvSpPr>
          <p:spPr>
            <a:xfrm>
              <a:off x="9843200" y="5395803"/>
              <a:ext cx="178458" cy="16052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etângulo: Cantos Arredondados 266">
              <a:extLst>
                <a:ext uri="{FF2B5EF4-FFF2-40B4-BE49-F238E27FC236}">
                  <a16:creationId xmlns:a16="http://schemas.microsoft.com/office/drawing/2014/main" id="{21638C6F-45C0-4B81-BFF1-31501C44CBD3}"/>
                </a:ext>
              </a:extLst>
            </p:cNvPr>
            <p:cNvSpPr/>
            <p:nvPr/>
          </p:nvSpPr>
          <p:spPr>
            <a:xfrm>
              <a:off x="9617622" y="5006054"/>
              <a:ext cx="629613" cy="21471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v6</a:t>
              </a:r>
            </a:p>
          </p:txBody>
        </p:sp>
        <p:cxnSp>
          <p:nvCxnSpPr>
            <p:cNvPr id="268" name="Conector reto 267">
              <a:extLst>
                <a:ext uri="{FF2B5EF4-FFF2-40B4-BE49-F238E27FC236}">
                  <a16:creationId xmlns:a16="http://schemas.microsoft.com/office/drawing/2014/main" id="{063B7755-4CB5-4FA9-8795-73076DC7C744}"/>
                </a:ext>
              </a:extLst>
            </p:cNvPr>
            <p:cNvCxnSpPr>
              <a:cxnSpLocks/>
              <a:stCxn id="267" idx="2"/>
              <a:endCxn id="266" idx="0"/>
            </p:cNvCxnSpPr>
            <p:nvPr/>
          </p:nvCxnSpPr>
          <p:spPr>
            <a:xfrm>
              <a:off x="9932429" y="5220768"/>
              <a:ext cx="0" cy="17503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Seta: Divisa 268">
              <a:extLst>
                <a:ext uri="{FF2B5EF4-FFF2-40B4-BE49-F238E27FC236}">
                  <a16:creationId xmlns:a16="http://schemas.microsoft.com/office/drawing/2014/main" id="{E18915C6-08A4-4CA9-89F2-A621F4E5097B}"/>
                </a:ext>
              </a:extLst>
            </p:cNvPr>
            <p:cNvSpPr/>
            <p:nvPr/>
          </p:nvSpPr>
          <p:spPr>
            <a:xfrm>
              <a:off x="8473842" y="5944635"/>
              <a:ext cx="1274995" cy="36958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0" name="Seta: Divisa 4">
              <a:extLst>
                <a:ext uri="{FF2B5EF4-FFF2-40B4-BE49-F238E27FC236}">
                  <a16:creationId xmlns:a16="http://schemas.microsoft.com/office/drawing/2014/main" id="{E53D65E4-54D0-428C-B163-2DBB3933DE53}"/>
                </a:ext>
              </a:extLst>
            </p:cNvPr>
            <p:cNvSpPr txBox="1"/>
            <p:nvPr/>
          </p:nvSpPr>
          <p:spPr>
            <a:xfrm>
              <a:off x="8579534" y="5944635"/>
              <a:ext cx="1056470" cy="357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New rule addition</a:t>
              </a:r>
            </a:p>
          </p:txBody>
        </p:sp>
        <p:sp>
          <p:nvSpPr>
            <p:cNvPr id="271" name="Seta: Divisa 270">
              <a:extLst>
                <a:ext uri="{FF2B5EF4-FFF2-40B4-BE49-F238E27FC236}">
                  <a16:creationId xmlns:a16="http://schemas.microsoft.com/office/drawing/2014/main" id="{5061FD1E-BBEC-44BA-B81B-8B0597C1CEC6}"/>
                </a:ext>
              </a:extLst>
            </p:cNvPr>
            <p:cNvSpPr/>
            <p:nvPr/>
          </p:nvSpPr>
          <p:spPr>
            <a:xfrm>
              <a:off x="8479933" y="5310380"/>
              <a:ext cx="1274994" cy="369584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272" name="Seta: Divisa 4">
              <a:extLst>
                <a:ext uri="{FF2B5EF4-FFF2-40B4-BE49-F238E27FC236}">
                  <a16:creationId xmlns:a16="http://schemas.microsoft.com/office/drawing/2014/main" id="{E19ACB10-0C73-445E-8938-8B1DED7B7A1D}"/>
                </a:ext>
              </a:extLst>
            </p:cNvPr>
            <p:cNvSpPr txBox="1"/>
            <p:nvPr/>
          </p:nvSpPr>
          <p:spPr>
            <a:xfrm>
              <a:off x="8585628" y="5310380"/>
              <a:ext cx="1056470" cy="357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dirty="0"/>
                <a:t>New rule addition</a:t>
              </a:r>
              <a:endParaRPr lang="en-US" sz="1400" b="1" kern="1200" dirty="0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9A8B6C5E-3186-4210-9784-7AF7B8917A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449499" y="4835357"/>
            <a:ext cx="11285987" cy="1601937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DC8DCF6-22C1-458B-8CDA-7DE7169E8E34}"/>
              </a:ext>
            </a:extLst>
          </p:cNvPr>
          <p:cNvGrpSpPr/>
          <p:nvPr/>
        </p:nvGrpSpPr>
        <p:grpSpPr>
          <a:xfrm>
            <a:off x="148900" y="1353737"/>
            <a:ext cx="11866880" cy="3152123"/>
            <a:chOff x="148900" y="1353737"/>
            <a:chExt cx="11866880" cy="3152123"/>
          </a:xfrm>
        </p:grpSpPr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6BAD4AB1-B569-4D08-85AD-AC31CA008F80}"/>
                </a:ext>
              </a:extLst>
            </p:cNvPr>
            <p:cNvSpPr/>
            <p:nvPr/>
          </p:nvSpPr>
          <p:spPr>
            <a:xfrm>
              <a:off x="148900" y="1353737"/>
              <a:ext cx="11866880" cy="3152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id="{30130619-9089-430F-8E30-B73F01516474}"/>
                </a:ext>
              </a:extLst>
            </p:cNvPr>
            <p:cNvSpPr/>
            <p:nvPr/>
          </p:nvSpPr>
          <p:spPr>
            <a:xfrm>
              <a:off x="10284442" y="3487383"/>
              <a:ext cx="1610000" cy="8674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vs</a:t>
              </a:r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</a:p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Complement</a:t>
              </a:r>
            </a:p>
          </p:txBody>
        </p:sp>
        <p:sp>
          <p:nvSpPr>
            <p:cNvPr id="124" name="Retângulo: Cantos Arredondados 123">
              <a:extLst>
                <a:ext uri="{FF2B5EF4-FFF2-40B4-BE49-F238E27FC236}">
                  <a16:creationId xmlns:a16="http://schemas.microsoft.com/office/drawing/2014/main" id="{A7EB2354-CFB3-4652-A2A7-74444A436053}"/>
                </a:ext>
              </a:extLst>
            </p:cNvPr>
            <p:cNvSpPr/>
            <p:nvPr/>
          </p:nvSpPr>
          <p:spPr>
            <a:xfrm>
              <a:off x="10284441" y="2157044"/>
              <a:ext cx="1610000" cy="8674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vs.</a:t>
              </a:r>
            </a:p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Population</a:t>
              </a:r>
            </a:p>
          </p:txBody>
        </p:sp>
        <p:sp>
          <p:nvSpPr>
            <p:cNvPr id="135" name="Seta: para a Direita 134">
              <a:extLst>
                <a:ext uri="{FF2B5EF4-FFF2-40B4-BE49-F238E27FC236}">
                  <a16:creationId xmlns:a16="http://schemas.microsoft.com/office/drawing/2014/main" id="{34146634-2F26-44F5-BF8F-37E5C2932779}"/>
                </a:ext>
              </a:extLst>
            </p:cNvPr>
            <p:cNvSpPr/>
            <p:nvPr/>
          </p:nvSpPr>
          <p:spPr>
            <a:xfrm>
              <a:off x="858074" y="3760239"/>
              <a:ext cx="9541818" cy="249799"/>
            </a:xfrm>
            <a:prstGeom prst="rightArrow">
              <a:avLst>
                <a:gd name="adj1" fmla="val 13637"/>
                <a:gd name="adj2" fmla="val 14611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Agrupar 135">
              <a:extLst>
                <a:ext uri="{FF2B5EF4-FFF2-40B4-BE49-F238E27FC236}">
                  <a16:creationId xmlns:a16="http://schemas.microsoft.com/office/drawing/2014/main" id="{BDFFB607-FF5E-4EE0-B82B-98E855AD771D}"/>
                </a:ext>
              </a:extLst>
            </p:cNvPr>
            <p:cNvGrpSpPr/>
            <p:nvPr/>
          </p:nvGrpSpPr>
          <p:grpSpPr>
            <a:xfrm>
              <a:off x="954686" y="3450918"/>
              <a:ext cx="1919452" cy="867470"/>
              <a:chOff x="5135" y="123211"/>
              <a:chExt cx="1524749" cy="858103"/>
            </a:xfrm>
          </p:grpSpPr>
          <p:sp>
            <p:nvSpPr>
              <p:cNvPr id="171" name="Seta: Divisa 170">
                <a:extLst>
                  <a:ext uri="{FF2B5EF4-FFF2-40B4-BE49-F238E27FC236}">
                    <a16:creationId xmlns:a16="http://schemas.microsoft.com/office/drawing/2014/main" id="{EBA41D6E-8132-481E-988D-166A304F8B3E}"/>
                  </a:ext>
                </a:extLst>
              </p:cNvPr>
              <p:cNvSpPr/>
              <p:nvPr/>
            </p:nvSpPr>
            <p:spPr>
              <a:xfrm>
                <a:off x="5135" y="123211"/>
                <a:ext cx="1524749" cy="858103"/>
              </a:xfrm>
              <a:prstGeom prst="chevron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2" name="Seta: Divisa 4">
                <a:extLst>
                  <a:ext uri="{FF2B5EF4-FFF2-40B4-BE49-F238E27FC236}">
                    <a16:creationId xmlns:a16="http://schemas.microsoft.com/office/drawing/2014/main" id="{1EC7D3A7-2376-4A77-84B8-5F37406ECD93}"/>
                  </a:ext>
                </a:extLst>
              </p:cNvPr>
              <p:cNvSpPr txBox="1"/>
              <p:nvPr/>
            </p:nvSpPr>
            <p:spPr>
              <a:xfrm>
                <a:off x="220366" y="123211"/>
                <a:ext cx="1146036" cy="76402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007" tIns="18669" rIns="18669" bIns="18669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b="1" kern="1200" dirty="0"/>
                  <a:t>Quantile </a:t>
                </a:r>
                <a:r>
                  <a:rPr lang="en-US" sz="1400" b="1" kern="1200" dirty="0" err="1"/>
                  <a:t>Discretisation</a:t>
                </a:r>
                <a:endParaRPr lang="en-US" sz="1400" b="1" kern="1200" dirty="0"/>
              </a:p>
            </p:txBody>
          </p:sp>
        </p:grpSp>
        <p:grpSp>
          <p:nvGrpSpPr>
            <p:cNvPr id="141" name="Agrupar 140">
              <a:extLst>
                <a:ext uri="{FF2B5EF4-FFF2-40B4-BE49-F238E27FC236}">
                  <a16:creationId xmlns:a16="http://schemas.microsoft.com/office/drawing/2014/main" id="{3549E860-0CD4-4B81-B2A8-937C638C0C7C}"/>
                </a:ext>
              </a:extLst>
            </p:cNvPr>
            <p:cNvGrpSpPr/>
            <p:nvPr/>
          </p:nvGrpSpPr>
          <p:grpSpPr>
            <a:xfrm>
              <a:off x="2740998" y="3450918"/>
              <a:ext cx="1646225" cy="867472"/>
              <a:chOff x="1090423" y="123211"/>
              <a:chExt cx="1380475" cy="869670"/>
            </a:xfrm>
          </p:grpSpPr>
          <p:sp>
            <p:nvSpPr>
              <p:cNvPr id="169" name="Seta: Divisa 168">
                <a:extLst>
                  <a:ext uri="{FF2B5EF4-FFF2-40B4-BE49-F238E27FC236}">
                    <a16:creationId xmlns:a16="http://schemas.microsoft.com/office/drawing/2014/main" id="{2066BCCC-F501-4413-9DEA-8FD21B135FF3}"/>
                  </a:ext>
                </a:extLst>
              </p:cNvPr>
              <p:cNvSpPr/>
              <p:nvPr/>
            </p:nvSpPr>
            <p:spPr>
              <a:xfrm>
                <a:off x="1090423" y="123211"/>
                <a:ext cx="1380475" cy="869670"/>
              </a:xfrm>
              <a:prstGeom prst="chevron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0" name="Seta: Divisa 4">
                <a:extLst>
                  <a:ext uri="{FF2B5EF4-FFF2-40B4-BE49-F238E27FC236}">
                    <a16:creationId xmlns:a16="http://schemas.microsoft.com/office/drawing/2014/main" id="{20797C7A-048D-43D4-84E7-17B968B4B09B}"/>
                  </a:ext>
                </a:extLst>
              </p:cNvPr>
              <p:cNvSpPr txBox="1"/>
              <p:nvPr/>
            </p:nvSpPr>
            <p:spPr>
              <a:xfrm>
                <a:off x="1216707" y="171335"/>
                <a:ext cx="1146036" cy="76402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007" tIns="18669" rIns="18669" bIns="18669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b="1" kern="1200" dirty="0"/>
                  <a:t>Dataset stagnation</a:t>
                </a:r>
              </a:p>
            </p:txBody>
          </p:sp>
        </p:grpSp>
        <p:grpSp>
          <p:nvGrpSpPr>
            <p:cNvPr id="143" name="Agrupar 142">
              <a:extLst>
                <a:ext uri="{FF2B5EF4-FFF2-40B4-BE49-F238E27FC236}">
                  <a16:creationId xmlns:a16="http://schemas.microsoft.com/office/drawing/2014/main" id="{445B45AB-67A2-4E88-ABA2-6B5D5EB28D83}"/>
                </a:ext>
              </a:extLst>
            </p:cNvPr>
            <p:cNvGrpSpPr/>
            <p:nvPr/>
          </p:nvGrpSpPr>
          <p:grpSpPr>
            <a:xfrm>
              <a:off x="5773635" y="2408848"/>
              <a:ext cx="4643719" cy="1492320"/>
              <a:chOff x="6642154" y="1588406"/>
              <a:chExt cx="4798996" cy="1250944"/>
            </a:xfrm>
          </p:grpSpPr>
          <p:sp>
            <p:nvSpPr>
              <p:cNvPr id="165" name="Seta: para a Direita 164">
                <a:extLst>
                  <a:ext uri="{FF2B5EF4-FFF2-40B4-BE49-F238E27FC236}">
                    <a16:creationId xmlns:a16="http://schemas.microsoft.com/office/drawing/2014/main" id="{E7A7C5ED-1F71-462E-9DA5-CDEEFD8CF54D}"/>
                  </a:ext>
                </a:extLst>
              </p:cNvPr>
              <p:cNvSpPr/>
              <p:nvPr/>
            </p:nvSpPr>
            <p:spPr>
              <a:xfrm>
                <a:off x="6647406" y="1588406"/>
                <a:ext cx="4793744" cy="228047"/>
              </a:xfrm>
              <a:prstGeom prst="rightArrow">
                <a:avLst>
                  <a:gd name="adj1" fmla="val 13637"/>
                  <a:gd name="adj2" fmla="val 130439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6" name="Conector reto 165">
                <a:extLst>
                  <a:ext uri="{FF2B5EF4-FFF2-40B4-BE49-F238E27FC236}">
                    <a16:creationId xmlns:a16="http://schemas.microsoft.com/office/drawing/2014/main" id="{21C91955-987A-4622-932C-947EFEFEF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2154" y="1709121"/>
                <a:ext cx="0" cy="113022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id="{84608BFA-BE5F-4AEA-B84D-0E4F04912594}"/>
                </a:ext>
              </a:extLst>
            </p:cNvPr>
            <p:cNvGrpSpPr/>
            <p:nvPr/>
          </p:nvGrpSpPr>
          <p:grpSpPr>
            <a:xfrm>
              <a:off x="5943247" y="2145129"/>
              <a:ext cx="1646218" cy="786889"/>
              <a:chOff x="3260528" y="123211"/>
              <a:chExt cx="1383086" cy="788885"/>
            </a:xfrm>
          </p:grpSpPr>
          <p:sp>
            <p:nvSpPr>
              <p:cNvPr id="163" name="Seta: Divisa 162">
                <a:extLst>
                  <a:ext uri="{FF2B5EF4-FFF2-40B4-BE49-F238E27FC236}">
                    <a16:creationId xmlns:a16="http://schemas.microsoft.com/office/drawing/2014/main" id="{72F8CCCA-6346-4B8A-B83C-C3557F8A9D5B}"/>
                  </a:ext>
                </a:extLst>
              </p:cNvPr>
              <p:cNvSpPr/>
              <p:nvPr/>
            </p:nvSpPr>
            <p:spPr>
              <a:xfrm>
                <a:off x="3260528" y="123211"/>
                <a:ext cx="1383086" cy="788885"/>
              </a:xfrm>
              <a:prstGeom prst="chevron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4" name="Seta: Divisa 4">
                <a:extLst>
                  <a:ext uri="{FF2B5EF4-FFF2-40B4-BE49-F238E27FC236}">
                    <a16:creationId xmlns:a16="http://schemas.microsoft.com/office/drawing/2014/main" id="{24D77D44-3AB4-408A-94ED-29344DCAC456}"/>
                  </a:ext>
                </a:extLst>
              </p:cNvPr>
              <p:cNvSpPr txBox="1"/>
              <p:nvPr/>
            </p:nvSpPr>
            <p:spPr>
              <a:xfrm>
                <a:off x="3375181" y="123211"/>
                <a:ext cx="1146036" cy="76402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007" tIns="18669" rIns="18669" bIns="18669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b="1" dirty="0"/>
                  <a:t>Dynamic heuristic function</a:t>
                </a:r>
                <a:endParaRPr lang="en-US" sz="1400" b="1" kern="1200" dirty="0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id="{9020DB03-B070-4F4E-B278-C274E6F34E65}"/>
                </a:ext>
              </a:extLst>
            </p:cNvPr>
            <p:cNvGrpSpPr/>
            <p:nvPr/>
          </p:nvGrpSpPr>
          <p:grpSpPr>
            <a:xfrm>
              <a:off x="263401" y="2739303"/>
              <a:ext cx="1189344" cy="1280193"/>
              <a:chOff x="583244" y="2109049"/>
              <a:chExt cx="911355" cy="812891"/>
            </a:xfrm>
          </p:grpSpPr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F1D534F4-1F68-4609-8620-96BCA140CBD6}"/>
                  </a:ext>
                </a:extLst>
              </p:cNvPr>
              <p:cNvSpPr/>
              <p:nvPr/>
            </p:nvSpPr>
            <p:spPr>
              <a:xfrm>
                <a:off x="950641" y="2721218"/>
                <a:ext cx="176561" cy="20072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tângulo: Cantos Arredondados 160">
                <a:extLst>
                  <a:ext uri="{FF2B5EF4-FFF2-40B4-BE49-F238E27FC236}">
                    <a16:creationId xmlns:a16="http://schemas.microsoft.com/office/drawing/2014/main" id="{4DC84561-C45C-467E-99A6-EF4176FCD5BC}"/>
                  </a:ext>
                </a:extLst>
              </p:cNvPr>
              <p:cNvSpPr/>
              <p:nvPr/>
            </p:nvSpPr>
            <p:spPr>
              <a:xfrm>
                <a:off x="583244" y="2109049"/>
                <a:ext cx="911355" cy="39883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BRACIS</a:t>
                </a:r>
              </a:p>
            </p:txBody>
          </p:sp>
          <p:cxnSp>
            <p:nvCxnSpPr>
              <p:cNvPr id="162" name="Conector reto 161">
                <a:extLst>
                  <a:ext uri="{FF2B5EF4-FFF2-40B4-BE49-F238E27FC236}">
                    <a16:creationId xmlns:a16="http://schemas.microsoft.com/office/drawing/2014/main" id="{EAA722D5-F127-40F0-BB4F-240A0D541634}"/>
                  </a:ext>
                </a:extLst>
              </p:cNvPr>
              <p:cNvCxnSpPr>
                <a:cxnSpLocks/>
                <a:stCxn id="161" idx="2"/>
                <a:endCxn id="160" idx="0"/>
              </p:cNvCxnSpPr>
              <p:nvPr/>
            </p:nvCxnSpPr>
            <p:spPr>
              <a:xfrm>
                <a:off x="1038922" y="2507888"/>
                <a:ext cx="0" cy="213330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2DB8BCBD-0CF1-475C-9782-1C9847D77134}"/>
                </a:ext>
              </a:extLst>
            </p:cNvPr>
            <p:cNvGrpSpPr/>
            <p:nvPr/>
          </p:nvGrpSpPr>
          <p:grpSpPr>
            <a:xfrm>
              <a:off x="4253010" y="2847901"/>
              <a:ext cx="812929" cy="1171592"/>
              <a:chOff x="-440939" y="2233862"/>
              <a:chExt cx="622921" cy="688078"/>
            </a:xfrm>
          </p:grpSpPr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EDBE8EFE-1454-47B7-928E-4309CF27A35D}"/>
                  </a:ext>
                </a:extLst>
              </p:cNvPr>
              <p:cNvSpPr/>
              <p:nvPr/>
            </p:nvSpPr>
            <p:spPr>
              <a:xfrm>
                <a:off x="-217759" y="2721218"/>
                <a:ext cx="176561" cy="20072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61582828-0E50-46E9-B9A0-73A91F10DAD7}"/>
                  </a:ext>
                </a:extLst>
              </p:cNvPr>
              <p:cNvSpPr/>
              <p:nvPr/>
            </p:nvSpPr>
            <p:spPr>
              <a:xfrm>
                <a:off x="-440939" y="2233862"/>
                <a:ext cx="622921" cy="26848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v0</a:t>
                </a:r>
              </a:p>
            </p:txBody>
          </p:sp>
          <p:cxnSp>
            <p:nvCxnSpPr>
              <p:cNvPr id="159" name="Conector reto 158">
                <a:extLst>
                  <a:ext uri="{FF2B5EF4-FFF2-40B4-BE49-F238E27FC236}">
                    <a16:creationId xmlns:a16="http://schemas.microsoft.com/office/drawing/2014/main" id="{A7102CC7-DC66-458A-93D8-C6E2118A5824}"/>
                  </a:ext>
                </a:extLst>
              </p:cNvPr>
              <p:cNvCxnSpPr>
                <a:cxnSpLocks/>
                <a:stCxn id="158" idx="2"/>
                <a:endCxn id="157" idx="0"/>
              </p:cNvCxnSpPr>
              <p:nvPr/>
            </p:nvCxnSpPr>
            <p:spPr>
              <a:xfrm>
                <a:off x="-129478" y="2502348"/>
                <a:ext cx="0" cy="218870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Agrupar 148">
              <a:extLst>
                <a:ext uri="{FF2B5EF4-FFF2-40B4-BE49-F238E27FC236}">
                  <a16:creationId xmlns:a16="http://schemas.microsoft.com/office/drawing/2014/main" id="{7929B387-A479-4C0D-A2AC-309455231775}"/>
                </a:ext>
              </a:extLst>
            </p:cNvPr>
            <p:cNvGrpSpPr/>
            <p:nvPr/>
          </p:nvGrpSpPr>
          <p:grpSpPr>
            <a:xfrm>
              <a:off x="7570384" y="2157413"/>
              <a:ext cx="1646218" cy="786889"/>
              <a:chOff x="7270478" y="1917704"/>
              <a:chExt cx="1261443" cy="499655"/>
            </a:xfrm>
          </p:grpSpPr>
          <p:sp>
            <p:nvSpPr>
              <p:cNvPr id="150" name="Seta: Divisa 149">
                <a:extLst>
                  <a:ext uri="{FF2B5EF4-FFF2-40B4-BE49-F238E27FC236}">
                    <a16:creationId xmlns:a16="http://schemas.microsoft.com/office/drawing/2014/main" id="{A11F1635-0AF9-4D00-9386-76EE09736388}"/>
                  </a:ext>
                </a:extLst>
              </p:cNvPr>
              <p:cNvSpPr/>
              <p:nvPr/>
            </p:nvSpPr>
            <p:spPr>
              <a:xfrm>
                <a:off x="7270478" y="1917704"/>
                <a:ext cx="1261443" cy="499655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51" name="Seta: Divisa 4">
                <a:extLst>
                  <a:ext uri="{FF2B5EF4-FFF2-40B4-BE49-F238E27FC236}">
                    <a16:creationId xmlns:a16="http://schemas.microsoft.com/office/drawing/2014/main" id="{794818C0-C0AF-40FE-8BAD-D844B74870D0}"/>
                  </a:ext>
                </a:extLst>
              </p:cNvPr>
              <p:cNvSpPr txBox="1"/>
              <p:nvPr/>
            </p:nvSpPr>
            <p:spPr>
              <a:xfrm>
                <a:off x="7375050" y="1917704"/>
                <a:ext cx="1045242" cy="4839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007" tIns="18669" rIns="18669" bIns="18669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b="1" kern="1200" dirty="0"/>
                  <a:t>New addition rule</a:t>
                </a:r>
              </a:p>
            </p:txBody>
          </p:sp>
        </p:grp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C736B632-9064-4D7A-B5A4-37412A48FA9C}"/>
                </a:ext>
              </a:extLst>
            </p:cNvPr>
            <p:cNvSpPr txBox="1"/>
            <p:nvPr/>
          </p:nvSpPr>
          <p:spPr>
            <a:xfrm>
              <a:off x="10275313" y="1428790"/>
              <a:ext cx="1036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Diverse Search</a:t>
              </a:r>
            </a:p>
          </p:txBody>
        </p:sp>
        <p:sp>
          <p:nvSpPr>
            <p:cNvPr id="321" name="CaixaDeTexto 320">
              <a:extLst>
                <a:ext uri="{FF2B5EF4-FFF2-40B4-BE49-F238E27FC236}">
                  <a16:creationId xmlns:a16="http://schemas.microsoft.com/office/drawing/2014/main" id="{4481E613-D069-4DCA-8C8C-FBE1CF712A8E}"/>
                </a:ext>
              </a:extLst>
            </p:cNvPr>
            <p:cNvSpPr txBox="1"/>
            <p:nvPr/>
          </p:nvSpPr>
          <p:spPr>
            <a:xfrm>
              <a:off x="6025398" y="2976884"/>
              <a:ext cx="1250432" cy="12618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Search Exploration </a:t>
              </a:r>
            </a:p>
            <a:p>
              <a:r>
                <a:rPr lang="en-GB" sz="1200" dirty="0"/>
                <a:t>Tackling </a:t>
              </a:r>
              <a:r>
                <a:rPr lang="en-GB" sz="1200" b="1" dirty="0"/>
                <a:t>description</a:t>
              </a:r>
              <a:r>
                <a:rPr lang="en-GB" sz="1200" dirty="0"/>
                <a:t> and </a:t>
              </a:r>
              <a:r>
                <a:rPr lang="en-GB" sz="1200" b="1" dirty="0"/>
                <a:t>cover</a:t>
              </a:r>
              <a:r>
                <a:rPr lang="en-GB" sz="1200" dirty="0"/>
                <a:t> redundancy</a:t>
              </a:r>
            </a:p>
          </p:txBody>
        </p:sp>
        <p:sp>
          <p:nvSpPr>
            <p:cNvPr id="322" name="Retângulo 321">
              <a:extLst>
                <a:ext uri="{FF2B5EF4-FFF2-40B4-BE49-F238E27FC236}">
                  <a16:creationId xmlns:a16="http://schemas.microsoft.com/office/drawing/2014/main" id="{F8056D6B-3838-44D4-ACEA-C2E2EE38A576}"/>
                </a:ext>
              </a:extLst>
            </p:cNvPr>
            <p:cNvSpPr/>
            <p:nvPr/>
          </p:nvSpPr>
          <p:spPr>
            <a:xfrm>
              <a:off x="5613339" y="1908629"/>
              <a:ext cx="3622820" cy="242452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0B29E929-346D-471C-936F-83B8D7758194}"/>
                </a:ext>
              </a:extLst>
            </p:cNvPr>
            <p:cNvSpPr txBox="1"/>
            <p:nvPr/>
          </p:nvSpPr>
          <p:spPr>
            <a:xfrm>
              <a:off x="7705026" y="2976884"/>
              <a:ext cx="1250426" cy="12618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 err="1"/>
                <a:t>RuleSet</a:t>
              </a:r>
              <a:r>
                <a:rPr lang="en-GB" sz="1400" b="1" dirty="0"/>
                <a:t> Diversity</a:t>
              </a:r>
              <a:br>
                <a:rPr lang="en-GB" sz="1400" b="1" dirty="0"/>
              </a:br>
              <a:r>
                <a:rPr lang="en-GB" sz="1200" dirty="0"/>
                <a:t>Tackling </a:t>
              </a:r>
              <a:r>
                <a:rPr lang="en-GB" sz="1200" b="1" dirty="0"/>
                <a:t>description</a:t>
              </a:r>
              <a:r>
                <a:rPr lang="en-GB" sz="1200" dirty="0"/>
                <a:t> and </a:t>
              </a:r>
              <a:r>
                <a:rPr lang="en-GB" sz="1200" b="1" dirty="0"/>
                <a:t>model</a:t>
              </a:r>
              <a:r>
                <a:rPr lang="en-GB" sz="1200" dirty="0"/>
                <a:t> redundancy </a:t>
              </a:r>
              <a:endParaRPr lang="en-GB" sz="1400" b="1" dirty="0"/>
            </a:p>
          </p:txBody>
        </p:sp>
        <p:sp>
          <p:nvSpPr>
            <p:cNvPr id="324" name="CaixaDeTexto 323">
              <a:extLst>
                <a:ext uri="{FF2B5EF4-FFF2-40B4-BE49-F238E27FC236}">
                  <a16:creationId xmlns:a16="http://schemas.microsoft.com/office/drawing/2014/main" id="{01B279C4-8922-4299-A36C-430AF1393003}"/>
                </a:ext>
              </a:extLst>
            </p:cNvPr>
            <p:cNvSpPr txBox="1"/>
            <p:nvPr/>
          </p:nvSpPr>
          <p:spPr>
            <a:xfrm>
              <a:off x="5591136" y="1608934"/>
              <a:ext cx="1284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DIVERSITY</a:t>
              </a:r>
            </a:p>
          </p:txBody>
        </p: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DB60D15E-8B11-46D6-83E5-30FE504768A9}"/>
                </a:ext>
              </a:extLst>
            </p:cNvPr>
            <p:cNvGrpSpPr/>
            <p:nvPr/>
          </p:nvGrpSpPr>
          <p:grpSpPr>
            <a:xfrm>
              <a:off x="8756771" y="3067930"/>
              <a:ext cx="1378026" cy="1020824"/>
              <a:chOff x="8756771" y="1660231"/>
              <a:chExt cx="1378026" cy="1020824"/>
            </a:xfrm>
          </p:grpSpPr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D22DEDDE-D0D6-4EE2-9000-C188F28B2FA7}"/>
                  </a:ext>
                </a:extLst>
              </p:cNvPr>
              <p:cNvSpPr/>
              <p:nvPr/>
            </p:nvSpPr>
            <p:spPr>
              <a:xfrm>
                <a:off x="9330576" y="2339285"/>
                <a:ext cx="230417" cy="34177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2" name="Conector reto 111">
                <a:extLst>
                  <a:ext uri="{FF2B5EF4-FFF2-40B4-BE49-F238E27FC236}">
                    <a16:creationId xmlns:a16="http://schemas.microsoft.com/office/drawing/2014/main" id="{9F9713C9-DB66-4DCC-BD56-B95D74B059E7}"/>
                  </a:ext>
                </a:extLst>
              </p:cNvPr>
              <p:cNvCxnSpPr>
                <a:cxnSpLocks/>
                <a:stCxn id="114" idx="2"/>
                <a:endCxn id="111" idx="0"/>
              </p:cNvCxnSpPr>
              <p:nvPr/>
            </p:nvCxnSpPr>
            <p:spPr>
              <a:xfrm>
                <a:off x="9445784" y="2117382"/>
                <a:ext cx="1" cy="221903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Retângulo: Cantos Arredondados 113">
                <a:extLst>
                  <a:ext uri="{FF2B5EF4-FFF2-40B4-BE49-F238E27FC236}">
                    <a16:creationId xmlns:a16="http://schemas.microsoft.com/office/drawing/2014/main" id="{99FE1DA0-8578-4F51-B957-9E5EE4D3B2D4}"/>
                  </a:ext>
                </a:extLst>
              </p:cNvPr>
              <p:cNvSpPr/>
              <p:nvPr/>
            </p:nvSpPr>
            <p:spPr>
              <a:xfrm>
                <a:off x="8756771" y="1660231"/>
                <a:ext cx="1378026" cy="45715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ESMAM-DS</a:t>
                </a:r>
              </a:p>
            </p:txBody>
          </p:sp>
        </p:grpSp>
        <p:grpSp>
          <p:nvGrpSpPr>
            <p:cNvPr id="147" name="Agrupar 146">
              <a:extLst>
                <a:ext uri="{FF2B5EF4-FFF2-40B4-BE49-F238E27FC236}">
                  <a16:creationId xmlns:a16="http://schemas.microsoft.com/office/drawing/2014/main" id="{863DBDC1-0236-4F73-A9A9-6B261DB9FB55}"/>
                </a:ext>
              </a:extLst>
            </p:cNvPr>
            <p:cNvGrpSpPr/>
            <p:nvPr/>
          </p:nvGrpSpPr>
          <p:grpSpPr>
            <a:xfrm>
              <a:off x="8756771" y="1660231"/>
              <a:ext cx="1378026" cy="1020824"/>
              <a:chOff x="-840327" y="2322408"/>
              <a:chExt cx="1055936" cy="599532"/>
            </a:xfrm>
          </p:grpSpPr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60F425FF-6F49-48FD-866B-81DAF266B2D0}"/>
                  </a:ext>
                </a:extLst>
              </p:cNvPr>
              <p:cNvSpPr/>
              <p:nvPr/>
            </p:nvSpPr>
            <p:spPr>
              <a:xfrm>
                <a:off x="-400639" y="2721218"/>
                <a:ext cx="176561" cy="20072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id="{D2683D20-4F14-4E9C-A884-A2E5CAEA7BCF}"/>
                  </a:ext>
                </a:extLst>
              </p:cNvPr>
              <p:cNvSpPr/>
              <p:nvPr/>
            </p:nvSpPr>
            <p:spPr>
              <a:xfrm>
                <a:off x="-840327" y="2322408"/>
                <a:ext cx="1055936" cy="26848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ESMAM-DS</a:t>
                </a:r>
              </a:p>
            </p:txBody>
          </p:sp>
          <p:cxnSp>
            <p:nvCxnSpPr>
              <p:cNvPr id="156" name="Conector reto 155">
                <a:extLst>
                  <a:ext uri="{FF2B5EF4-FFF2-40B4-BE49-F238E27FC236}">
                    <a16:creationId xmlns:a16="http://schemas.microsoft.com/office/drawing/2014/main" id="{650D5E0E-8CA2-4AE0-B2B5-D9E9CD8C465F}"/>
                  </a:ext>
                </a:extLst>
              </p:cNvPr>
              <p:cNvCxnSpPr>
                <a:cxnSpLocks/>
                <a:stCxn id="155" idx="2"/>
                <a:endCxn id="154" idx="0"/>
              </p:cNvCxnSpPr>
              <p:nvPr/>
            </p:nvCxnSpPr>
            <p:spPr>
              <a:xfrm>
                <a:off x="-312359" y="2590894"/>
                <a:ext cx="1" cy="13032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19" name="Chave Direita 318">
            <a:extLst>
              <a:ext uri="{FF2B5EF4-FFF2-40B4-BE49-F238E27FC236}">
                <a16:creationId xmlns:a16="http://schemas.microsoft.com/office/drawing/2014/main" id="{BEC55E86-84B5-4A26-B0D7-8079D403DC1B}"/>
              </a:ext>
            </a:extLst>
          </p:cNvPr>
          <p:cNvSpPr/>
          <p:nvPr/>
        </p:nvSpPr>
        <p:spPr>
          <a:xfrm rot="16200000">
            <a:off x="5635326" y="3272985"/>
            <a:ext cx="786888" cy="3087562"/>
          </a:xfrm>
          <a:prstGeom prst="rightBrace">
            <a:avLst>
              <a:gd name="adj1" fmla="val 56363"/>
              <a:gd name="adj2" fmla="val 66590"/>
            </a:avLst>
          </a:pr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Seta: para Cima 122">
            <a:extLst>
              <a:ext uri="{FF2B5EF4-FFF2-40B4-BE49-F238E27FC236}">
                <a16:creationId xmlns:a16="http://schemas.microsoft.com/office/drawing/2014/main" id="{55372003-F183-4940-887D-DFB1663D1135}"/>
              </a:ext>
            </a:extLst>
          </p:cNvPr>
          <p:cNvSpPr/>
          <p:nvPr/>
        </p:nvSpPr>
        <p:spPr>
          <a:xfrm rot="20268557">
            <a:off x="8741371" y="4322992"/>
            <a:ext cx="130034" cy="943510"/>
          </a:xfrm>
          <a:prstGeom prst="upArrow">
            <a:avLst>
              <a:gd name="adj1" fmla="val 26064"/>
              <a:gd name="adj2" fmla="val 9901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27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0D374-28BA-441D-9C91-7647C7C9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FINAL VERSION: ESMAM-DS (Diverse Search)</a:t>
            </a:r>
          </a:p>
        </p:txBody>
      </p:sp>
      <p:sp>
        <p:nvSpPr>
          <p:cNvPr id="74" name="Espaço Reservado para Número de Slide 73">
            <a:extLst>
              <a:ext uri="{FF2B5EF4-FFF2-40B4-BE49-F238E27FC236}">
                <a16:creationId xmlns:a16="http://schemas.microsoft.com/office/drawing/2014/main" id="{BC955524-E7F6-46ED-A25A-C685653D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7</a:t>
            </a:fld>
            <a:endParaRPr lang="en-US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DDAB8769-2F43-4991-A541-A09A984E3F75}"/>
              </a:ext>
            </a:extLst>
          </p:cNvPr>
          <p:cNvSpPr txBox="1"/>
          <p:nvPr/>
        </p:nvSpPr>
        <p:spPr>
          <a:xfrm>
            <a:off x="538302" y="4877288"/>
            <a:ext cx="73924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STRUCTURAL ADJUSTMENTS</a:t>
            </a:r>
          </a:p>
          <a:p>
            <a:pPr marL="285750" indent="-285750">
              <a:buFontTx/>
              <a:buChar char="-"/>
            </a:pPr>
            <a:r>
              <a:rPr lang="en-GB" sz="1600" b="1" dirty="0"/>
              <a:t>Discretisation</a:t>
            </a:r>
            <a:r>
              <a:rPr lang="en-GB" sz="1600" dirty="0"/>
              <a:t>: using quantile (equal frequency) [instead of </a:t>
            </a:r>
            <a:r>
              <a:rPr lang="en-GB" sz="1600" dirty="0" err="1"/>
              <a:t>Kmeans</a:t>
            </a:r>
            <a:r>
              <a:rPr lang="en-GB" sz="1600" dirty="0"/>
              <a:t>]</a:t>
            </a:r>
          </a:p>
          <a:p>
            <a:pPr marL="285750" indent="-285750">
              <a:buFontTx/>
              <a:buChar char="-"/>
            </a:pPr>
            <a:r>
              <a:rPr lang="en-GB" sz="1600" b="1" dirty="0"/>
              <a:t>Algorithm stagnation:</a:t>
            </a:r>
            <a:r>
              <a:rPr lang="en-GB" sz="1600" dirty="0"/>
              <a:t> removed </a:t>
            </a:r>
            <a:r>
              <a:rPr lang="en-GB" sz="1600" dirty="0" err="1"/>
              <a:t>max_uncovered_cases</a:t>
            </a:r>
            <a:r>
              <a:rPr lang="en-GB" sz="1600" dirty="0"/>
              <a:t>: executes until covers all, or dataset stagnation (20 its – no change in coverage) or heuristic goes to zero</a:t>
            </a:r>
          </a:p>
          <a:p>
            <a:pPr marL="285750" indent="-285750">
              <a:buFontTx/>
              <a:buChar char="-"/>
            </a:pPr>
            <a:r>
              <a:rPr lang="en-GB" sz="1600" b="1" dirty="0"/>
              <a:t>Rule construction:</a:t>
            </a:r>
            <a:r>
              <a:rPr lang="en-GB" sz="1600" dirty="0"/>
              <a:t> iteratively constructed by sorting from the set of items related to the partial-rule coverage [instead from the hole set of items]</a:t>
            </a:r>
            <a:endParaRPr lang="en-GB" sz="1600" b="1" dirty="0"/>
          </a:p>
          <a:p>
            <a:pPr marL="742950" lvl="1" indent="-285750">
              <a:buFontTx/>
              <a:buChar char="-"/>
            </a:pPr>
            <a:r>
              <a:rPr lang="en-GB" sz="1600" dirty="0" err="1"/>
              <a:t>Min_cases_per_rule</a:t>
            </a:r>
            <a:r>
              <a:rPr lang="en-GB" sz="1600" dirty="0"/>
              <a:t>: a percentual (5%) from population</a:t>
            </a:r>
          </a:p>
          <a:p>
            <a:endParaRPr lang="en-GB" sz="16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28C1DBF-EFCF-4818-ACDB-AEFAFADD674A}"/>
              </a:ext>
            </a:extLst>
          </p:cNvPr>
          <p:cNvGrpSpPr/>
          <p:nvPr/>
        </p:nvGrpSpPr>
        <p:grpSpPr>
          <a:xfrm>
            <a:off x="148900" y="1353737"/>
            <a:ext cx="11866880" cy="3152123"/>
            <a:chOff x="148900" y="1353737"/>
            <a:chExt cx="11866880" cy="3152123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1449563-A7A8-4B2E-9C1E-01D122362FA4}"/>
                </a:ext>
              </a:extLst>
            </p:cNvPr>
            <p:cNvSpPr/>
            <p:nvPr/>
          </p:nvSpPr>
          <p:spPr>
            <a:xfrm>
              <a:off x="148900" y="1353737"/>
              <a:ext cx="11866880" cy="3152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213EB9E7-5B9B-4CFC-B292-834B1268585C}"/>
                </a:ext>
              </a:extLst>
            </p:cNvPr>
            <p:cNvSpPr/>
            <p:nvPr/>
          </p:nvSpPr>
          <p:spPr>
            <a:xfrm>
              <a:off x="10284442" y="3487383"/>
              <a:ext cx="1610000" cy="8674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vs</a:t>
              </a:r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</a:p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Complement</a:t>
              </a:r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23A80A99-AEAE-4CD4-AC70-B868A6BA5405}"/>
                </a:ext>
              </a:extLst>
            </p:cNvPr>
            <p:cNvSpPr/>
            <p:nvPr/>
          </p:nvSpPr>
          <p:spPr>
            <a:xfrm>
              <a:off x="10284441" y="2157044"/>
              <a:ext cx="1610000" cy="8674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vs.</a:t>
              </a:r>
            </a:p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Population</a:t>
              </a:r>
            </a:p>
          </p:txBody>
        </p:sp>
        <p:sp>
          <p:nvSpPr>
            <p:cNvPr id="48" name="Seta: para a Direita 47">
              <a:extLst>
                <a:ext uri="{FF2B5EF4-FFF2-40B4-BE49-F238E27FC236}">
                  <a16:creationId xmlns:a16="http://schemas.microsoft.com/office/drawing/2014/main" id="{1EDB72AD-290B-4D4F-9CFA-DF148B4BE86B}"/>
                </a:ext>
              </a:extLst>
            </p:cNvPr>
            <p:cNvSpPr/>
            <p:nvPr/>
          </p:nvSpPr>
          <p:spPr>
            <a:xfrm>
              <a:off x="858074" y="3760239"/>
              <a:ext cx="9541818" cy="249799"/>
            </a:xfrm>
            <a:prstGeom prst="rightArrow">
              <a:avLst>
                <a:gd name="adj1" fmla="val 13637"/>
                <a:gd name="adj2" fmla="val 14611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CBE15BBD-0675-44BA-8B94-22846042EB6D}"/>
                </a:ext>
              </a:extLst>
            </p:cNvPr>
            <p:cNvGrpSpPr/>
            <p:nvPr/>
          </p:nvGrpSpPr>
          <p:grpSpPr>
            <a:xfrm>
              <a:off x="4485149" y="2408848"/>
              <a:ext cx="5932193" cy="1492320"/>
              <a:chOff x="5310591" y="1588406"/>
              <a:chExt cx="6130559" cy="1250944"/>
            </a:xfrm>
          </p:grpSpPr>
          <p:sp>
            <p:nvSpPr>
              <p:cNvPr id="80" name="Seta: para a Direita 79">
                <a:extLst>
                  <a:ext uri="{FF2B5EF4-FFF2-40B4-BE49-F238E27FC236}">
                    <a16:creationId xmlns:a16="http://schemas.microsoft.com/office/drawing/2014/main" id="{E5220A56-78E4-4E14-8ED3-B0F4C27AC710}"/>
                  </a:ext>
                </a:extLst>
              </p:cNvPr>
              <p:cNvSpPr/>
              <p:nvPr/>
            </p:nvSpPr>
            <p:spPr>
              <a:xfrm>
                <a:off x="5310591" y="1588406"/>
                <a:ext cx="6130559" cy="228047"/>
              </a:xfrm>
              <a:prstGeom prst="rightArrow">
                <a:avLst>
                  <a:gd name="adj1" fmla="val 13637"/>
                  <a:gd name="adj2" fmla="val 130439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2" name="Conector reto 81">
                <a:extLst>
                  <a:ext uri="{FF2B5EF4-FFF2-40B4-BE49-F238E27FC236}">
                    <a16:creationId xmlns:a16="http://schemas.microsoft.com/office/drawing/2014/main" id="{F05DABC2-E360-494C-8886-04D860C86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8186" y="1709121"/>
                <a:ext cx="0" cy="113022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717253D0-BEE7-44BB-AF22-409F67E9E1DB}"/>
                </a:ext>
              </a:extLst>
            </p:cNvPr>
            <p:cNvGrpSpPr/>
            <p:nvPr/>
          </p:nvGrpSpPr>
          <p:grpSpPr>
            <a:xfrm>
              <a:off x="5943247" y="2145129"/>
              <a:ext cx="1646218" cy="786889"/>
              <a:chOff x="3260528" y="123211"/>
              <a:chExt cx="1383086" cy="788885"/>
            </a:xfrm>
          </p:grpSpPr>
          <p:sp>
            <p:nvSpPr>
              <p:cNvPr id="78" name="Seta: Divisa 77">
                <a:extLst>
                  <a:ext uri="{FF2B5EF4-FFF2-40B4-BE49-F238E27FC236}">
                    <a16:creationId xmlns:a16="http://schemas.microsoft.com/office/drawing/2014/main" id="{51028A05-8F04-4A28-B4FE-9D1A854E4802}"/>
                  </a:ext>
                </a:extLst>
              </p:cNvPr>
              <p:cNvSpPr/>
              <p:nvPr/>
            </p:nvSpPr>
            <p:spPr>
              <a:xfrm>
                <a:off x="3260528" y="123211"/>
                <a:ext cx="1383086" cy="788885"/>
              </a:xfrm>
              <a:prstGeom prst="chevron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9" name="Seta: Divisa 4">
                <a:extLst>
                  <a:ext uri="{FF2B5EF4-FFF2-40B4-BE49-F238E27FC236}">
                    <a16:creationId xmlns:a16="http://schemas.microsoft.com/office/drawing/2014/main" id="{12A8C720-1914-4EEF-A0F5-898FAF1B2170}"/>
                  </a:ext>
                </a:extLst>
              </p:cNvPr>
              <p:cNvSpPr txBox="1"/>
              <p:nvPr/>
            </p:nvSpPr>
            <p:spPr>
              <a:xfrm>
                <a:off x="3375181" y="123211"/>
                <a:ext cx="1146036" cy="76402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007" tIns="18669" rIns="18669" bIns="18669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b="1" dirty="0"/>
                  <a:t>Dynamic heuristic function</a:t>
                </a:r>
                <a:endParaRPr lang="en-US" sz="1400" b="1" kern="1200" dirty="0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E42DEF14-30AB-43E9-9C68-E33E8F3F0700}"/>
                </a:ext>
              </a:extLst>
            </p:cNvPr>
            <p:cNvGrpSpPr/>
            <p:nvPr/>
          </p:nvGrpSpPr>
          <p:grpSpPr>
            <a:xfrm>
              <a:off x="263401" y="2739303"/>
              <a:ext cx="1189344" cy="1280193"/>
              <a:chOff x="583244" y="2109049"/>
              <a:chExt cx="911355" cy="812891"/>
            </a:xfrm>
          </p:grpSpPr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5846DACC-B79C-40E5-BF37-3A22FAA8BEF5}"/>
                  </a:ext>
                </a:extLst>
              </p:cNvPr>
              <p:cNvSpPr/>
              <p:nvPr/>
            </p:nvSpPr>
            <p:spPr>
              <a:xfrm>
                <a:off x="950641" y="2721218"/>
                <a:ext cx="176561" cy="20072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tângulo: Cantos Arredondados 75">
                <a:extLst>
                  <a:ext uri="{FF2B5EF4-FFF2-40B4-BE49-F238E27FC236}">
                    <a16:creationId xmlns:a16="http://schemas.microsoft.com/office/drawing/2014/main" id="{290FC2D7-8B74-49EE-86A2-EE284CF65AE9}"/>
                  </a:ext>
                </a:extLst>
              </p:cNvPr>
              <p:cNvSpPr/>
              <p:nvPr/>
            </p:nvSpPr>
            <p:spPr>
              <a:xfrm>
                <a:off x="583244" y="2109049"/>
                <a:ext cx="911355" cy="39883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BRACIS</a:t>
                </a:r>
              </a:p>
            </p:txBody>
          </p:sp>
          <p:cxnSp>
            <p:nvCxnSpPr>
              <p:cNvPr id="77" name="Conector reto 76">
                <a:extLst>
                  <a:ext uri="{FF2B5EF4-FFF2-40B4-BE49-F238E27FC236}">
                    <a16:creationId xmlns:a16="http://schemas.microsoft.com/office/drawing/2014/main" id="{B63C7857-B2B8-48D0-8D98-CFBC85EEA56E}"/>
                  </a:ext>
                </a:extLst>
              </p:cNvPr>
              <p:cNvCxnSpPr>
                <a:cxnSpLocks/>
                <a:stCxn id="76" idx="2"/>
                <a:endCxn id="75" idx="0"/>
              </p:cNvCxnSpPr>
              <p:nvPr/>
            </p:nvCxnSpPr>
            <p:spPr>
              <a:xfrm>
                <a:off x="1038922" y="2507888"/>
                <a:ext cx="0" cy="213330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73AFF594-FC76-4832-9B12-9D60E5B7C2FC}"/>
                </a:ext>
              </a:extLst>
            </p:cNvPr>
            <p:cNvGrpSpPr/>
            <p:nvPr/>
          </p:nvGrpSpPr>
          <p:grpSpPr>
            <a:xfrm>
              <a:off x="7570384" y="2157413"/>
              <a:ext cx="1646218" cy="786889"/>
              <a:chOff x="7270478" y="1917704"/>
              <a:chExt cx="1261443" cy="499655"/>
            </a:xfrm>
          </p:grpSpPr>
          <p:sp>
            <p:nvSpPr>
              <p:cNvPr id="69" name="Seta: Divisa 68">
                <a:extLst>
                  <a:ext uri="{FF2B5EF4-FFF2-40B4-BE49-F238E27FC236}">
                    <a16:creationId xmlns:a16="http://schemas.microsoft.com/office/drawing/2014/main" id="{E227CD46-2D60-4652-99BA-250915C4C76F}"/>
                  </a:ext>
                </a:extLst>
              </p:cNvPr>
              <p:cNvSpPr/>
              <p:nvPr/>
            </p:nvSpPr>
            <p:spPr>
              <a:xfrm>
                <a:off x="7270478" y="1917704"/>
                <a:ext cx="1261443" cy="499655"/>
              </a:xfrm>
              <a:prstGeom prst="chevr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70" name="Seta: Divisa 4">
                <a:extLst>
                  <a:ext uri="{FF2B5EF4-FFF2-40B4-BE49-F238E27FC236}">
                    <a16:creationId xmlns:a16="http://schemas.microsoft.com/office/drawing/2014/main" id="{6BBAFC19-45AC-4F72-9ECA-875963B4236A}"/>
                  </a:ext>
                </a:extLst>
              </p:cNvPr>
              <p:cNvSpPr txBox="1"/>
              <p:nvPr/>
            </p:nvSpPr>
            <p:spPr>
              <a:xfrm>
                <a:off x="7375050" y="1917704"/>
                <a:ext cx="1045242" cy="4839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007" tIns="18669" rIns="18669" bIns="18669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b="1" kern="1200" dirty="0"/>
                  <a:t>New addition rule</a:t>
                </a:r>
              </a:p>
            </p:txBody>
          </p:sp>
        </p:grp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F9308D04-8800-4E9B-AFDC-C171BC92917C}"/>
                </a:ext>
              </a:extLst>
            </p:cNvPr>
            <p:cNvSpPr txBox="1"/>
            <p:nvPr/>
          </p:nvSpPr>
          <p:spPr>
            <a:xfrm>
              <a:off x="10275313" y="1428790"/>
              <a:ext cx="1036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Diverse Search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911C7183-54AB-4010-B1A2-E56DFDFAA9EA}"/>
                </a:ext>
              </a:extLst>
            </p:cNvPr>
            <p:cNvSpPr txBox="1"/>
            <p:nvPr/>
          </p:nvSpPr>
          <p:spPr>
            <a:xfrm>
              <a:off x="6025398" y="2976884"/>
              <a:ext cx="1250432" cy="12618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Search Exploration </a:t>
              </a:r>
            </a:p>
            <a:p>
              <a:r>
                <a:rPr lang="en-GB" sz="1200" dirty="0"/>
                <a:t>Tackling </a:t>
              </a:r>
              <a:r>
                <a:rPr lang="en-GB" sz="1200" b="1" dirty="0"/>
                <a:t>description</a:t>
              </a:r>
              <a:r>
                <a:rPr lang="en-GB" sz="1200" dirty="0"/>
                <a:t> and </a:t>
              </a:r>
              <a:r>
                <a:rPr lang="en-GB" sz="1200" b="1" dirty="0"/>
                <a:t>cover</a:t>
              </a:r>
              <a:r>
                <a:rPr lang="en-GB" sz="1200" dirty="0"/>
                <a:t> redundancy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F5C35929-14B9-491C-B579-95E60407F003}"/>
                </a:ext>
              </a:extLst>
            </p:cNvPr>
            <p:cNvSpPr/>
            <p:nvPr/>
          </p:nvSpPr>
          <p:spPr>
            <a:xfrm>
              <a:off x="5613339" y="1908629"/>
              <a:ext cx="3622820" cy="242452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AAE54BFF-F78E-4478-BEE0-C8173B242E37}"/>
                </a:ext>
              </a:extLst>
            </p:cNvPr>
            <p:cNvSpPr txBox="1"/>
            <p:nvPr/>
          </p:nvSpPr>
          <p:spPr>
            <a:xfrm>
              <a:off x="7705026" y="2976884"/>
              <a:ext cx="1250426" cy="12618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 err="1"/>
                <a:t>RuleSet</a:t>
              </a:r>
              <a:r>
                <a:rPr lang="en-GB" sz="1400" b="1" dirty="0"/>
                <a:t> Diversity</a:t>
              </a:r>
              <a:br>
                <a:rPr lang="en-GB" sz="1400" b="1" dirty="0"/>
              </a:br>
              <a:r>
                <a:rPr lang="en-GB" sz="1200" dirty="0"/>
                <a:t>Tackling </a:t>
              </a:r>
              <a:r>
                <a:rPr lang="en-GB" sz="1200" b="1" dirty="0"/>
                <a:t>description</a:t>
              </a:r>
              <a:r>
                <a:rPr lang="en-GB" sz="1200" dirty="0"/>
                <a:t> and </a:t>
              </a:r>
              <a:r>
                <a:rPr lang="en-GB" sz="1200" b="1" dirty="0"/>
                <a:t>model</a:t>
              </a:r>
              <a:r>
                <a:rPr lang="en-GB" sz="1200" dirty="0"/>
                <a:t> redundancy </a:t>
              </a:r>
              <a:endParaRPr lang="en-GB" sz="1400" b="1" dirty="0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968D2EDF-CF82-4119-B1D8-415483E39F68}"/>
                </a:ext>
              </a:extLst>
            </p:cNvPr>
            <p:cNvSpPr txBox="1"/>
            <p:nvPr/>
          </p:nvSpPr>
          <p:spPr>
            <a:xfrm>
              <a:off x="5591136" y="1608934"/>
              <a:ext cx="1284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DIVERSITY</a:t>
              </a:r>
            </a:p>
          </p:txBody>
        </p: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3DDF224A-E3C4-465B-BB89-F9DE99423A14}"/>
                </a:ext>
              </a:extLst>
            </p:cNvPr>
            <p:cNvGrpSpPr/>
            <p:nvPr/>
          </p:nvGrpSpPr>
          <p:grpSpPr>
            <a:xfrm>
              <a:off x="8756771" y="3067930"/>
              <a:ext cx="1378026" cy="1020824"/>
              <a:chOff x="8756771" y="1660231"/>
              <a:chExt cx="1378026" cy="1020824"/>
            </a:xfrm>
          </p:grpSpPr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33CE1675-C444-4300-A3F1-89542FA1D185}"/>
                  </a:ext>
                </a:extLst>
              </p:cNvPr>
              <p:cNvSpPr/>
              <p:nvPr/>
            </p:nvSpPr>
            <p:spPr>
              <a:xfrm>
                <a:off x="9330576" y="2339285"/>
                <a:ext cx="230417" cy="34177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D5F3E442-FA02-4026-9F83-D5B8523C2D1B}"/>
                  </a:ext>
                </a:extLst>
              </p:cNvPr>
              <p:cNvCxnSpPr>
                <a:cxnSpLocks/>
                <a:stCxn id="68" idx="2"/>
                <a:endCxn id="66" idx="0"/>
              </p:cNvCxnSpPr>
              <p:nvPr/>
            </p:nvCxnSpPr>
            <p:spPr>
              <a:xfrm>
                <a:off x="9445784" y="2117382"/>
                <a:ext cx="1" cy="221903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Retângulo: Cantos Arredondados 67">
                <a:extLst>
                  <a:ext uri="{FF2B5EF4-FFF2-40B4-BE49-F238E27FC236}">
                    <a16:creationId xmlns:a16="http://schemas.microsoft.com/office/drawing/2014/main" id="{EA7A90FC-53CD-4D3C-9AB1-305FD092FBD2}"/>
                  </a:ext>
                </a:extLst>
              </p:cNvPr>
              <p:cNvSpPr/>
              <p:nvPr/>
            </p:nvSpPr>
            <p:spPr>
              <a:xfrm>
                <a:off x="8756771" y="1660231"/>
                <a:ext cx="1378026" cy="45715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ESMAM-DS</a:t>
                </a:r>
              </a:p>
            </p:txBody>
          </p:sp>
        </p:grp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61C4028D-018E-41FA-B9C2-4ACF3AFF28BA}"/>
                </a:ext>
              </a:extLst>
            </p:cNvPr>
            <p:cNvGrpSpPr/>
            <p:nvPr/>
          </p:nvGrpSpPr>
          <p:grpSpPr>
            <a:xfrm>
              <a:off x="8756771" y="1660231"/>
              <a:ext cx="1378026" cy="1020824"/>
              <a:chOff x="-840327" y="2322408"/>
              <a:chExt cx="1055936" cy="599532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B9590EE7-6E63-4D0D-A099-332AADC51F63}"/>
                  </a:ext>
                </a:extLst>
              </p:cNvPr>
              <p:cNvSpPr/>
              <p:nvPr/>
            </p:nvSpPr>
            <p:spPr>
              <a:xfrm>
                <a:off x="-400639" y="2721218"/>
                <a:ext cx="176561" cy="20072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DE77D255-E16E-4D72-A1E3-C63CFE9EF895}"/>
                  </a:ext>
                </a:extLst>
              </p:cNvPr>
              <p:cNvSpPr/>
              <p:nvPr/>
            </p:nvSpPr>
            <p:spPr>
              <a:xfrm>
                <a:off x="-840327" y="2322408"/>
                <a:ext cx="1055936" cy="26848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ESMAM-DS</a:t>
                </a:r>
              </a:p>
            </p:txBody>
          </p: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B4B5B5A2-A44E-4CD9-8EFA-4835C82C7FDD}"/>
                  </a:ext>
                </a:extLst>
              </p:cNvPr>
              <p:cNvCxnSpPr>
                <a:cxnSpLocks/>
                <a:stCxn id="64" idx="2"/>
                <a:endCxn id="63" idx="0"/>
              </p:cNvCxnSpPr>
              <p:nvPr/>
            </p:nvCxnSpPr>
            <p:spPr>
              <a:xfrm>
                <a:off x="-312359" y="2590894"/>
                <a:ext cx="1" cy="13032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Seta: Divisa 87">
              <a:extLst>
                <a:ext uri="{FF2B5EF4-FFF2-40B4-BE49-F238E27FC236}">
                  <a16:creationId xmlns:a16="http://schemas.microsoft.com/office/drawing/2014/main" id="{43E1102F-6E52-4840-9CD1-EC3816EF79D0}"/>
                </a:ext>
              </a:extLst>
            </p:cNvPr>
            <p:cNvSpPr/>
            <p:nvPr/>
          </p:nvSpPr>
          <p:spPr>
            <a:xfrm>
              <a:off x="910290" y="3456187"/>
              <a:ext cx="1212963" cy="843789"/>
            </a:xfrm>
            <a:prstGeom prst="chevron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Seta: Divisa 4">
              <a:extLst>
                <a:ext uri="{FF2B5EF4-FFF2-40B4-BE49-F238E27FC236}">
                  <a16:creationId xmlns:a16="http://schemas.microsoft.com/office/drawing/2014/main" id="{50E259D5-8C1B-4406-9DA4-4486D4303F8A}"/>
                </a:ext>
              </a:extLst>
            </p:cNvPr>
            <p:cNvSpPr txBox="1"/>
            <p:nvPr/>
          </p:nvSpPr>
          <p:spPr>
            <a:xfrm>
              <a:off x="1289045" y="3476378"/>
              <a:ext cx="754150" cy="8437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1" kern="1200" dirty="0" err="1"/>
                <a:t>Discretisation</a:t>
              </a:r>
              <a:endParaRPr lang="en-US" sz="1600" b="1" kern="1200" dirty="0"/>
            </a:p>
          </p:txBody>
        </p:sp>
        <p:sp>
          <p:nvSpPr>
            <p:cNvPr id="90" name="Seta: Divisa 89">
              <a:extLst>
                <a:ext uri="{FF2B5EF4-FFF2-40B4-BE49-F238E27FC236}">
                  <a16:creationId xmlns:a16="http://schemas.microsoft.com/office/drawing/2014/main" id="{7EFEAB4C-2191-49D0-B16C-531C20753304}"/>
                </a:ext>
              </a:extLst>
            </p:cNvPr>
            <p:cNvSpPr/>
            <p:nvPr/>
          </p:nvSpPr>
          <p:spPr>
            <a:xfrm>
              <a:off x="1932779" y="3444650"/>
              <a:ext cx="1058327" cy="867472"/>
            </a:xfrm>
            <a:prstGeom prst="chevron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Seta: Divisa 4">
              <a:extLst>
                <a:ext uri="{FF2B5EF4-FFF2-40B4-BE49-F238E27FC236}">
                  <a16:creationId xmlns:a16="http://schemas.microsoft.com/office/drawing/2014/main" id="{CBF1797B-4507-44B3-93F4-E23B12AA39D0}"/>
                </a:ext>
              </a:extLst>
            </p:cNvPr>
            <p:cNvSpPr txBox="1"/>
            <p:nvPr/>
          </p:nvSpPr>
          <p:spPr>
            <a:xfrm>
              <a:off x="2181354" y="3480959"/>
              <a:ext cx="878599" cy="762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1" dirty="0"/>
                <a:t>Algorithm stagnation</a:t>
              </a:r>
              <a:endParaRPr lang="en-US" sz="900" b="1" kern="1200" dirty="0"/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66A981A3-1A77-453E-80EB-F08CC4604E66}"/>
                </a:ext>
              </a:extLst>
            </p:cNvPr>
            <p:cNvSpPr/>
            <p:nvPr/>
          </p:nvSpPr>
          <p:spPr>
            <a:xfrm>
              <a:off x="3077471" y="3682992"/>
              <a:ext cx="230417" cy="34177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DB688054-F52C-4A03-B316-B52D81483689}"/>
                </a:ext>
              </a:extLst>
            </p:cNvPr>
            <p:cNvSpPr/>
            <p:nvPr/>
          </p:nvSpPr>
          <p:spPr>
            <a:xfrm>
              <a:off x="2786216" y="2853170"/>
              <a:ext cx="812929" cy="45715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v0</a:t>
              </a:r>
            </a:p>
          </p:txBody>
        </p: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A587E0E8-8904-4C91-B217-55A9D8AD0D87}"/>
                </a:ext>
              </a:extLst>
            </p:cNvPr>
            <p:cNvCxnSpPr>
              <a:cxnSpLocks/>
              <a:stCxn id="93" idx="2"/>
              <a:endCxn id="92" idx="0"/>
            </p:cNvCxnSpPr>
            <p:nvPr/>
          </p:nvCxnSpPr>
          <p:spPr>
            <a:xfrm flipH="1">
              <a:off x="3192680" y="3310322"/>
              <a:ext cx="1" cy="37267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Seta: Divisa 94">
              <a:extLst>
                <a:ext uri="{FF2B5EF4-FFF2-40B4-BE49-F238E27FC236}">
                  <a16:creationId xmlns:a16="http://schemas.microsoft.com/office/drawing/2014/main" id="{DBA4CB07-D987-4473-8AFE-789EEB305F5D}"/>
                </a:ext>
              </a:extLst>
            </p:cNvPr>
            <p:cNvSpPr/>
            <p:nvPr/>
          </p:nvSpPr>
          <p:spPr>
            <a:xfrm>
              <a:off x="3322858" y="3449168"/>
              <a:ext cx="1058327" cy="867472"/>
            </a:xfrm>
            <a:prstGeom prst="chevron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0" name="Seta: Divisa 4">
              <a:extLst>
                <a:ext uri="{FF2B5EF4-FFF2-40B4-BE49-F238E27FC236}">
                  <a16:creationId xmlns:a16="http://schemas.microsoft.com/office/drawing/2014/main" id="{515E13F8-E591-4552-B8D2-C6E2E672EDB9}"/>
                </a:ext>
              </a:extLst>
            </p:cNvPr>
            <p:cNvSpPr txBox="1"/>
            <p:nvPr/>
          </p:nvSpPr>
          <p:spPr>
            <a:xfrm>
              <a:off x="3592565" y="3540732"/>
              <a:ext cx="745173" cy="762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1" dirty="0"/>
                <a:t>Rule construction</a:t>
              </a:r>
              <a:endParaRPr lang="en-US" sz="900" b="1" kern="1200" dirty="0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34E57B55-BF86-48ED-83D0-68E42B1290B6}"/>
                </a:ext>
              </a:extLst>
            </p:cNvPr>
            <p:cNvSpPr/>
            <p:nvPr/>
          </p:nvSpPr>
          <p:spPr>
            <a:xfrm>
              <a:off x="4945818" y="2376682"/>
              <a:ext cx="230417" cy="34177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5A037F93-262A-4FFE-BBDC-F662D8C2FF8D}"/>
                </a:ext>
              </a:extLst>
            </p:cNvPr>
            <p:cNvSpPr/>
            <p:nvPr/>
          </p:nvSpPr>
          <p:spPr>
            <a:xfrm>
              <a:off x="4560678" y="1576069"/>
              <a:ext cx="1009570" cy="40949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ESMAM</a:t>
              </a:r>
            </a:p>
          </p:txBody>
        </p: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1638F072-40E8-4E13-96A2-9920EEEBA241}"/>
                </a:ext>
              </a:extLst>
            </p:cNvPr>
            <p:cNvCxnSpPr>
              <a:cxnSpLocks/>
              <a:stCxn id="110" idx="2"/>
              <a:endCxn id="105" idx="0"/>
            </p:cNvCxnSpPr>
            <p:nvPr/>
          </p:nvCxnSpPr>
          <p:spPr>
            <a:xfrm flipH="1">
              <a:off x="5061027" y="1985568"/>
              <a:ext cx="4436" cy="391114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804CB93D-07FE-49A2-91A8-EBEC03601C85}"/>
                </a:ext>
              </a:extLst>
            </p:cNvPr>
            <p:cNvSpPr/>
            <p:nvPr/>
          </p:nvSpPr>
          <p:spPr>
            <a:xfrm>
              <a:off x="4945819" y="3709095"/>
              <a:ext cx="230417" cy="34177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id="{7CAD800A-388D-4F64-9604-205E1B693447}"/>
                </a:ext>
              </a:extLst>
            </p:cNvPr>
            <p:cNvSpPr/>
            <p:nvPr/>
          </p:nvSpPr>
          <p:spPr>
            <a:xfrm>
              <a:off x="4560679" y="2908482"/>
              <a:ext cx="1009570" cy="40949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ESMAM</a:t>
              </a:r>
            </a:p>
          </p:txBody>
        </p: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D65E839F-4F29-44FB-B7D5-B22C601AF22C}"/>
                </a:ext>
              </a:extLst>
            </p:cNvPr>
            <p:cNvCxnSpPr>
              <a:cxnSpLocks/>
              <a:stCxn id="122" idx="2"/>
              <a:endCxn id="118" idx="0"/>
            </p:cNvCxnSpPr>
            <p:nvPr/>
          </p:nvCxnSpPr>
          <p:spPr>
            <a:xfrm flipH="1">
              <a:off x="5061028" y="3317981"/>
              <a:ext cx="4436" cy="391114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Chave Direita 111">
            <a:extLst>
              <a:ext uri="{FF2B5EF4-FFF2-40B4-BE49-F238E27FC236}">
                <a16:creationId xmlns:a16="http://schemas.microsoft.com/office/drawing/2014/main" id="{057DA347-9AF9-4775-B76C-60C9EAFCCCEB}"/>
              </a:ext>
            </a:extLst>
          </p:cNvPr>
          <p:cNvSpPr/>
          <p:nvPr/>
        </p:nvSpPr>
        <p:spPr>
          <a:xfrm rot="5400000">
            <a:off x="2365486" y="2864253"/>
            <a:ext cx="341771" cy="3396345"/>
          </a:xfrm>
          <a:prstGeom prst="rightBrace">
            <a:avLst>
              <a:gd name="adj1" fmla="val 56363"/>
              <a:gd name="adj2" fmla="val 7287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68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2704A-13C4-4C70-9EF8-E0A3B982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TACKLING REDUNDANCY: SEARCH EXPLORATION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8351AB-F84B-4778-B65A-2CE3211F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8</a:t>
            </a:fld>
            <a:endParaRPr lang="en-US"/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76D2CA13-4C58-4119-82C6-5D915420667E}"/>
              </a:ext>
            </a:extLst>
          </p:cNvPr>
          <p:cNvGrpSpPr/>
          <p:nvPr/>
        </p:nvGrpSpPr>
        <p:grpSpPr>
          <a:xfrm>
            <a:off x="49878" y="4624219"/>
            <a:ext cx="2759769" cy="1034700"/>
            <a:chOff x="6430561" y="3348613"/>
            <a:chExt cx="3234580" cy="13417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>
                  <a:extLst>
                    <a:ext uri="{FF2B5EF4-FFF2-40B4-BE49-F238E27FC236}">
                      <a16:creationId xmlns:a16="http://schemas.microsoft.com/office/drawing/2014/main" id="{0E8DCA5C-B360-4FF0-A40B-884D93096039}"/>
                    </a:ext>
                  </a:extLst>
                </p:cNvPr>
                <p:cNvSpPr txBox="1"/>
                <p:nvPr/>
              </p:nvSpPr>
              <p:spPr>
                <a:xfrm>
                  <a:off x="6430561" y="3715698"/>
                  <a:ext cx="3234580" cy="9746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n-GB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GB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𝜼</m:t>
                                </m:r>
                              </m:e>
                              <m:sub>
                                <m:r>
                                  <a:rPr lang="en-GB" sz="16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𝒊𝒋</m:t>
                                </m:r>
                                <m:r>
                                  <a:rPr lang="en-GB" sz="16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∀</m:t>
                                </m:r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1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GB" sz="1600" b="1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𝒊𝒋</m:t>
                                    </m:r>
                                    <m:r>
                                      <a:rPr lang="en-GB" sz="1600" b="1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CaixaDeTexto 58">
                  <a:extLst>
                    <a:ext uri="{FF2B5EF4-FFF2-40B4-BE49-F238E27FC236}">
                      <a16:creationId xmlns:a16="http://schemas.microsoft.com/office/drawing/2014/main" id="{0E8DCA5C-B360-4FF0-A40B-884D930960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561" y="3715698"/>
                  <a:ext cx="3234580" cy="97464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CE09A9F-05BE-4B60-A3CB-EE5CAFFFD38E}"/>
                </a:ext>
              </a:extLst>
            </p:cNvPr>
            <p:cNvSpPr txBox="1"/>
            <p:nvPr/>
          </p:nvSpPr>
          <p:spPr>
            <a:xfrm>
              <a:off x="6977159" y="3348613"/>
              <a:ext cx="2092960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TRANSITION RULE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B0BA3A9-2F37-4717-A899-D161B1ADBBD4}"/>
              </a:ext>
            </a:extLst>
          </p:cNvPr>
          <p:cNvGrpSpPr/>
          <p:nvPr/>
        </p:nvGrpSpPr>
        <p:grpSpPr>
          <a:xfrm>
            <a:off x="3256175" y="1615093"/>
            <a:ext cx="3881942" cy="4195989"/>
            <a:chOff x="3256175" y="1279813"/>
            <a:chExt cx="3881942" cy="4195989"/>
          </a:xfrm>
        </p:grpSpPr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B17F376F-3558-4763-9F2D-AAF58ABE769D}"/>
                </a:ext>
              </a:extLst>
            </p:cNvPr>
            <p:cNvGrpSpPr/>
            <p:nvPr/>
          </p:nvGrpSpPr>
          <p:grpSpPr>
            <a:xfrm>
              <a:off x="3256175" y="1686506"/>
              <a:ext cx="3863158" cy="1615009"/>
              <a:chOff x="6685280" y="2251065"/>
              <a:chExt cx="4414521" cy="1253046"/>
            </a:xfrm>
            <a:solidFill>
              <a:schemeClr val="bg1"/>
            </a:solidFill>
          </p:grpSpPr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1CC352B9-C821-49C8-85FF-9E85748E2674}"/>
                  </a:ext>
                </a:extLst>
              </p:cNvPr>
              <p:cNvSpPr/>
              <p:nvPr/>
            </p:nvSpPr>
            <p:spPr>
              <a:xfrm>
                <a:off x="6685280" y="2269456"/>
                <a:ext cx="4414520" cy="123465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CaixaDeTexto 70">
                    <a:extLst>
                      <a:ext uri="{FF2B5EF4-FFF2-40B4-BE49-F238E27FC236}">
                        <a16:creationId xmlns:a16="http://schemas.microsoft.com/office/drawing/2014/main" id="{189E6B7B-911A-4927-ADB3-DBA25BCF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6685281" y="2251065"/>
                    <a:ext cx="4414520" cy="645996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GB" sz="1800" b="1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=1−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−5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" name="CaixaDeTexto 88">
                    <a:extLst>
                      <a:ext uri="{FF2B5EF4-FFF2-40B4-BE49-F238E27FC236}">
                        <a16:creationId xmlns:a16="http://schemas.microsoft.com/office/drawing/2014/main" id="{CDDCC199-C12F-4019-9DE0-DB5A481115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5281" y="2251065"/>
                    <a:ext cx="4414520" cy="64599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CaixaDeTexto 71">
                    <a:extLst>
                      <a:ext uri="{FF2B5EF4-FFF2-40B4-BE49-F238E27FC236}">
                        <a16:creationId xmlns:a16="http://schemas.microsoft.com/office/drawing/2014/main" id="{FBBB2513-D93B-46BE-AB47-0388777DBDAF}"/>
                      </a:ext>
                    </a:extLst>
                  </p:cNvPr>
                  <p:cNvSpPr txBox="1"/>
                  <p:nvPr/>
                </p:nvSpPr>
                <p:spPr>
                  <a:xfrm>
                    <a:off x="6706144" y="2901748"/>
                    <a:ext cx="4393656" cy="602363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Logistic attenuation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GB" sz="14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𝒊𝒋</m:t>
                            </m:r>
                          </m:sub>
                        </m:sSub>
                        <m:r>
                          <a:rPr lang="pt-BR" sz="1400" b="1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:</m:t>
                        </m:r>
                      </m:oMath>
                    </a14:m>
                    <a:r>
                      <a: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(</a:t>
                    </a:r>
                    <a:r>
                      <a:rPr lang="pt-BR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DESCRIPTION</a:t>
                    </a:r>
                    <a:r>
                      <a: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)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𝑖𝑗</m:t>
                            </m:r>
                          </m:sub>
                        </m:sSub>
                      </m:oMath>
                    </a14:m>
                    <a:r>
                      <a: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a:t> the counting of the term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𝑖𝑗</m:t>
                            </m:r>
                          </m:sub>
                        </m:sSub>
                      </m:oMath>
                    </a14:m>
                    <a:r>
                      <a: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a:t> presence in the final rule model. </a:t>
                    </a:r>
                  </a:p>
                </p:txBody>
              </p:sp>
            </mc:Choice>
            <mc:Fallback xmlns="">
              <p:sp>
                <p:nvSpPr>
                  <p:cNvPr id="72" name="CaixaDeTexto 71">
                    <a:extLst>
                      <a:ext uri="{FF2B5EF4-FFF2-40B4-BE49-F238E27FC236}">
                        <a16:creationId xmlns:a16="http://schemas.microsoft.com/office/drawing/2014/main" id="{FBBB2513-D93B-46BE-AB47-0388777DBD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6144" y="2901748"/>
                    <a:ext cx="4393656" cy="60236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75" t="-781" b="-703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B7601A43-E597-431D-BAEA-8B22A73EE090}"/>
                </a:ext>
              </a:extLst>
            </p:cNvPr>
            <p:cNvGrpSpPr/>
            <p:nvPr/>
          </p:nvGrpSpPr>
          <p:grpSpPr>
            <a:xfrm>
              <a:off x="3274960" y="3423533"/>
              <a:ext cx="3863157" cy="2052269"/>
              <a:chOff x="6522719" y="3411122"/>
              <a:chExt cx="4907281" cy="2052269"/>
            </a:xfrm>
            <a:solidFill>
              <a:schemeClr val="bg1"/>
            </a:solidFill>
          </p:grpSpPr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864C530B-7226-4363-B881-2584227B100E}"/>
                  </a:ext>
                </a:extLst>
              </p:cNvPr>
              <p:cNvSpPr/>
              <p:nvPr/>
            </p:nvSpPr>
            <p:spPr>
              <a:xfrm>
                <a:off x="6522720" y="3420330"/>
                <a:ext cx="4907280" cy="2043061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CaixaDeTexto 74">
                    <a:extLst>
                      <a:ext uri="{FF2B5EF4-FFF2-40B4-BE49-F238E27FC236}">
                        <a16:creationId xmlns:a16="http://schemas.microsoft.com/office/drawing/2014/main" id="{E57A51BA-8FB1-49B3-8AF8-CAE21DC0B99E}"/>
                      </a:ext>
                    </a:extLst>
                  </p:cNvPr>
                  <p:cNvSpPr txBox="1"/>
                  <p:nvPr/>
                </p:nvSpPr>
                <p:spPr>
                  <a:xfrm>
                    <a:off x="6522719" y="4276528"/>
                    <a:ext cx="4907281" cy="1186863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The cover-based attenuation: (</a:t>
                    </a:r>
                    <a:r>
                      <a:rPr lang="en-GB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COVERAGE</a:t>
                    </a:r>
                    <a:r>
                      <a: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)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a14:m>
                    <a:r>
                      <a: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a:t> is the size of the term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𝑖𝑗</m:t>
                            </m:r>
                          </m:sub>
                        </m:sSub>
                      </m:oMath>
                    </a14:m>
                    <a:r>
                      <a: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a:t>, i.e. the number of examples </a:t>
                    </a:r>
                    <a14:m>
                      <m:oMath xmlns:m="http://schemas.openxmlformats.org/officeDocument/2006/math"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oMath>
                    </a14:m>
                    <a:r>
                      <a: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a:t> it covers; and 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𝑒</m:t>
                        </m:r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a14:m>
                    <a:r>
                      <a: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a:t> is how many times the example </a:t>
                    </a:r>
                    <a14:m>
                      <m:oMath xmlns:m="http://schemas.openxmlformats.org/officeDocument/2006/math"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oMath>
                    </a14:m>
                    <a:r>
                      <a: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a:t> is covered by any rule in the final rule model </a:t>
                    </a:r>
                    <a14:m>
                      <m:oMath xmlns:m="http://schemas.openxmlformats.org/officeDocument/2006/math"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a14:m>
                    <a:r>
                      <a: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a:t>.</a:t>
                    </a:r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75" name="CaixaDeTexto 74">
                    <a:extLst>
                      <a:ext uri="{FF2B5EF4-FFF2-40B4-BE49-F238E27FC236}">
                        <a16:creationId xmlns:a16="http://schemas.microsoft.com/office/drawing/2014/main" id="{E57A51BA-8FB1-49B3-8AF8-CAE21DC0B9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2719" y="4276528"/>
                    <a:ext cx="4907281" cy="118686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73" t="-1031" b="-463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CaixaDeTexto 111">
                    <a:extLst>
                      <a:ext uri="{FF2B5EF4-FFF2-40B4-BE49-F238E27FC236}">
                        <a16:creationId xmlns:a16="http://schemas.microsoft.com/office/drawing/2014/main" id="{7F84D849-97CB-4418-B5BC-44CBB2802082}"/>
                      </a:ext>
                    </a:extLst>
                  </p:cNvPr>
                  <p:cNvSpPr txBox="1"/>
                  <p:nvPr/>
                </p:nvSpPr>
                <p:spPr>
                  <a:xfrm>
                    <a:off x="6522720" y="3411122"/>
                    <a:ext cx="4907280" cy="828560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GB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GB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oMath>
                      </m:oMathPara>
                    </a14:m>
                    <a:endParaRPr lang="en-GB" dirty="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CaixaDeTexto 93">
                    <a:extLst>
                      <a:ext uri="{FF2B5EF4-FFF2-40B4-BE49-F238E27FC236}">
                        <a16:creationId xmlns:a16="http://schemas.microsoft.com/office/drawing/2014/main" id="{485BE029-92AF-4CA3-90F9-59ECC49D0B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2720" y="3411122"/>
                    <a:ext cx="4907280" cy="82856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B7A2D1D5-692D-4D09-B0B7-581EAFFBEC7C}"/>
                </a:ext>
              </a:extLst>
            </p:cNvPr>
            <p:cNvSpPr txBox="1"/>
            <p:nvPr/>
          </p:nvSpPr>
          <p:spPr>
            <a:xfrm>
              <a:off x="3274960" y="1279813"/>
              <a:ext cx="38443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u="sng" dirty="0"/>
                <a:t>Approached degrees of redundancy:</a:t>
              </a:r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F279B578-03BA-4AA3-A205-27240E667881}"/>
                  </a:ext>
                </a:extLst>
              </p:cNvPr>
              <p:cNvSpPr txBox="1"/>
              <p:nvPr/>
            </p:nvSpPr>
            <p:spPr>
              <a:xfrm>
                <a:off x="7561091" y="1832132"/>
                <a:ext cx="4842217" cy="738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𝜼</m:t>
                        </m:r>
                      </m:e>
                      <m:sub>
                        <m:r>
                          <a:rPr lang="pt-BR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𝐸𝑆𝑀𝐴𝑀</m:t>
                        </m:r>
                      </m:sub>
                    </m:sSub>
                    <m:r>
                      <a:rPr lang="en-GB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2− </m:t>
                            </m:r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𝐻</m:t>
                            </m:r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𝑊</m:t>
                            </m:r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= 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∀</m:t>
                            </m:r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2− </m:t>
                                </m:r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𝐻</m:t>
                                </m:r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𝑊</m:t>
                                </m:r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=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den>
                    </m:f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pt-BR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pt-BR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pt-BR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∀</m:t>
                                </m:r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  <m:sup>
                            <m:r>
                              <a:rPr lang="pt-BR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F279B578-03BA-4AA3-A205-27240E667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91" y="1832132"/>
                <a:ext cx="4842217" cy="7382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0CF875-DF15-456A-BA2B-3BACA8C84516}"/>
              </a:ext>
            </a:extLst>
          </p:cNvPr>
          <p:cNvSpPr txBox="1"/>
          <p:nvPr/>
        </p:nvSpPr>
        <p:spPr>
          <a:xfrm>
            <a:off x="7878402" y="4200338"/>
            <a:ext cx="422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[S] STATIC: over initial set (initialization)</a:t>
            </a:r>
          </a:p>
          <a:p>
            <a:r>
              <a:rPr lang="en-GB" dirty="0"/>
              <a:t>[D] DINAMIC: over the uncovered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aixaDeTexto 121">
                <a:extLst>
                  <a:ext uri="{FF2B5EF4-FFF2-40B4-BE49-F238E27FC236}">
                    <a16:creationId xmlns:a16="http://schemas.microsoft.com/office/drawing/2014/main" id="{AFD7CFD6-52CF-4748-A5E7-BF9F18C63FF4}"/>
                  </a:ext>
                </a:extLst>
              </p:cNvPr>
              <p:cNvSpPr txBox="1"/>
              <p:nvPr/>
            </p:nvSpPr>
            <p:spPr>
              <a:xfrm>
                <a:off x="7561091" y="3120314"/>
                <a:ext cx="3570490" cy="698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𝜼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𝐸𝑆𝑀𝐴𝑀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𝐷𝑆</m:t>
                        </m:r>
                      </m:sub>
                    </m:sSub>
                    <m:r>
                      <a:rPr lang="en-GB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GB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GB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GB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GB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∀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𝝍</m:t>
                                    </m:r>
                                  </m:e>
                                  <m:sub>
                                    <m:r>
                                      <a:rPr lang="en-GB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GB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  <m:r>
                                  <a:rPr lang="en-GB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en-GB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𝒊𝒋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sSubSup>
                              <m:sSubSupPr>
                                <m:ctrlP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</m:sup>
                            </m:sSubSup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2" name="CaixaDeTexto 121">
                <a:extLst>
                  <a:ext uri="{FF2B5EF4-FFF2-40B4-BE49-F238E27FC236}">
                    <a16:creationId xmlns:a16="http://schemas.microsoft.com/office/drawing/2014/main" id="{AFD7CFD6-52CF-4748-A5E7-BF9F18C63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91" y="3120314"/>
                <a:ext cx="3570490" cy="69897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399A619-FAEC-4F5B-81A3-E52A5C2F4EE8}"/>
                  </a:ext>
                </a:extLst>
              </p:cNvPr>
              <p:cNvSpPr txBox="1"/>
              <p:nvPr/>
            </p:nvSpPr>
            <p:spPr>
              <a:xfrm>
                <a:off x="8018524" y="5178948"/>
                <a:ext cx="3804209" cy="540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OBS.: A term only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pt-B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!=0</m:t>
                    </m:r>
                  </m:oMath>
                </a14:m>
                <a:r>
                  <a:rPr lang="en-GB" sz="1400" dirty="0"/>
                  <a:t> </a:t>
                </a:r>
                <a:br>
                  <a:rPr lang="en-GB" sz="1400" dirty="0"/>
                </a:br>
                <a:r>
                  <a:rPr lang="en-GB" sz="1400" dirty="0"/>
                  <a:t>if it covers more than minimum cases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399A619-FAEC-4F5B-81A3-E52A5C2F4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524" y="5178948"/>
                <a:ext cx="3804209" cy="540533"/>
              </a:xfrm>
              <a:prstGeom prst="rect">
                <a:avLst/>
              </a:prstGeom>
              <a:blipFill>
                <a:blip r:embed="rId18"/>
                <a:stretch>
                  <a:fillRect l="-481" t="-1136" b="-1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Agrupar 2">
            <a:extLst>
              <a:ext uri="{FF2B5EF4-FFF2-40B4-BE49-F238E27FC236}">
                <a16:creationId xmlns:a16="http://schemas.microsoft.com/office/drawing/2014/main" id="{73FE6D4E-C5FA-4EBF-B9DB-C886FCA71718}"/>
              </a:ext>
            </a:extLst>
          </p:cNvPr>
          <p:cNvGrpSpPr/>
          <p:nvPr/>
        </p:nvGrpSpPr>
        <p:grpSpPr>
          <a:xfrm>
            <a:off x="391626" y="1232303"/>
            <a:ext cx="1956171" cy="2676216"/>
            <a:chOff x="1106825" y="1188843"/>
            <a:chExt cx="1956171" cy="2676216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09B9D331-5227-4031-BE71-73A4C06915B7}"/>
                </a:ext>
              </a:extLst>
            </p:cNvPr>
            <p:cNvSpPr/>
            <p:nvPr/>
          </p:nvSpPr>
          <p:spPr>
            <a:xfrm>
              <a:off x="1226928" y="1525663"/>
              <a:ext cx="1836068" cy="233939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5458AC28-EC94-4BD9-96CF-AC5E06DCC2CF}"/>
                </a:ext>
              </a:extLst>
            </p:cNvPr>
            <p:cNvSpPr txBox="1"/>
            <p:nvPr/>
          </p:nvSpPr>
          <p:spPr>
            <a:xfrm>
              <a:off x="1106825" y="1188843"/>
              <a:ext cx="1284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DIVERSITY</a:t>
              </a:r>
            </a:p>
          </p:txBody>
        </p:sp>
        <p:sp>
          <p:nvSpPr>
            <p:cNvPr id="53" name="Seta: Divisa 52">
              <a:extLst>
                <a:ext uri="{FF2B5EF4-FFF2-40B4-BE49-F238E27FC236}">
                  <a16:creationId xmlns:a16="http://schemas.microsoft.com/office/drawing/2014/main" id="{835D7F7E-A0FA-42B1-8B68-9089A188886E}"/>
                </a:ext>
              </a:extLst>
            </p:cNvPr>
            <p:cNvSpPr/>
            <p:nvPr/>
          </p:nvSpPr>
          <p:spPr>
            <a:xfrm>
              <a:off x="1319081" y="1611895"/>
              <a:ext cx="1646218" cy="786889"/>
            </a:xfrm>
            <a:prstGeom prst="chevron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Seta: Divisa 4">
              <a:extLst>
                <a:ext uri="{FF2B5EF4-FFF2-40B4-BE49-F238E27FC236}">
                  <a16:creationId xmlns:a16="http://schemas.microsoft.com/office/drawing/2014/main" id="{2ED6628E-9C42-45EF-8F10-12D8D613467F}"/>
                </a:ext>
              </a:extLst>
            </p:cNvPr>
            <p:cNvSpPr txBox="1"/>
            <p:nvPr/>
          </p:nvSpPr>
          <p:spPr>
            <a:xfrm>
              <a:off x="1455550" y="1611895"/>
              <a:ext cx="1364069" cy="7620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dirty="0"/>
                <a:t>Dynamic heuristic function</a:t>
              </a:r>
              <a:endParaRPr lang="en-US" sz="1400" b="1" kern="1200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DC94928-D7E9-41FB-B0DF-CEC5E5F08F94}"/>
                </a:ext>
              </a:extLst>
            </p:cNvPr>
            <p:cNvSpPr txBox="1"/>
            <p:nvPr/>
          </p:nvSpPr>
          <p:spPr>
            <a:xfrm>
              <a:off x="1512368" y="2503421"/>
              <a:ext cx="1250432" cy="12618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Search Exploration </a:t>
              </a:r>
            </a:p>
            <a:p>
              <a:r>
                <a:rPr lang="en-GB" sz="1200" dirty="0"/>
                <a:t>Tackling </a:t>
              </a:r>
              <a:r>
                <a:rPr lang="en-GB" sz="1200" b="1" dirty="0">
                  <a:solidFill>
                    <a:schemeClr val="accent1"/>
                  </a:solidFill>
                </a:rPr>
                <a:t>description</a:t>
              </a:r>
              <a:r>
                <a:rPr lang="en-GB" sz="1200" dirty="0"/>
                <a:t> and </a:t>
              </a:r>
              <a:r>
                <a:rPr lang="en-GB" sz="1200" b="1" dirty="0">
                  <a:solidFill>
                    <a:schemeClr val="accent1"/>
                  </a:solidFill>
                </a:rPr>
                <a:t>cover</a:t>
              </a:r>
              <a:r>
                <a:rPr lang="en-GB" sz="1200" dirty="0"/>
                <a:t> redundancy</a:t>
              </a:r>
            </a:p>
          </p:txBody>
        </p:sp>
      </p:grpSp>
      <p:sp>
        <p:nvSpPr>
          <p:cNvPr id="28" name="Seta: para Cima 27">
            <a:extLst>
              <a:ext uri="{FF2B5EF4-FFF2-40B4-BE49-F238E27FC236}">
                <a16:creationId xmlns:a16="http://schemas.microsoft.com/office/drawing/2014/main" id="{DBE0BB9F-FBB0-4F3B-A745-13E1CCED1954}"/>
              </a:ext>
            </a:extLst>
          </p:cNvPr>
          <p:cNvSpPr/>
          <p:nvPr/>
        </p:nvSpPr>
        <p:spPr>
          <a:xfrm rot="10800000">
            <a:off x="8069896" y="2465679"/>
            <a:ext cx="130034" cy="943510"/>
          </a:xfrm>
          <a:prstGeom prst="upArrow">
            <a:avLst>
              <a:gd name="adj1" fmla="val 26064"/>
              <a:gd name="adj2" fmla="val 9901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4" descr="Alert PNG Transparent Images | PNG All">
            <a:extLst>
              <a:ext uri="{FF2B5EF4-FFF2-40B4-BE49-F238E27FC236}">
                <a16:creationId xmlns:a16="http://schemas.microsoft.com/office/drawing/2014/main" id="{7C45EAE2-09D8-451C-BFE2-037CC4F0D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922" y="1843755"/>
            <a:ext cx="153567" cy="14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Alert PNG Transparent Images | PNG All">
            <a:extLst>
              <a:ext uri="{FF2B5EF4-FFF2-40B4-BE49-F238E27FC236}">
                <a16:creationId xmlns:a16="http://schemas.microsoft.com/office/drawing/2014/main" id="{ED28F8D0-5309-4A51-B140-90EFED32D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835" y="3153368"/>
            <a:ext cx="153567" cy="14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Alert PNG Transparent Images | PNG All">
            <a:extLst>
              <a:ext uri="{FF2B5EF4-FFF2-40B4-BE49-F238E27FC236}">
                <a16:creationId xmlns:a16="http://schemas.microsoft.com/office/drawing/2014/main" id="{3B4BEFE3-EA5F-4C2C-B528-11AA80469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133" y="4312696"/>
            <a:ext cx="460269" cy="42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60CED2B3-A982-4EFA-B75B-75DE34FEAB8E}"/>
              </a:ext>
            </a:extLst>
          </p:cNvPr>
          <p:cNvSpPr/>
          <p:nvPr/>
        </p:nvSpPr>
        <p:spPr>
          <a:xfrm rot="20022800">
            <a:off x="1906795" y="4812197"/>
            <a:ext cx="514847" cy="82252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ED71104-D2DC-4AD2-994D-D000A2FEFD29}"/>
              </a:ext>
            </a:extLst>
          </p:cNvPr>
          <p:cNvSpPr txBox="1"/>
          <p:nvPr/>
        </p:nvSpPr>
        <p:spPr>
          <a:xfrm>
            <a:off x="2308321" y="4676103"/>
            <a:ext cx="511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B050"/>
                </a:solidFill>
              </a:rPr>
              <a:t>*</a:t>
            </a:r>
            <a:endParaRPr lang="en-GB" dirty="0">
              <a:solidFill>
                <a:srgbClr val="00B050"/>
              </a:solidFill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6AA9233-257B-48A9-994D-7D48DA127121}"/>
              </a:ext>
            </a:extLst>
          </p:cNvPr>
          <p:cNvGrpSpPr/>
          <p:nvPr/>
        </p:nvGrpSpPr>
        <p:grpSpPr>
          <a:xfrm>
            <a:off x="7908148" y="2565986"/>
            <a:ext cx="522475" cy="758841"/>
            <a:chOff x="8443632" y="2677764"/>
            <a:chExt cx="511486" cy="76944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6B687F0-796F-4CF0-A328-998F51C9284A}"/>
                </a:ext>
              </a:extLst>
            </p:cNvPr>
            <p:cNvSpPr/>
            <p:nvPr/>
          </p:nvSpPr>
          <p:spPr>
            <a:xfrm>
              <a:off x="8507887" y="2783959"/>
              <a:ext cx="325034" cy="34392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3377F7B1-70B2-4278-99F3-E9B8E24B8BD5}"/>
                </a:ext>
              </a:extLst>
            </p:cNvPr>
            <p:cNvSpPr txBox="1"/>
            <p:nvPr/>
          </p:nvSpPr>
          <p:spPr>
            <a:xfrm>
              <a:off x="8443632" y="2677764"/>
              <a:ext cx="5114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400" dirty="0">
                  <a:solidFill>
                    <a:srgbClr val="00B050"/>
                  </a:solidFill>
                </a:rPr>
                <a:t>*</a:t>
              </a:r>
              <a:endParaRPr lang="en-GB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30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2704A-13C4-4C70-9EF8-E0A3B982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TACKLING REDUNDANCY: SEARCH EXPLORATION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8351AB-F84B-4778-B65A-2CE3211F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624E-E1F3-4CAA-AB8E-6EF9B7819F45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52590B6-65B8-416C-AE21-0486EB29FB9A}"/>
              </a:ext>
            </a:extLst>
          </p:cNvPr>
          <p:cNvGrpSpPr/>
          <p:nvPr/>
        </p:nvGrpSpPr>
        <p:grpSpPr>
          <a:xfrm>
            <a:off x="391626" y="1232303"/>
            <a:ext cx="1956171" cy="2676216"/>
            <a:chOff x="391626" y="1232303"/>
            <a:chExt cx="1956171" cy="2676216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8977D71-29B7-484A-B06B-FC8558239C7F}"/>
                </a:ext>
              </a:extLst>
            </p:cNvPr>
            <p:cNvSpPr txBox="1"/>
            <p:nvPr/>
          </p:nvSpPr>
          <p:spPr>
            <a:xfrm>
              <a:off x="780991" y="2544439"/>
              <a:ext cx="1250426" cy="12618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 err="1"/>
                <a:t>RuleSet</a:t>
              </a:r>
              <a:r>
                <a:rPr lang="en-GB" sz="1400" b="1" dirty="0"/>
                <a:t> Diversity</a:t>
              </a:r>
              <a:br>
                <a:rPr lang="en-GB" sz="1400" b="1" dirty="0"/>
              </a:br>
              <a:r>
                <a:rPr lang="en-GB" sz="1200" dirty="0"/>
                <a:t>Tackling </a:t>
              </a:r>
              <a:r>
                <a:rPr lang="en-GB" sz="1200" b="1" dirty="0"/>
                <a:t>description</a:t>
              </a:r>
              <a:r>
                <a:rPr lang="en-GB" sz="1200" dirty="0"/>
                <a:t> and </a:t>
              </a:r>
              <a:r>
                <a:rPr lang="en-GB" sz="1200" b="1" dirty="0"/>
                <a:t>model</a:t>
              </a:r>
              <a:r>
                <a:rPr lang="en-GB" sz="1200" dirty="0"/>
                <a:t> redundancy </a:t>
              </a:r>
              <a:endParaRPr lang="en-GB" sz="1400" b="1" dirty="0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3FE6D4E-C5FA-4EBF-B9DB-C886FCA71718}"/>
                </a:ext>
              </a:extLst>
            </p:cNvPr>
            <p:cNvGrpSpPr/>
            <p:nvPr/>
          </p:nvGrpSpPr>
          <p:grpSpPr>
            <a:xfrm>
              <a:off x="391626" y="1232303"/>
              <a:ext cx="1956171" cy="2676216"/>
              <a:chOff x="1106825" y="1188843"/>
              <a:chExt cx="1956171" cy="2676216"/>
            </a:xfrm>
          </p:grpSpPr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09B9D331-5227-4031-BE71-73A4C06915B7}"/>
                  </a:ext>
                </a:extLst>
              </p:cNvPr>
              <p:cNvSpPr/>
              <p:nvPr/>
            </p:nvSpPr>
            <p:spPr>
              <a:xfrm>
                <a:off x="1226928" y="1525663"/>
                <a:ext cx="1836068" cy="2339396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5458AC28-EC94-4BD9-96CF-AC5E06DCC2CF}"/>
                  </a:ext>
                </a:extLst>
              </p:cNvPr>
              <p:cNvSpPr txBox="1"/>
              <p:nvPr/>
            </p:nvSpPr>
            <p:spPr>
              <a:xfrm>
                <a:off x="1106825" y="1188843"/>
                <a:ext cx="1284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rgbClr val="00B050"/>
                    </a:solidFill>
                  </a:rPr>
                  <a:t>DIVERSITY</a:t>
                </a:r>
              </a:p>
            </p:txBody>
          </p:sp>
          <p:sp>
            <p:nvSpPr>
              <p:cNvPr id="53" name="Seta: Divisa 52">
                <a:extLst>
                  <a:ext uri="{FF2B5EF4-FFF2-40B4-BE49-F238E27FC236}">
                    <a16:creationId xmlns:a16="http://schemas.microsoft.com/office/drawing/2014/main" id="{835D7F7E-A0FA-42B1-8B68-9089A188886E}"/>
                  </a:ext>
                </a:extLst>
              </p:cNvPr>
              <p:cNvSpPr/>
              <p:nvPr/>
            </p:nvSpPr>
            <p:spPr>
              <a:xfrm>
                <a:off x="1319081" y="1611895"/>
                <a:ext cx="1646218" cy="786889"/>
              </a:xfrm>
              <a:prstGeom prst="chevron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4" name="Seta: Divisa 4">
                <a:extLst>
                  <a:ext uri="{FF2B5EF4-FFF2-40B4-BE49-F238E27FC236}">
                    <a16:creationId xmlns:a16="http://schemas.microsoft.com/office/drawing/2014/main" id="{2ED6628E-9C42-45EF-8F10-12D8D613467F}"/>
                  </a:ext>
                </a:extLst>
              </p:cNvPr>
              <p:cNvSpPr txBox="1"/>
              <p:nvPr/>
            </p:nvSpPr>
            <p:spPr>
              <a:xfrm>
                <a:off x="1455550" y="1611895"/>
                <a:ext cx="1364069" cy="76209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007" tIns="18669" rIns="18669" bIns="18669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b="1" kern="1200" dirty="0"/>
                  <a:t>New addition rule</a:t>
                </a:r>
              </a:p>
            </p:txBody>
          </p:sp>
        </p:grp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15374A69-E496-4B24-AB9B-95A17BCE02C3}"/>
              </a:ext>
            </a:extLst>
          </p:cNvPr>
          <p:cNvGrpSpPr/>
          <p:nvPr/>
        </p:nvGrpSpPr>
        <p:grpSpPr>
          <a:xfrm>
            <a:off x="3837880" y="1443049"/>
            <a:ext cx="5309146" cy="791721"/>
            <a:chOff x="1491821" y="1613895"/>
            <a:chExt cx="5309146" cy="791721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9B1D7EE3-DE60-406E-BAF6-EF923333B66F}"/>
                </a:ext>
              </a:extLst>
            </p:cNvPr>
            <p:cNvGrpSpPr/>
            <p:nvPr/>
          </p:nvGrpSpPr>
          <p:grpSpPr>
            <a:xfrm>
              <a:off x="1491821" y="1613895"/>
              <a:ext cx="5309146" cy="377712"/>
              <a:chOff x="1491821" y="1613895"/>
              <a:chExt cx="5309146" cy="377712"/>
            </a:xfrm>
          </p:grpSpPr>
          <p:sp>
            <p:nvSpPr>
              <p:cNvPr id="43" name="Rectangle 1">
                <a:extLst>
                  <a:ext uri="{FF2B5EF4-FFF2-40B4-BE49-F238E27FC236}">
                    <a16:creationId xmlns:a16="http://schemas.microsoft.com/office/drawing/2014/main" id="{F6FDC1D9-115C-4B18-A941-F555A14D8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821" y="1663367"/>
                <a:ext cx="5309146" cy="3077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R0: ('X204015_s_at', '[7.00,8.00)')</a:t>
                </a: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R1: ('X204015_s_at', '[7.00,8.00)') &amp; ('X217815_at', '[10.00,10.00]')</a:t>
                </a:r>
                <a:endParaRPr lang="en-US" altLang="en-US" sz="10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53D9FEF2-09D4-4769-B8A4-4BFB832185A9}"/>
                  </a:ext>
                </a:extLst>
              </p:cNvPr>
              <p:cNvSpPr/>
              <p:nvPr/>
            </p:nvSpPr>
            <p:spPr>
              <a:xfrm>
                <a:off x="1801144" y="1613895"/>
                <a:ext cx="2368085" cy="37771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A349140D-8D6B-47D5-914B-60DD42F7FD93}"/>
                </a:ext>
              </a:extLst>
            </p:cNvPr>
            <p:cNvGrpSpPr/>
            <p:nvPr/>
          </p:nvGrpSpPr>
          <p:grpSpPr>
            <a:xfrm>
              <a:off x="1491821" y="2054341"/>
              <a:ext cx="2616101" cy="351275"/>
              <a:chOff x="1491819" y="3899427"/>
              <a:chExt cx="2616101" cy="351275"/>
            </a:xfrm>
          </p:grpSpPr>
          <p:sp>
            <p:nvSpPr>
              <p:cNvPr id="41" name="Rectangle 4">
                <a:extLst>
                  <a:ext uri="{FF2B5EF4-FFF2-40B4-BE49-F238E27FC236}">
                    <a16:creationId xmlns:a16="http://schemas.microsoft.com/office/drawing/2014/main" id="{8B2EF074-F11E-42D0-A1E1-2BF5BFE91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819" y="3921177"/>
                <a:ext cx="2616101" cy="3077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R5: ('X202240_at</a:t>
                </a: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'</a:t>
                </a:r>
                <a:r>
                  <a:rPr lang="en-US" altLang="en-US" sz="10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'[6.00,7.00)</a:t>
                </a: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'</a:t>
                </a:r>
                <a:r>
                  <a:rPr lang="en-US" altLang="en-US" sz="10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R6: ('X202240_at</a:t>
                </a: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'</a:t>
                </a:r>
                <a:r>
                  <a:rPr lang="en-US" altLang="en-US" sz="10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'[4.00,6.00)</a:t>
                </a: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'</a:t>
                </a:r>
                <a:r>
                  <a:rPr lang="en-US" altLang="en-US" sz="10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89A3FD4C-7DA4-439D-99CA-01E0DA7F894B}"/>
                  </a:ext>
                </a:extLst>
              </p:cNvPr>
              <p:cNvSpPr/>
              <p:nvPr/>
            </p:nvSpPr>
            <p:spPr>
              <a:xfrm>
                <a:off x="1814761" y="3899427"/>
                <a:ext cx="1015520" cy="351275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</p:grpSp>
      </p:grpSp>
      <p:pic>
        <p:nvPicPr>
          <p:cNvPr id="45" name="Picture 4" descr="Download List Logo Vector Png PNG Image with No Background - PNGkey.com">
            <a:extLst>
              <a:ext uri="{FF2B5EF4-FFF2-40B4-BE49-F238E27FC236}">
                <a16:creationId xmlns:a16="http://schemas.microsoft.com/office/drawing/2014/main" id="{CBAFEF70-540E-4A7E-8700-A9892CAB4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862" y="1381996"/>
            <a:ext cx="1086795" cy="106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9DDAB950-99C8-4A7E-B516-67916276074A}"/>
              </a:ext>
            </a:extLst>
          </p:cNvPr>
          <p:cNvSpPr/>
          <p:nvPr/>
        </p:nvSpPr>
        <p:spPr>
          <a:xfrm>
            <a:off x="4137009" y="2431154"/>
            <a:ext cx="3053031" cy="936417"/>
          </a:xfrm>
          <a:prstGeom prst="rect">
            <a:avLst/>
          </a:prstGeom>
          <a:solidFill>
            <a:srgbClr val="F7EFF0"/>
          </a:solidFill>
          <a:ln>
            <a:solidFill>
              <a:srgbClr val="86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860000"/>
                </a:solidFill>
              </a:rPr>
              <a:t>SIMILAR </a:t>
            </a:r>
            <a:r>
              <a:rPr lang="en-GB" b="1" dirty="0">
                <a:solidFill>
                  <a:srgbClr val="860000"/>
                </a:solidFill>
              </a:rPr>
              <a:t>MODELS</a:t>
            </a:r>
          </a:p>
          <a:p>
            <a:pPr algn="ctr"/>
            <a:r>
              <a:rPr lang="en-GB" dirty="0">
                <a:solidFill>
                  <a:srgbClr val="860000"/>
                </a:solidFill>
              </a:rPr>
              <a:t>&amp;</a:t>
            </a:r>
          </a:p>
          <a:p>
            <a:pPr algn="ctr"/>
            <a:r>
              <a:rPr lang="en-GB" dirty="0">
                <a:solidFill>
                  <a:srgbClr val="860000"/>
                </a:solidFill>
              </a:rPr>
              <a:t>SIMILARITIES IN </a:t>
            </a:r>
            <a:r>
              <a:rPr lang="en-GB" b="1" dirty="0">
                <a:solidFill>
                  <a:srgbClr val="860000"/>
                </a:solidFill>
              </a:rPr>
              <a:t>DESCRIPTION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5156C18B-1444-4B45-9EF3-0470DB489D99}"/>
              </a:ext>
            </a:extLst>
          </p:cNvPr>
          <p:cNvCxnSpPr>
            <a:cxnSpLocks/>
          </p:cNvCxnSpPr>
          <p:nvPr/>
        </p:nvCxnSpPr>
        <p:spPr>
          <a:xfrm>
            <a:off x="7360616" y="2895276"/>
            <a:ext cx="14879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C3DB356A-7A7D-4B08-A55A-F88CE8F13928}"/>
              </a:ext>
            </a:extLst>
          </p:cNvPr>
          <p:cNvSpPr/>
          <p:nvPr/>
        </p:nvSpPr>
        <p:spPr>
          <a:xfrm>
            <a:off x="8971453" y="2442244"/>
            <a:ext cx="2053520" cy="90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KEEP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GENERALIZATION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E71AF6-C73F-4133-BA8C-8C4861A6F2DA}"/>
              </a:ext>
            </a:extLst>
          </p:cNvPr>
          <p:cNvSpPr txBox="1"/>
          <p:nvPr/>
        </p:nvSpPr>
        <p:spPr>
          <a:xfrm>
            <a:off x="2528419" y="3586480"/>
            <a:ext cx="88825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INITIAL DEFINITIONS</a:t>
            </a:r>
            <a:r>
              <a:rPr lang="en-GB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CC590C5-E204-4F4E-9761-4C3E71770301}"/>
                  </a:ext>
                </a:extLst>
              </p:cNvPr>
              <p:cNvSpPr txBox="1"/>
              <p:nvPr/>
            </p:nvSpPr>
            <p:spPr>
              <a:xfrm>
                <a:off x="452586" y="4263285"/>
                <a:ext cx="11598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𝑑𝑎𝑡𝑎𝑠𝑒𝑡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CC590C5-E204-4F4E-9761-4C3E71770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6" y="4263285"/>
                <a:ext cx="1159805" cy="276999"/>
              </a:xfrm>
              <a:prstGeom prst="rect">
                <a:avLst/>
              </a:prstGeom>
              <a:blipFill>
                <a:blip r:embed="rId3"/>
                <a:stretch>
                  <a:fillRect l="-4737" r="-526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9A984FA-3538-4A07-9744-64B4915D1F71}"/>
                  </a:ext>
                </a:extLst>
              </p:cNvPr>
              <p:cNvSpPr txBox="1"/>
              <p:nvPr/>
            </p:nvSpPr>
            <p:spPr>
              <a:xfrm>
                <a:off x="452586" y="4616608"/>
                <a:ext cx="4186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𝑑𝑒𝑠𝑐𝑟𝑖𝑝𝑡𝑖𝑣𝑒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𝑎𝑡𝑡𝑟𝑖𝑏𝑢𝑡𝑒𝑠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9A984FA-3538-4A07-9744-64B4915D1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6" y="4616608"/>
                <a:ext cx="4186146" cy="276999"/>
              </a:xfrm>
              <a:prstGeom prst="rect">
                <a:avLst/>
              </a:prstGeom>
              <a:blipFill>
                <a:blip r:embed="rId4"/>
                <a:stretch>
                  <a:fillRect l="-873" t="-2174" r="-873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9880E57-CB0D-49D3-A13E-F0F786078B63}"/>
                  </a:ext>
                </a:extLst>
              </p:cNvPr>
              <p:cNvSpPr txBox="1"/>
              <p:nvPr/>
            </p:nvSpPr>
            <p:spPr>
              <a:xfrm>
                <a:off x="391626" y="4969931"/>
                <a:ext cx="5176289" cy="31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𝑑𝑜𝑚𝑎𝑖𝑛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9880E57-CB0D-49D3-A13E-F0F786078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26" y="4969931"/>
                <a:ext cx="5176289" cy="316177"/>
              </a:xfrm>
              <a:prstGeom prst="rect">
                <a:avLst/>
              </a:prstGeom>
              <a:blipFill>
                <a:blip r:embed="rId5"/>
                <a:stretch>
                  <a:fillRect t="-1923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41C2BBA-2817-4743-9E34-A5A7D4E55445}"/>
                  </a:ext>
                </a:extLst>
              </p:cNvPr>
              <p:cNvSpPr txBox="1"/>
              <p:nvPr/>
            </p:nvSpPr>
            <p:spPr>
              <a:xfrm>
                <a:off x="472906" y="5367353"/>
                <a:ext cx="5261890" cy="334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pt-BR" b="1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)|∀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&amp; 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– the set of Terms</a:t>
                </a: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41C2BBA-2817-4743-9E34-A5A7D4E55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06" y="5367353"/>
                <a:ext cx="5261890" cy="334579"/>
              </a:xfrm>
              <a:prstGeom prst="rect">
                <a:avLst/>
              </a:prstGeom>
              <a:blipFill>
                <a:blip r:embed="rId6"/>
                <a:stretch>
                  <a:fillRect l="-1622" t="-14545" r="-1970" b="-3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07A0017-D847-4220-906B-C56B8C204FE9}"/>
              </a:ext>
            </a:extLst>
          </p:cNvPr>
          <p:cNvGrpSpPr/>
          <p:nvPr/>
        </p:nvGrpSpPr>
        <p:grpSpPr>
          <a:xfrm>
            <a:off x="391626" y="5918671"/>
            <a:ext cx="4826578" cy="624605"/>
            <a:chOff x="6339840" y="5488485"/>
            <a:chExt cx="4826578" cy="624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F921BDAA-9130-4BDF-B8CF-5032A53A7693}"/>
                    </a:ext>
                  </a:extLst>
                </p:cNvPr>
                <p:cNvSpPr txBox="1"/>
                <p:nvPr/>
              </p:nvSpPr>
              <p:spPr>
                <a:xfrm>
                  <a:off x="6339840" y="5488485"/>
                  <a:ext cx="4826578" cy="2825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p>
                        </m:s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𝒕𝒉𝒆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𝒔𝒆𝒕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𝒂𝒕𝒕𝒓𝒊𝒃𝒖𝒕𝒆𝒔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𝒅𝒆𝒔𝒄𝒓𝒊𝒑𝒕𝒊𝒐𝒏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F921BDAA-9130-4BDF-B8CF-5032A53A7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840" y="5488485"/>
                  <a:ext cx="4826578" cy="282513"/>
                </a:xfrm>
                <a:prstGeom prst="rect">
                  <a:avLst/>
                </a:prstGeom>
                <a:blipFill>
                  <a:blip r:embed="rId7"/>
                  <a:stretch>
                    <a:fillRect l="-631" t="-4348" r="-1515" b="-347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ixaDeTexto 60">
                  <a:extLst>
                    <a:ext uri="{FF2B5EF4-FFF2-40B4-BE49-F238E27FC236}">
                      <a16:creationId xmlns:a16="http://schemas.microsoft.com/office/drawing/2014/main" id="{A715EB99-C4CA-4ACD-BED8-A12043C18C19}"/>
                    </a:ext>
                  </a:extLst>
                </p:cNvPr>
                <p:cNvSpPr txBox="1"/>
                <p:nvPr/>
              </p:nvSpPr>
              <p:spPr>
                <a:xfrm>
                  <a:off x="6339840" y="5831153"/>
                  <a:ext cx="4326441" cy="281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𝒕𝒉𝒆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𝒔𝒆𝒕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𝒕𝒆𝒓𝒎𝒔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𝒅𝒆𝒔𝒄𝒓𝒊𝒑𝒕𝒊𝒐𝒏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61" name="CaixaDeTexto 60">
                  <a:extLst>
                    <a:ext uri="{FF2B5EF4-FFF2-40B4-BE49-F238E27FC236}">
                      <a16:creationId xmlns:a16="http://schemas.microsoft.com/office/drawing/2014/main" id="{A715EB99-C4CA-4ACD-BED8-A12043C18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840" y="5831153"/>
                  <a:ext cx="4326441" cy="281937"/>
                </a:xfrm>
                <a:prstGeom prst="rect">
                  <a:avLst/>
                </a:prstGeom>
                <a:blipFill>
                  <a:blip r:embed="rId8"/>
                  <a:stretch>
                    <a:fillRect l="-704" t="-4348" r="-1690" b="-369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CFD5B06-1495-4F08-BAF2-7D0D9EF80F85}"/>
                  </a:ext>
                </a:extLst>
              </p:cNvPr>
              <p:cNvSpPr txBox="1"/>
              <p:nvPr/>
            </p:nvSpPr>
            <p:spPr>
              <a:xfrm>
                <a:off x="7064511" y="4926394"/>
                <a:ext cx="3568165" cy="71942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↔ 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CFD5B06-1495-4F08-BAF2-7D0D9EF80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511" y="4926394"/>
                <a:ext cx="3568165" cy="7194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AD645DF-FB9E-4B96-86C5-E8A99DB82AA1}"/>
                  </a:ext>
                </a:extLst>
              </p:cNvPr>
              <p:cNvSpPr txBox="1"/>
              <p:nvPr/>
            </p:nvSpPr>
            <p:spPr>
              <a:xfrm>
                <a:off x="7791264" y="4431160"/>
                <a:ext cx="1717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b="1" dirty="0"/>
                  <a:t>IS IN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AD645DF-FB9E-4B96-86C5-E8A99DB82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264" y="4431160"/>
                <a:ext cx="1717087" cy="369332"/>
              </a:xfrm>
              <a:prstGeom prst="rect">
                <a:avLst/>
              </a:prstGeom>
              <a:blipFill>
                <a:blip r:embed="rId10"/>
                <a:stretch>
                  <a:fillRect l="-2837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tângulo 63">
            <a:extLst>
              <a:ext uri="{FF2B5EF4-FFF2-40B4-BE49-F238E27FC236}">
                <a16:creationId xmlns:a16="http://schemas.microsoft.com/office/drawing/2014/main" id="{1C77A4F4-C18A-47E5-895E-657ED558A4E6}"/>
              </a:ext>
            </a:extLst>
          </p:cNvPr>
          <p:cNvSpPr/>
          <p:nvPr/>
        </p:nvSpPr>
        <p:spPr>
          <a:xfrm>
            <a:off x="7444937" y="6059927"/>
            <a:ext cx="3053031" cy="365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DESCRIPTION GENERALITY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861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1328</Words>
  <Application>Microsoft Office PowerPoint</Application>
  <PresentationFormat>Widescreen</PresentationFormat>
  <Paragraphs>313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Abadi Extra Light</vt:lpstr>
      <vt:lpstr>Arial</vt:lpstr>
      <vt:lpstr>Calibri</vt:lpstr>
      <vt:lpstr>Calibri Light</vt:lpstr>
      <vt:lpstr>Cambria Math</vt:lpstr>
      <vt:lpstr>Courier New</vt:lpstr>
      <vt:lpstr>Tema do Office</vt:lpstr>
      <vt:lpstr>ESMAM ALGORITHM</vt:lpstr>
      <vt:lpstr>IMPLEMENTED ALGORITHMS</vt:lpstr>
      <vt:lpstr>PROBLEM</vt:lpstr>
      <vt:lpstr>PROPOSAL</vt:lpstr>
      <vt:lpstr>FINAL VERSION: ESMAM-DS (Diverse Search)</vt:lpstr>
      <vt:lpstr>FINAL VERSION: ESMAM-DS (Diverse Search)</vt:lpstr>
      <vt:lpstr>FINAL VERSION: ESMAM-DS (Diverse Search)</vt:lpstr>
      <vt:lpstr>TACKLING REDUNDANCY: SEARCH EXPLORATION</vt:lpstr>
      <vt:lpstr>TACKLING REDUNDANCY: SEARCH EXPLORATION</vt:lpstr>
      <vt:lpstr>TACKLING REDUNDANCY: RULE SELECTION</vt:lpstr>
      <vt:lpstr>TACKLING REDUNDANCY: RULE SELECTION</vt:lpstr>
      <vt:lpstr>TACKLING REDUNDANCY: RULE SELECTION</vt:lpstr>
      <vt:lpstr>TACKLING REDUNDANCY: RULE SELECTION</vt:lpstr>
      <vt:lpstr>RESULTS DISPLAY</vt:lpstr>
      <vt:lpstr>STATISTICAL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ESMAM ALGORITHM</dc:title>
  <dc:creator>Juliana Mattos</dc:creator>
  <cp:lastModifiedBy>Juliana Mattos</cp:lastModifiedBy>
  <cp:revision>37</cp:revision>
  <dcterms:created xsi:type="dcterms:W3CDTF">2021-01-27T00:40:11Z</dcterms:created>
  <dcterms:modified xsi:type="dcterms:W3CDTF">2021-02-03T18:17:56Z</dcterms:modified>
</cp:coreProperties>
</file>