
<file path=[Content_Types].xml><?xml version="1.0" encoding="utf-8"?>
<Types xmlns="http://schemas.openxmlformats.org/package/2006/content-types">
  <Default Extension="bin" ContentType="application/vnd.openxmlformats-officedocument.oleObject"/>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embeddedFontLst>
    <p:embeddedFont>
      <p:font typeface="Arial Narrow" panose="020B0606020202030204" pitchFamily="34" charset="0"/>
      <p:regular r:id="rId29"/>
      <p:bold r:id="rId30"/>
      <p:italic r:id="rId31"/>
      <p:boldItalic r:id="rId32"/>
    </p:embeddedFont>
    <p:embeddedFont>
      <p:font typeface="Poppins" panose="00000500000000000000" pitchFamily="2" charset="0"/>
      <p:regular r:id="rId33"/>
      <p:bold r:id="rId34"/>
      <p:italic r:id="rId35"/>
      <p:boldItalic r:id="rId36"/>
    </p:embeddedFont>
    <p:embeddedFont>
      <p:font typeface="Shadows Into Light" panose="020B0604020202020204" charset="0"/>
      <p:regular r:id="rId37"/>
    </p:embeddedFont>
    <p:embeddedFont>
      <p:font typeface="Tahoma" panose="020B0604030504040204" pitchFamily="3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gMXvu9HScXXG3aaUuckuaBhDeP4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7B9DCF-CA56-480C-8F55-1C6BC1692507}">
  <a:tblStyle styleId="{5E7B9DCF-CA56-480C-8F55-1C6BC169250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300" b="0" i="0" u="none" strike="noStrike" cap="none">
                <a:solidFill>
                  <a:schemeClr val="dk1"/>
                </a:solidFill>
                <a:latin typeface="Tahoma"/>
                <a:ea typeface="Tahoma"/>
                <a:cs typeface="Tahoma"/>
                <a:sym typeface="Tahoma"/>
              </a:rPr>
              <a:t>Introducción al UML 2.0</a:t>
            </a:r>
            <a:endParaRPr/>
          </a:p>
        </p:txBody>
      </p:sp>
      <p:sp>
        <p:nvSpPr>
          <p:cNvPr id="31" name="Google Shape;31;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1300" b="0" i="0" u="none" strike="noStrike" cap="none">
                <a:solidFill>
                  <a:schemeClr val="dk1"/>
                </a:solidFill>
                <a:latin typeface="Tahoma"/>
                <a:ea typeface="Tahoma"/>
                <a:cs typeface="Tahoma"/>
                <a:sym typeface="Tahoma"/>
              </a:rPr>
              <a:t>(c) Judith Meles &amp; Asociados</a:t>
            </a:r>
            <a:endParaRPr/>
          </a:p>
        </p:txBody>
      </p:sp>
      <p:sp>
        <p:nvSpPr>
          <p:cNvPr id="32" name="Google Shape;3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300" b="0" i="0" u="none" strike="noStrike" cap="none">
                <a:solidFill>
                  <a:schemeClr val="dk1"/>
                </a:solidFill>
                <a:latin typeface="Tahoma"/>
                <a:ea typeface="Tahoma"/>
                <a:cs typeface="Tahoma"/>
                <a:sym typeface="Tahoma"/>
              </a:rPr>
              <a:t>1</a:t>
            </a:fld>
            <a:endParaRPr sz="1300" b="0" i="0" u="none" strike="noStrike" cap="none">
              <a:solidFill>
                <a:schemeClr val="dk1"/>
              </a:solidFill>
              <a:latin typeface="Tahoma"/>
              <a:ea typeface="Tahoma"/>
              <a:cs typeface="Tahoma"/>
              <a:sym typeface="Tahoma"/>
            </a:endParaRPr>
          </a:p>
        </p:txBody>
      </p:sp>
      <p:sp>
        <p:nvSpPr>
          <p:cNvPr id="33" name="Google Shape;33;p1: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 name="Google Shape;3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2: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300" b="0" i="0" u="none" strike="noStrike" cap="none">
                <a:solidFill>
                  <a:schemeClr val="dk1"/>
                </a:solidFill>
                <a:latin typeface="Tahoma"/>
                <a:ea typeface="Tahoma"/>
                <a:cs typeface="Tahoma"/>
                <a:sym typeface="Tahoma"/>
              </a:rPr>
              <a:t>Introducción al UML 2.0</a:t>
            </a:r>
            <a:endParaRPr/>
          </a:p>
        </p:txBody>
      </p:sp>
      <p:sp>
        <p:nvSpPr>
          <p:cNvPr id="241" name="Google Shape;241;p12: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1300" b="0" i="0" u="none" strike="noStrike" cap="none">
                <a:solidFill>
                  <a:schemeClr val="dk1"/>
                </a:solidFill>
                <a:latin typeface="Tahoma"/>
                <a:ea typeface="Tahoma"/>
                <a:cs typeface="Tahoma"/>
                <a:sym typeface="Tahoma"/>
              </a:rPr>
              <a:t>(c) Judith Meles &amp; Asociados</a:t>
            </a:r>
            <a:endParaRPr/>
          </a:p>
        </p:txBody>
      </p:sp>
      <p:sp>
        <p:nvSpPr>
          <p:cNvPr id="242" name="Google Shape;242;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300" b="0" i="0" u="none" strike="noStrike" cap="none">
                <a:solidFill>
                  <a:schemeClr val="dk1"/>
                </a:solidFill>
                <a:latin typeface="Tahoma"/>
                <a:ea typeface="Tahoma"/>
                <a:cs typeface="Tahoma"/>
                <a:sym typeface="Tahoma"/>
              </a:rPr>
              <a:t>12</a:t>
            </a:fld>
            <a:endParaRPr sz="1300" b="0" i="0" u="none" strike="noStrike" cap="none">
              <a:solidFill>
                <a:schemeClr val="dk1"/>
              </a:solidFill>
              <a:latin typeface="Tahoma"/>
              <a:ea typeface="Tahoma"/>
              <a:cs typeface="Tahoma"/>
              <a:sym typeface="Tahoma"/>
            </a:endParaRPr>
          </a:p>
        </p:txBody>
      </p:sp>
      <p:sp>
        <p:nvSpPr>
          <p:cNvPr id="243" name="Google Shape;243;p12: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4" name="Google Shape;244;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19</a:t>
            </a:fld>
            <a:endParaRPr sz="1200">
              <a:solidFill>
                <a:schemeClr val="dk1"/>
              </a:solidFill>
              <a:latin typeface="Times New Roman"/>
              <a:ea typeface="Times New Roman"/>
              <a:cs typeface="Times New Roman"/>
              <a:sym typeface="Times New Roman"/>
            </a:endParaRPr>
          </a:p>
        </p:txBody>
      </p:sp>
      <p:sp>
        <p:nvSpPr>
          <p:cNvPr id="381" name="Google Shape;381;p19:notes"/>
          <p:cNvSpPr>
            <a:spLocks noGrp="1" noRot="1" noChangeAspect="1"/>
          </p:cNvSpPr>
          <p:nvPr>
            <p:ph type="sldImg" idx="2"/>
          </p:nvPr>
        </p:nvSpPr>
        <p:spPr>
          <a:xfrm>
            <a:off x="468313" y="727075"/>
            <a:ext cx="6375400" cy="35861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82" name="Google Shape;382;p19:notes"/>
          <p:cNvSpPr txBox="1">
            <a:spLocks noGrp="1"/>
          </p:cNvSpPr>
          <p:nvPr>
            <p:ph type="body" idx="1"/>
          </p:nvPr>
        </p:nvSpPr>
        <p:spPr>
          <a:xfrm>
            <a:off x="973138" y="4559300"/>
            <a:ext cx="5367337" cy="4322763"/>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r>
              <a:rPr lang="en-US"/>
              <a:t>Recordemos que en el artículo “No silver bullet” (Brooks 87) (que mencionamos en el Capítulo 1) el prototipado se considera una de las aproximaciones realmente prometedoras, por dirigirse a la complejidad “esencial” del software.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2: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300" b="0" i="0" u="none" strike="noStrike" cap="none">
                <a:solidFill>
                  <a:schemeClr val="dk1"/>
                </a:solidFill>
                <a:latin typeface="Tahoma"/>
                <a:ea typeface="Tahoma"/>
                <a:cs typeface="Tahoma"/>
                <a:sym typeface="Tahoma"/>
              </a:rPr>
              <a:t>Introducción al UML 2.0</a:t>
            </a:r>
            <a:endParaRPr/>
          </a:p>
        </p:txBody>
      </p:sp>
      <p:sp>
        <p:nvSpPr>
          <p:cNvPr id="41" name="Google Shape;41;p2: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1300" b="0" i="0" u="none" strike="noStrike" cap="none">
                <a:solidFill>
                  <a:schemeClr val="dk1"/>
                </a:solidFill>
                <a:latin typeface="Tahoma"/>
                <a:ea typeface="Tahoma"/>
                <a:cs typeface="Tahoma"/>
                <a:sym typeface="Tahoma"/>
              </a:rPr>
              <a:t>(c) Judith Meles &amp; Asociados</a:t>
            </a:r>
            <a:endParaRPr/>
          </a:p>
        </p:txBody>
      </p:sp>
      <p:sp>
        <p:nvSpPr>
          <p:cNvPr id="42" name="Google Shape;4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300" b="0" i="0" u="none" strike="noStrike" cap="none">
                <a:solidFill>
                  <a:schemeClr val="dk1"/>
                </a:solidFill>
                <a:latin typeface="Tahoma"/>
                <a:ea typeface="Tahoma"/>
                <a:cs typeface="Tahoma"/>
                <a:sym typeface="Tahoma"/>
              </a:rPr>
              <a:t>2</a:t>
            </a:fld>
            <a:endParaRPr sz="1300" b="0" i="0" u="none" strike="noStrike" cap="none">
              <a:solidFill>
                <a:schemeClr val="dk1"/>
              </a:solidFill>
              <a:latin typeface="Tahoma"/>
              <a:ea typeface="Tahoma"/>
              <a:cs typeface="Tahoma"/>
              <a:sym typeface="Tahoma"/>
            </a:endParaRPr>
          </a:p>
        </p:txBody>
      </p:sp>
      <p:sp>
        <p:nvSpPr>
          <p:cNvPr id="43" name="Google Shape;43;p2: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 name="Google Shape;4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20</a:t>
            </a:fld>
            <a:endParaRPr sz="1200">
              <a:solidFill>
                <a:schemeClr val="dk1"/>
              </a:solidFill>
              <a:latin typeface="Times New Roman"/>
              <a:ea typeface="Times New Roman"/>
              <a:cs typeface="Times New Roman"/>
              <a:sym typeface="Times New Roman"/>
            </a:endParaRPr>
          </a:p>
        </p:txBody>
      </p:sp>
      <p:sp>
        <p:nvSpPr>
          <p:cNvPr id="389" name="Google Shape;389;p20:notes"/>
          <p:cNvSpPr>
            <a:spLocks noGrp="1" noRot="1" noChangeAspect="1"/>
          </p:cNvSpPr>
          <p:nvPr>
            <p:ph type="sldImg" idx="2"/>
          </p:nvPr>
        </p:nvSpPr>
        <p:spPr>
          <a:xfrm>
            <a:off x="468313" y="727075"/>
            <a:ext cx="6375400" cy="3586163"/>
          </a:xfrm>
          <a:custGeom>
            <a:avLst/>
            <a:gdLst/>
            <a:ahLst/>
            <a:cxnLst/>
            <a:rect l="l" t="t" r="r" b="b"/>
            <a:pathLst>
              <a:path w="120000" h="120000" extrusionOk="0">
                <a:moveTo>
                  <a:pt x="0" y="0"/>
                </a:moveTo>
                <a:lnTo>
                  <a:pt x="120000" y="0"/>
                </a:lnTo>
                <a:lnTo>
                  <a:pt x="120000" y="120000"/>
                </a:lnTo>
                <a:lnTo>
                  <a:pt x="0" y="120000"/>
                </a:lnTo>
                <a:close/>
              </a:path>
            </a:pathLst>
          </a:custGeom>
          <a:noFill/>
          <a:ln w="12675" cap="flat" cmpd="sng">
            <a:solidFill>
              <a:schemeClr val="dk1"/>
            </a:solidFill>
            <a:prstDash val="solid"/>
            <a:round/>
            <a:headEnd type="none" w="sm" len="sm"/>
            <a:tailEnd type="none" w="sm" len="sm"/>
          </a:ln>
        </p:spPr>
      </p:sp>
      <p:sp>
        <p:nvSpPr>
          <p:cNvPr id="390" name="Google Shape;390;p20:notes"/>
          <p:cNvSpPr txBox="1">
            <a:spLocks noGrp="1"/>
          </p:cNvSpPr>
          <p:nvPr>
            <p:ph type="body" idx="1"/>
          </p:nvPr>
        </p:nvSpPr>
        <p:spPr>
          <a:xfrm>
            <a:off x="973138" y="4559300"/>
            <a:ext cx="5367337" cy="4322763"/>
          </a:xfrm>
          <a:prstGeom prst="rect">
            <a:avLst/>
          </a:prstGeom>
          <a:noFill/>
          <a:ln>
            <a:noFill/>
          </a:ln>
        </p:spPr>
        <p:txBody>
          <a:bodyPr spcFirstLastPara="1" wrap="square" lIns="97325" tIns="50325" rIns="97325" bIns="50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21</a:t>
            </a:fld>
            <a:endParaRPr sz="1200">
              <a:solidFill>
                <a:schemeClr val="dk1"/>
              </a:solidFill>
              <a:latin typeface="Times New Roman"/>
              <a:ea typeface="Times New Roman"/>
              <a:cs typeface="Times New Roman"/>
              <a:sym typeface="Times New Roman"/>
            </a:endParaRPr>
          </a:p>
        </p:txBody>
      </p:sp>
      <p:sp>
        <p:nvSpPr>
          <p:cNvPr id="397" name="Google Shape;397;p21:notes"/>
          <p:cNvSpPr>
            <a:spLocks noGrp="1" noRot="1" noChangeAspect="1"/>
          </p:cNvSpPr>
          <p:nvPr>
            <p:ph type="sldImg" idx="2"/>
          </p:nvPr>
        </p:nvSpPr>
        <p:spPr>
          <a:xfrm>
            <a:off x="468313" y="727075"/>
            <a:ext cx="6375400" cy="35861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98" name="Google Shape;398;p21:notes"/>
          <p:cNvSpPr txBox="1">
            <a:spLocks noGrp="1"/>
          </p:cNvSpPr>
          <p:nvPr>
            <p:ph type="body" idx="1"/>
          </p:nvPr>
        </p:nvSpPr>
        <p:spPr>
          <a:xfrm>
            <a:off x="973138" y="4559300"/>
            <a:ext cx="5367337" cy="4322763"/>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r>
              <a:rPr lang="en-US"/>
              <a:t>Ver (Piattini el al. 96), p. 164-165.</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8" name="Google Shape;41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24: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300">
                <a:solidFill>
                  <a:schemeClr val="dk1"/>
                </a:solidFill>
                <a:latin typeface="Tahoma"/>
                <a:ea typeface="Tahoma"/>
                <a:cs typeface="Tahoma"/>
                <a:sym typeface="Tahoma"/>
              </a:rPr>
              <a:t>Introducción al UML 2.0</a:t>
            </a:r>
            <a:endParaRPr/>
          </a:p>
        </p:txBody>
      </p:sp>
      <p:sp>
        <p:nvSpPr>
          <p:cNvPr id="458" name="Google Shape;458;p24: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1300">
                <a:solidFill>
                  <a:schemeClr val="dk1"/>
                </a:solidFill>
                <a:latin typeface="Tahoma"/>
                <a:ea typeface="Tahoma"/>
                <a:cs typeface="Tahoma"/>
                <a:sym typeface="Tahoma"/>
              </a:rPr>
              <a:t>(c) Judith Meles &amp; Asociados</a:t>
            </a:r>
            <a:endParaRPr/>
          </a:p>
        </p:txBody>
      </p:sp>
      <p:sp>
        <p:nvSpPr>
          <p:cNvPr id="459" name="Google Shape;459;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300">
                <a:solidFill>
                  <a:schemeClr val="dk1"/>
                </a:solidFill>
                <a:latin typeface="Tahoma"/>
                <a:ea typeface="Tahoma"/>
                <a:cs typeface="Tahoma"/>
                <a:sym typeface="Tahoma"/>
              </a:rPr>
              <a:t>24</a:t>
            </a:fld>
            <a:endParaRPr sz="1300">
              <a:solidFill>
                <a:schemeClr val="dk1"/>
              </a:solidFill>
              <a:latin typeface="Tahoma"/>
              <a:ea typeface="Tahoma"/>
              <a:cs typeface="Tahoma"/>
              <a:sym typeface="Tahoma"/>
            </a:endParaRPr>
          </a:p>
        </p:txBody>
      </p:sp>
      <p:sp>
        <p:nvSpPr>
          <p:cNvPr id="460" name="Google Shape;460;p24: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1" name="Google Shape;461;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7: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300">
                <a:solidFill>
                  <a:schemeClr val="dk1"/>
                </a:solidFill>
                <a:latin typeface="Tahoma"/>
                <a:ea typeface="Tahoma"/>
                <a:cs typeface="Tahoma"/>
                <a:sym typeface="Tahoma"/>
              </a:rPr>
              <a:t>Introducción al UML 2.0</a:t>
            </a:r>
            <a:endParaRPr/>
          </a:p>
        </p:txBody>
      </p:sp>
      <p:sp>
        <p:nvSpPr>
          <p:cNvPr id="473" name="Google Shape;473;p27: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1300">
                <a:solidFill>
                  <a:schemeClr val="dk1"/>
                </a:solidFill>
                <a:latin typeface="Tahoma"/>
                <a:ea typeface="Tahoma"/>
                <a:cs typeface="Tahoma"/>
                <a:sym typeface="Tahoma"/>
              </a:rPr>
              <a:t>(c) Judith Meles &amp; Asociados</a:t>
            </a:r>
            <a:endParaRPr/>
          </a:p>
        </p:txBody>
      </p:sp>
      <p:sp>
        <p:nvSpPr>
          <p:cNvPr id="474" name="Google Shape;474;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300">
                <a:solidFill>
                  <a:schemeClr val="dk1"/>
                </a:solidFill>
                <a:latin typeface="Tahoma"/>
                <a:ea typeface="Tahoma"/>
                <a:cs typeface="Tahoma"/>
                <a:sym typeface="Tahoma"/>
              </a:rPr>
              <a:t>26</a:t>
            </a:fld>
            <a:endParaRPr sz="1300">
              <a:solidFill>
                <a:schemeClr val="dk1"/>
              </a:solidFill>
              <a:latin typeface="Tahoma"/>
              <a:ea typeface="Tahoma"/>
              <a:cs typeface="Tahoma"/>
              <a:sym typeface="Tahoma"/>
            </a:endParaRPr>
          </a:p>
        </p:txBody>
      </p:sp>
      <p:sp>
        <p:nvSpPr>
          <p:cNvPr id="475" name="Google Shape;475;p27: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6" name="Google Shape;476;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300" b="0" i="0" u="none" strike="noStrike" cap="none">
                <a:solidFill>
                  <a:schemeClr val="dk1"/>
                </a:solidFill>
                <a:latin typeface="Tahoma"/>
                <a:ea typeface="Tahoma"/>
                <a:cs typeface="Tahoma"/>
                <a:sym typeface="Tahoma"/>
              </a:rPr>
              <a:t>Introducción al UML 2.0</a:t>
            </a:r>
            <a:endParaRPr/>
          </a:p>
        </p:txBody>
      </p:sp>
      <p:sp>
        <p:nvSpPr>
          <p:cNvPr id="107" name="Google Shape;107;p3: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1300" b="0" i="0" u="none" strike="noStrike" cap="none">
                <a:solidFill>
                  <a:schemeClr val="dk1"/>
                </a:solidFill>
                <a:latin typeface="Tahoma"/>
                <a:ea typeface="Tahoma"/>
                <a:cs typeface="Tahoma"/>
                <a:sym typeface="Tahoma"/>
              </a:rPr>
              <a:t>(c) Judith Meles &amp; Asociados</a:t>
            </a:r>
            <a:endParaRPr/>
          </a:p>
        </p:txBody>
      </p:sp>
      <p:sp>
        <p:nvSpPr>
          <p:cNvPr id="108" name="Google Shape;10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300" b="0" i="0" u="none" strike="noStrike" cap="none">
                <a:solidFill>
                  <a:schemeClr val="dk1"/>
                </a:solidFill>
                <a:latin typeface="Tahoma"/>
                <a:ea typeface="Tahoma"/>
                <a:cs typeface="Tahoma"/>
                <a:sym typeface="Tahoma"/>
              </a:rPr>
              <a:t>3</a:t>
            </a:fld>
            <a:endParaRPr sz="1300" b="0" i="0" u="none" strike="noStrike" cap="none">
              <a:solidFill>
                <a:schemeClr val="dk1"/>
              </a:solidFill>
              <a:latin typeface="Tahoma"/>
              <a:ea typeface="Tahoma"/>
              <a:cs typeface="Tahoma"/>
              <a:sym typeface="Tahoma"/>
            </a:endParaRPr>
          </a:p>
        </p:txBody>
      </p:sp>
      <p:sp>
        <p:nvSpPr>
          <p:cNvPr id="109" name="Google Shape;109;p3: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0" name="Google Shape;11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300" b="0" i="0" u="none" strike="noStrike" cap="none">
                <a:solidFill>
                  <a:schemeClr val="dk1"/>
                </a:solidFill>
                <a:latin typeface="Tahoma"/>
                <a:ea typeface="Tahoma"/>
                <a:cs typeface="Tahoma"/>
                <a:sym typeface="Tahoma"/>
              </a:rPr>
              <a:t>Introducción al UML 2.0</a:t>
            </a:r>
            <a:endParaRPr/>
          </a:p>
        </p:txBody>
      </p:sp>
      <p:sp>
        <p:nvSpPr>
          <p:cNvPr id="117" name="Google Shape;117;p4: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1300" b="0" i="0" u="none" strike="noStrike" cap="none">
                <a:solidFill>
                  <a:schemeClr val="dk1"/>
                </a:solidFill>
                <a:latin typeface="Tahoma"/>
                <a:ea typeface="Tahoma"/>
                <a:cs typeface="Tahoma"/>
                <a:sym typeface="Tahoma"/>
              </a:rPr>
              <a:t>(c) Judith Meles &amp; Asociados</a:t>
            </a:r>
            <a:endParaRPr/>
          </a:p>
        </p:txBody>
      </p:sp>
      <p:sp>
        <p:nvSpPr>
          <p:cNvPr id="118" name="Google Shape;118;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300" b="0" i="0" u="none" strike="noStrike" cap="none">
                <a:solidFill>
                  <a:schemeClr val="dk1"/>
                </a:solidFill>
                <a:latin typeface="Tahoma"/>
                <a:ea typeface="Tahoma"/>
                <a:cs typeface="Tahoma"/>
                <a:sym typeface="Tahoma"/>
              </a:rPr>
              <a:t>4</a:t>
            </a:fld>
            <a:endParaRPr sz="1300" b="0" i="0" u="none" strike="noStrike" cap="none">
              <a:solidFill>
                <a:schemeClr val="dk1"/>
              </a:solidFill>
              <a:latin typeface="Tahoma"/>
              <a:ea typeface="Tahoma"/>
              <a:cs typeface="Tahoma"/>
              <a:sym typeface="Tahoma"/>
            </a:endParaRPr>
          </a:p>
        </p:txBody>
      </p:sp>
      <p:sp>
        <p:nvSpPr>
          <p:cNvPr id="119" name="Google Shape;119;p4: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0" name="Google Shape;120;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300" b="0" i="0" u="none" strike="noStrike" cap="none">
                <a:solidFill>
                  <a:schemeClr val="dk1"/>
                </a:solidFill>
                <a:latin typeface="Tahoma"/>
                <a:ea typeface="Tahoma"/>
                <a:cs typeface="Tahoma"/>
                <a:sym typeface="Tahoma"/>
              </a:rPr>
              <a:t>Introducción al UML 2.0</a:t>
            </a:r>
            <a:endParaRPr/>
          </a:p>
        </p:txBody>
      </p:sp>
      <p:sp>
        <p:nvSpPr>
          <p:cNvPr id="146" name="Google Shape;146;p6: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1300" b="0" i="0" u="none" strike="noStrike" cap="none">
                <a:solidFill>
                  <a:schemeClr val="dk1"/>
                </a:solidFill>
                <a:latin typeface="Tahoma"/>
                <a:ea typeface="Tahoma"/>
                <a:cs typeface="Tahoma"/>
                <a:sym typeface="Tahoma"/>
              </a:rPr>
              <a:t>(c) Judith Meles &amp; Asociados</a:t>
            </a:r>
            <a:endParaRPr/>
          </a:p>
        </p:txBody>
      </p:sp>
      <p:sp>
        <p:nvSpPr>
          <p:cNvPr id="147" name="Google Shape;147;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300" b="0" i="0" u="none" strike="noStrike" cap="none">
                <a:solidFill>
                  <a:schemeClr val="dk1"/>
                </a:solidFill>
                <a:latin typeface="Tahoma"/>
                <a:ea typeface="Tahoma"/>
                <a:cs typeface="Tahoma"/>
                <a:sym typeface="Tahoma"/>
              </a:rPr>
              <a:t>6</a:t>
            </a:fld>
            <a:endParaRPr sz="1300" b="0" i="0" u="none" strike="noStrike" cap="none">
              <a:solidFill>
                <a:schemeClr val="dk1"/>
              </a:solidFill>
              <a:latin typeface="Tahoma"/>
              <a:ea typeface="Tahoma"/>
              <a:cs typeface="Tahoma"/>
              <a:sym typeface="Tahoma"/>
            </a:endParaRPr>
          </a:p>
        </p:txBody>
      </p:sp>
      <p:sp>
        <p:nvSpPr>
          <p:cNvPr id="148" name="Google Shape;148;p6: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9" name="Google Shape;149;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300" b="0" i="0" u="none" strike="noStrike" cap="none">
                <a:solidFill>
                  <a:schemeClr val="dk1"/>
                </a:solidFill>
                <a:latin typeface="Tahoma"/>
                <a:ea typeface="Tahoma"/>
                <a:cs typeface="Tahoma"/>
                <a:sym typeface="Tahoma"/>
              </a:rPr>
              <a:t>Introducción al UML 2.0</a:t>
            </a:r>
            <a:endParaRPr/>
          </a:p>
        </p:txBody>
      </p:sp>
      <p:sp>
        <p:nvSpPr>
          <p:cNvPr id="155" name="Google Shape;155;p7: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1300" b="0" i="0" u="none" strike="noStrike" cap="none">
                <a:solidFill>
                  <a:schemeClr val="dk1"/>
                </a:solidFill>
                <a:latin typeface="Tahoma"/>
                <a:ea typeface="Tahoma"/>
                <a:cs typeface="Tahoma"/>
                <a:sym typeface="Tahoma"/>
              </a:rPr>
              <a:t>(c) Judith Meles &amp; Asociados</a:t>
            </a:r>
            <a:endParaRPr/>
          </a:p>
        </p:txBody>
      </p:sp>
      <p:sp>
        <p:nvSpPr>
          <p:cNvPr id="156" name="Google Shape;156;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300" b="0" i="0" u="none" strike="noStrike" cap="none">
                <a:solidFill>
                  <a:schemeClr val="dk1"/>
                </a:solidFill>
                <a:latin typeface="Tahoma"/>
                <a:ea typeface="Tahoma"/>
                <a:cs typeface="Tahoma"/>
                <a:sym typeface="Tahoma"/>
              </a:rPr>
              <a:t>7</a:t>
            </a:fld>
            <a:endParaRPr sz="1300" b="0" i="0" u="none" strike="noStrike" cap="none">
              <a:solidFill>
                <a:schemeClr val="dk1"/>
              </a:solidFill>
              <a:latin typeface="Tahoma"/>
              <a:ea typeface="Tahoma"/>
              <a:cs typeface="Tahoma"/>
              <a:sym typeface="Tahoma"/>
            </a:endParaRPr>
          </a:p>
        </p:txBody>
      </p:sp>
      <p:sp>
        <p:nvSpPr>
          <p:cNvPr id="157" name="Google Shape;157;p7: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8" name="Google Shape;158;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13"/>
        <p:cNvGrpSpPr/>
        <p:nvPr/>
      </p:nvGrpSpPr>
      <p:grpSpPr>
        <a:xfrm>
          <a:off x="0" y="0"/>
          <a:ext cx="0" cy="0"/>
          <a:chOff x="0" y="0"/>
          <a:chExt cx="0" cy="0"/>
        </a:xfrm>
      </p:grpSpPr>
      <p:sp>
        <p:nvSpPr>
          <p:cNvPr id="14" name="Google Shape;14;p30"/>
          <p:cNvSpPr txBox="1">
            <a:spLocks noGrp="1"/>
          </p:cNvSpPr>
          <p:nvPr>
            <p:ph type="ctrTitle"/>
          </p:nvPr>
        </p:nvSpPr>
        <p:spPr>
          <a:xfrm>
            <a:off x="914400" y="2125981"/>
            <a:ext cx="10363200" cy="476156"/>
          </a:xfrm>
          <a:prstGeom prst="rect">
            <a:avLst/>
          </a:prstGeom>
          <a:noFill/>
          <a:ln>
            <a:noFill/>
          </a:ln>
        </p:spPr>
        <p:txBody>
          <a:bodyPr spcFirstLastPara="1" wrap="square" lIns="0" tIns="0" rIns="0" bIns="0" anchor="t" anchorCtr="0">
            <a:norm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5" name="Google Shape;15;p30"/>
          <p:cNvSpPr txBox="1">
            <a:spLocks noGrp="1"/>
          </p:cNvSpPr>
          <p:nvPr>
            <p:ph type="subTitle" idx="1"/>
          </p:nvPr>
        </p:nvSpPr>
        <p:spPr>
          <a:xfrm>
            <a:off x="1828800" y="3840481"/>
            <a:ext cx="8534400" cy="346249"/>
          </a:xfrm>
          <a:prstGeom prst="rect">
            <a:avLst/>
          </a:prstGeom>
          <a:noFill/>
          <a:ln>
            <a:noFill/>
          </a:ln>
        </p:spPr>
        <p:txBody>
          <a:bodyPr spcFirstLastPara="1" wrap="square" lIns="0" tIns="0" rIns="0" bIns="0" anchor="t" anchorCtr="0">
            <a:noAutofit/>
          </a:bodyPr>
          <a:lstStyle>
            <a:lvl1pPr lvl="0" algn="l">
              <a:spcBef>
                <a:spcPts val="450"/>
              </a:spcBef>
              <a:spcAft>
                <a:spcPts val="0"/>
              </a:spcAft>
              <a:buClr>
                <a:schemeClr val="dk1"/>
              </a:buClr>
              <a:buSzPts val="2250"/>
              <a:buFont typeface="Calibri"/>
              <a:buChar char="•"/>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7"/>
        <p:cNvGrpSpPr/>
        <p:nvPr/>
      </p:nvGrpSpPr>
      <p:grpSpPr>
        <a:xfrm>
          <a:off x="0" y="0"/>
          <a:ext cx="0" cy="0"/>
          <a:chOff x="0" y="0"/>
          <a:chExt cx="0" cy="0"/>
        </a:xfrm>
      </p:grpSpPr>
      <p:sp>
        <p:nvSpPr>
          <p:cNvPr id="18" name="Google Shape;18;p32"/>
          <p:cNvSpPr txBox="1">
            <a:spLocks noGrp="1"/>
          </p:cNvSpPr>
          <p:nvPr>
            <p:ph type="title"/>
          </p:nvPr>
        </p:nvSpPr>
        <p:spPr>
          <a:xfrm>
            <a:off x="610196" y="864612"/>
            <a:ext cx="10971611" cy="43088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9"/>
        <p:cNvGrpSpPr/>
        <p:nvPr/>
      </p:nvGrpSpPr>
      <p:grpSpPr>
        <a:xfrm>
          <a:off x="0" y="0"/>
          <a:ext cx="0" cy="0"/>
          <a:chOff x="0" y="0"/>
          <a:chExt cx="0" cy="0"/>
        </a:xfrm>
      </p:grpSpPr>
      <p:sp>
        <p:nvSpPr>
          <p:cNvPr id="20" name="Google Shape;20;p33"/>
          <p:cNvSpPr txBox="1">
            <a:spLocks noGrp="1"/>
          </p:cNvSpPr>
          <p:nvPr>
            <p:ph type="body" idx="1"/>
          </p:nvPr>
        </p:nvSpPr>
        <p:spPr>
          <a:xfrm>
            <a:off x="91665" y="1577340"/>
            <a:ext cx="11999999" cy="5020012"/>
          </a:xfrm>
          <a:prstGeom prst="rect">
            <a:avLst/>
          </a:prstGeom>
          <a:noFill/>
          <a:ln>
            <a:noFill/>
          </a:ln>
        </p:spPr>
        <p:txBody>
          <a:bodyPr spcFirstLastPara="1" wrap="square" lIns="0" tIns="0" rIns="0" bIns="0" anchor="t" anchorCtr="0">
            <a:normAutofit/>
          </a:bodyPr>
          <a:lstStyle>
            <a:lvl1pPr marL="457200" lvl="0" indent="-371475" algn="l">
              <a:spcBef>
                <a:spcPts val="0"/>
              </a:spcBef>
              <a:spcAft>
                <a:spcPts val="0"/>
              </a:spcAft>
              <a:buClr>
                <a:schemeClr val="dk1"/>
              </a:buClr>
              <a:buSzPts val="2250"/>
              <a:buFont typeface="Calibri"/>
              <a:buChar char="•"/>
              <a:defRPr/>
            </a:lvl1pPr>
            <a:lvl2pPr marL="914400" lvl="1" indent="-342900" algn="l">
              <a:spcBef>
                <a:spcPts val="60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33"/>
          <p:cNvSpPr txBox="1">
            <a:spLocks noGrp="1"/>
          </p:cNvSpPr>
          <p:nvPr>
            <p:ph type="title"/>
          </p:nvPr>
        </p:nvSpPr>
        <p:spPr>
          <a:xfrm>
            <a:off x="91664" y="864612"/>
            <a:ext cx="12000000" cy="43088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
        <p:cNvGrpSpPr/>
        <p:nvPr/>
      </p:nvGrpSpPr>
      <p:grpSpPr>
        <a:xfrm>
          <a:off x="0" y="0"/>
          <a:ext cx="0" cy="0"/>
          <a:chOff x="0" y="0"/>
          <a:chExt cx="0" cy="0"/>
        </a:xfrm>
      </p:grpSpPr>
      <p:sp>
        <p:nvSpPr>
          <p:cNvPr id="23" name="Google Shape;23;p34"/>
          <p:cNvSpPr txBox="1">
            <a:spLocks noGrp="1"/>
          </p:cNvSpPr>
          <p:nvPr>
            <p:ph type="body" idx="1"/>
          </p:nvPr>
        </p:nvSpPr>
        <p:spPr>
          <a:xfrm>
            <a:off x="91664" y="1556792"/>
            <a:ext cx="12000000" cy="5040560"/>
          </a:xfrm>
          <a:prstGeom prst="rect">
            <a:avLst/>
          </a:prstGeom>
          <a:noFill/>
          <a:ln>
            <a:noFill/>
          </a:ln>
        </p:spPr>
        <p:txBody>
          <a:bodyPr spcFirstLastPara="1" wrap="square" lIns="0" tIns="0" rIns="0" bIns="0" anchor="t" anchorCtr="0">
            <a:noAutofit/>
          </a:bodyPr>
          <a:lstStyle>
            <a:lvl1pPr marL="457200" lvl="0" indent="-371475" algn="l">
              <a:spcBef>
                <a:spcPts val="450"/>
              </a:spcBef>
              <a:spcAft>
                <a:spcPts val="0"/>
              </a:spcAft>
              <a:buClr>
                <a:schemeClr val="dk1"/>
              </a:buClr>
              <a:buSzPts val="2250"/>
              <a:buFont typeface="Calibri"/>
              <a:buChar char="•"/>
              <a:defRPr b="0" i="0">
                <a:solidFill>
                  <a:schemeClr val="dk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34"/>
          <p:cNvSpPr txBox="1">
            <a:spLocks noGrp="1"/>
          </p:cNvSpPr>
          <p:nvPr>
            <p:ph type="title"/>
          </p:nvPr>
        </p:nvSpPr>
        <p:spPr>
          <a:xfrm>
            <a:off x="91664" y="864612"/>
            <a:ext cx="12000000" cy="43088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25"/>
        <p:cNvGrpSpPr/>
        <p:nvPr/>
      </p:nvGrpSpPr>
      <p:grpSpPr>
        <a:xfrm>
          <a:off x="0" y="0"/>
          <a:ext cx="0" cy="0"/>
          <a:chOff x="0" y="0"/>
          <a:chExt cx="0" cy="0"/>
        </a:xfrm>
      </p:grpSpPr>
      <p:sp>
        <p:nvSpPr>
          <p:cNvPr id="26" name="Google Shape;26;p35"/>
          <p:cNvSpPr txBox="1">
            <a:spLocks noGrp="1"/>
          </p:cNvSpPr>
          <p:nvPr>
            <p:ph type="body" idx="1"/>
          </p:nvPr>
        </p:nvSpPr>
        <p:spPr>
          <a:xfrm>
            <a:off x="609600" y="1577340"/>
            <a:ext cx="5303520" cy="4587964"/>
          </a:xfrm>
          <a:prstGeom prst="rect">
            <a:avLst/>
          </a:prstGeom>
          <a:noFill/>
          <a:ln>
            <a:noFill/>
          </a:ln>
        </p:spPr>
        <p:txBody>
          <a:bodyPr spcFirstLastPara="1" wrap="square" lIns="0" tIns="0" rIns="0" bIns="0" anchor="t" anchorCtr="0">
            <a:noAutofit/>
          </a:bodyPr>
          <a:lstStyle>
            <a:lvl1pPr marL="457200" lvl="0" indent="-371475" algn="l">
              <a:spcBef>
                <a:spcPts val="450"/>
              </a:spcBef>
              <a:spcAft>
                <a:spcPts val="0"/>
              </a:spcAft>
              <a:buClr>
                <a:schemeClr val="dk1"/>
              </a:buClr>
              <a:buSzPts val="2250"/>
              <a:buFont typeface="Calibri"/>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 name="Google Shape;27;p35"/>
          <p:cNvSpPr txBox="1">
            <a:spLocks noGrp="1"/>
          </p:cNvSpPr>
          <p:nvPr>
            <p:ph type="body" idx="2"/>
          </p:nvPr>
        </p:nvSpPr>
        <p:spPr>
          <a:xfrm>
            <a:off x="6278880" y="1577340"/>
            <a:ext cx="5303520" cy="4587964"/>
          </a:xfrm>
          <a:prstGeom prst="rect">
            <a:avLst/>
          </a:prstGeom>
          <a:noFill/>
          <a:ln>
            <a:noFill/>
          </a:ln>
        </p:spPr>
        <p:txBody>
          <a:bodyPr spcFirstLastPara="1" wrap="square" lIns="0" tIns="0" rIns="0" bIns="0" anchor="t" anchorCtr="0">
            <a:noAutofit/>
          </a:bodyPr>
          <a:lstStyle>
            <a:lvl1pPr marL="457200" lvl="0" indent="-371475" algn="l">
              <a:spcBef>
                <a:spcPts val="450"/>
              </a:spcBef>
              <a:spcAft>
                <a:spcPts val="0"/>
              </a:spcAft>
              <a:buClr>
                <a:schemeClr val="dk1"/>
              </a:buClr>
              <a:buSzPts val="2250"/>
              <a:buFont typeface="Calibri"/>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 name="Google Shape;28;p35"/>
          <p:cNvSpPr txBox="1">
            <a:spLocks noGrp="1"/>
          </p:cNvSpPr>
          <p:nvPr>
            <p:ph type="title"/>
          </p:nvPr>
        </p:nvSpPr>
        <p:spPr>
          <a:xfrm>
            <a:off x="610196" y="864612"/>
            <a:ext cx="10971611" cy="43088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91664" y="864613"/>
            <a:ext cx="12000000" cy="430887"/>
          </a:xfrm>
          <a:prstGeom prst="rect">
            <a:avLst/>
          </a:prstGeom>
          <a:noFill/>
          <a:ln>
            <a:noFill/>
          </a:ln>
        </p:spPr>
        <p:txBody>
          <a:bodyPr spcFirstLastPara="1" wrap="square" lIns="0" tIns="0" rIns="0" bIns="0" anchor="t" anchorCtr="0">
            <a:normAutofit/>
          </a:bodyPr>
          <a:lstStyle>
            <a:lvl1pPr marR="0" lvl="0" algn="ctr" rtl="0">
              <a:spcBef>
                <a:spcPts val="0"/>
              </a:spcBef>
              <a:spcAft>
                <a:spcPts val="0"/>
              </a:spcAft>
              <a:buSzPts val="1400"/>
              <a:buNone/>
              <a:defRPr sz="2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3094"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3094"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3094"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3094"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11" name="Google Shape;11;p28"/>
          <p:cNvSpPr txBox="1">
            <a:spLocks noGrp="1"/>
          </p:cNvSpPr>
          <p:nvPr>
            <p:ph type="body" idx="1"/>
          </p:nvPr>
        </p:nvSpPr>
        <p:spPr>
          <a:xfrm>
            <a:off x="91664" y="1556792"/>
            <a:ext cx="12000000" cy="5040560"/>
          </a:xfrm>
          <a:prstGeom prst="rect">
            <a:avLst/>
          </a:prstGeom>
          <a:noFill/>
          <a:ln>
            <a:noFill/>
          </a:ln>
        </p:spPr>
        <p:txBody>
          <a:bodyPr spcFirstLastPara="1" wrap="square" lIns="0" tIns="0" rIns="0" bIns="0" anchor="t" anchorCtr="0">
            <a:noAutofit/>
          </a:bodyPr>
          <a:lstStyle>
            <a:lvl1pPr marL="457200" marR="0" lvl="0" indent="-371475" algn="l" rtl="0">
              <a:spcBef>
                <a:spcPts val="450"/>
              </a:spcBef>
              <a:spcAft>
                <a:spcPts val="0"/>
              </a:spcAft>
              <a:buClr>
                <a:schemeClr val="dk1"/>
              </a:buClr>
              <a:buSzPts val="2250"/>
              <a:buFont typeface="Calibri"/>
              <a:buChar char="•"/>
              <a:defRPr sz="2250" b="0" i="0" u="none" strike="noStrike" cap="none">
                <a:solidFill>
                  <a:schemeClr val="dk1"/>
                </a:solidFill>
                <a:latin typeface="Calibri"/>
                <a:ea typeface="Calibri"/>
                <a:cs typeface="Calibri"/>
                <a:sym typeface="Calibri"/>
              </a:defRPr>
            </a:lvl1pPr>
            <a:lvl2pPr marL="914400" marR="0" lvl="1" indent="-353631" algn="l" rtl="0">
              <a:spcBef>
                <a:spcPts val="394"/>
              </a:spcBef>
              <a:spcAft>
                <a:spcPts val="0"/>
              </a:spcAft>
              <a:buClr>
                <a:schemeClr val="dk1"/>
              </a:buClr>
              <a:buSzPts val="1969"/>
              <a:buFont typeface="Calibri"/>
              <a:buChar char="–"/>
              <a:defRPr sz="1969" b="0" i="0" u="none" strike="noStrike" cap="none">
                <a:solidFill>
                  <a:schemeClr val="dk1"/>
                </a:solidFill>
                <a:latin typeface="Calibri"/>
                <a:ea typeface="Calibri"/>
                <a:cs typeface="Calibri"/>
                <a:sym typeface="Calibri"/>
              </a:defRPr>
            </a:lvl2pPr>
            <a:lvl3pPr marL="1371600" marR="0" lvl="2" indent="-335724" algn="l" rtl="0">
              <a:spcBef>
                <a:spcPts val="337"/>
              </a:spcBef>
              <a:spcAft>
                <a:spcPts val="0"/>
              </a:spcAft>
              <a:buClr>
                <a:schemeClr val="dk1"/>
              </a:buClr>
              <a:buSzPts val="1687"/>
              <a:buFont typeface="Calibri"/>
              <a:buChar char="•"/>
              <a:defRPr sz="1687" b="0" i="0" u="none" strike="noStrike" cap="none">
                <a:solidFill>
                  <a:schemeClr val="dk1"/>
                </a:solidFill>
                <a:latin typeface="Calibri"/>
                <a:ea typeface="Calibri"/>
                <a:cs typeface="Calibri"/>
                <a:sym typeface="Calibri"/>
              </a:defRPr>
            </a:lvl3pPr>
            <a:lvl4pPr marL="1828800" marR="0" lvl="3" indent="-317881" algn="l" rtl="0">
              <a:spcBef>
                <a:spcPts val="281"/>
              </a:spcBef>
              <a:spcAft>
                <a:spcPts val="0"/>
              </a:spcAft>
              <a:buClr>
                <a:schemeClr val="dk1"/>
              </a:buClr>
              <a:buSzPts val="1406"/>
              <a:buFont typeface="Calibri"/>
              <a:buChar char="–"/>
              <a:defRPr sz="1406" b="0" i="0" u="none" strike="noStrike" cap="none">
                <a:solidFill>
                  <a:schemeClr val="dk1"/>
                </a:solidFill>
                <a:latin typeface="Calibri"/>
                <a:ea typeface="Calibri"/>
                <a:cs typeface="Calibri"/>
                <a:sym typeface="Calibri"/>
              </a:defRPr>
            </a:lvl4pPr>
            <a:lvl5pPr marL="2286000" marR="0" lvl="4" indent="-317881" algn="l" rtl="0">
              <a:spcBef>
                <a:spcPts val="281"/>
              </a:spcBef>
              <a:spcAft>
                <a:spcPts val="0"/>
              </a:spcAft>
              <a:buClr>
                <a:schemeClr val="dk1"/>
              </a:buClr>
              <a:buSzPts val="1406"/>
              <a:buFont typeface="Calibri"/>
              <a:buChar char="»"/>
              <a:defRPr sz="1406"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3.jpg"/><Relationship Id="rId4" Type="http://schemas.openxmlformats.org/officeDocument/2006/relationships/image" Target="../media/image32.jp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oleObject" Target="../embeddings/oleObject2.bin"/><Relationship Id="rId5" Type="http://schemas.openxmlformats.org/officeDocument/2006/relationships/image" Target="../media/image5.gif"/><Relationship Id="rId4" Type="http://schemas.openxmlformats.org/officeDocument/2006/relationships/image" Target="../media/image4.gi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gif"/><Relationship Id="rId4" Type="http://schemas.openxmlformats.org/officeDocument/2006/relationships/image" Target="../media/image8.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1"/>
          <p:cNvSpPr/>
          <p:nvPr/>
        </p:nvSpPr>
        <p:spPr>
          <a:xfrm>
            <a:off x="4007768" y="1412776"/>
            <a:ext cx="3778250" cy="581025"/>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3200" b="1" i="0" u="none" strike="noStrike" cap="none">
                <a:solidFill>
                  <a:schemeClr val="dk2"/>
                </a:solidFill>
                <a:latin typeface="Poppins"/>
                <a:ea typeface="Poppins"/>
                <a:cs typeface="Poppins"/>
                <a:sym typeface="Poppins"/>
              </a:rPr>
              <a:t>¿Qué es un UML? </a:t>
            </a:r>
            <a:endParaRPr sz="3600" b="1" i="0" u="none" strike="noStrike" cap="none">
              <a:solidFill>
                <a:schemeClr val="dk2"/>
              </a:solidFill>
              <a:latin typeface="Poppins"/>
              <a:ea typeface="Poppins"/>
              <a:cs typeface="Poppins"/>
              <a:sym typeface="Poppins"/>
            </a:endParaRPr>
          </a:p>
        </p:txBody>
      </p:sp>
      <p:sp>
        <p:nvSpPr>
          <p:cNvPr id="37" name="Google Shape;37;p1"/>
          <p:cNvSpPr txBox="1"/>
          <p:nvPr/>
        </p:nvSpPr>
        <p:spPr>
          <a:xfrm>
            <a:off x="784325" y="2420888"/>
            <a:ext cx="11089232" cy="206210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Poppins"/>
              <a:buNone/>
            </a:pPr>
            <a:r>
              <a:rPr lang="en-US" sz="3200" b="1" i="0" u="none" strike="noStrike" cap="none">
                <a:solidFill>
                  <a:schemeClr val="dk1"/>
                </a:solidFill>
                <a:latin typeface="Poppins"/>
                <a:ea typeface="Poppins"/>
                <a:cs typeface="Poppins"/>
                <a:sym typeface="Poppins"/>
              </a:rPr>
              <a:t>Es un </a:t>
            </a:r>
            <a:r>
              <a:rPr lang="en-US" sz="3200" b="1" i="0" u="none" strike="noStrike" cap="none">
                <a:solidFill>
                  <a:srgbClr val="9D315D"/>
                </a:solidFill>
                <a:latin typeface="Poppins"/>
                <a:ea typeface="Poppins"/>
                <a:cs typeface="Poppins"/>
                <a:sym typeface="Poppins"/>
              </a:rPr>
              <a:t>lenguaje de modelado</a:t>
            </a:r>
            <a:r>
              <a:rPr lang="en-US" sz="3200" b="1" i="0" u="none" strike="noStrike" cap="none">
                <a:solidFill>
                  <a:schemeClr val="dk1"/>
                </a:solidFill>
                <a:latin typeface="Poppins"/>
                <a:ea typeface="Poppins"/>
                <a:cs typeface="Poppins"/>
                <a:sym typeface="Poppins"/>
              </a:rPr>
              <a:t>, de </a:t>
            </a:r>
            <a:r>
              <a:rPr lang="en-US" sz="3200" b="1" i="0" u="none" strike="noStrike" cap="none">
                <a:solidFill>
                  <a:srgbClr val="9D315D"/>
                </a:solidFill>
                <a:latin typeface="Poppins"/>
                <a:ea typeface="Poppins"/>
                <a:cs typeface="Poppins"/>
                <a:sym typeface="Poppins"/>
              </a:rPr>
              <a:t>propósito general</a:t>
            </a:r>
            <a:r>
              <a:rPr lang="en-US" sz="3200" b="1" i="0" u="none" strike="noStrike" cap="none">
                <a:solidFill>
                  <a:schemeClr val="dk1"/>
                </a:solidFill>
                <a:latin typeface="Poppins"/>
                <a:ea typeface="Poppins"/>
                <a:cs typeface="Poppins"/>
                <a:sym typeface="Poppins"/>
              </a:rPr>
              <a:t>, usado para la </a:t>
            </a:r>
            <a:r>
              <a:rPr lang="en-US" sz="3200" b="1" i="0" u="none" strike="noStrike" cap="none">
                <a:solidFill>
                  <a:srgbClr val="9D315D"/>
                </a:solidFill>
                <a:latin typeface="Poppins"/>
                <a:ea typeface="Poppins"/>
                <a:cs typeface="Poppins"/>
                <a:sym typeface="Poppins"/>
              </a:rPr>
              <a:t>visualización</a:t>
            </a:r>
            <a:r>
              <a:rPr lang="en-US" sz="3200" b="1" i="0" u="none" strike="noStrike" cap="none">
                <a:solidFill>
                  <a:schemeClr val="dk1"/>
                </a:solidFill>
                <a:latin typeface="Poppins"/>
                <a:ea typeface="Poppins"/>
                <a:cs typeface="Poppins"/>
                <a:sym typeface="Poppins"/>
              </a:rPr>
              <a:t>, </a:t>
            </a:r>
            <a:r>
              <a:rPr lang="en-US" sz="3200" b="1" i="0" u="none" strike="noStrike" cap="none">
                <a:solidFill>
                  <a:srgbClr val="9D315D"/>
                </a:solidFill>
                <a:latin typeface="Poppins"/>
                <a:ea typeface="Poppins"/>
                <a:cs typeface="Poppins"/>
                <a:sym typeface="Poppins"/>
              </a:rPr>
              <a:t>especificación</a:t>
            </a:r>
            <a:r>
              <a:rPr lang="en-US" sz="3200" b="1" i="0" u="none" strike="noStrike" cap="none">
                <a:solidFill>
                  <a:schemeClr val="dk1"/>
                </a:solidFill>
                <a:latin typeface="Poppins"/>
                <a:ea typeface="Poppins"/>
                <a:cs typeface="Poppins"/>
                <a:sym typeface="Poppins"/>
              </a:rPr>
              <a:t>, </a:t>
            </a:r>
            <a:br>
              <a:rPr lang="en-US" sz="3200" b="1" i="0" u="none" strike="noStrike" cap="none">
                <a:solidFill>
                  <a:schemeClr val="dk1"/>
                </a:solidFill>
                <a:latin typeface="Poppins"/>
                <a:ea typeface="Poppins"/>
                <a:cs typeface="Poppins"/>
                <a:sym typeface="Poppins"/>
              </a:rPr>
            </a:br>
            <a:r>
              <a:rPr lang="en-US" sz="3200" b="1" i="0" u="none" strike="noStrike" cap="none">
                <a:solidFill>
                  <a:srgbClr val="9D315D"/>
                </a:solidFill>
                <a:latin typeface="Poppins"/>
                <a:ea typeface="Poppins"/>
                <a:cs typeface="Poppins"/>
                <a:sym typeface="Poppins"/>
              </a:rPr>
              <a:t>construcción</a:t>
            </a:r>
            <a:r>
              <a:rPr lang="en-US" sz="3200" b="1" i="0" u="none" strike="noStrike" cap="none">
                <a:solidFill>
                  <a:schemeClr val="dk1"/>
                </a:solidFill>
                <a:latin typeface="Poppins"/>
                <a:ea typeface="Poppins"/>
                <a:cs typeface="Poppins"/>
                <a:sym typeface="Poppins"/>
              </a:rPr>
              <a:t> y </a:t>
            </a:r>
            <a:r>
              <a:rPr lang="en-US" sz="3200" b="1" i="0" u="none" strike="noStrike" cap="none">
                <a:solidFill>
                  <a:srgbClr val="9D315D"/>
                </a:solidFill>
                <a:latin typeface="Poppins"/>
                <a:ea typeface="Poppins"/>
                <a:cs typeface="Poppins"/>
                <a:sym typeface="Poppins"/>
              </a:rPr>
              <a:t>documentación</a:t>
            </a:r>
            <a:r>
              <a:rPr lang="en-US" sz="3200" b="1" i="0" u="none" strike="noStrike" cap="none">
                <a:solidFill>
                  <a:schemeClr val="dk1"/>
                </a:solidFill>
                <a:latin typeface="Poppins"/>
                <a:ea typeface="Poppins"/>
                <a:cs typeface="Poppins"/>
                <a:sym typeface="Poppins"/>
              </a:rPr>
              <a:t> de sistemas Orientados a Objetos</a:t>
            </a:r>
            <a:endParaRPr/>
          </a:p>
        </p:txBody>
      </p:sp>
      <p:pic>
        <p:nvPicPr>
          <p:cNvPr id="38" name="Google Shape;38;p1" descr="Resultado de imagen para modelar software"/>
          <p:cNvPicPr preferRelativeResize="0"/>
          <p:nvPr/>
        </p:nvPicPr>
        <p:blipFill rotWithShape="1">
          <a:blip r:embed="rId3">
            <a:alphaModFix/>
          </a:blip>
          <a:srcRect/>
          <a:stretch/>
        </p:blipFill>
        <p:spPr>
          <a:xfrm>
            <a:off x="9264352" y="4653136"/>
            <a:ext cx="2438400" cy="1876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0"/>
          <p:cNvSpPr/>
          <p:nvPr/>
        </p:nvSpPr>
        <p:spPr>
          <a:xfrm>
            <a:off x="229444" y="1440017"/>
            <a:ext cx="11809312" cy="10033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2B82"/>
              </a:buClr>
              <a:buSzPts val="2000"/>
              <a:buFont typeface="Tahoma"/>
              <a:buNone/>
            </a:pPr>
            <a:r>
              <a:rPr lang="en-US" sz="2000" b="0" i="0" u="none" strike="noStrike" cap="none">
                <a:solidFill>
                  <a:srgbClr val="002B82"/>
                </a:solidFill>
                <a:latin typeface="Tahoma"/>
                <a:ea typeface="Tahoma"/>
                <a:cs typeface="Tahoma"/>
                <a:sym typeface="Tahoma"/>
              </a:rPr>
              <a:t>Es una relación entre un elemento general (superclase o padre) y un tipo más específico de ese elemento (subclase o hijo). El hijo puede añadir nueva estructura y comportamiento, o modificar el comportamiento del padre.</a:t>
            </a:r>
            <a:endParaRPr/>
          </a:p>
        </p:txBody>
      </p:sp>
      <p:sp>
        <p:nvSpPr>
          <p:cNvPr id="222" name="Google Shape;222;p10"/>
          <p:cNvSpPr txBox="1"/>
          <p:nvPr/>
        </p:nvSpPr>
        <p:spPr>
          <a:xfrm>
            <a:off x="1752600" y="4114800"/>
            <a:ext cx="117475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ahoma"/>
              <a:buNone/>
            </a:pPr>
            <a:r>
              <a:rPr lang="en-US" sz="1400" b="1" i="1" u="none" strike="noStrike" cap="none">
                <a:solidFill>
                  <a:schemeClr val="dk1"/>
                </a:solidFill>
                <a:latin typeface="Tahoma"/>
                <a:ea typeface="Tahoma"/>
                <a:cs typeface="Tahoma"/>
                <a:sym typeface="Tahoma"/>
              </a:rPr>
              <a:t>herencia simple</a:t>
            </a:r>
            <a:endParaRPr sz="1400" b="1" i="1" u="none" strike="noStrike" cap="none">
              <a:solidFill>
                <a:schemeClr val="dk1"/>
              </a:solidFill>
              <a:latin typeface="Tahoma"/>
              <a:ea typeface="Tahoma"/>
              <a:cs typeface="Tahoma"/>
              <a:sym typeface="Tahoma"/>
            </a:endParaRPr>
          </a:p>
        </p:txBody>
      </p:sp>
      <p:sp>
        <p:nvSpPr>
          <p:cNvPr id="223" name="Google Shape;223;p10"/>
          <p:cNvSpPr txBox="1"/>
          <p:nvPr/>
        </p:nvSpPr>
        <p:spPr>
          <a:xfrm>
            <a:off x="8458200" y="3810000"/>
            <a:ext cx="117475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ahoma"/>
              <a:buNone/>
            </a:pPr>
            <a:r>
              <a:rPr lang="en-US" sz="1400" b="1" i="1" u="none" strike="noStrike" cap="none">
                <a:solidFill>
                  <a:schemeClr val="dk1"/>
                </a:solidFill>
                <a:latin typeface="Tahoma"/>
                <a:ea typeface="Tahoma"/>
                <a:cs typeface="Tahoma"/>
                <a:sym typeface="Tahoma"/>
              </a:rPr>
              <a:t>herencia múltiple</a:t>
            </a:r>
            <a:endParaRPr sz="1400" b="1" i="1" u="none" strike="noStrike" cap="none">
              <a:solidFill>
                <a:schemeClr val="dk1"/>
              </a:solidFill>
              <a:latin typeface="Tahoma"/>
              <a:ea typeface="Tahoma"/>
              <a:cs typeface="Tahoma"/>
              <a:sym typeface="Tahoma"/>
            </a:endParaRPr>
          </a:p>
        </p:txBody>
      </p:sp>
      <p:pic>
        <p:nvPicPr>
          <p:cNvPr id="224" name="Google Shape;224;p10"/>
          <p:cNvPicPr preferRelativeResize="0"/>
          <p:nvPr/>
        </p:nvPicPr>
        <p:blipFill rotWithShape="1">
          <a:blip r:embed="rId3">
            <a:alphaModFix/>
          </a:blip>
          <a:srcRect/>
          <a:stretch/>
        </p:blipFill>
        <p:spPr>
          <a:xfrm>
            <a:off x="3581400" y="2590800"/>
            <a:ext cx="5334000" cy="3727450"/>
          </a:xfrm>
          <a:prstGeom prst="rect">
            <a:avLst/>
          </a:prstGeom>
          <a:noFill/>
          <a:ln>
            <a:noFill/>
          </a:ln>
        </p:spPr>
      </p:pic>
      <p:cxnSp>
        <p:nvCxnSpPr>
          <p:cNvPr id="225" name="Google Shape;225;p10"/>
          <p:cNvCxnSpPr/>
          <p:nvPr/>
        </p:nvCxnSpPr>
        <p:spPr>
          <a:xfrm>
            <a:off x="2895600" y="4419600"/>
            <a:ext cx="2209800" cy="838200"/>
          </a:xfrm>
          <a:prstGeom prst="straightConnector1">
            <a:avLst/>
          </a:prstGeom>
          <a:noFill/>
          <a:ln w="9525" cap="flat" cmpd="sng">
            <a:solidFill>
              <a:schemeClr val="dk1"/>
            </a:solidFill>
            <a:prstDash val="solid"/>
            <a:round/>
            <a:headEnd type="none" w="med" len="med"/>
            <a:tailEnd type="oval" w="med" len="med"/>
          </a:ln>
        </p:spPr>
      </p:cxnSp>
      <p:cxnSp>
        <p:nvCxnSpPr>
          <p:cNvPr id="226" name="Google Shape;226;p10"/>
          <p:cNvCxnSpPr/>
          <p:nvPr/>
        </p:nvCxnSpPr>
        <p:spPr>
          <a:xfrm>
            <a:off x="5334000" y="3733800"/>
            <a:ext cx="3124200" cy="228600"/>
          </a:xfrm>
          <a:prstGeom prst="straightConnector1">
            <a:avLst/>
          </a:prstGeom>
          <a:noFill/>
          <a:ln w="9525" cap="flat" cmpd="sng">
            <a:solidFill>
              <a:schemeClr val="dk1"/>
            </a:solidFill>
            <a:prstDash val="solid"/>
            <a:round/>
            <a:headEnd type="oval" w="med" len="med"/>
            <a:tailEnd type="none" w="med" len="med"/>
          </a:ln>
        </p:spPr>
      </p:cxnSp>
      <p:cxnSp>
        <p:nvCxnSpPr>
          <p:cNvPr id="227" name="Google Shape;227;p10"/>
          <p:cNvCxnSpPr/>
          <p:nvPr/>
        </p:nvCxnSpPr>
        <p:spPr>
          <a:xfrm>
            <a:off x="6477000" y="4038600"/>
            <a:ext cx="1905000" cy="152400"/>
          </a:xfrm>
          <a:prstGeom prst="straightConnector1">
            <a:avLst/>
          </a:prstGeom>
          <a:noFill/>
          <a:ln w="9525" cap="flat" cmpd="sng">
            <a:solidFill>
              <a:schemeClr val="dk1"/>
            </a:solidFill>
            <a:prstDash val="solid"/>
            <a:round/>
            <a:headEnd type="oval" w="med" len="med"/>
            <a:tailEnd type="none" w="med" len="med"/>
          </a:ln>
        </p:spPr>
      </p:cxnSp>
      <p:sp>
        <p:nvSpPr>
          <p:cNvPr id="228" name="Google Shape;228;p10"/>
          <p:cNvSpPr txBox="1"/>
          <p:nvPr/>
        </p:nvSpPr>
        <p:spPr>
          <a:xfrm>
            <a:off x="119336" y="786838"/>
            <a:ext cx="9067800" cy="5794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Arial"/>
              <a:buNone/>
            </a:pPr>
            <a:r>
              <a:rPr lang="en-US" sz="3200" b="1" i="0" u="none" strike="noStrike" cap="none">
                <a:solidFill>
                  <a:schemeClr val="accent2"/>
                </a:solidFill>
                <a:latin typeface="Arial"/>
                <a:ea typeface="Arial"/>
                <a:cs typeface="Arial"/>
                <a:sym typeface="Arial"/>
              </a:rPr>
              <a:t>Relaciones: Generalización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1"/>
          <p:cNvSpPr/>
          <p:nvPr/>
        </p:nvSpPr>
        <p:spPr>
          <a:xfrm>
            <a:off x="156444" y="1972302"/>
            <a:ext cx="11665296" cy="705321"/>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2B82"/>
              </a:buClr>
              <a:buSzPts val="2000"/>
              <a:buFont typeface="Tahoma"/>
              <a:buNone/>
            </a:pPr>
            <a:r>
              <a:rPr lang="en-US" sz="2000" b="0" i="0" u="none" strike="noStrike" cap="none">
                <a:solidFill>
                  <a:srgbClr val="002B82"/>
                </a:solidFill>
                <a:latin typeface="Tahoma"/>
                <a:ea typeface="Tahoma"/>
                <a:cs typeface="Tahoma"/>
                <a:sym typeface="Tahoma"/>
              </a:rPr>
              <a:t>Es una asociación de uso, la cual especifica que un cambio en la especificación de un elemento puede afectar a otro elemento que lo utiliza, pero no necesariamente a la inversa.</a:t>
            </a:r>
            <a:endParaRPr/>
          </a:p>
        </p:txBody>
      </p:sp>
      <p:sp>
        <p:nvSpPr>
          <p:cNvPr id="234" name="Google Shape;234;p11"/>
          <p:cNvSpPr txBox="1"/>
          <p:nvPr/>
        </p:nvSpPr>
        <p:spPr>
          <a:xfrm>
            <a:off x="156444" y="1114772"/>
            <a:ext cx="9067800" cy="5794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Arial"/>
              <a:buNone/>
            </a:pPr>
            <a:r>
              <a:rPr lang="en-US" sz="3200" b="1" i="0" u="none" strike="noStrike" cap="none">
                <a:solidFill>
                  <a:schemeClr val="accent2"/>
                </a:solidFill>
                <a:latin typeface="Arial"/>
                <a:ea typeface="Arial"/>
                <a:cs typeface="Arial"/>
                <a:sym typeface="Arial"/>
              </a:rPr>
              <a:t>Relaciones: Dependencia</a:t>
            </a:r>
            <a:endParaRPr/>
          </a:p>
        </p:txBody>
      </p:sp>
      <p:pic>
        <p:nvPicPr>
          <p:cNvPr id="235" name="Google Shape;235;p11"/>
          <p:cNvPicPr preferRelativeResize="0"/>
          <p:nvPr/>
        </p:nvPicPr>
        <p:blipFill rotWithShape="1">
          <a:blip r:embed="rId3">
            <a:alphaModFix/>
          </a:blip>
          <a:srcRect/>
          <a:stretch/>
        </p:blipFill>
        <p:spPr>
          <a:xfrm>
            <a:off x="2351584" y="3645024"/>
            <a:ext cx="7620000" cy="2414588"/>
          </a:xfrm>
          <a:prstGeom prst="rect">
            <a:avLst/>
          </a:prstGeom>
          <a:noFill/>
          <a:ln>
            <a:noFill/>
          </a:ln>
        </p:spPr>
      </p:pic>
      <p:sp>
        <p:nvSpPr>
          <p:cNvPr id="236" name="Google Shape;236;p11"/>
          <p:cNvSpPr txBox="1"/>
          <p:nvPr/>
        </p:nvSpPr>
        <p:spPr>
          <a:xfrm>
            <a:off x="7104112" y="3429000"/>
            <a:ext cx="1319212"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ahoma"/>
              <a:buNone/>
            </a:pPr>
            <a:r>
              <a:rPr lang="en-US" sz="1400" b="1" i="1" u="none" strike="noStrike" cap="none">
                <a:solidFill>
                  <a:schemeClr val="dk1"/>
                </a:solidFill>
                <a:latin typeface="Tahoma"/>
                <a:ea typeface="Tahoma"/>
                <a:cs typeface="Tahoma"/>
                <a:sym typeface="Tahoma"/>
              </a:rPr>
              <a:t>dependencia</a:t>
            </a:r>
            <a:endParaRPr sz="1400" b="1" i="1" u="none" strike="noStrike" cap="none">
              <a:solidFill>
                <a:schemeClr val="dk1"/>
              </a:solidFill>
              <a:latin typeface="Tahoma"/>
              <a:ea typeface="Tahoma"/>
              <a:cs typeface="Tahoma"/>
              <a:sym typeface="Tahoma"/>
            </a:endParaRPr>
          </a:p>
        </p:txBody>
      </p:sp>
      <p:cxnSp>
        <p:nvCxnSpPr>
          <p:cNvPr id="237" name="Google Shape;237;p11"/>
          <p:cNvCxnSpPr>
            <a:endCxn id="236" idx="1"/>
          </p:cNvCxnSpPr>
          <p:nvPr/>
        </p:nvCxnSpPr>
        <p:spPr>
          <a:xfrm rot="-5400000">
            <a:off x="6336562" y="3880650"/>
            <a:ext cx="1066800" cy="468300"/>
          </a:xfrm>
          <a:prstGeom prst="curvedConnector2">
            <a:avLst/>
          </a:prstGeom>
          <a:noFill/>
          <a:ln w="9525" cap="flat" cmpd="sng">
            <a:solidFill>
              <a:schemeClr val="dk1"/>
            </a:solidFill>
            <a:prstDash val="solid"/>
            <a:round/>
            <a:headEnd type="oval" w="med" len="med"/>
            <a:tailEnd type="none" w="med" len="med"/>
          </a:ln>
        </p:spPr>
      </p:cxnSp>
      <p:cxnSp>
        <p:nvCxnSpPr>
          <p:cNvPr id="238" name="Google Shape;238;p11"/>
          <p:cNvCxnSpPr/>
          <p:nvPr/>
        </p:nvCxnSpPr>
        <p:spPr>
          <a:xfrm rot="10800000" flipH="1">
            <a:off x="5985500" y="4843313"/>
            <a:ext cx="1253400" cy="180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2"/>
          <p:cNvSpPr txBox="1"/>
          <p:nvPr/>
        </p:nvSpPr>
        <p:spPr>
          <a:xfrm>
            <a:off x="191344" y="908720"/>
            <a:ext cx="561076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800"/>
              <a:buFont typeface="Poppins"/>
              <a:buNone/>
            </a:pPr>
            <a:r>
              <a:rPr lang="en-US" sz="2800" b="1" i="0" u="none" strike="noStrike" cap="none">
                <a:solidFill>
                  <a:schemeClr val="dk2"/>
                </a:solidFill>
                <a:latin typeface="Poppins"/>
                <a:ea typeface="Poppins"/>
                <a:cs typeface="Poppins"/>
                <a:sym typeface="Poppins"/>
              </a:rPr>
              <a:t>Diagrama de Clases: Visibilidad</a:t>
            </a:r>
            <a:endParaRPr sz="2400" b="0" i="0" u="none" strike="noStrike" cap="none">
              <a:solidFill>
                <a:schemeClr val="dk2"/>
              </a:solidFill>
              <a:latin typeface="Poppins"/>
              <a:ea typeface="Poppins"/>
              <a:cs typeface="Poppins"/>
              <a:sym typeface="Poppins"/>
            </a:endParaRPr>
          </a:p>
        </p:txBody>
      </p:sp>
      <p:graphicFrame>
        <p:nvGraphicFramePr>
          <p:cNvPr id="247" name="Google Shape;247;p12"/>
          <p:cNvGraphicFramePr/>
          <p:nvPr/>
        </p:nvGraphicFramePr>
        <p:xfrm>
          <a:off x="2495600" y="2132856"/>
          <a:ext cx="3000000" cy="3000000"/>
        </p:xfrm>
        <a:graphic>
          <a:graphicData uri="http://schemas.openxmlformats.org/drawingml/2006/table">
            <a:tbl>
              <a:tblPr>
                <a:noFill/>
                <a:tableStyleId>{5E7B9DCF-CA56-480C-8F55-1C6BC1692507}</a:tableStyleId>
              </a:tblPr>
              <a:tblGrid>
                <a:gridCol w="2200275">
                  <a:extLst>
                    <a:ext uri="{9D8B030D-6E8A-4147-A177-3AD203B41FA5}">
                      <a16:colId xmlns:a16="http://schemas.microsoft.com/office/drawing/2014/main" val="20000"/>
                    </a:ext>
                  </a:extLst>
                </a:gridCol>
                <a:gridCol w="2201850">
                  <a:extLst>
                    <a:ext uri="{9D8B030D-6E8A-4147-A177-3AD203B41FA5}">
                      <a16:colId xmlns:a16="http://schemas.microsoft.com/office/drawing/2014/main" val="20001"/>
                    </a:ext>
                  </a:extLst>
                </a:gridCol>
                <a:gridCol w="2798775">
                  <a:extLst>
                    <a:ext uri="{9D8B030D-6E8A-4147-A177-3AD203B41FA5}">
                      <a16:colId xmlns:a16="http://schemas.microsoft.com/office/drawing/2014/main" val="20002"/>
                    </a:ext>
                  </a:extLst>
                </a:gridCol>
              </a:tblGrid>
              <a:tr h="812800">
                <a:tc>
                  <a:txBody>
                    <a:bodyPr/>
                    <a:lstStyle/>
                    <a:p>
                      <a:pPr marL="0" marR="0" lvl="0" indent="0" algn="ctr" rtl="0">
                        <a:lnSpc>
                          <a:spcPct val="100000"/>
                        </a:lnSpc>
                        <a:spcBef>
                          <a:spcPts val="0"/>
                        </a:spcBef>
                        <a:spcAft>
                          <a:spcPts val="0"/>
                        </a:spcAft>
                        <a:buClr>
                          <a:schemeClr val="folHlink"/>
                        </a:buClr>
                        <a:buSzPts val="1680"/>
                        <a:buFont typeface="Poppins"/>
                        <a:buNone/>
                      </a:pPr>
                      <a:r>
                        <a:rPr lang="en-US" sz="2800" b="0" i="0" u="none" strike="noStrike" cap="none">
                          <a:solidFill>
                            <a:schemeClr val="folHlink"/>
                          </a:solidFill>
                          <a:latin typeface="Poppins"/>
                          <a:ea typeface="Poppins"/>
                          <a:cs typeface="Poppins"/>
                          <a:sym typeface="Poppins"/>
                        </a:rPr>
                        <a:t>Visibilidad</a:t>
                      </a:r>
                      <a:endParaRPr sz="2800" b="0" i="0" u="none" strike="noStrike" cap="none">
                        <a:solidFill>
                          <a:schemeClr val="folHlink"/>
                        </a:solidFill>
                        <a:latin typeface="Poppins"/>
                        <a:ea typeface="Poppins"/>
                        <a:cs typeface="Poppins"/>
                        <a:sym typeface="Poppins"/>
                      </a:endParaRPr>
                    </a:p>
                  </a:txBody>
                  <a:tcPr marL="91450" marR="91450" marT="45725" marB="45725">
                    <a:lnL w="57150" cap="flat" cmpd="sng">
                      <a:solidFill>
                        <a:schemeClr val="folHlink"/>
                      </a:solidFill>
                      <a:prstDash val="solid"/>
                      <a:round/>
                      <a:headEnd type="none" w="sm" len="sm"/>
                      <a:tailEnd type="none" w="sm" len="sm"/>
                    </a:lnL>
                    <a:lnR w="28575" cap="flat" cmpd="sng">
                      <a:solidFill>
                        <a:schemeClr val="folHlink"/>
                      </a:solidFill>
                      <a:prstDash val="solid"/>
                      <a:round/>
                      <a:headEnd type="none" w="sm" len="sm"/>
                      <a:tailEnd type="none" w="sm" len="sm"/>
                    </a:lnR>
                    <a:lnT w="57150" cap="flat" cmpd="sng">
                      <a:solidFill>
                        <a:schemeClr val="folHlink"/>
                      </a:solidFill>
                      <a:prstDash val="solid"/>
                      <a:round/>
                      <a:headEnd type="none" w="sm" len="sm"/>
                      <a:tailEnd type="none" w="sm" len="sm"/>
                    </a:lnT>
                    <a:lnB w="28575" cap="flat" cmpd="sng">
                      <a:solidFill>
                        <a:schemeClr val="folHlink"/>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680"/>
                        <a:buFont typeface="Poppins"/>
                        <a:buNone/>
                      </a:pPr>
                      <a:r>
                        <a:rPr lang="en-US" sz="2800" b="0" i="0" u="none" strike="noStrike" cap="none">
                          <a:solidFill>
                            <a:schemeClr val="folHlink"/>
                          </a:solidFill>
                          <a:latin typeface="Poppins"/>
                          <a:ea typeface="Poppins"/>
                          <a:cs typeface="Poppins"/>
                          <a:sym typeface="Poppins"/>
                        </a:rPr>
                        <a:t>Símbolo</a:t>
                      </a:r>
                      <a:endParaRPr sz="2800" b="0" i="0" u="none" strike="noStrike" cap="none">
                        <a:solidFill>
                          <a:schemeClr val="folHlink"/>
                        </a:solidFill>
                        <a:latin typeface="Poppins"/>
                        <a:ea typeface="Poppins"/>
                        <a:cs typeface="Poppins"/>
                        <a:sym typeface="Poppins"/>
                      </a:endParaRPr>
                    </a:p>
                  </a:txBody>
                  <a:tcPr marL="91450" marR="91450" marT="45725" marB="45725">
                    <a:lnL w="28575" cap="flat" cmpd="sng">
                      <a:solidFill>
                        <a:schemeClr val="folHlink"/>
                      </a:solidFill>
                      <a:prstDash val="solid"/>
                      <a:round/>
                      <a:headEnd type="none" w="sm" len="sm"/>
                      <a:tailEnd type="none" w="sm" len="sm"/>
                    </a:lnL>
                    <a:lnR w="28575" cap="flat" cmpd="sng">
                      <a:solidFill>
                        <a:schemeClr val="folHlink"/>
                      </a:solidFill>
                      <a:prstDash val="solid"/>
                      <a:round/>
                      <a:headEnd type="none" w="sm" len="sm"/>
                      <a:tailEnd type="none" w="sm" len="sm"/>
                    </a:lnR>
                    <a:lnT w="57150" cap="flat" cmpd="sng">
                      <a:solidFill>
                        <a:schemeClr val="folHlink"/>
                      </a:solidFill>
                      <a:prstDash val="solid"/>
                      <a:round/>
                      <a:headEnd type="none" w="sm" len="sm"/>
                      <a:tailEnd type="none" w="sm" len="sm"/>
                    </a:lnT>
                    <a:lnB w="28575" cap="flat" cmpd="sng">
                      <a:solidFill>
                        <a:schemeClr val="folHlink"/>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680"/>
                        <a:buFont typeface="Poppins"/>
                        <a:buNone/>
                      </a:pPr>
                      <a:r>
                        <a:rPr lang="en-US" sz="2800" b="0" i="0" u="none" strike="noStrike" cap="none">
                          <a:solidFill>
                            <a:schemeClr val="folHlink"/>
                          </a:solidFill>
                          <a:latin typeface="Poppins"/>
                          <a:ea typeface="Poppins"/>
                          <a:cs typeface="Poppins"/>
                          <a:sym typeface="Poppins"/>
                        </a:rPr>
                        <a:t>Accesible a:</a:t>
                      </a:r>
                      <a:endParaRPr sz="2800" b="0" i="0" u="none" strike="noStrike" cap="none">
                        <a:solidFill>
                          <a:schemeClr val="folHlink"/>
                        </a:solidFill>
                        <a:latin typeface="Poppins"/>
                        <a:ea typeface="Poppins"/>
                        <a:cs typeface="Poppins"/>
                        <a:sym typeface="Poppins"/>
                      </a:endParaRPr>
                    </a:p>
                  </a:txBody>
                  <a:tcPr marL="91450" marR="91450" marT="45725" marB="45725">
                    <a:lnL w="28575" cap="flat" cmpd="sng">
                      <a:solidFill>
                        <a:schemeClr val="folHlink"/>
                      </a:solidFill>
                      <a:prstDash val="solid"/>
                      <a:round/>
                      <a:headEnd type="none" w="sm" len="sm"/>
                      <a:tailEnd type="none" w="sm" len="sm"/>
                    </a:lnL>
                    <a:lnR w="57150" cap="flat" cmpd="sng">
                      <a:solidFill>
                        <a:schemeClr val="folHlink"/>
                      </a:solidFill>
                      <a:prstDash val="solid"/>
                      <a:round/>
                      <a:headEnd type="none" w="sm" len="sm"/>
                      <a:tailEnd type="none" w="sm" len="sm"/>
                    </a:lnR>
                    <a:lnT w="57150" cap="flat" cmpd="sng">
                      <a:solidFill>
                        <a:schemeClr val="folHlink"/>
                      </a:solidFill>
                      <a:prstDash val="solid"/>
                      <a:round/>
                      <a:headEnd type="none" w="sm" len="sm"/>
                      <a:tailEnd type="none" w="sm" len="sm"/>
                    </a:lnT>
                    <a:lnB w="28575" cap="flat" cmpd="sng">
                      <a:solidFill>
                        <a:schemeClr val="folHlink"/>
                      </a:solidFill>
                      <a:prstDash val="solid"/>
                      <a:round/>
                      <a:headEnd type="none" w="sm" len="sm"/>
                      <a:tailEnd type="none" w="sm" len="sm"/>
                    </a:lnB>
                  </a:tcPr>
                </a:tc>
                <a:extLst>
                  <a:ext uri="{0D108BD9-81ED-4DB2-BD59-A6C34878D82A}">
                    <a16:rowId xmlns:a16="http://schemas.microsoft.com/office/drawing/2014/main" val="10000"/>
                  </a:ext>
                </a:extLst>
              </a:tr>
              <a:tr h="812800">
                <a:tc>
                  <a:txBody>
                    <a:bodyPr/>
                    <a:lstStyle/>
                    <a:p>
                      <a:pPr marL="0" marR="0" lvl="0" indent="0" algn="ctr" rtl="0">
                        <a:lnSpc>
                          <a:spcPct val="100000"/>
                        </a:lnSpc>
                        <a:spcBef>
                          <a:spcPts val="0"/>
                        </a:spcBef>
                        <a:spcAft>
                          <a:spcPts val="0"/>
                        </a:spcAft>
                        <a:buClr>
                          <a:srgbClr val="666633"/>
                        </a:buClr>
                        <a:buSzPts val="1680"/>
                        <a:buFont typeface="Poppins"/>
                        <a:buNone/>
                      </a:pPr>
                      <a:r>
                        <a:rPr lang="en-US" sz="2800" b="0" i="0" u="none" strike="noStrike" cap="none">
                          <a:solidFill>
                            <a:srgbClr val="666633"/>
                          </a:solidFill>
                          <a:latin typeface="Poppins"/>
                          <a:ea typeface="Poppins"/>
                          <a:cs typeface="Poppins"/>
                          <a:sym typeface="Poppins"/>
                        </a:rPr>
                        <a:t>Pública</a:t>
                      </a:r>
                      <a:endParaRPr sz="2800" b="0" i="0" u="none" strike="noStrike" cap="none">
                        <a:solidFill>
                          <a:srgbClr val="666633"/>
                        </a:solidFill>
                        <a:latin typeface="Poppins"/>
                        <a:ea typeface="Poppins"/>
                        <a:cs typeface="Poppins"/>
                        <a:sym typeface="Poppins"/>
                      </a:endParaRPr>
                    </a:p>
                  </a:txBody>
                  <a:tcPr marL="91450" marR="91450" marT="45725" marB="45725">
                    <a:lnL w="57150" cap="flat" cmpd="sng">
                      <a:solidFill>
                        <a:schemeClr val="folHlink"/>
                      </a:solidFill>
                      <a:prstDash val="solid"/>
                      <a:round/>
                      <a:headEnd type="none" w="sm" len="sm"/>
                      <a:tailEnd type="none" w="sm" len="sm"/>
                    </a:lnL>
                    <a:lnR w="28575" cap="flat" cmpd="sng">
                      <a:solidFill>
                        <a:schemeClr val="folHlink"/>
                      </a:solidFill>
                      <a:prstDash val="solid"/>
                      <a:round/>
                      <a:headEnd type="none" w="sm" len="sm"/>
                      <a:tailEnd type="none" w="sm" len="sm"/>
                    </a:lnR>
                    <a:lnT w="28575" cap="flat" cmpd="sng">
                      <a:solidFill>
                        <a:schemeClr val="folHlink"/>
                      </a:solidFill>
                      <a:prstDash val="solid"/>
                      <a:round/>
                      <a:headEnd type="none" w="sm" len="sm"/>
                      <a:tailEnd type="none" w="sm" len="sm"/>
                    </a:lnT>
                    <a:lnB w="28575" cap="flat" cmpd="sng">
                      <a:solidFill>
                        <a:schemeClr val="folHlink"/>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666633"/>
                        </a:buClr>
                        <a:buSzPts val="1680"/>
                        <a:buFont typeface="Poppins"/>
                        <a:buNone/>
                      </a:pPr>
                      <a:r>
                        <a:rPr lang="en-US" sz="2800" b="0" i="0" u="none" strike="noStrike" cap="none">
                          <a:solidFill>
                            <a:srgbClr val="666633"/>
                          </a:solidFill>
                          <a:latin typeface="Poppins"/>
                          <a:ea typeface="Poppins"/>
                          <a:cs typeface="Poppins"/>
                          <a:sym typeface="Poppins"/>
                        </a:rPr>
                        <a:t>+</a:t>
                      </a:r>
                      <a:endParaRPr sz="2800" b="0" i="0" u="none" strike="noStrike" cap="none">
                        <a:solidFill>
                          <a:srgbClr val="666633"/>
                        </a:solidFill>
                        <a:latin typeface="Poppins"/>
                        <a:ea typeface="Poppins"/>
                        <a:cs typeface="Poppins"/>
                        <a:sym typeface="Poppins"/>
                      </a:endParaRPr>
                    </a:p>
                  </a:txBody>
                  <a:tcPr marL="91450" marR="91450" marT="45725" marB="45725">
                    <a:lnL w="28575" cap="flat" cmpd="sng">
                      <a:solidFill>
                        <a:schemeClr val="folHlink"/>
                      </a:solidFill>
                      <a:prstDash val="solid"/>
                      <a:round/>
                      <a:headEnd type="none" w="sm" len="sm"/>
                      <a:tailEnd type="none" w="sm" len="sm"/>
                    </a:lnL>
                    <a:lnR w="28575" cap="flat" cmpd="sng">
                      <a:solidFill>
                        <a:schemeClr val="folHlink"/>
                      </a:solidFill>
                      <a:prstDash val="solid"/>
                      <a:round/>
                      <a:headEnd type="none" w="sm" len="sm"/>
                      <a:tailEnd type="none" w="sm" len="sm"/>
                    </a:lnR>
                    <a:lnT w="28575" cap="flat" cmpd="sng">
                      <a:solidFill>
                        <a:schemeClr val="folHlink"/>
                      </a:solidFill>
                      <a:prstDash val="solid"/>
                      <a:round/>
                      <a:headEnd type="none" w="sm" len="sm"/>
                      <a:tailEnd type="none" w="sm" len="sm"/>
                    </a:lnT>
                    <a:lnB w="28575" cap="flat" cmpd="sng">
                      <a:solidFill>
                        <a:schemeClr val="folHlink"/>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666633"/>
                        </a:buClr>
                        <a:buSzPts val="1080"/>
                        <a:buFont typeface="Poppins"/>
                        <a:buNone/>
                      </a:pPr>
                      <a:r>
                        <a:rPr lang="en-US" sz="1800" b="0" i="0" u="none" strike="noStrike" cap="none">
                          <a:solidFill>
                            <a:srgbClr val="666633"/>
                          </a:solidFill>
                          <a:latin typeface="Poppins"/>
                          <a:ea typeface="Poppins"/>
                          <a:cs typeface="Poppins"/>
                          <a:sym typeface="Poppins"/>
                        </a:rPr>
                        <a:t>Todos los objetos del sistema</a:t>
                      </a:r>
                      <a:endParaRPr sz="1800" b="0" i="0" u="none" strike="noStrike" cap="none">
                        <a:solidFill>
                          <a:srgbClr val="666633"/>
                        </a:solidFill>
                        <a:latin typeface="Poppins"/>
                        <a:ea typeface="Poppins"/>
                        <a:cs typeface="Poppins"/>
                        <a:sym typeface="Poppins"/>
                      </a:endParaRPr>
                    </a:p>
                  </a:txBody>
                  <a:tcPr marL="91450" marR="91450" marT="45725" marB="45725">
                    <a:lnL w="28575" cap="flat" cmpd="sng">
                      <a:solidFill>
                        <a:schemeClr val="folHlink"/>
                      </a:solidFill>
                      <a:prstDash val="solid"/>
                      <a:round/>
                      <a:headEnd type="none" w="sm" len="sm"/>
                      <a:tailEnd type="none" w="sm" len="sm"/>
                    </a:lnL>
                    <a:lnR w="57150" cap="flat" cmpd="sng">
                      <a:solidFill>
                        <a:schemeClr val="folHlink"/>
                      </a:solidFill>
                      <a:prstDash val="solid"/>
                      <a:round/>
                      <a:headEnd type="none" w="sm" len="sm"/>
                      <a:tailEnd type="none" w="sm" len="sm"/>
                    </a:lnR>
                    <a:lnT w="28575" cap="flat" cmpd="sng">
                      <a:solidFill>
                        <a:schemeClr val="folHlink"/>
                      </a:solidFill>
                      <a:prstDash val="solid"/>
                      <a:round/>
                      <a:headEnd type="none" w="sm" len="sm"/>
                      <a:tailEnd type="none" w="sm" len="sm"/>
                    </a:lnT>
                    <a:lnB w="28575" cap="flat" cmpd="sng">
                      <a:solidFill>
                        <a:schemeClr val="folHlink"/>
                      </a:solidFill>
                      <a:prstDash val="solid"/>
                      <a:round/>
                      <a:headEnd type="none" w="sm" len="sm"/>
                      <a:tailEnd type="none" w="sm" len="sm"/>
                    </a:lnB>
                  </a:tcPr>
                </a:tc>
                <a:extLst>
                  <a:ext uri="{0D108BD9-81ED-4DB2-BD59-A6C34878D82A}">
                    <a16:rowId xmlns:a16="http://schemas.microsoft.com/office/drawing/2014/main" val="10001"/>
                  </a:ext>
                </a:extLst>
              </a:tr>
              <a:tr h="812800">
                <a:tc>
                  <a:txBody>
                    <a:bodyPr/>
                    <a:lstStyle/>
                    <a:p>
                      <a:pPr marL="0" marR="0" lvl="0" indent="0" algn="ctr" rtl="0">
                        <a:lnSpc>
                          <a:spcPct val="100000"/>
                        </a:lnSpc>
                        <a:spcBef>
                          <a:spcPts val="0"/>
                        </a:spcBef>
                        <a:spcAft>
                          <a:spcPts val="0"/>
                        </a:spcAft>
                        <a:buClr>
                          <a:srgbClr val="666633"/>
                        </a:buClr>
                        <a:buSzPts val="1680"/>
                        <a:buFont typeface="Poppins"/>
                        <a:buNone/>
                      </a:pPr>
                      <a:r>
                        <a:rPr lang="en-US" sz="2800" b="0" i="0" u="none" strike="noStrike" cap="none">
                          <a:solidFill>
                            <a:srgbClr val="666633"/>
                          </a:solidFill>
                          <a:latin typeface="Poppins"/>
                          <a:ea typeface="Poppins"/>
                          <a:cs typeface="Poppins"/>
                          <a:sym typeface="Poppins"/>
                        </a:rPr>
                        <a:t>Protegida</a:t>
                      </a:r>
                      <a:endParaRPr sz="2800" b="0" i="0" u="none" strike="noStrike" cap="none">
                        <a:solidFill>
                          <a:srgbClr val="666633"/>
                        </a:solidFill>
                        <a:latin typeface="Poppins"/>
                        <a:ea typeface="Poppins"/>
                        <a:cs typeface="Poppins"/>
                        <a:sym typeface="Poppins"/>
                      </a:endParaRPr>
                    </a:p>
                  </a:txBody>
                  <a:tcPr marL="91450" marR="91450" marT="45725" marB="45725">
                    <a:lnL w="57150" cap="flat" cmpd="sng">
                      <a:solidFill>
                        <a:schemeClr val="folHlink"/>
                      </a:solidFill>
                      <a:prstDash val="solid"/>
                      <a:round/>
                      <a:headEnd type="none" w="sm" len="sm"/>
                      <a:tailEnd type="none" w="sm" len="sm"/>
                    </a:lnL>
                    <a:lnR w="28575" cap="flat" cmpd="sng">
                      <a:solidFill>
                        <a:schemeClr val="folHlink"/>
                      </a:solidFill>
                      <a:prstDash val="solid"/>
                      <a:round/>
                      <a:headEnd type="none" w="sm" len="sm"/>
                      <a:tailEnd type="none" w="sm" len="sm"/>
                    </a:lnR>
                    <a:lnT w="28575" cap="flat" cmpd="sng">
                      <a:solidFill>
                        <a:schemeClr val="folHlink"/>
                      </a:solidFill>
                      <a:prstDash val="solid"/>
                      <a:round/>
                      <a:headEnd type="none" w="sm" len="sm"/>
                      <a:tailEnd type="none" w="sm" len="sm"/>
                    </a:lnT>
                    <a:lnB w="28575" cap="flat" cmpd="sng">
                      <a:solidFill>
                        <a:schemeClr val="folHlink"/>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666633"/>
                        </a:buClr>
                        <a:buSzPts val="1680"/>
                        <a:buFont typeface="Poppins"/>
                        <a:buNone/>
                      </a:pPr>
                      <a:r>
                        <a:rPr lang="en-US" sz="2800" b="0" i="0" u="none" strike="noStrike" cap="none">
                          <a:solidFill>
                            <a:srgbClr val="666633"/>
                          </a:solidFill>
                          <a:latin typeface="Poppins"/>
                          <a:ea typeface="Poppins"/>
                          <a:cs typeface="Poppins"/>
                          <a:sym typeface="Poppins"/>
                        </a:rPr>
                        <a:t>#</a:t>
                      </a:r>
                      <a:endParaRPr sz="2800" b="0" i="0" u="none" strike="noStrike" cap="none">
                        <a:solidFill>
                          <a:srgbClr val="666633"/>
                        </a:solidFill>
                        <a:latin typeface="Poppins"/>
                        <a:ea typeface="Poppins"/>
                        <a:cs typeface="Poppins"/>
                        <a:sym typeface="Poppins"/>
                      </a:endParaRPr>
                    </a:p>
                  </a:txBody>
                  <a:tcPr marL="91450" marR="91450" marT="45725" marB="45725">
                    <a:lnL w="28575" cap="flat" cmpd="sng">
                      <a:solidFill>
                        <a:schemeClr val="folHlink"/>
                      </a:solidFill>
                      <a:prstDash val="solid"/>
                      <a:round/>
                      <a:headEnd type="none" w="sm" len="sm"/>
                      <a:tailEnd type="none" w="sm" len="sm"/>
                    </a:lnL>
                    <a:lnR w="28575" cap="flat" cmpd="sng">
                      <a:solidFill>
                        <a:schemeClr val="folHlink"/>
                      </a:solidFill>
                      <a:prstDash val="solid"/>
                      <a:round/>
                      <a:headEnd type="none" w="sm" len="sm"/>
                      <a:tailEnd type="none" w="sm" len="sm"/>
                    </a:lnR>
                    <a:lnT w="28575" cap="flat" cmpd="sng">
                      <a:solidFill>
                        <a:schemeClr val="folHlink"/>
                      </a:solidFill>
                      <a:prstDash val="solid"/>
                      <a:round/>
                      <a:headEnd type="none" w="sm" len="sm"/>
                      <a:tailEnd type="none" w="sm" len="sm"/>
                    </a:lnT>
                    <a:lnB w="28575" cap="flat" cmpd="sng">
                      <a:solidFill>
                        <a:schemeClr val="folHlink"/>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666633"/>
                        </a:buClr>
                        <a:buSzPts val="1080"/>
                        <a:buFont typeface="Poppins"/>
                        <a:buNone/>
                      </a:pPr>
                      <a:r>
                        <a:rPr lang="en-US" sz="1800" b="0" i="0" u="none" strike="noStrike" cap="none">
                          <a:solidFill>
                            <a:srgbClr val="666633"/>
                          </a:solidFill>
                          <a:latin typeface="Poppins"/>
                          <a:ea typeface="Poppins"/>
                          <a:cs typeface="Poppins"/>
                          <a:sym typeface="Poppins"/>
                        </a:rPr>
                        <a:t>Instancias de la clase y de sus subclases</a:t>
                      </a:r>
                      <a:endParaRPr sz="1800" b="0" i="0" u="none" strike="noStrike" cap="none">
                        <a:solidFill>
                          <a:srgbClr val="666633"/>
                        </a:solidFill>
                        <a:latin typeface="Poppins"/>
                        <a:ea typeface="Poppins"/>
                        <a:cs typeface="Poppins"/>
                        <a:sym typeface="Poppins"/>
                      </a:endParaRPr>
                    </a:p>
                  </a:txBody>
                  <a:tcPr marL="91450" marR="91450" marT="45725" marB="45725">
                    <a:lnL w="28575" cap="flat" cmpd="sng">
                      <a:solidFill>
                        <a:schemeClr val="folHlink"/>
                      </a:solidFill>
                      <a:prstDash val="solid"/>
                      <a:round/>
                      <a:headEnd type="none" w="sm" len="sm"/>
                      <a:tailEnd type="none" w="sm" len="sm"/>
                    </a:lnL>
                    <a:lnR w="57150" cap="flat" cmpd="sng">
                      <a:solidFill>
                        <a:schemeClr val="folHlink"/>
                      </a:solidFill>
                      <a:prstDash val="solid"/>
                      <a:round/>
                      <a:headEnd type="none" w="sm" len="sm"/>
                      <a:tailEnd type="none" w="sm" len="sm"/>
                    </a:lnR>
                    <a:lnT w="28575" cap="flat" cmpd="sng">
                      <a:solidFill>
                        <a:schemeClr val="folHlink"/>
                      </a:solidFill>
                      <a:prstDash val="solid"/>
                      <a:round/>
                      <a:headEnd type="none" w="sm" len="sm"/>
                      <a:tailEnd type="none" w="sm" len="sm"/>
                    </a:lnT>
                    <a:lnB w="28575" cap="flat" cmpd="sng">
                      <a:solidFill>
                        <a:schemeClr val="folHlink"/>
                      </a:solidFill>
                      <a:prstDash val="solid"/>
                      <a:round/>
                      <a:headEnd type="none" w="sm" len="sm"/>
                      <a:tailEnd type="none" w="sm" len="sm"/>
                    </a:lnB>
                  </a:tcPr>
                </a:tc>
                <a:extLst>
                  <a:ext uri="{0D108BD9-81ED-4DB2-BD59-A6C34878D82A}">
                    <a16:rowId xmlns:a16="http://schemas.microsoft.com/office/drawing/2014/main" val="10002"/>
                  </a:ext>
                </a:extLst>
              </a:tr>
              <a:tr h="812800">
                <a:tc>
                  <a:txBody>
                    <a:bodyPr/>
                    <a:lstStyle/>
                    <a:p>
                      <a:pPr marL="0" marR="0" lvl="0" indent="0" algn="ctr" rtl="0">
                        <a:lnSpc>
                          <a:spcPct val="100000"/>
                        </a:lnSpc>
                        <a:spcBef>
                          <a:spcPts val="0"/>
                        </a:spcBef>
                        <a:spcAft>
                          <a:spcPts val="0"/>
                        </a:spcAft>
                        <a:buClr>
                          <a:srgbClr val="666633"/>
                        </a:buClr>
                        <a:buSzPts val="1680"/>
                        <a:buFont typeface="Poppins"/>
                        <a:buNone/>
                      </a:pPr>
                      <a:r>
                        <a:rPr lang="en-US" sz="2800" b="0" i="0" u="none" strike="noStrike" cap="none">
                          <a:solidFill>
                            <a:srgbClr val="666633"/>
                          </a:solidFill>
                          <a:latin typeface="Poppins"/>
                          <a:ea typeface="Poppins"/>
                          <a:cs typeface="Poppins"/>
                          <a:sym typeface="Poppins"/>
                        </a:rPr>
                        <a:t>Privada</a:t>
                      </a:r>
                      <a:endParaRPr sz="2800" b="0" i="0" u="none" strike="noStrike" cap="none">
                        <a:solidFill>
                          <a:srgbClr val="666633"/>
                        </a:solidFill>
                        <a:latin typeface="Poppins"/>
                        <a:ea typeface="Poppins"/>
                        <a:cs typeface="Poppins"/>
                        <a:sym typeface="Poppins"/>
                      </a:endParaRPr>
                    </a:p>
                  </a:txBody>
                  <a:tcPr marL="91450" marR="91450" marT="45725" marB="45725">
                    <a:lnL w="57150" cap="flat" cmpd="sng">
                      <a:solidFill>
                        <a:schemeClr val="folHlink"/>
                      </a:solidFill>
                      <a:prstDash val="solid"/>
                      <a:round/>
                      <a:headEnd type="none" w="sm" len="sm"/>
                      <a:tailEnd type="none" w="sm" len="sm"/>
                    </a:lnL>
                    <a:lnR w="28575" cap="flat" cmpd="sng">
                      <a:solidFill>
                        <a:schemeClr val="folHlink"/>
                      </a:solidFill>
                      <a:prstDash val="solid"/>
                      <a:round/>
                      <a:headEnd type="none" w="sm" len="sm"/>
                      <a:tailEnd type="none" w="sm" len="sm"/>
                    </a:lnR>
                    <a:lnT w="28575" cap="flat" cmpd="sng">
                      <a:solidFill>
                        <a:schemeClr val="folHlink"/>
                      </a:solidFill>
                      <a:prstDash val="solid"/>
                      <a:round/>
                      <a:headEnd type="none" w="sm" len="sm"/>
                      <a:tailEnd type="none" w="sm" len="sm"/>
                    </a:lnT>
                    <a:lnB w="28575" cap="flat" cmpd="sng">
                      <a:solidFill>
                        <a:schemeClr val="folHlink"/>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666633"/>
                        </a:buClr>
                        <a:buSzPts val="1680"/>
                        <a:buFont typeface="Poppins"/>
                        <a:buNone/>
                      </a:pPr>
                      <a:r>
                        <a:rPr lang="en-US" sz="2800" b="0" i="0" u="none" strike="noStrike" cap="none">
                          <a:solidFill>
                            <a:srgbClr val="666633"/>
                          </a:solidFill>
                          <a:latin typeface="Poppins"/>
                          <a:ea typeface="Poppins"/>
                          <a:cs typeface="Poppins"/>
                          <a:sym typeface="Poppins"/>
                        </a:rPr>
                        <a:t>-</a:t>
                      </a:r>
                      <a:endParaRPr sz="2800" b="0" i="0" u="none" strike="noStrike" cap="none">
                        <a:solidFill>
                          <a:srgbClr val="666633"/>
                        </a:solidFill>
                        <a:latin typeface="Poppins"/>
                        <a:ea typeface="Poppins"/>
                        <a:cs typeface="Poppins"/>
                        <a:sym typeface="Poppins"/>
                      </a:endParaRPr>
                    </a:p>
                  </a:txBody>
                  <a:tcPr marL="91450" marR="91450" marT="45725" marB="45725">
                    <a:lnL w="28575" cap="flat" cmpd="sng">
                      <a:solidFill>
                        <a:schemeClr val="folHlink"/>
                      </a:solidFill>
                      <a:prstDash val="solid"/>
                      <a:round/>
                      <a:headEnd type="none" w="sm" len="sm"/>
                      <a:tailEnd type="none" w="sm" len="sm"/>
                    </a:lnL>
                    <a:lnR w="28575" cap="flat" cmpd="sng">
                      <a:solidFill>
                        <a:schemeClr val="folHlink"/>
                      </a:solidFill>
                      <a:prstDash val="solid"/>
                      <a:round/>
                      <a:headEnd type="none" w="sm" len="sm"/>
                      <a:tailEnd type="none" w="sm" len="sm"/>
                    </a:lnR>
                    <a:lnT w="28575" cap="flat" cmpd="sng">
                      <a:solidFill>
                        <a:schemeClr val="folHlink"/>
                      </a:solidFill>
                      <a:prstDash val="solid"/>
                      <a:round/>
                      <a:headEnd type="none" w="sm" len="sm"/>
                      <a:tailEnd type="none" w="sm" len="sm"/>
                    </a:lnT>
                    <a:lnB w="28575" cap="flat" cmpd="sng">
                      <a:solidFill>
                        <a:schemeClr val="folHlink"/>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666633"/>
                        </a:buClr>
                        <a:buSzPts val="1080"/>
                        <a:buFont typeface="Poppins"/>
                        <a:buNone/>
                      </a:pPr>
                      <a:r>
                        <a:rPr lang="en-US" sz="1800" b="0" i="0" u="none" strike="noStrike" cap="none">
                          <a:solidFill>
                            <a:srgbClr val="666633"/>
                          </a:solidFill>
                          <a:latin typeface="Poppins"/>
                          <a:ea typeface="Poppins"/>
                          <a:cs typeface="Poppins"/>
                          <a:sym typeface="Poppins"/>
                        </a:rPr>
                        <a:t>Instancias de la clase</a:t>
                      </a:r>
                      <a:endParaRPr sz="1800" b="0" i="0" u="none" strike="noStrike" cap="none">
                        <a:solidFill>
                          <a:srgbClr val="666633"/>
                        </a:solidFill>
                        <a:latin typeface="Poppins"/>
                        <a:ea typeface="Poppins"/>
                        <a:cs typeface="Poppins"/>
                        <a:sym typeface="Poppins"/>
                      </a:endParaRPr>
                    </a:p>
                  </a:txBody>
                  <a:tcPr marL="91450" marR="91450" marT="45725" marB="45725">
                    <a:lnL w="28575" cap="flat" cmpd="sng">
                      <a:solidFill>
                        <a:schemeClr val="folHlink"/>
                      </a:solidFill>
                      <a:prstDash val="solid"/>
                      <a:round/>
                      <a:headEnd type="none" w="sm" len="sm"/>
                      <a:tailEnd type="none" w="sm" len="sm"/>
                    </a:lnL>
                    <a:lnR w="57150" cap="flat" cmpd="sng">
                      <a:solidFill>
                        <a:schemeClr val="folHlink"/>
                      </a:solidFill>
                      <a:prstDash val="solid"/>
                      <a:round/>
                      <a:headEnd type="none" w="sm" len="sm"/>
                      <a:tailEnd type="none" w="sm" len="sm"/>
                    </a:lnR>
                    <a:lnT w="28575" cap="flat" cmpd="sng">
                      <a:solidFill>
                        <a:schemeClr val="folHlink"/>
                      </a:solidFill>
                      <a:prstDash val="solid"/>
                      <a:round/>
                      <a:headEnd type="none" w="sm" len="sm"/>
                      <a:tailEnd type="none" w="sm" len="sm"/>
                    </a:lnT>
                    <a:lnB w="28575" cap="flat" cmpd="sng">
                      <a:solidFill>
                        <a:schemeClr val="folHlink"/>
                      </a:solidFill>
                      <a:prstDash val="solid"/>
                      <a:round/>
                      <a:headEnd type="none" w="sm" len="sm"/>
                      <a:tailEnd type="none" w="sm" len="sm"/>
                    </a:lnB>
                  </a:tcPr>
                </a:tc>
                <a:extLst>
                  <a:ext uri="{0D108BD9-81ED-4DB2-BD59-A6C34878D82A}">
                    <a16:rowId xmlns:a16="http://schemas.microsoft.com/office/drawing/2014/main" val="10003"/>
                  </a:ext>
                </a:extLst>
              </a:tr>
              <a:tr h="812800">
                <a:tc>
                  <a:txBody>
                    <a:bodyPr/>
                    <a:lstStyle/>
                    <a:p>
                      <a:pPr marL="0" marR="0" lvl="0" indent="0" algn="ctr" rtl="0">
                        <a:lnSpc>
                          <a:spcPct val="100000"/>
                        </a:lnSpc>
                        <a:spcBef>
                          <a:spcPts val="0"/>
                        </a:spcBef>
                        <a:spcAft>
                          <a:spcPts val="0"/>
                        </a:spcAft>
                        <a:buClr>
                          <a:srgbClr val="666633"/>
                        </a:buClr>
                        <a:buSzPts val="1680"/>
                        <a:buFont typeface="Poppins"/>
                        <a:buNone/>
                      </a:pPr>
                      <a:r>
                        <a:rPr lang="en-US" sz="2800" b="0" i="0" u="none" strike="noStrike" cap="none">
                          <a:solidFill>
                            <a:srgbClr val="666633"/>
                          </a:solidFill>
                          <a:latin typeface="Poppins"/>
                          <a:ea typeface="Poppins"/>
                          <a:cs typeface="Poppins"/>
                          <a:sym typeface="Poppins"/>
                        </a:rPr>
                        <a:t>Paquete</a:t>
                      </a:r>
                      <a:endParaRPr sz="2800" b="0" i="0" u="none" strike="noStrike" cap="none">
                        <a:solidFill>
                          <a:srgbClr val="666633"/>
                        </a:solidFill>
                        <a:latin typeface="Poppins"/>
                        <a:ea typeface="Poppins"/>
                        <a:cs typeface="Poppins"/>
                        <a:sym typeface="Poppins"/>
                      </a:endParaRPr>
                    </a:p>
                  </a:txBody>
                  <a:tcPr marL="91450" marR="91450" marT="45725" marB="45725">
                    <a:lnL w="57150" cap="flat" cmpd="sng">
                      <a:solidFill>
                        <a:schemeClr val="folHlink"/>
                      </a:solidFill>
                      <a:prstDash val="solid"/>
                      <a:round/>
                      <a:headEnd type="none" w="sm" len="sm"/>
                      <a:tailEnd type="none" w="sm" len="sm"/>
                    </a:lnL>
                    <a:lnR w="28575" cap="flat" cmpd="sng">
                      <a:solidFill>
                        <a:schemeClr val="folHlink"/>
                      </a:solidFill>
                      <a:prstDash val="solid"/>
                      <a:round/>
                      <a:headEnd type="none" w="sm" len="sm"/>
                      <a:tailEnd type="none" w="sm" len="sm"/>
                    </a:lnR>
                    <a:lnT w="28575" cap="flat" cmpd="sng">
                      <a:solidFill>
                        <a:schemeClr val="folHlink"/>
                      </a:solidFill>
                      <a:prstDash val="solid"/>
                      <a:round/>
                      <a:headEnd type="none" w="sm" len="sm"/>
                      <a:tailEnd type="none" w="sm" len="sm"/>
                    </a:lnT>
                    <a:lnB w="57150" cap="flat" cmpd="sng">
                      <a:solidFill>
                        <a:schemeClr val="folHlink"/>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666633"/>
                        </a:buClr>
                        <a:buSzPts val="1680"/>
                        <a:buFont typeface="Poppins"/>
                        <a:buNone/>
                      </a:pPr>
                      <a:r>
                        <a:rPr lang="en-US" sz="2800" b="0" i="0" u="none" strike="noStrike" cap="none">
                          <a:solidFill>
                            <a:srgbClr val="666633"/>
                          </a:solidFill>
                          <a:latin typeface="Poppins"/>
                          <a:ea typeface="Poppins"/>
                          <a:cs typeface="Poppins"/>
                          <a:sym typeface="Poppins"/>
                        </a:rPr>
                        <a:t>~</a:t>
                      </a:r>
                      <a:endParaRPr sz="2800" b="0" i="0" u="none" strike="noStrike" cap="none">
                        <a:solidFill>
                          <a:srgbClr val="666633"/>
                        </a:solidFill>
                        <a:latin typeface="Poppins"/>
                        <a:ea typeface="Poppins"/>
                        <a:cs typeface="Poppins"/>
                        <a:sym typeface="Poppins"/>
                      </a:endParaRPr>
                    </a:p>
                  </a:txBody>
                  <a:tcPr marL="91450" marR="91450" marT="45725" marB="45725">
                    <a:lnL w="28575" cap="flat" cmpd="sng">
                      <a:solidFill>
                        <a:schemeClr val="folHlink"/>
                      </a:solidFill>
                      <a:prstDash val="solid"/>
                      <a:round/>
                      <a:headEnd type="none" w="sm" len="sm"/>
                      <a:tailEnd type="none" w="sm" len="sm"/>
                    </a:lnL>
                    <a:lnR w="28575" cap="flat" cmpd="sng">
                      <a:solidFill>
                        <a:schemeClr val="folHlink"/>
                      </a:solidFill>
                      <a:prstDash val="solid"/>
                      <a:round/>
                      <a:headEnd type="none" w="sm" len="sm"/>
                      <a:tailEnd type="none" w="sm" len="sm"/>
                    </a:lnR>
                    <a:lnT w="28575" cap="flat" cmpd="sng">
                      <a:solidFill>
                        <a:schemeClr val="folHlink"/>
                      </a:solidFill>
                      <a:prstDash val="solid"/>
                      <a:round/>
                      <a:headEnd type="none" w="sm" len="sm"/>
                      <a:tailEnd type="none" w="sm" len="sm"/>
                    </a:lnT>
                    <a:lnB w="57150" cap="flat" cmpd="sng">
                      <a:solidFill>
                        <a:schemeClr val="folHlink"/>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666633"/>
                        </a:buClr>
                        <a:buSzPts val="1080"/>
                        <a:buFont typeface="Poppins"/>
                        <a:buNone/>
                      </a:pPr>
                      <a:r>
                        <a:rPr lang="en-US" sz="1800" b="0" i="0" u="none" strike="noStrike" cap="none">
                          <a:solidFill>
                            <a:srgbClr val="666633"/>
                          </a:solidFill>
                          <a:latin typeface="Poppins"/>
                          <a:ea typeface="Poppins"/>
                          <a:cs typeface="Poppins"/>
                          <a:sym typeface="Poppins"/>
                        </a:rPr>
                        <a:t>Instancias de la clase del mismo paquete</a:t>
                      </a:r>
                      <a:endParaRPr sz="1800" b="0" i="0" u="none" strike="noStrike" cap="none">
                        <a:solidFill>
                          <a:srgbClr val="666633"/>
                        </a:solidFill>
                        <a:latin typeface="Poppins"/>
                        <a:ea typeface="Poppins"/>
                        <a:cs typeface="Poppins"/>
                        <a:sym typeface="Poppins"/>
                      </a:endParaRPr>
                    </a:p>
                  </a:txBody>
                  <a:tcPr marL="91450" marR="91450" marT="45725" marB="45725">
                    <a:lnL w="28575" cap="flat" cmpd="sng">
                      <a:solidFill>
                        <a:schemeClr val="folHlink"/>
                      </a:solidFill>
                      <a:prstDash val="solid"/>
                      <a:round/>
                      <a:headEnd type="none" w="sm" len="sm"/>
                      <a:tailEnd type="none" w="sm" len="sm"/>
                    </a:lnL>
                    <a:lnR w="57150" cap="flat" cmpd="sng">
                      <a:solidFill>
                        <a:schemeClr val="folHlink"/>
                      </a:solidFill>
                      <a:prstDash val="solid"/>
                      <a:round/>
                      <a:headEnd type="none" w="sm" len="sm"/>
                      <a:tailEnd type="none" w="sm" len="sm"/>
                    </a:lnR>
                    <a:lnT w="28575" cap="flat" cmpd="sng">
                      <a:solidFill>
                        <a:schemeClr val="folHlink"/>
                      </a:solidFill>
                      <a:prstDash val="solid"/>
                      <a:round/>
                      <a:headEnd type="none" w="sm" len="sm"/>
                      <a:tailEnd type="none" w="sm" len="sm"/>
                    </a:lnT>
                    <a:lnB w="57150" cap="flat" cmpd="sng">
                      <a:solidFill>
                        <a:schemeClr val="folHlink"/>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3"/>
          <p:cNvSpPr/>
          <p:nvPr/>
        </p:nvSpPr>
        <p:spPr>
          <a:xfrm>
            <a:off x="335360" y="1196752"/>
            <a:ext cx="2160240" cy="2059538"/>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2B82"/>
              </a:buClr>
              <a:buSzPts val="3200"/>
              <a:buFont typeface="Arial"/>
              <a:buNone/>
            </a:pPr>
            <a:r>
              <a:rPr lang="en-US" sz="3200" b="1" i="0" u="none" strike="noStrike" cap="none">
                <a:solidFill>
                  <a:srgbClr val="002B82"/>
                </a:solidFill>
                <a:latin typeface="Arial"/>
                <a:ea typeface="Arial"/>
                <a:cs typeface="Arial"/>
                <a:sym typeface="Arial"/>
              </a:rPr>
              <a:t>Ejemplo</a:t>
            </a:r>
            <a:endParaRPr/>
          </a:p>
          <a:p>
            <a:pPr marL="0" marR="0" lvl="0" indent="0" algn="l" rtl="0">
              <a:lnSpc>
                <a:spcPct val="100000"/>
              </a:lnSpc>
              <a:spcBef>
                <a:spcPts val="0"/>
              </a:spcBef>
              <a:spcAft>
                <a:spcPts val="0"/>
              </a:spcAft>
              <a:buClr>
                <a:schemeClr val="dk1"/>
              </a:buClr>
              <a:buSzPts val="3200"/>
              <a:buFont typeface="Calibri"/>
              <a:buNone/>
            </a:pPr>
            <a:endParaRPr sz="3200" b="1" i="0" u="none" strike="noStrike" cap="none">
              <a:solidFill>
                <a:srgbClr val="002B82"/>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3200"/>
              <a:buFont typeface="Arial"/>
              <a:buNone/>
            </a:pPr>
            <a:endParaRPr/>
          </a:p>
        </p:txBody>
      </p:sp>
      <p:pic>
        <p:nvPicPr>
          <p:cNvPr id="253" name="Google Shape;253;p13"/>
          <p:cNvPicPr preferRelativeResize="0"/>
          <p:nvPr/>
        </p:nvPicPr>
        <p:blipFill>
          <a:blip r:embed="rId3">
            <a:alphaModFix/>
          </a:blip>
          <a:stretch>
            <a:fillRect/>
          </a:stretch>
        </p:blipFill>
        <p:spPr>
          <a:xfrm>
            <a:off x="2648000" y="152400"/>
            <a:ext cx="7297882" cy="6553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grpSp>
        <p:nvGrpSpPr>
          <p:cNvPr id="258" name="Google Shape;258;p14"/>
          <p:cNvGrpSpPr/>
          <p:nvPr/>
        </p:nvGrpSpPr>
        <p:grpSpPr>
          <a:xfrm>
            <a:off x="1738283" y="1785926"/>
            <a:ext cx="5929354" cy="2960693"/>
            <a:chOff x="0" y="0"/>
            <a:chExt cx="5929354" cy="2960693"/>
          </a:xfrm>
        </p:grpSpPr>
        <p:sp>
          <p:nvSpPr>
            <p:cNvPr id="259" name="Google Shape;259;p14"/>
            <p:cNvSpPr/>
            <p:nvPr/>
          </p:nvSpPr>
          <p:spPr>
            <a:xfrm>
              <a:off x="1976451" y="0"/>
              <a:ext cx="1976451" cy="986898"/>
            </a:xfrm>
            <a:prstGeom prst="trapezoid">
              <a:avLst>
                <a:gd name="adj" fmla="val 100135"/>
              </a:avLst>
            </a:prstGeom>
            <a:gradFill>
              <a:gsLst>
                <a:gs pos="0">
                  <a:srgbClr val="8A2725"/>
                </a:gs>
                <a:gs pos="80000">
                  <a:srgbClr val="B63430"/>
                </a:gs>
                <a:gs pos="100000">
                  <a:srgbClr val="BA332E"/>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txBox="1"/>
            <p:nvPr/>
          </p:nvSpPr>
          <p:spPr>
            <a:xfrm>
              <a:off x="1976451" y="0"/>
              <a:ext cx="1976451" cy="986898"/>
            </a:xfrm>
            <a:prstGeom prst="rect">
              <a:avLst/>
            </a:prstGeom>
            <a:noFill/>
            <a:ln>
              <a:noFill/>
            </a:ln>
          </p:spPr>
          <p:txBody>
            <a:bodyPr spcFirstLastPara="1" wrap="square" lIns="25400" tIns="25400" rIns="25400" bIns="254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Requerimientos de Negocio</a:t>
              </a:r>
              <a:endParaRPr/>
            </a:p>
          </p:txBody>
        </p:sp>
        <p:sp>
          <p:nvSpPr>
            <p:cNvPr id="261" name="Google Shape;261;p14"/>
            <p:cNvSpPr/>
            <p:nvPr/>
          </p:nvSpPr>
          <p:spPr>
            <a:xfrm>
              <a:off x="988225" y="986898"/>
              <a:ext cx="3952902" cy="986898"/>
            </a:xfrm>
            <a:prstGeom prst="trapezoid">
              <a:avLst>
                <a:gd name="adj" fmla="val 100135"/>
              </a:avLst>
            </a:prstGeom>
            <a:gradFill>
              <a:gsLst>
                <a:gs pos="0">
                  <a:srgbClr val="984946"/>
                </a:gs>
                <a:gs pos="80000">
                  <a:srgbClr val="C8605D"/>
                </a:gs>
                <a:gs pos="100000">
                  <a:srgbClr val="CB5E5B"/>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txBox="1"/>
            <p:nvPr/>
          </p:nvSpPr>
          <p:spPr>
            <a:xfrm>
              <a:off x="1679983" y="986898"/>
              <a:ext cx="2569386" cy="986898"/>
            </a:xfrm>
            <a:prstGeom prst="rect">
              <a:avLst/>
            </a:prstGeom>
            <a:noFill/>
            <a:ln>
              <a:noFill/>
            </a:ln>
          </p:spPr>
          <p:txBody>
            <a:bodyPr spcFirstLastPara="1" wrap="square" lIns="25400" tIns="25400" rIns="25400" bIns="254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Requerimientos de Usuario</a:t>
              </a:r>
              <a:endParaRPr/>
            </a:p>
          </p:txBody>
        </p:sp>
        <p:sp>
          <p:nvSpPr>
            <p:cNvPr id="263" name="Google Shape;263;p14"/>
            <p:cNvSpPr/>
            <p:nvPr/>
          </p:nvSpPr>
          <p:spPr>
            <a:xfrm>
              <a:off x="0" y="1973795"/>
              <a:ext cx="5929354" cy="986898"/>
            </a:xfrm>
            <a:prstGeom prst="trapezoid">
              <a:avLst>
                <a:gd name="adj" fmla="val 100135"/>
              </a:avLst>
            </a:prstGeom>
            <a:gradFill>
              <a:gsLst>
                <a:gs pos="0">
                  <a:srgbClr val="A26E6C"/>
                </a:gs>
                <a:gs pos="80000">
                  <a:srgbClr val="D6908E"/>
                </a:gs>
                <a:gs pos="100000">
                  <a:srgbClr val="D88F8E"/>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txBox="1"/>
            <p:nvPr/>
          </p:nvSpPr>
          <p:spPr>
            <a:xfrm>
              <a:off x="1037636" y="1973795"/>
              <a:ext cx="3854080" cy="986898"/>
            </a:xfrm>
            <a:prstGeom prst="rect">
              <a:avLst/>
            </a:prstGeom>
            <a:noFill/>
            <a:ln>
              <a:noFill/>
            </a:ln>
          </p:spPr>
          <p:txBody>
            <a:bodyPr spcFirstLastPara="1" wrap="square" lIns="25400" tIns="25400" rIns="25400" bIns="254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Requerimientos de Software</a:t>
              </a:r>
              <a:endParaRPr/>
            </a:p>
          </p:txBody>
        </p:sp>
      </p:grpSp>
      <p:cxnSp>
        <p:nvCxnSpPr>
          <p:cNvPr id="265" name="Google Shape;265;p14"/>
          <p:cNvCxnSpPr/>
          <p:nvPr/>
        </p:nvCxnSpPr>
        <p:spPr>
          <a:xfrm>
            <a:off x="2309814" y="3786190"/>
            <a:ext cx="7358062" cy="1587"/>
          </a:xfrm>
          <a:prstGeom prst="straightConnector1">
            <a:avLst/>
          </a:prstGeom>
          <a:noFill/>
          <a:ln w="38100" cap="flat" cmpd="sng">
            <a:solidFill>
              <a:schemeClr val="accent3"/>
            </a:solidFill>
            <a:prstDash val="solid"/>
            <a:round/>
            <a:headEnd type="none" w="sm" len="sm"/>
            <a:tailEnd type="none" w="sm" len="sm"/>
          </a:ln>
          <a:effectLst>
            <a:outerShdw blurRad="40000" dist="23000" dir="5400000" rotWithShape="0">
              <a:srgbClr val="000000">
                <a:alpha val="34901"/>
              </a:srgbClr>
            </a:outerShdw>
          </a:effectLst>
        </p:spPr>
      </p:cxnSp>
      <p:sp>
        <p:nvSpPr>
          <p:cNvPr id="266" name="Google Shape;266;p14"/>
          <p:cNvSpPr/>
          <p:nvPr/>
        </p:nvSpPr>
        <p:spPr>
          <a:xfrm>
            <a:off x="8453438" y="2000251"/>
            <a:ext cx="2000250" cy="928688"/>
          </a:xfrm>
          <a:prstGeom prst="cloudCallout">
            <a:avLst>
              <a:gd name="adj1" fmla="val -48517"/>
              <a:gd name="adj2" fmla="val -113812"/>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dk1"/>
                </a:solidFill>
                <a:latin typeface="Shadows Into Light"/>
                <a:ea typeface="Shadows Into Light"/>
                <a:cs typeface="Shadows Into Light"/>
                <a:sym typeface="Shadows Into Light"/>
              </a:rPr>
              <a:t>Dominio del Problema</a:t>
            </a:r>
            <a:endParaRPr/>
          </a:p>
        </p:txBody>
      </p:sp>
      <p:pic>
        <p:nvPicPr>
          <p:cNvPr id="267" name="Google Shape;267;p14" descr="https://encrypted-tbn3.gstatic.com/images?q=tbn:ANd9GcT0QmXy4bRil6j0D28bQdxUGkQVoYafNbwA2Azn4Ax3Wfzjh9rIxg"/>
          <p:cNvPicPr preferRelativeResize="0"/>
          <p:nvPr/>
        </p:nvPicPr>
        <p:blipFill rotWithShape="1">
          <a:blip r:embed="rId3">
            <a:alphaModFix/>
          </a:blip>
          <a:srcRect/>
          <a:stretch/>
        </p:blipFill>
        <p:spPr>
          <a:xfrm>
            <a:off x="5953125" y="1143000"/>
            <a:ext cx="2476500" cy="1847850"/>
          </a:xfrm>
          <a:prstGeom prst="rect">
            <a:avLst/>
          </a:prstGeom>
          <a:noFill/>
          <a:ln>
            <a:noFill/>
          </a:ln>
        </p:spPr>
      </p:pic>
      <p:sp>
        <p:nvSpPr>
          <p:cNvPr id="268" name="Google Shape;268;p14"/>
          <p:cNvSpPr/>
          <p:nvPr/>
        </p:nvSpPr>
        <p:spPr>
          <a:xfrm>
            <a:off x="4524375" y="4929191"/>
            <a:ext cx="2000250" cy="928687"/>
          </a:xfrm>
          <a:prstGeom prst="cloudCallout">
            <a:avLst>
              <a:gd name="adj1" fmla="val 110834"/>
              <a:gd name="adj2" fmla="val -30268"/>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dk1"/>
                </a:solidFill>
                <a:latin typeface="Shadows Into Light"/>
                <a:ea typeface="Shadows Into Light"/>
                <a:cs typeface="Shadows Into Light"/>
                <a:sym typeface="Shadows Into Light"/>
              </a:rPr>
              <a:t>Dominio de la Solución</a:t>
            </a:r>
            <a:endParaRPr/>
          </a:p>
        </p:txBody>
      </p:sp>
      <p:pic>
        <p:nvPicPr>
          <p:cNvPr id="269" name="Google Shape;269;p14" descr="https://encrypted-tbn1.gstatic.com/images?q=tbn:ANd9GcTnW-fYFB2aF6zaGlRo5JwXBXFnfhFYSySIMIz8s44wQx82cK-3OA"/>
          <p:cNvPicPr preferRelativeResize="0"/>
          <p:nvPr/>
        </p:nvPicPr>
        <p:blipFill rotWithShape="1">
          <a:blip r:embed="rId4">
            <a:alphaModFix/>
          </a:blip>
          <a:srcRect/>
          <a:stretch/>
        </p:blipFill>
        <p:spPr>
          <a:xfrm>
            <a:off x="8148736" y="4365388"/>
            <a:ext cx="2555776" cy="1635362"/>
          </a:xfrm>
          <a:prstGeom prst="rect">
            <a:avLst/>
          </a:prstGeom>
          <a:noFill/>
          <a:ln>
            <a:noFill/>
          </a:ln>
        </p:spPr>
      </p:pic>
      <p:sp>
        <p:nvSpPr>
          <p:cNvPr id="270" name="Google Shape;270;p14"/>
          <p:cNvSpPr txBox="1"/>
          <p:nvPr/>
        </p:nvSpPr>
        <p:spPr>
          <a:xfrm>
            <a:off x="225351" y="1035838"/>
            <a:ext cx="8229600" cy="857250"/>
          </a:xfrm>
          <a:prstGeom prst="rect">
            <a:avLst/>
          </a:prstGeom>
          <a:noFill/>
          <a:ln>
            <a:noFill/>
          </a:ln>
        </p:spPr>
        <p:txBody>
          <a:bodyPr spcFirstLastPara="1" wrap="square" lIns="0" tIns="0" rIns="0" bIns="0" anchor="t" anchorCtr="0">
            <a:normAutofit/>
          </a:bodyPr>
          <a:lstStyle/>
          <a:p>
            <a:pPr marL="0" marR="0" lvl="0" indent="0" algn="l" rtl="0">
              <a:spcBef>
                <a:spcPts val="0"/>
              </a:spcBef>
              <a:spcAft>
                <a:spcPts val="0"/>
              </a:spcAft>
              <a:buNone/>
            </a:pPr>
            <a:r>
              <a:rPr lang="en-US" sz="2800" b="0" i="0" u="none" strike="noStrike" cap="none">
                <a:solidFill>
                  <a:schemeClr val="dk2"/>
                </a:solidFill>
                <a:latin typeface="Calibri"/>
                <a:ea typeface="Calibri"/>
                <a:cs typeface="Calibri"/>
                <a:sym typeface="Calibri"/>
              </a:rPr>
              <a:t>Requerimientos</a:t>
            </a:r>
            <a:endParaRPr sz="2800" b="0" i="0" u="none" strike="noStrike" cap="none">
              <a:solidFill>
                <a:srgbClr val="FF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5"/>
          <p:cNvSpPr/>
          <p:nvPr/>
        </p:nvSpPr>
        <p:spPr>
          <a:xfrm>
            <a:off x="911424" y="908720"/>
            <a:ext cx="10363200" cy="1143000"/>
          </a:xfrm>
          <a:prstGeom prst="rect">
            <a:avLst/>
          </a:prstGeom>
          <a:noFill/>
          <a:ln>
            <a:noFill/>
          </a:ln>
        </p:spPr>
        <p:txBody>
          <a:bodyPr spcFirstLastPara="1" wrap="square" lIns="122750" tIns="61375" rIns="122750" bIns="61375" anchor="ctr" anchorCtr="0">
            <a:noAutofit/>
          </a:bodyPr>
          <a:lstStyle/>
          <a:p>
            <a:pPr marL="0" marR="0" lvl="0" indent="0" algn="ctr" rtl="0">
              <a:spcBef>
                <a:spcPts val="0"/>
              </a:spcBef>
              <a:spcAft>
                <a:spcPts val="0"/>
              </a:spcAft>
              <a:buNone/>
            </a:pPr>
            <a:r>
              <a:rPr lang="en-US" sz="2800" b="0" i="0" u="none" strike="noStrike" cap="none">
                <a:solidFill>
                  <a:schemeClr val="dk2"/>
                </a:solidFill>
                <a:latin typeface="Calibri"/>
                <a:ea typeface="Calibri"/>
                <a:cs typeface="Calibri"/>
                <a:sym typeface="Calibri"/>
              </a:rPr>
              <a:t>Requerimientos Funcionales</a:t>
            </a:r>
            <a:endParaRPr/>
          </a:p>
        </p:txBody>
      </p:sp>
      <p:sp>
        <p:nvSpPr>
          <p:cNvPr id="276" name="Google Shape;276;p15"/>
          <p:cNvSpPr/>
          <p:nvPr/>
        </p:nvSpPr>
        <p:spPr>
          <a:xfrm>
            <a:off x="191344" y="2348880"/>
            <a:ext cx="8667327" cy="3505200"/>
          </a:xfrm>
          <a:prstGeom prst="rect">
            <a:avLst/>
          </a:prstGeom>
          <a:noFill/>
          <a:ln>
            <a:noFill/>
          </a:ln>
        </p:spPr>
        <p:txBody>
          <a:bodyPr spcFirstLastPara="1" wrap="square" lIns="122750" tIns="61375" rIns="122750" bIns="61375" anchor="t" anchorCtr="0">
            <a:noAutofit/>
          </a:bodyPr>
          <a:lstStyle/>
          <a:p>
            <a:pPr marL="457189" marR="0" lvl="0" indent="-457189" algn="l" rtl="0">
              <a:spcBef>
                <a:spcPts val="0"/>
              </a:spcBef>
              <a:spcAft>
                <a:spcPts val="0"/>
              </a:spcAft>
              <a:buClr>
                <a:srgbClr val="000000"/>
              </a:buClr>
              <a:buSzPts val="1600"/>
              <a:buFont typeface="Calibri"/>
              <a:buChar char="•"/>
            </a:pPr>
            <a:r>
              <a:rPr lang="en-US" sz="2133" b="1" i="0" u="none" strike="noStrike" cap="none">
                <a:solidFill>
                  <a:schemeClr val="dk1"/>
                </a:solidFill>
                <a:latin typeface="Calibri"/>
                <a:ea typeface="Calibri"/>
                <a:cs typeface="Calibri"/>
                <a:sym typeface="Calibri"/>
              </a:rPr>
              <a:t>Relacionados con la descripción del comportamiento fundamental de los componentes del software.</a:t>
            </a:r>
            <a:endParaRPr/>
          </a:p>
          <a:p>
            <a:pPr marL="457189" marR="0" lvl="0" indent="-457189" algn="l" rtl="0">
              <a:spcBef>
                <a:spcPts val="2133"/>
              </a:spcBef>
              <a:spcAft>
                <a:spcPts val="0"/>
              </a:spcAft>
              <a:buClr>
                <a:srgbClr val="000000"/>
              </a:buClr>
              <a:buSzPts val="1600"/>
              <a:buFont typeface="Calibri"/>
              <a:buChar char="•"/>
            </a:pPr>
            <a:r>
              <a:rPr lang="en-US" sz="2133" b="1" i="0" u="none" strike="noStrike" cap="none">
                <a:solidFill>
                  <a:schemeClr val="dk1"/>
                </a:solidFill>
                <a:latin typeface="Calibri"/>
                <a:ea typeface="Calibri"/>
                <a:cs typeface="Calibri"/>
                <a:sym typeface="Calibri"/>
              </a:rPr>
              <a:t>Las funciones son especificadas en términos de entradas, procesos y salidas.</a:t>
            </a:r>
            <a:endParaRPr/>
          </a:p>
          <a:p>
            <a:pPr marL="457189" marR="0" lvl="0" indent="-457189" algn="l" rtl="0">
              <a:spcBef>
                <a:spcPts val="2133"/>
              </a:spcBef>
              <a:spcAft>
                <a:spcPts val="0"/>
              </a:spcAft>
              <a:buClr>
                <a:srgbClr val="000000"/>
              </a:buClr>
              <a:buSzPts val="1600"/>
              <a:buFont typeface="Calibri"/>
              <a:buChar char="•"/>
            </a:pPr>
            <a:r>
              <a:rPr lang="en-US" sz="2133" b="1" i="0" u="none" strike="noStrike" cap="none">
                <a:solidFill>
                  <a:schemeClr val="dk1"/>
                </a:solidFill>
                <a:latin typeface="Calibri"/>
                <a:ea typeface="Calibri"/>
                <a:cs typeface="Calibri"/>
                <a:sym typeface="Calibri"/>
              </a:rPr>
              <a:t>Una vista dinámica podría considerar aspectos como el control, el tiempo de las funciones (de comienzo a fin) y  su comportamiento en situaciones excepcionales.</a:t>
            </a:r>
            <a:endParaRPr/>
          </a:p>
        </p:txBody>
      </p:sp>
      <p:pic>
        <p:nvPicPr>
          <p:cNvPr id="277" name="Google Shape;277;p15" descr="http://t1.gstatic.com/images?q=tbn:ANd9GcR029saoNkG6hXfZPp_QKE87eHwAh3pxOEmpKv3VYySZ9LDx9UQ"/>
          <p:cNvPicPr preferRelativeResize="0"/>
          <p:nvPr/>
        </p:nvPicPr>
        <p:blipFill rotWithShape="1">
          <a:blip r:embed="rId3">
            <a:alphaModFix/>
          </a:blip>
          <a:srcRect/>
          <a:stretch/>
        </p:blipFill>
        <p:spPr>
          <a:xfrm>
            <a:off x="9264352" y="3933056"/>
            <a:ext cx="2369035" cy="257859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6"/>
          <p:cNvSpPr/>
          <p:nvPr/>
        </p:nvSpPr>
        <p:spPr>
          <a:xfrm>
            <a:off x="1055440" y="666735"/>
            <a:ext cx="10363200" cy="1143000"/>
          </a:xfrm>
          <a:prstGeom prst="rect">
            <a:avLst/>
          </a:prstGeom>
          <a:noFill/>
          <a:ln>
            <a:noFill/>
          </a:ln>
        </p:spPr>
        <p:txBody>
          <a:bodyPr spcFirstLastPara="1" wrap="square" lIns="122750" tIns="61375" rIns="122750" bIns="61375" anchor="ctr" anchorCtr="0">
            <a:noAutofit/>
          </a:bodyPr>
          <a:lstStyle/>
          <a:p>
            <a:pPr marL="0" marR="0" lvl="0" indent="0" algn="ctr" rtl="0">
              <a:spcBef>
                <a:spcPts val="0"/>
              </a:spcBef>
              <a:spcAft>
                <a:spcPts val="0"/>
              </a:spcAft>
              <a:buNone/>
            </a:pPr>
            <a:r>
              <a:rPr lang="en-US" sz="2800">
                <a:solidFill>
                  <a:schemeClr val="dk2"/>
                </a:solidFill>
                <a:latin typeface="Calibri"/>
                <a:ea typeface="Calibri"/>
                <a:cs typeface="Calibri"/>
                <a:sym typeface="Calibri"/>
              </a:rPr>
              <a:t>Requerimientos No Funcionales o de Calidad</a:t>
            </a:r>
            <a:endParaRPr/>
          </a:p>
        </p:txBody>
      </p:sp>
      <p:sp>
        <p:nvSpPr>
          <p:cNvPr id="283" name="Google Shape;283;p16"/>
          <p:cNvSpPr/>
          <p:nvPr/>
        </p:nvSpPr>
        <p:spPr>
          <a:xfrm>
            <a:off x="375187" y="1800061"/>
            <a:ext cx="7657181" cy="3505200"/>
          </a:xfrm>
          <a:prstGeom prst="rect">
            <a:avLst/>
          </a:prstGeom>
          <a:noFill/>
          <a:ln>
            <a:noFill/>
          </a:ln>
        </p:spPr>
        <p:txBody>
          <a:bodyPr spcFirstLastPara="1" wrap="square" lIns="122750" tIns="61375" rIns="122750" bIns="61375" anchor="t" anchorCtr="0">
            <a:noAutofit/>
          </a:bodyPr>
          <a:lstStyle/>
          <a:p>
            <a:pPr marL="457189" marR="0" lvl="0" indent="-457189" algn="l" rtl="0">
              <a:spcBef>
                <a:spcPts val="0"/>
              </a:spcBef>
              <a:spcAft>
                <a:spcPts val="0"/>
              </a:spcAft>
              <a:buClr>
                <a:srgbClr val="000000"/>
              </a:buClr>
              <a:buSzPts val="1800"/>
              <a:buFont typeface="Calibri"/>
              <a:buChar char="•"/>
            </a:pPr>
            <a:r>
              <a:rPr lang="en-US" sz="2400" b="1">
                <a:solidFill>
                  <a:schemeClr val="dk1"/>
                </a:solidFill>
                <a:latin typeface="Calibri"/>
                <a:ea typeface="Calibri"/>
                <a:cs typeface="Calibri"/>
                <a:sym typeface="Calibri"/>
              </a:rPr>
              <a:t>Juegan un papel </a:t>
            </a:r>
            <a:r>
              <a:rPr lang="en-US" sz="2400" b="1">
                <a:solidFill>
                  <a:srgbClr val="B13794"/>
                </a:solidFill>
                <a:latin typeface="Calibri"/>
                <a:ea typeface="Calibri"/>
                <a:cs typeface="Calibri"/>
                <a:sym typeface="Calibri"/>
              </a:rPr>
              <a:t>crucial</a:t>
            </a:r>
            <a:r>
              <a:rPr lang="en-US" sz="2400" b="1">
                <a:solidFill>
                  <a:schemeClr val="dk1"/>
                </a:solidFill>
                <a:latin typeface="Calibri"/>
                <a:ea typeface="Calibri"/>
                <a:cs typeface="Calibri"/>
                <a:sym typeface="Calibri"/>
              </a:rPr>
              <a:t> en el </a:t>
            </a:r>
            <a:r>
              <a:rPr lang="en-US" sz="2400" b="1">
                <a:solidFill>
                  <a:srgbClr val="B13794"/>
                </a:solidFill>
                <a:latin typeface="Calibri"/>
                <a:ea typeface="Calibri"/>
                <a:cs typeface="Calibri"/>
                <a:sym typeface="Calibri"/>
              </a:rPr>
              <a:t>diseño</a:t>
            </a:r>
            <a:r>
              <a:rPr lang="en-US" sz="2400" b="1">
                <a:solidFill>
                  <a:schemeClr val="dk1"/>
                </a:solidFill>
                <a:latin typeface="Calibri"/>
                <a:ea typeface="Calibri"/>
                <a:cs typeface="Calibri"/>
                <a:sym typeface="Calibri"/>
              </a:rPr>
              <a:t> y </a:t>
            </a:r>
            <a:r>
              <a:rPr lang="en-US" sz="2400" b="1">
                <a:solidFill>
                  <a:srgbClr val="B13794"/>
                </a:solidFill>
                <a:latin typeface="Calibri"/>
                <a:ea typeface="Calibri"/>
                <a:cs typeface="Calibri"/>
                <a:sym typeface="Calibri"/>
              </a:rPr>
              <a:t>desarrollo</a:t>
            </a:r>
            <a:r>
              <a:rPr lang="en-US" sz="2400" b="1">
                <a:solidFill>
                  <a:schemeClr val="dk1"/>
                </a:solidFill>
                <a:latin typeface="Calibri"/>
                <a:ea typeface="Calibri"/>
                <a:cs typeface="Calibri"/>
                <a:sym typeface="Calibri"/>
              </a:rPr>
              <a:t> del sistema de información. </a:t>
            </a:r>
            <a:endParaRPr/>
          </a:p>
          <a:p>
            <a:pPr marL="457189" marR="0" lvl="0" indent="-457189" algn="l" rtl="0">
              <a:spcBef>
                <a:spcPts val="2400"/>
              </a:spcBef>
              <a:spcAft>
                <a:spcPts val="0"/>
              </a:spcAft>
              <a:buClr>
                <a:srgbClr val="000000"/>
              </a:buClr>
              <a:buSzPts val="1800"/>
              <a:buFont typeface="Calibri"/>
              <a:buChar char="•"/>
            </a:pPr>
            <a:r>
              <a:rPr lang="en-US" sz="2400" b="1">
                <a:solidFill>
                  <a:schemeClr val="dk1"/>
                </a:solidFill>
                <a:latin typeface="Calibri"/>
                <a:ea typeface="Calibri"/>
                <a:cs typeface="Calibri"/>
                <a:sym typeface="Calibri"/>
              </a:rPr>
              <a:t>Pueden definirse como </a:t>
            </a:r>
            <a:r>
              <a:rPr lang="en-US" sz="2400" b="1">
                <a:solidFill>
                  <a:srgbClr val="B13794"/>
                </a:solidFill>
                <a:latin typeface="Calibri"/>
                <a:ea typeface="Calibri"/>
                <a:cs typeface="Calibri"/>
                <a:sym typeface="Calibri"/>
              </a:rPr>
              <a:t>consideraciones</a:t>
            </a:r>
            <a:r>
              <a:rPr lang="en-US" sz="2400" b="1">
                <a:solidFill>
                  <a:schemeClr val="dk1"/>
                </a:solidFill>
                <a:latin typeface="Calibri"/>
                <a:ea typeface="Calibri"/>
                <a:cs typeface="Calibri"/>
                <a:sym typeface="Calibri"/>
              </a:rPr>
              <a:t> o </a:t>
            </a:r>
            <a:r>
              <a:rPr lang="en-US" sz="2400" b="1">
                <a:solidFill>
                  <a:srgbClr val="B13794"/>
                </a:solidFill>
                <a:latin typeface="Calibri"/>
                <a:ea typeface="Calibri"/>
                <a:cs typeface="Calibri"/>
                <a:sym typeface="Calibri"/>
              </a:rPr>
              <a:t>restricciones</a:t>
            </a:r>
            <a:r>
              <a:rPr lang="en-US" sz="2400" b="1">
                <a:solidFill>
                  <a:schemeClr val="dk1"/>
                </a:solidFill>
                <a:latin typeface="Calibri"/>
                <a:ea typeface="Calibri"/>
                <a:cs typeface="Calibri"/>
                <a:sym typeface="Calibri"/>
              </a:rPr>
              <a:t> asociadas a un servicio del sistema.</a:t>
            </a:r>
            <a:endParaRPr sz="2400" b="1">
              <a:solidFill>
                <a:srgbClr val="B13794"/>
              </a:solidFill>
              <a:latin typeface="Calibri"/>
              <a:ea typeface="Calibri"/>
              <a:cs typeface="Calibri"/>
              <a:sym typeface="Calibri"/>
            </a:endParaRPr>
          </a:p>
          <a:p>
            <a:pPr marL="457189" marR="0" lvl="0" indent="-457189" algn="l" rtl="0">
              <a:spcBef>
                <a:spcPts val="2400"/>
              </a:spcBef>
              <a:spcAft>
                <a:spcPts val="0"/>
              </a:spcAft>
              <a:buClr>
                <a:srgbClr val="000000"/>
              </a:buClr>
              <a:buSzPts val="1800"/>
              <a:buFont typeface="Calibri"/>
              <a:buChar char="•"/>
            </a:pPr>
            <a:r>
              <a:rPr lang="en-US" sz="2400" b="1">
                <a:solidFill>
                  <a:schemeClr val="dk1"/>
                </a:solidFill>
                <a:latin typeface="Calibri"/>
                <a:ea typeface="Calibri"/>
                <a:cs typeface="Calibri"/>
                <a:sym typeface="Calibri"/>
              </a:rPr>
              <a:t>Suelen llamarse también </a:t>
            </a:r>
            <a:r>
              <a:rPr lang="en-US" sz="2400" b="1">
                <a:solidFill>
                  <a:srgbClr val="B13794"/>
                </a:solidFill>
                <a:latin typeface="Calibri"/>
                <a:ea typeface="Calibri"/>
                <a:cs typeface="Calibri"/>
                <a:sym typeface="Calibri"/>
              </a:rPr>
              <a:t>requerimientos</a:t>
            </a:r>
            <a:r>
              <a:rPr lang="en-US" sz="2400" b="1">
                <a:solidFill>
                  <a:schemeClr val="dk1"/>
                </a:solidFill>
                <a:latin typeface="Calibri"/>
                <a:ea typeface="Calibri"/>
                <a:cs typeface="Calibri"/>
                <a:sym typeface="Calibri"/>
              </a:rPr>
              <a:t> de </a:t>
            </a:r>
            <a:r>
              <a:rPr lang="en-US" sz="2400" b="1">
                <a:solidFill>
                  <a:srgbClr val="B13794"/>
                </a:solidFill>
                <a:latin typeface="Calibri"/>
                <a:ea typeface="Calibri"/>
                <a:cs typeface="Calibri"/>
                <a:sym typeface="Calibri"/>
              </a:rPr>
              <a:t>calidad</a:t>
            </a:r>
            <a:r>
              <a:rPr lang="en-US" sz="2400" b="1">
                <a:solidFill>
                  <a:schemeClr val="dk1"/>
                </a:solidFill>
                <a:latin typeface="Calibri"/>
                <a:ea typeface="Calibri"/>
                <a:cs typeface="Calibri"/>
                <a:sym typeface="Calibri"/>
              </a:rPr>
              <a:t> o </a:t>
            </a:r>
            <a:r>
              <a:rPr lang="en-US" sz="2400" b="1">
                <a:solidFill>
                  <a:srgbClr val="B13794"/>
                </a:solidFill>
                <a:latin typeface="Calibri"/>
                <a:ea typeface="Calibri"/>
                <a:cs typeface="Calibri"/>
                <a:sym typeface="Calibri"/>
              </a:rPr>
              <a:t>no comportamentales</a:t>
            </a:r>
            <a:r>
              <a:rPr lang="en-US" sz="2400" b="1">
                <a:solidFill>
                  <a:schemeClr val="dk1"/>
                </a:solidFill>
                <a:latin typeface="Calibri"/>
                <a:ea typeface="Calibri"/>
                <a:cs typeface="Calibri"/>
                <a:sym typeface="Calibri"/>
              </a:rPr>
              <a:t> en contraste con los comportamentales.</a:t>
            </a:r>
            <a:endParaRPr/>
          </a:p>
          <a:p>
            <a:pPr marL="457189" marR="0" lvl="0" indent="-457189" algn="l" rtl="0">
              <a:spcBef>
                <a:spcPts val="2400"/>
              </a:spcBef>
              <a:spcAft>
                <a:spcPts val="0"/>
              </a:spcAft>
              <a:buClr>
                <a:srgbClr val="000000"/>
              </a:buClr>
              <a:buSzPts val="1800"/>
              <a:buFont typeface="Calibri"/>
              <a:buChar char="•"/>
            </a:pPr>
            <a:r>
              <a:rPr lang="en-US" sz="2400" b="1">
                <a:solidFill>
                  <a:schemeClr val="dk1"/>
                </a:solidFill>
                <a:latin typeface="Calibri"/>
                <a:ea typeface="Calibri"/>
                <a:cs typeface="Calibri"/>
                <a:sym typeface="Calibri"/>
              </a:rPr>
              <a:t>Pueden ser tan </a:t>
            </a:r>
            <a:r>
              <a:rPr lang="en-US" sz="2400" b="1">
                <a:solidFill>
                  <a:srgbClr val="B13794"/>
                </a:solidFill>
                <a:latin typeface="Calibri"/>
                <a:ea typeface="Calibri"/>
                <a:cs typeface="Calibri"/>
                <a:sym typeface="Calibri"/>
              </a:rPr>
              <a:t>críticos</a:t>
            </a:r>
            <a:r>
              <a:rPr lang="en-US" sz="2400" b="1">
                <a:solidFill>
                  <a:schemeClr val="dk1"/>
                </a:solidFill>
                <a:latin typeface="Calibri"/>
                <a:ea typeface="Calibri"/>
                <a:cs typeface="Calibri"/>
                <a:sym typeface="Calibri"/>
              </a:rPr>
              <a:t> con los funcionales.</a:t>
            </a:r>
            <a:endParaRPr/>
          </a:p>
        </p:txBody>
      </p:sp>
      <p:sp>
        <p:nvSpPr>
          <p:cNvPr id="284" name="Google Shape;284;p16" descr="data:image/jpg;base64,/9j/4AAQSkZJRgABAQAAAQABAAD/2wCEAAkGBhQSEBQSExIUExUVGBwYGRcYGBgYGRwYGBcXHBUYGhkXGyYeGBojHBQYHy8gJCcqLCwsFR4xNTAqNScsLCkBCQoKDQwMFA8PFCkYFBgpKSkpKSkpKSkpKSkpKSkpKSkpKSkpKSkpKSkpKSkpKSkpKSkpKSkpKSkpKSkpKSkpKf/AABEIALUArAMBIgACEQEDEQH/xAAbAAACAgMBAAAAAAAAAAAAAAAABQQGAgMHAf/EAEEQAAIBAgQDBgMECAUEAwEAAAECAwARBBIhMQVBUQYTImFxgTKRoUJSsdEHFCMzYnLB8EOCkqKyFcLh8XPS4lP/xAAWAQEBAQAAAAAAAAAAAAAAAAAAAQL/xAAWEQEBAQAAAAAAAAAAAAAAAAAAEQH/2gAMAwEAAhEDEQA/AO40UUUBRRRQFasTiFRczGwFeySW03J5f3yrHuN83ivoelugoKhiO1siY+LMQMJIvdna6yk3Vyw3UjTyq6VzztFwUKJIXBdWVmjsLACwsMw+0p1t60+7C8eM8HdyH9tBZH6kW8D+4+oNBZqKKKAooooCiiigKK8JoDUHtFQMbx2CH95Kqet/yog49A4usqEetvxoJ9FYpICLggjyrKgKKKKAoorw0HtaZZ7XAtpuTsPX8qGe+gNvP8qr3aieWMo0LBljuZIebC3xE72A/OgeYLEI9yrAnn19+np51JJqscKxSsO+iYWbU3HiU/bU23Og/u1Ku2/HJTkRNIHHxg/GftLflbpzqwOMZxSHEydwhu6gsj/ZZl+JAeen96VWHxZw2IixqhgoHdzLbeK9ifVDY+lLOHyNcFdGU5gejDb5jT2qyYuRZIu+tdZPBKu4ViNgOatf60SrzFKGUMCCCAQRsQRcEVrxuMWKNpHYKiAsxPICqr2F4kUL4GQ+KIZoiecJOg9UPhPqKZ8e/az4XDbqXM0g6pDYqD5GVo/9NRUjhvaDvZO7eGSByudVktdk2JGUmxFxdTqLjrTaqv2lBMYxYZl/VpQy2/8A5hsk5PUFS2n8AqxYWfMoPPUH1BsfqKDdRRRQK+00uXCyN0A/5CqJ2ZxbyfGxbXrb8KvnaSDPhZF6gfRgf6Vz/smpB1BBvzBH41cQ27a4dIUjKKPERe/i3IvvVbh4qMxHK5tVo/SCLxwjqVHzYUmn7PeEC3kOWvLWqLb2GkzQOb7yHzqy0s7O8MWDDJGOl2N73Y7m/wDe1M6yoooooCl54grStFqpHI6ZvQ9KYVE4hw5ZVytcEahhuDyINBm77WAvta9iBztpqfLnSqPABCzgk59STuSSND93r+FacZiGj8M6FxfwyryHVragivYeJ5DZxmjbVZFuVI0AB6G/OqMeEcKiWWRlFjIB4QRkva7ZQNM356aGtHEeECzxsB3Ta5R9lr6Mh8uQ9RWluGyM5MbZkzE6nKVbNqCORvzHrve73BYhnXK4GYbNYWJBOoHtvVFBwfDTBOEcjKxOVgCbqd7Drzt5EcqsCQLH41jbuiLSZjq4voyL1WxYW5XFZcW4SzeEocosQQNA175wRqF2DDyB60sYu4ETSNFKjAnKLswAIQLqBaxJFza5NERuKYR4ZFlhGaWBg6HfvIyDdSRvnT6gVYeG8VSfETYqM3SPDRhfWQvIw8jogI8qU8PxcUkrRK37RBZbMT4QfEl9AzKfELdSOVYcFcYbEvhsoEeMkV0IGglW3fR36MiZl9xU0q6z8NDYVoD9qMof8ykH8agdksYZIUY7vFG5/my5H/3R08qs9ljlJj+5LiYvYTF0/wBr1FWiiiig0Yw+BttuYuPlzqt4jgWIJLJio28ilh8he1WbEyhVLNoALk76D0qozfpFwblkOdSDozIbGx36j3FEJOK8Wljfu5xh5iutr6ix31tzqLJ2nMzguAoA0Ubep61hxfFpL/iob/aX8jtUPBcMeWaKGL94bMWI0RRY5j+VaHWuCknDxkixK7fhU2teHjKqAWLECxY7k8ya2VlRRRRQFeEV7RQYSRBhYi4NVXDSsO/MUZaOOVoyrNr4AM7KB8O5tffQ1barPG8A0M36zGpeJiDiYQCSwUELKgG7KLZl+0FHMa3BjhpLLnjIMfw6rbLY+NW6jfX0tUoSBQr5SsTXvrsb+E6fZPXbXWpCRq6ibDsrq4va/gcHmOhrZgHTIVAso3Q7rfcEH7PSqJJIcXBBB57g8iD9aqvaXhLMbqtio/Zt94kHNGw57XFPUwXcNmj+Am7Lqbea9P8A1UySFJU2DBh/69xUHJeG8CnmxCGA5SpBZ9ghG4Pn/DVz7V8GuFIvmLKVy3BEqkFWW22t/YkU9wZ7mMhgpILG62GbzI62Fj6VXzxd5mhmUsgkhLgaaBslh660FuwzMUUuoViBmAN7G2ovVc4fZcViF2ti1b173DLf/cKSYvi+ITaZx7j+tKoe2kkUrPKgkztGzMvhb9nYCw+Ha/SkHWaKR4TtlhZIe+Eyhb2IPxhvu5PiLeQBvR/1HEz/ALmLuEP+JODm9VhBv/rK+lQOJpQoLMQANySAPcmqzxHGYPEXC4Y4w9Yo7rfzmOVP91SRwOEsDMz4yQffsyg+UagRp7j3pqEkIsMsY5ADMbf8R9aDnuN/RzJJdooFw/k85c/JUNv9Rqx/o94YkWHc2/bd46SsdfFGxWynmvStXarjscBWBXZ8RJt8Undj75jTdvurbU2vYVAwnEGiiCwQnDrEou7kPIwNwWdF0BLG+pve9BfhXta8O90U9QD8xWygKKKKAooooCiiigrGN4bLhHbEYVTJGxzS4YW1J+KSG+ivzK7N5Gp+DxkWMQSwvZhpe1mU80kU6j0NODSDi3Zq8n6xhn7jEc2A8Mg+7IuzDz386CfBiiGyOArW25EdVPMeW9aZplguFO+oTlc7nyHlSp+0wKNFiY+5nUeFbnK7cjE/M6g5d9edKIMWSSS2YjQm9/aqLJLiyYZWYi+Rzt0Q2pZw+ICHDDpg4/rl/Ko/EsVbDzG+ndv/AMDSfB8XklEa4dRYQRoZZAQote+Rd5NQRyGlVErjBjVSzuEGwJ5noBux8hVO4jg5XBdVyINi9g59EJ099fKp/GcOyzArOS4W7tYNNqdQL+GBbDTKLk3qvY4mQ55GdvuqxvkHIabnqaIacCwZgkjxMEhMw11AKEHdWY7Dcaa117A4xZ4RM8gVeag5VUjcMx1NvYeVcGXjEoaJBIyKrAaW1BOpOm1ja3SumQcBGhYs63v4vEL+SAhQfakVYZ+1kSjLh4zNbmtkiFurtv8A5QaVyT4nE/FKyr9yC6ix2vKfGf8AaK2SvDCuaQqvQyEdLDQkD8dxWmfj0aFs7E5FDAfZINwoAsFufSkVtwnC0iuAFS+4QZmPmzcz6k1s/wCnhmJ1UEAa2LaXttpb8Kk8MxnfIsjXW42BDW8tNPlU2Up9kEeZP9KBjw0WiQHcC3y0/pUqonDj4SOjH66/1qXWQUUUUBRRRQFFFFAUUVpxeKWNC7sqKouWY2AHmTtQIO33D1lwhDaeJfFYXGvL5Vy7/qbYG8QtMBZjqFYA7szAWJ8j4tRveuidoZ58XhnaNTDh1GfOwIlkC6kop/dra/ibxHkBvXNe0MgTu4Y8ojN2bS5ZgRux1be9+ZqolvxJZ8LLNiH2VgqE2jDFTlsAbu3m3yFScdxUhLHP44UVQmpNlOrMD4AN7b1VMSikEjQ2Jv7H22JoXH6gsLHKACNvzHvVQ0dwlwuxJJOuZmPNjfW2wpXi8RUnG4WVFzMhC5c3WwuBr03pO7ljQYasb/Ku84FA0aSBbrlUknzUE7b71xbBYO9dj7OLmwkFgTZAD/luvL0oK1x3DYRWizrJeKXVs3eXZ7aG97aDRfWlXbTjAeUxKuQIQL8yFF1Fr+Z1p52t4O7xl4FZpUkvlQEswt5a3F9DSfgvZvERzXaJWuA2eQbfw2c3Db7jnRVs7JK4woWUHPnJGhFlIUgWPnT5YmGtj1valXBsNIjSFwEDZMt2jNyAdsvlannesd2NFSeHvct1Nj8xb+lTqh4VbHfcfgf/ADUys6CiiigKKKKAry9e0q43xnucqRr3k8txHHew0+J3P2Y1vcn0A1IoNnF+MpAouGeRzaOJNXc9AOQHNjYAbmlycLZ2E+NIZgbxwLrHGeVh/iy/xEWHIDetuB4d3DF3JnxUosz7aD7Kj/DiXp7m5NNIcNY5mOZuvIeS9B9TQazhzIPGLIfsdR/Gf6D61w7tz2ZkwmLYeIxvrG518Gngv/DtbprXbeJcehgIWRxnPwxqC8jfyxqCx+VV3tCkuLi/awJDCrBh3lnnY30AVTlivtckm3KmDiLSNY36VlgsYUdHADWA0PoRyrqi8PjCse4QbfYTTS2mnWtXdqBlEa9ehvtl0GtaZUBOLSZXVFCqwIyAEpre5yn4T5rb0qNhogCAwyE7X0B9DXSTjCrDw2VgpNuWSRg2/IiQX9BSvtbgDlzEfAQbG1u7cgNoeQYc+hoEcUeUaV1Hs9gXgw0cb3D2LFegYkhTrvr9ar3BewU+FyT3RmXxLGwMkS9L2OdTrfMuYC21WCTtPYq0qHDn4c5YNCT/AAzDwgn7r5D5UVnicIt86+FrWuFW9tbgk620FeRxrYXkIP8AKL+/KpT4dmGYhiG6AMD5gqainDNm1lt5EFfqWoN+FLE7LbcEix/DemaItviIPpUCHHlRYhHHUG5+lY/rfkRb+Fvyoprhj4h7j5j/APNT6TYPFqSACCQwJ15bbcqc1NBRRRUHhNIuMdsYIGyX7yT7q8v5m2FNMdh+8XISQDvYke1xrSWTsFhSb5XB8nb+tBqwfayRzqiC+29ScJLCssk5YvLLYcjlRfhRfurcljzJPpaq9rsOMJJEkRYK6km5udCALfOvOFYkadDVRbDxKUMyw4WWVr6yOUijPSxJLMov9lbVjNgMRIL4jFCFPuQeD2Mz3c/5QtTsFh2aNSZGsQNFsPra/wBalw4FFNwuvU3J+Z1qKXcOwMcQIw0AF95GuC3mXa7v/etKe0uIYssTPfW5sAoB6Dn86tc8oVSx5CqmfGczWJZs3y2/pVwIe6J8JJXyO9m0sRzNTpMAMpsSW2B2ty0tyqdKg0FhYG/vm+tYudBy1H1NaZKsfhwDGo+2s0et/iMauu2vxJ9azmjE+Hici+dMjWts4u2/8Qf/AFVMxTBRDIRmKTIR7hgfnt01o4SgVGiH2SbA331e2uxFnHvUDXsLxFpMN3UhvLh2MTdSF/dv/mQqfW9OsTw1HubZSdCRpcdGGzDyYGqRgsZ+q8Rie/7LEj9XfoJFu2Hb3BKfKugiouKy/ZgxHNh3aH/4rZD/ADQSXjPquU1sj4tiU8LwpiANzEe7k94ZiPo5qx1rmgVhZlDeoqKQSdoML/ixSxt0fDyg+xVCD7GtPZmAmLLKJFBZ+5Ylkdogxyd4vJ8pG41FvOnwwNvgkdfK+YfJwbexr1MM2YF3zZdhYKLkWvub6Ggjng4uCJH0IOpB2PpTKtU0wRSzGwUXNJcN2rVpljKFVdsqtfnYkBhyvY0D+iiigicQgR0tIcq3Gt8uvLWoC8Fj3SZx6OD+FTOKn9nz3G1/+3WqzxKbKNQPVgv/AHwj8aBP+kZ80sRGuVSPqNaS8JxJ60x7QPnI52FV7DPke1aR2bgTXw0R/hphSvsy18JCf4f6mmbNYEnYVkwj7S4rRYgdW39KUjU+QsP7/vlRPiTJK8h2vYf37WryNdB56/PetDCS9zy/8KfzoYaD2rEi/wAjt5n8qzkXUeo+VVGHcgxhWAYEC4O11Oh9qzknYNnNjqrGwAJsdRfzF/nXkcZsP75mvHj66Dz/AL6UC7tDwvvYZIlPiue7YcnjOeFh8re9W/shx4YzBxT7MRZx0kXRwfcfWqKk7owjCnIoZzICTYg+AFfT5mn/AGMxixSvBZVWQmRbCwLfa06//Ws6uLrUPiON7oI3IuqnyDaA/O3zqWKXdocIZcNIikBiLrc2GZSGXX1FRS/jXaUw3sVNuoqb2a4z+s4cS6XuQbdQa55xWH9YDMJ100ZdcynowIBHOtvYntGmCDwuJZEdswdVLBSdGuBrbQbbVYOj8VkjETCVrKwsevtzqm4XFxRSZlVpSvwl7KB56XJNb5sJNij3wAdT8NnUgDpvofWlk2HZGKsCrDkaCww9rJWYKsCknYBjf8NKssROUZhY21G9jz1pJ2TwAEQlt4n2PRb6fPen1qgXcdkAhJPUcr/9rfhVC4hjd7Ee1h/xKn6Vce1xHdKCbXbmAdh51zbikxF/ED7kfQkirgmK+cN5EfhSjHQ2OlM+BreOQnmwP+2p+A7O/rEliwRB8TEi9jyUHc/hVZXbsc18Bh/5B+JqdxZHaMqguTpWfD8IkUSRxiyKAF1vp686k1lpXcJwNgih1Ga2tjpepa8GHQU3tRVupC0cJHlWGK4aQjFMpe3hB0UkbAnkD1prRSkVrg7yysTLCYEQWYMVLGTfTKSBGF5nU38qYYfhiSIC6k3JIG1lJ8N7c8tqmT4FWNyDqACASAwGwYDepAFKRBTgUA2iWt6cPjBBEagjY2Fx6GpFFRRS7iOAkc3SXLpYqyhlPnyIPvTGigp+P7Ltm/WG7nPGps4BuRY3BB+L3vrascV2FaVfFiSPILp8gas/Fv3Ev8jfgakR7D0FWorvAOzC8PjmdXeVmFyDoPCDYKo9d6rOIxTSFnJuza+9tB5CulVRO0eEWPENksAQGIHIm9/zoqz9msWkmGiyH4UVWHNWCi4I5GmtVvsxwVkYztdSy5cvUXBDN56aepqyVAq4/wAJWeMBpO7y3N9Lbc78q5Hxfu1mKrMJlH21BAvz339RpXZOK8IjxMZjlBKnkCV/A1VMZ+iqA/u5ZI/I2YfXWrgp6caSKI5CGYnQchYbtTXsh2IfEsMTicwjJuFNwX8z0T8ab8D/AEZLHNnndZVXVVAIBPVr726VelW22lWpHkcYUAAWA0AG1qzoorKiiiigKKKKAooooCiiigKKK8dbgjr7UC/jmKRYJAWUEqRYnnavcJxyByFWeNm+6GF/S29Q8T2Tjk0aSUjzYH6kX+dQR+jXBZ1co7FSGF3bcG4Jt50FpNc+7UYF4Hc6sr3ZSdSebKfPf2roIpP2o7swFXdENwULsFGYevlce9XA0w0wdFddVYAj0IuPxrbSvs3GiYaONJVlCDLmU3HM29r29qaVAUUUUHlq9oooCiiigKKKKAooooCiiigKKKKAooooCiiigKXcW4BBibd9GGK7G5BF99RRRQZ8L4NFh1KwoEBNzubnqSanUUUH/9k="/>
          <p:cNvSpPr/>
          <p:nvPr/>
        </p:nvSpPr>
        <p:spPr>
          <a:xfrm>
            <a:off x="207433" y="-192617"/>
            <a:ext cx="406400" cy="4064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5" name="Google Shape;285;p16" descr="data:image/jpg;base64,/9j/4AAQSkZJRgABAQAAAQABAAD/2wCEAAkGBhQSEBQSExIUExUVGBwYGRcYGBgYGRwYGBcXHBUYGhkXGyYeGBojHBQYHy8gJCcqLCwsFR4xNTAqNScsLCkBCQoKDQwMFA8PFCkYFBgpKSkpKSkpKSkpKSkpKSkpKSkpKSkpKSkpKSkpKSkpKSkpKSkpKSkpKSkpKSkpKSkpKf/AABEIALUArAMBIgACEQEDEQH/xAAbAAACAgMBAAAAAAAAAAAAAAAABQQGAgMHAf/EAEEQAAIBAgQDBgMECAUEAwEAAAECAwARBBIhMQVBUQYTImFxgTKRoUJSsdEHFCMzYnLB8EOCkqKyFcLh8XPS4lP/xAAWAQEBAQAAAAAAAAAAAAAAAAAAAQL/xAAWEQEBAQAAAAAAAAAAAAAAAAAAEQH/2gAMAwEAAhEDEQA/AO40UUUBRRRQFasTiFRczGwFeySW03J5f3yrHuN83ivoelugoKhiO1siY+LMQMJIvdna6yk3Vyw3UjTyq6VzztFwUKJIXBdWVmjsLACwsMw+0p1t60+7C8eM8HdyH9tBZH6kW8D+4+oNBZqKKKAooooCiiigKK8JoDUHtFQMbx2CH95Kqet/yog49A4usqEetvxoJ9FYpICLggjyrKgKKKKAoorw0HtaZZ7XAtpuTsPX8qGe+gNvP8qr3aieWMo0LBljuZIebC3xE72A/OgeYLEI9yrAnn19+np51JJqscKxSsO+iYWbU3HiU/bU23Og/u1Ku2/HJTkRNIHHxg/GftLflbpzqwOMZxSHEydwhu6gsj/ZZl+JAeen96VWHxZw2IixqhgoHdzLbeK9ifVDY+lLOHyNcFdGU5gejDb5jT2qyYuRZIu+tdZPBKu4ViNgOatf60SrzFKGUMCCCAQRsQRcEVrxuMWKNpHYKiAsxPICqr2F4kUL4GQ+KIZoiecJOg9UPhPqKZ8e/az4XDbqXM0g6pDYqD5GVo/9NRUjhvaDvZO7eGSByudVktdk2JGUmxFxdTqLjrTaqv2lBMYxYZl/VpQy2/8A5hsk5PUFS2n8AqxYWfMoPPUH1BsfqKDdRRRQK+00uXCyN0A/5CqJ2ZxbyfGxbXrb8KvnaSDPhZF6gfRgf6Vz/smpB1BBvzBH41cQ27a4dIUjKKPERe/i3IvvVbh4qMxHK5tVo/SCLxwjqVHzYUmn7PeEC3kOWvLWqLb2GkzQOb7yHzqy0s7O8MWDDJGOl2N73Y7m/wDe1M6yoooooCl54grStFqpHI6ZvQ9KYVE4hw5ZVytcEahhuDyINBm77WAvta9iBztpqfLnSqPABCzgk59STuSSND93r+FacZiGj8M6FxfwyryHVragivYeJ5DZxmjbVZFuVI0AB6G/OqMeEcKiWWRlFjIB4QRkva7ZQNM356aGtHEeECzxsB3Ta5R9lr6Mh8uQ9RWluGyM5MbZkzE6nKVbNqCORvzHrve73BYhnXK4GYbNYWJBOoHtvVFBwfDTBOEcjKxOVgCbqd7Drzt5EcqsCQLH41jbuiLSZjq4voyL1WxYW5XFZcW4SzeEocosQQNA175wRqF2DDyB60sYu4ETSNFKjAnKLswAIQLqBaxJFza5NERuKYR4ZFlhGaWBg6HfvIyDdSRvnT6gVYeG8VSfETYqM3SPDRhfWQvIw8jogI8qU8PxcUkrRK37RBZbMT4QfEl9AzKfELdSOVYcFcYbEvhsoEeMkV0IGglW3fR36MiZl9xU0q6z8NDYVoD9qMof8ykH8agdksYZIUY7vFG5/my5H/3R08qs9ljlJj+5LiYvYTF0/wBr1FWiiiig0Yw+BttuYuPlzqt4jgWIJLJio28ilh8he1WbEyhVLNoALk76D0qozfpFwblkOdSDozIbGx36j3FEJOK8Wljfu5xh5iutr6ix31tzqLJ2nMzguAoA0Ubep61hxfFpL/iob/aX8jtUPBcMeWaKGL94bMWI0RRY5j+VaHWuCknDxkixK7fhU2teHjKqAWLECxY7k8ya2VlRRRRQFeEV7RQYSRBhYi4NVXDSsO/MUZaOOVoyrNr4AM7KB8O5tffQ1barPG8A0M36zGpeJiDiYQCSwUELKgG7KLZl+0FHMa3BjhpLLnjIMfw6rbLY+NW6jfX0tUoSBQr5SsTXvrsb+E6fZPXbXWpCRq6ibDsrq4va/gcHmOhrZgHTIVAso3Q7rfcEH7PSqJJIcXBBB57g8iD9aqvaXhLMbqtio/Zt94kHNGw57XFPUwXcNmj+Am7Lqbea9P8A1UySFJU2DBh/69xUHJeG8CnmxCGA5SpBZ9ghG4Pn/DVz7V8GuFIvmLKVy3BEqkFWW22t/YkU9wZ7mMhgpILG62GbzI62Fj6VXzxd5mhmUsgkhLgaaBslh660FuwzMUUuoViBmAN7G2ovVc4fZcViF2ti1b173DLf/cKSYvi+ITaZx7j+tKoe2kkUrPKgkztGzMvhb9nYCw+Ha/SkHWaKR4TtlhZIe+Eyhb2IPxhvu5PiLeQBvR/1HEz/ALmLuEP+JODm9VhBv/rK+lQOJpQoLMQANySAPcmqzxHGYPEXC4Y4w9Yo7rfzmOVP91SRwOEsDMz4yQffsyg+UagRp7j3pqEkIsMsY5ADMbf8R9aDnuN/RzJJdooFw/k85c/JUNv9Rqx/o94YkWHc2/bd46SsdfFGxWynmvStXarjscBWBXZ8RJt8Undj75jTdvurbU2vYVAwnEGiiCwQnDrEou7kPIwNwWdF0BLG+pve9BfhXta8O90U9QD8xWygKKKKAooooCiiigrGN4bLhHbEYVTJGxzS4YW1J+KSG+ivzK7N5Gp+DxkWMQSwvZhpe1mU80kU6j0NODSDi3Zq8n6xhn7jEc2A8Mg+7IuzDz386CfBiiGyOArW25EdVPMeW9aZplguFO+oTlc7nyHlSp+0wKNFiY+5nUeFbnK7cjE/M6g5d9edKIMWSSS2YjQm9/aqLJLiyYZWYi+Rzt0Q2pZw+ICHDDpg4/rl/Ko/EsVbDzG+ndv/AMDSfB8XklEa4dRYQRoZZAQote+Rd5NQRyGlVErjBjVSzuEGwJ5noBux8hVO4jg5XBdVyINi9g59EJ099fKp/GcOyzArOS4W7tYNNqdQL+GBbDTKLk3qvY4mQ55GdvuqxvkHIabnqaIacCwZgkjxMEhMw11AKEHdWY7Dcaa117A4xZ4RM8gVeag5VUjcMx1NvYeVcGXjEoaJBIyKrAaW1BOpOm1ja3SumQcBGhYs63v4vEL+SAhQfakVYZ+1kSjLh4zNbmtkiFurtv8A5QaVyT4nE/FKyr9yC6ix2vKfGf8AaK2SvDCuaQqvQyEdLDQkD8dxWmfj0aFs7E5FDAfZINwoAsFufSkVtwnC0iuAFS+4QZmPmzcz6k1s/wCnhmJ1UEAa2LaXttpb8Kk8MxnfIsjXW42BDW8tNPlU2Up9kEeZP9KBjw0WiQHcC3y0/pUqonDj4SOjH66/1qXWQUUUUBRRRQFFFFAUUVpxeKWNC7sqKouWY2AHmTtQIO33D1lwhDaeJfFYXGvL5Vy7/qbYG8QtMBZjqFYA7szAWJ8j4tRveuidoZ58XhnaNTDh1GfOwIlkC6kop/dra/ibxHkBvXNe0MgTu4Y8ojN2bS5ZgRux1be9+ZqolvxJZ8LLNiH2VgqE2jDFTlsAbu3m3yFScdxUhLHP44UVQmpNlOrMD4AN7b1VMSikEjQ2Jv7H22JoXH6gsLHKACNvzHvVQ0dwlwuxJJOuZmPNjfW2wpXi8RUnG4WVFzMhC5c3WwuBr03pO7ljQYasb/Ku84FA0aSBbrlUknzUE7b71xbBYO9dj7OLmwkFgTZAD/luvL0oK1x3DYRWizrJeKXVs3eXZ7aG97aDRfWlXbTjAeUxKuQIQL8yFF1Fr+Z1p52t4O7xl4FZpUkvlQEswt5a3F9DSfgvZvERzXaJWuA2eQbfw2c3Db7jnRVs7JK4woWUHPnJGhFlIUgWPnT5YmGtj1valXBsNIjSFwEDZMt2jNyAdsvlannesd2NFSeHvct1Nj8xb+lTqh4VbHfcfgf/ADUys6CiiigKKKKAry9e0q43xnucqRr3k8txHHew0+J3P2Y1vcn0A1IoNnF+MpAouGeRzaOJNXc9AOQHNjYAbmlycLZ2E+NIZgbxwLrHGeVh/iy/xEWHIDetuB4d3DF3JnxUosz7aD7Kj/DiXp7m5NNIcNY5mOZuvIeS9B9TQazhzIPGLIfsdR/Gf6D61w7tz2ZkwmLYeIxvrG518Gngv/DtbprXbeJcehgIWRxnPwxqC8jfyxqCx+VV3tCkuLi/awJDCrBh3lnnY30AVTlivtckm3KmDiLSNY36VlgsYUdHADWA0PoRyrqi8PjCse4QbfYTTS2mnWtXdqBlEa9ehvtl0GtaZUBOLSZXVFCqwIyAEpre5yn4T5rb0qNhogCAwyE7X0B9DXSTjCrDw2VgpNuWSRg2/IiQX9BSvtbgDlzEfAQbG1u7cgNoeQYc+hoEcUeUaV1Hs9gXgw0cb3D2LFegYkhTrvr9ar3BewU+FyT3RmXxLGwMkS9L2OdTrfMuYC21WCTtPYq0qHDn4c5YNCT/AAzDwgn7r5D5UVnicIt86+FrWuFW9tbgk620FeRxrYXkIP8AKL+/KpT4dmGYhiG6AMD5gqainDNm1lt5EFfqWoN+FLE7LbcEix/DemaItviIPpUCHHlRYhHHUG5+lY/rfkRb+Fvyoprhj4h7j5j/APNT6TYPFqSACCQwJ15bbcqc1NBRRRUHhNIuMdsYIGyX7yT7q8v5m2FNMdh+8XISQDvYke1xrSWTsFhSb5XB8nb+tBqwfayRzqiC+29ScJLCssk5YvLLYcjlRfhRfurcljzJPpaq9rsOMJJEkRYK6km5udCALfOvOFYkadDVRbDxKUMyw4WWVr6yOUijPSxJLMov9lbVjNgMRIL4jFCFPuQeD2Mz3c/5QtTsFh2aNSZGsQNFsPra/wBalw4FFNwuvU3J+Z1qKXcOwMcQIw0AF95GuC3mXa7v/etKe0uIYssTPfW5sAoB6Dn86tc8oVSx5CqmfGczWJZs3y2/pVwIe6J8JJXyO9m0sRzNTpMAMpsSW2B2ty0tyqdKg0FhYG/vm+tYudBy1H1NaZKsfhwDGo+2s0et/iMauu2vxJ9azmjE+Hici+dMjWts4u2/8Qf/AFVMxTBRDIRmKTIR7hgfnt01o4SgVGiH2SbA331e2uxFnHvUDXsLxFpMN3UhvLh2MTdSF/dv/mQqfW9OsTw1HubZSdCRpcdGGzDyYGqRgsZ+q8Rie/7LEj9XfoJFu2Hb3BKfKugiouKy/ZgxHNh3aH/4rZD/ADQSXjPquU1sj4tiU8LwpiANzEe7k94ZiPo5qx1rmgVhZlDeoqKQSdoML/ixSxt0fDyg+xVCD7GtPZmAmLLKJFBZ+5Ylkdogxyd4vJ8pG41FvOnwwNvgkdfK+YfJwbexr1MM2YF3zZdhYKLkWvub6Ggjng4uCJH0IOpB2PpTKtU0wRSzGwUXNJcN2rVpljKFVdsqtfnYkBhyvY0D+iiigicQgR0tIcq3Gt8uvLWoC8Fj3SZx6OD+FTOKn9nz3G1/+3WqzxKbKNQPVgv/AHwj8aBP+kZ80sRGuVSPqNaS8JxJ60x7QPnI52FV7DPke1aR2bgTXw0R/hphSvsy18JCf4f6mmbNYEnYVkwj7S4rRYgdW39KUjU+QsP7/vlRPiTJK8h2vYf37WryNdB56/PetDCS9zy/8KfzoYaD2rEi/wAjt5n8qzkXUeo+VVGHcgxhWAYEC4O11Oh9qzknYNnNjqrGwAJsdRfzF/nXkcZsP75mvHj66Dz/AL6UC7tDwvvYZIlPiue7YcnjOeFh8re9W/shx4YzBxT7MRZx0kXRwfcfWqKk7owjCnIoZzICTYg+AFfT5mn/AGMxixSvBZVWQmRbCwLfa06//Ws6uLrUPiON7oI3IuqnyDaA/O3zqWKXdocIZcNIikBiLrc2GZSGXX1FRS/jXaUw3sVNuoqb2a4z+s4cS6XuQbdQa55xWH9YDMJ100ZdcynowIBHOtvYntGmCDwuJZEdswdVLBSdGuBrbQbbVYOj8VkjETCVrKwsevtzqm4XFxRSZlVpSvwl7KB56XJNb5sJNij3wAdT8NnUgDpvofWlk2HZGKsCrDkaCww9rJWYKsCknYBjf8NKssROUZhY21G9jz1pJ2TwAEQlt4n2PRb6fPen1qgXcdkAhJPUcr/9rfhVC4hjd7Ee1h/xKn6Vce1xHdKCbXbmAdh51zbikxF/ED7kfQkirgmK+cN5EfhSjHQ2OlM+BreOQnmwP+2p+A7O/rEliwRB8TEi9jyUHc/hVZXbsc18Bh/5B+JqdxZHaMqguTpWfD8IkUSRxiyKAF1vp686k1lpXcJwNgih1Ga2tjpepa8GHQU3tRVupC0cJHlWGK4aQjFMpe3hB0UkbAnkD1prRSkVrg7yysTLCYEQWYMVLGTfTKSBGF5nU38qYYfhiSIC6k3JIG1lJ8N7c8tqmT4FWNyDqACASAwGwYDepAFKRBTgUA2iWt6cPjBBEagjY2Fx6GpFFRRS7iOAkc3SXLpYqyhlPnyIPvTGigp+P7Ltm/WG7nPGps4BuRY3BB+L3vrascV2FaVfFiSPILp8gas/Fv3Ev8jfgakR7D0FWorvAOzC8PjmdXeVmFyDoPCDYKo9d6rOIxTSFnJuza+9tB5CulVRO0eEWPENksAQGIHIm9/zoqz9msWkmGiyH4UVWHNWCi4I5GmtVvsxwVkYztdSy5cvUXBDN56aepqyVAq4/wAJWeMBpO7y3N9Lbc78q5Hxfu1mKrMJlH21BAvz339RpXZOK8IjxMZjlBKnkCV/A1VMZ+iqA/u5ZI/I2YfXWrgp6caSKI5CGYnQchYbtTXsh2IfEsMTicwjJuFNwX8z0T8ab8D/AEZLHNnndZVXVVAIBPVr726VelW22lWpHkcYUAAWA0AG1qzoorKiiiigKKKKAooooCiiigKKK8dbgjr7UC/jmKRYJAWUEqRYnnavcJxyByFWeNm+6GF/S29Q8T2Tjk0aSUjzYH6kX+dQR+jXBZ1co7FSGF3bcG4Jt50FpNc+7UYF4Hc6sr3ZSdSebKfPf2roIpP2o7swFXdENwULsFGYevlce9XA0w0wdFddVYAj0IuPxrbSvs3GiYaONJVlCDLmU3HM29r29qaVAUUUUHlq9oooCiiigKKKKAooooCiiigKKKKAooooCiiigKXcW4BBibd9GGK7G5BF99RRRQZ8L4NFh1KwoEBNzubnqSanUUUH/9k="/>
          <p:cNvSpPr/>
          <p:nvPr/>
        </p:nvSpPr>
        <p:spPr>
          <a:xfrm>
            <a:off x="207433" y="-192617"/>
            <a:ext cx="406400" cy="4064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pic>
        <p:nvPicPr>
          <p:cNvPr id="286" name="Google Shape;286;p16" descr="http://t1.gstatic.com/images?q=tbn:ANd9GcTsdMHcOkFx1P2QgD9tzu9zyZI7YzVhTHnnSONP0U7suawzFuBjxQ"/>
          <p:cNvPicPr preferRelativeResize="0"/>
          <p:nvPr/>
        </p:nvPicPr>
        <p:blipFill rotWithShape="1">
          <a:blip r:embed="rId3">
            <a:alphaModFix/>
          </a:blip>
          <a:srcRect/>
          <a:stretch/>
        </p:blipFill>
        <p:spPr>
          <a:xfrm>
            <a:off x="8472264" y="2132856"/>
            <a:ext cx="3619500" cy="3619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grpSp>
        <p:nvGrpSpPr>
          <p:cNvPr id="291" name="Google Shape;291;p17"/>
          <p:cNvGrpSpPr/>
          <p:nvPr/>
        </p:nvGrpSpPr>
        <p:grpSpPr>
          <a:xfrm>
            <a:off x="486311" y="3598821"/>
            <a:ext cx="10818342" cy="2403511"/>
            <a:chOff x="10100" y="2186045"/>
            <a:chExt cx="10818342" cy="2403511"/>
          </a:xfrm>
        </p:grpSpPr>
        <p:sp>
          <p:nvSpPr>
            <p:cNvPr id="292" name="Google Shape;292;p17"/>
            <p:cNvSpPr/>
            <p:nvPr/>
          </p:nvSpPr>
          <p:spPr>
            <a:xfrm>
              <a:off x="9119944" y="3573943"/>
              <a:ext cx="1291469" cy="510250"/>
            </a:xfrm>
            <a:custGeom>
              <a:avLst/>
              <a:gdLst/>
              <a:ahLst/>
              <a:cxnLst/>
              <a:rect l="l" t="t" r="r" b="b"/>
              <a:pathLst>
                <a:path w="120000" h="120000" extrusionOk="0">
                  <a:moveTo>
                    <a:pt x="0" y="0"/>
                  </a:moveTo>
                  <a:lnTo>
                    <a:pt x="0" y="105132"/>
                  </a:lnTo>
                  <a:lnTo>
                    <a:pt x="120000" y="105132"/>
                  </a:lnTo>
                  <a:lnTo>
                    <a:pt x="120000" y="120000"/>
                  </a:lnTo>
                </a:path>
              </a:pathLst>
            </a:custGeom>
            <a:noFill/>
            <a:ln w="25400" cap="flat" cmpd="sng">
              <a:solidFill>
                <a:srgbClr val="DF873F"/>
              </a:solidFill>
              <a:prstDash val="solid"/>
              <a:round/>
              <a:headEnd type="none" w="sm" len="sm"/>
              <a:tailEnd type="none" w="sm" len="sm"/>
            </a:ln>
          </p:spPr>
          <p:txBody>
            <a:bodyPr/>
            <a:lstStyle/>
            <a:p>
              <a:endParaRPr lang="en-US"/>
            </a:p>
          </p:txBody>
        </p:sp>
        <p:sp>
          <p:nvSpPr>
            <p:cNvPr id="293" name="Google Shape;293;p17"/>
            <p:cNvSpPr/>
            <p:nvPr/>
          </p:nvSpPr>
          <p:spPr>
            <a:xfrm>
              <a:off x="9119944" y="3573943"/>
              <a:ext cx="393984" cy="510250"/>
            </a:xfrm>
            <a:custGeom>
              <a:avLst/>
              <a:gdLst/>
              <a:ahLst/>
              <a:cxnLst/>
              <a:rect l="l" t="t" r="r" b="b"/>
              <a:pathLst>
                <a:path w="120000" h="120000" extrusionOk="0">
                  <a:moveTo>
                    <a:pt x="0" y="0"/>
                  </a:moveTo>
                  <a:lnTo>
                    <a:pt x="0" y="105132"/>
                  </a:lnTo>
                  <a:lnTo>
                    <a:pt x="120000" y="105132"/>
                  </a:lnTo>
                  <a:lnTo>
                    <a:pt x="120000" y="120000"/>
                  </a:lnTo>
                </a:path>
              </a:pathLst>
            </a:custGeom>
            <a:noFill/>
            <a:ln w="25400" cap="flat" cmpd="sng">
              <a:solidFill>
                <a:srgbClr val="DF873F"/>
              </a:solidFill>
              <a:prstDash val="solid"/>
              <a:round/>
              <a:headEnd type="none" w="sm" len="sm"/>
              <a:tailEnd type="none" w="sm" len="sm"/>
            </a:ln>
          </p:spPr>
          <p:txBody>
            <a:bodyPr/>
            <a:lstStyle/>
            <a:p>
              <a:endParaRPr lang="en-US"/>
            </a:p>
          </p:txBody>
        </p:sp>
        <p:sp>
          <p:nvSpPr>
            <p:cNvPr id="294" name="Google Shape;294;p17"/>
            <p:cNvSpPr/>
            <p:nvPr/>
          </p:nvSpPr>
          <p:spPr>
            <a:xfrm>
              <a:off x="8370949" y="3573943"/>
              <a:ext cx="748995" cy="502341"/>
            </a:xfrm>
            <a:custGeom>
              <a:avLst/>
              <a:gdLst/>
              <a:ahLst/>
              <a:cxnLst/>
              <a:rect l="l" t="t" r="r" b="b"/>
              <a:pathLst>
                <a:path w="120000" h="120000" extrusionOk="0">
                  <a:moveTo>
                    <a:pt x="120000" y="0"/>
                  </a:moveTo>
                  <a:lnTo>
                    <a:pt x="120000" y="104898"/>
                  </a:lnTo>
                  <a:lnTo>
                    <a:pt x="0" y="104898"/>
                  </a:lnTo>
                  <a:lnTo>
                    <a:pt x="0" y="120000"/>
                  </a:lnTo>
                </a:path>
              </a:pathLst>
            </a:custGeom>
            <a:noFill/>
            <a:ln w="25400" cap="flat" cmpd="sng">
              <a:solidFill>
                <a:srgbClr val="DF873F"/>
              </a:solidFill>
              <a:prstDash val="solid"/>
              <a:round/>
              <a:headEnd type="none" w="sm" len="sm"/>
              <a:tailEnd type="none" w="sm" len="sm"/>
            </a:ln>
          </p:spPr>
          <p:txBody>
            <a:bodyPr/>
            <a:lstStyle/>
            <a:p>
              <a:endParaRPr lang="en-US"/>
            </a:p>
          </p:txBody>
        </p:sp>
        <p:sp>
          <p:nvSpPr>
            <p:cNvPr id="295" name="Google Shape;295;p17"/>
            <p:cNvSpPr/>
            <p:nvPr/>
          </p:nvSpPr>
          <p:spPr>
            <a:xfrm>
              <a:off x="7126460" y="3573943"/>
              <a:ext cx="1993483" cy="485762"/>
            </a:xfrm>
            <a:custGeom>
              <a:avLst/>
              <a:gdLst/>
              <a:ahLst/>
              <a:cxnLst/>
              <a:rect l="l" t="t" r="r" b="b"/>
              <a:pathLst>
                <a:path w="120000" h="120000" extrusionOk="0">
                  <a:moveTo>
                    <a:pt x="120000" y="0"/>
                  </a:moveTo>
                  <a:lnTo>
                    <a:pt x="120000" y="104383"/>
                  </a:lnTo>
                  <a:lnTo>
                    <a:pt x="0" y="104383"/>
                  </a:lnTo>
                  <a:lnTo>
                    <a:pt x="0" y="120000"/>
                  </a:lnTo>
                </a:path>
              </a:pathLst>
            </a:custGeom>
            <a:noFill/>
            <a:ln w="25400" cap="flat" cmpd="sng">
              <a:solidFill>
                <a:srgbClr val="DF873F"/>
              </a:solidFill>
              <a:prstDash val="solid"/>
              <a:round/>
              <a:headEnd type="none" w="sm" len="sm"/>
              <a:tailEnd type="none" w="sm" len="sm"/>
            </a:ln>
          </p:spPr>
          <p:txBody>
            <a:bodyPr/>
            <a:lstStyle/>
            <a:p>
              <a:endParaRPr lang="en-US"/>
            </a:p>
          </p:txBody>
        </p:sp>
        <p:sp>
          <p:nvSpPr>
            <p:cNvPr id="296" name="Google Shape;296;p17"/>
            <p:cNvSpPr/>
            <p:nvPr/>
          </p:nvSpPr>
          <p:spPr>
            <a:xfrm>
              <a:off x="5286905" y="2619376"/>
              <a:ext cx="3833038" cy="521235"/>
            </a:xfrm>
            <a:custGeom>
              <a:avLst/>
              <a:gdLst/>
              <a:ahLst/>
              <a:cxnLst/>
              <a:rect l="l" t="t" r="r" b="b"/>
              <a:pathLst>
                <a:path w="120000" h="120000" extrusionOk="0">
                  <a:moveTo>
                    <a:pt x="0" y="0"/>
                  </a:moveTo>
                  <a:lnTo>
                    <a:pt x="0" y="105446"/>
                  </a:lnTo>
                  <a:lnTo>
                    <a:pt x="120000" y="105446"/>
                  </a:lnTo>
                  <a:lnTo>
                    <a:pt x="120000" y="120000"/>
                  </a:lnTo>
                </a:path>
              </a:pathLst>
            </a:custGeom>
            <a:noFill/>
            <a:ln w="25400" cap="flat" cmpd="sng">
              <a:solidFill>
                <a:srgbClr val="C17336"/>
              </a:solidFill>
              <a:prstDash val="solid"/>
              <a:round/>
              <a:headEnd type="none" w="sm" len="sm"/>
              <a:tailEnd type="none" w="sm" len="sm"/>
            </a:ln>
          </p:spPr>
          <p:txBody>
            <a:bodyPr/>
            <a:lstStyle/>
            <a:p>
              <a:endParaRPr lang="en-US"/>
            </a:p>
          </p:txBody>
        </p:sp>
        <p:sp>
          <p:nvSpPr>
            <p:cNvPr id="297" name="Google Shape;297;p17"/>
            <p:cNvSpPr/>
            <p:nvPr/>
          </p:nvSpPr>
          <p:spPr>
            <a:xfrm>
              <a:off x="5286905" y="2619376"/>
              <a:ext cx="2328305" cy="521235"/>
            </a:xfrm>
            <a:custGeom>
              <a:avLst/>
              <a:gdLst/>
              <a:ahLst/>
              <a:cxnLst/>
              <a:rect l="l" t="t" r="r" b="b"/>
              <a:pathLst>
                <a:path w="120000" h="120000" extrusionOk="0">
                  <a:moveTo>
                    <a:pt x="0" y="0"/>
                  </a:moveTo>
                  <a:lnTo>
                    <a:pt x="0" y="105446"/>
                  </a:lnTo>
                  <a:lnTo>
                    <a:pt x="120000" y="105446"/>
                  </a:lnTo>
                  <a:lnTo>
                    <a:pt x="120000" y="120000"/>
                  </a:lnTo>
                </a:path>
              </a:pathLst>
            </a:custGeom>
            <a:noFill/>
            <a:ln w="25400" cap="flat" cmpd="sng">
              <a:solidFill>
                <a:srgbClr val="C17336"/>
              </a:solidFill>
              <a:prstDash val="solid"/>
              <a:round/>
              <a:headEnd type="none" w="sm" len="sm"/>
              <a:tailEnd type="none" w="sm" len="sm"/>
            </a:ln>
          </p:spPr>
          <p:txBody>
            <a:bodyPr/>
            <a:lstStyle/>
            <a:p>
              <a:endParaRPr lang="en-US"/>
            </a:p>
          </p:txBody>
        </p:sp>
        <p:sp>
          <p:nvSpPr>
            <p:cNvPr id="298" name="Google Shape;298;p17"/>
            <p:cNvSpPr/>
            <p:nvPr/>
          </p:nvSpPr>
          <p:spPr>
            <a:xfrm>
              <a:off x="5286905" y="2619376"/>
              <a:ext cx="689799" cy="521235"/>
            </a:xfrm>
            <a:custGeom>
              <a:avLst/>
              <a:gdLst/>
              <a:ahLst/>
              <a:cxnLst/>
              <a:rect l="l" t="t" r="r" b="b"/>
              <a:pathLst>
                <a:path w="120000" h="120000" extrusionOk="0">
                  <a:moveTo>
                    <a:pt x="0" y="0"/>
                  </a:moveTo>
                  <a:lnTo>
                    <a:pt x="0" y="105446"/>
                  </a:lnTo>
                  <a:lnTo>
                    <a:pt x="120000" y="105446"/>
                  </a:lnTo>
                  <a:lnTo>
                    <a:pt x="120000" y="120000"/>
                  </a:lnTo>
                </a:path>
              </a:pathLst>
            </a:custGeom>
            <a:noFill/>
            <a:ln w="25400" cap="flat" cmpd="sng">
              <a:solidFill>
                <a:srgbClr val="C17336"/>
              </a:solidFill>
              <a:prstDash val="solid"/>
              <a:round/>
              <a:headEnd type="none" w="sm" len="sm"/>
              <a:tailEnd type="none" w="sm" len="sm"/>
            </a:ln>
          </p:spPr>
          <p:txBody>
            <a:bodyPr/>
            <a:lstStyle/>
            <a:p>
              <a:endParaRPr lang="en-US"/>
            </a:p>
          </p:txBody>
        </p:sp>
        <p:sp>
          <p:nvSpPr>
            <p:cNvPr id="299" name="Google Shape;299;p17"/>
            <p:cNvSpPr/>
            <p:nvPr/>
          </p:nvSpPr>
          <p:spPr>
            <a:xfrm>
              <a:off x="4459142" y="3573943"/>
              <a:ext cx="574233" cy="198468"/>
            </a:xfrm>
            <a:custGeom>
              <a:avLst/>
              <a:gdLst/>
              <a:ahLst/>
              <a:cxnLst/>
              <a:rect l="l" t="t" r="r" b="b"/>
              <a:pathLst>
                <a:path w="120000" h="120000" extrusionOk="0">
                  <a:moveTo>
                    <a:pt x="0" y="0"/>
                  </a:moveTo>
                  <a:lnTo>
                    <a:pt x="0" y="81776"/>
                  </a:lnTo>
                  <a:lnTo>
                    <a:pt x="120000" y="81776"/>
                  </a:lnTo>
                  <a:lnTo>
                    <a:pt x="120000" y="120000"/>
                  </a:lnTo>
                </a:path>
              </a:pathLst>
            </a:custGeom>
            <a:noFill/>
            <a:ln w="25400" cap="flat" cmpd="sng">
              <a:solidFill>
                <a:srgbClr val="DF873F"/>
              </a:solidFill>
              <a:prstDash val="solid"/>
              <a:round/>
              <a:headEnd type="none" w="sm" len="sm"/>
              <a:tailEnd type="none" w="sm" len="sm"/>
            </a:ln>
          </p:spPr>
          <p:txBody>
            <a:bodyPr/>
            <a:lstStyle/>
            <a:p>
              <a:endParaRPr lang="en-US"/>
            </a:p>
          </p:txBody>
        </p:sp>
        <p:sp>
          <p:nvSpPr>
            <p:cNvPr id="300" name="Google Shape;300;p17"/>
            <p:cNvSpPr/>
            <p:nvPr/>
          </p:nvSpPr>
          <p:spPr>
            <a:xfrm>
              <a:off x="4042113" y="3573943"/>
              <a:ext cx="417029" cy="198468"/>
            </a:xfrm>
            <a:custGeom>
              <a:avLst/>
              <a:gdLst/>
              <a:ahLst/>
              <a:cxnLst/>
              <a:rect l="l" t="t" r="r" b="b"/>
              <a:pathLst>
                <a:path w="120000" h="120000" extrusionOk="0">
                  <a:moveTo>
                    <a:pt x="120000" y="0"/>
                  </a:moveTo>
                  <a:lnTo>
                    <a:pt x="120000" y="81776"/>
                  </a:lnTo>
                  <a:lnTo>
                    <a:pt x="0" y="81776"/>
                  </a:lnTo>
                  <a:lnTo>
                    <a:pt x="0" y="120000"/>
                  </a:lnTo>
                </a:path>
              </a:pathLst>
            </a:custGeom>
            <a:noFill/>
            <a:ln w="25400" cap="flat" cmpd="sng">
              <a:solidFill>
                <a:srgbClr val="DF873F"/>
              </a:solidFill>
              <a:prstDash val="solid"/>
              <a:round/>
              <a:headEnd type="none" w="sm" len="sm"/>
              <a:tailEnd type="none" w="sm" len="sm"/>
            </a:ln>
          </p:spPr>
          <p:txBody>
            <a:bodyPr/>
            <a:lstStyle/>
            <a:p>
              <a:endParaRPr lang="en-US"/>
            </a:p>
          </p:txBody>
        </p:sp>
        <p:sp>
          <p:nvSpPr>
            <p:cNvPr id="301" name="Google Shape;301;p17"/>
            <p:cNvSpPr/>
            <p:nvPr/>
          </p:nvSpPr>
          <p:spPr>
            <a:xfrm>
              <a:off x="4459142" y="2619376"/>
              <a:ext cx="827762" cy="521235"/>
            </a:xfrm>
            <a:custGeom>
              <a:avLst/>
              <a:gdLst/>
              <a:ahLst/>
              <a:cxnLst/>
              <a:rect l="l" t="t" r="r" b="b"/>
              <a:pathLst>
                <a:path w="120000" h="120000" extrusionOk="0">
                  <a:moveTo>
                    <a:pt x="120000" y="0"/>
                  </a:moveTo>
                  <a:lnTo>
                    <a:pt x="120000" y="105446"/>
                  </a:lnTo>
                  <a:lnTo>
                    <a:pt x="0" y="105446"/>
                  </a:lnTo>
                  <a:lnTo>
                    <a:pt x="0" y="120000"/>
                  </a:lnTo>
                </a:path>
              </a:pathLst>
            </a:custGeom>
            <a:noFill/>
            <a:ln w="25400" cap="flat" cmpd="sng">
              <a:solidFill>
                <a:srgbClr val="C17336"/>
              </a:solidFill>
              <a:prstDash val="solid"/>
              <a:round/>
              <a:headEnd type="none" w="sm" len="sm"/>
              <a:tailEnd type="none" w="sm" len="sm"/>
            </a:ln>
          </p:spPr>
          <p:txBody>
            <a:bodyPr/>
            <a:lstStyle/>
            <a:p>
              <a:endParaRPr lang="en-US"/>
            </a:p>
          </p:txBody>
        </p:sp>
        <p:sp>
          <p:nvSpPr>
            <p:cNvPr id="302" name="Google Shape;302;p17"/>
            <p:cNvSpPr/>
            <p:nvPr/>
          </p:nvSpPr>
          <p:spPr>
            <a:xfrm>
              <a:off x="3062790" y="2619376"/>
              <a:ext cx="2224115" cy="521235"/>
            </a:xfrm>
            <a:custGeom>
              <a:avLst/>
              <a:gdLst/>
              <a:ahLst/>
              <a:cxnLst/>
              <a:rect l="l" t="t" r="r" b="b"/>
              <a:pathLst>
                <a:path w="120000" h="120000" extrusionOk="0">
                  <a:moveTo>
                    <a:pt x="120000" y="0"/>
                  </a:moveTo>
                  <a:lnTo>
                    <a:pt x="120000" y="105446"/>
                  </a:lnTo>
                  <a:lnTo>
                    <a:pt x="0" y="105446"/>
                  </a:lnTo>
                  <a:lnTo>
                    <a:pt x="0" y="120000"/>
                  </a:lnTo>
                </a:path>
              </a:pathLst>
            </a:custGeom>
            <a:noFill/>
            <a:ln w="25400" cap="flat" cmpd="sng">
              <a:solidFill>
                <a:srgbClr val="C17336"/>
              </a:solidFill>
              <a:prstDash val="solid"/>
              <a:round/>
              <a:headEnd type="none" w="sm" len="sm"/>
              <a:tailEnd type="none" w="sm" len="sm"/>
            </a:ln>
          </p:spPr>
          <p:txBody>
            <a:bodyPr/>
            <a:lstStyle/>
            <a:p>
              <a:endParaRPr lang="en-US"/>
            </a:p>
          </p:txBody>
        </p:sp>
        <p:sp>
          <p:nvSpPr>
            <p:cNvPr id="303" name="Google Shape;303;p17"/>
            <p:cNvSpPr/>
            <p:nvPr/>
          </p:nvSpPr>
          <p:spPr>
            <a:xfrm>
              <a:off x="1644525" y="3573943"/>
              <a:ext cx="1065594" cy="198468"/>
            </a:xfrm>
            <a:custGeom>
              <a:avLst/>
              <a:gdLst/>
              <a:ahLst/>
              <a:cxnLst/>
              <a:rect l="l" t="t" r="r" b="b"/>
              <a:pathLst>
                <a:path w="120000" h="120000" extrusionOk="0">
                  <a:moveTo>
                    <a:pt x="0" y="0"/>
                  </a:moveTo>
                  <a:lnTo>
                    <a:pt x="0" y="81776"/>
                  </a:lnTo>
                  <a:lnTo>
                    <a:pt x="120000" y="81776"/>
                  </a:lnTo>
                  <a:lnTo>
                    <a:pt x="120000" y="120000"/>
                  </a:lnTo>
                </a:path>
              </a:pathLst>
            </a:custGeom>
            <a:noFill/>
            <a:ln w="25400" cap="flat" cmpd="sng">
              <a:solidFill>
                <a:srgbClr val="DF873F"/>
              </a:solidFill>
              <a:prstDash val="solid"/>
              <a:round/>
              <a:headEnd type="none" w="sm" len="sm"/>
              <a:tailEnd type="none" w="sm" len="sm"/>
            </a:ln>
          </p:spPr>
          <p:txBody>
            <a:bodyPr/>
            <a:lstStyle/>
            <a:p>
              <a:endParaRPr lang="en-US"/>
            </a:p>
          </p:txBody>
        </p:sp>
        <p:sp>
          <p:nvSpPr>
            <p:cNvPr id="304" name="Google Shape;304;p17"/>
            <p:cNvSpPr/>
            <p:nvPr/>
          </p:nvSpPr>
          <p:spPr>
            <a:xfrm>
              <a:off x="1525678" y="3573943"/>
              <a:ext cx="91440" cy="198468"/>
            </a:xfrm>
            <a:custGeom>
              <a:avLst/>
              <a:gdLst/>
              <a:ahLst/>
              <a:cxnLst/>
              <a:rect l="l" t="t" r="r" b="b"/>
              <a:pathLst>
                <a:path w="120000" h="120000" extrusionOk="0">
                  <a:moveTo>
                    <a:pt x="155967" y="0"/>
                  </a:moveTo>
                  <a:lnTo>
                    <a:pt x="155967" y="81776"/>
                  </a:lnTo>
                  <a:lnTo>
                    <a:pt x="60000" y="81776"/>
                  </a:lnTo>
                  <a:lnTo>
                    <a:pt x="60000" y="120000"/>
                  </a:lnTo>
                </a:path>
              </a:pathLst>
            </a:custGeom>
            <a:noFill/>
            <a:ln w="25400" cap="flat" cmpd="sng">
              <a:solidFill>
                <a:srgbClr val="DF873F"/>
              </a:solidFill>
              <a:prstDash val="solid"/>
              <a:round/>
              <a:headEnd type="none" w="sm" len="sm"/>
              <a:tailEnd type="none" w="sm" len="sm"/>
            </a:ln>
          </p:spPr>
          <p:txBody>
            <a:bodyPr/>
            <a:lstStyle/>
            <a:p>
              <a:endParaRPr lang="en-US"/>
            </a:p>
          </p:txBody>
        </p:sp>
        <p:sp>
          <p:nvSpPr>
            <p:cNvPr id="305" name="Google Shape;305;p17"/>
            <p:cNvSpPr/>
            <p:nvPr/>
          </p:nvSpPr>
          <p:spPr>
            <a:xfrm>
              <a:off x="505804" y="3573943"/>
              <a:ext cx="1138721" cy="198468"/>
            </a:xfrm>
            <a:custGeom>
              <a:avLst/>
              <a:gdLst/>
              <a:ahLst/>
              <a:cxnLst/>
              <a:rect l="l" t="t" r="r" b="b"/>
              <a:pathLst>
                <a:path w="120000" h="120000" extrusionOk="0">
                  <a:moveTo>
                    <a:pt x="120000" y="0"/>
                  </a:moveTo>
                  <a:lnTo>
                    <a:pt x="120000" y="81776"/>
                  </a:lnTo>
                  <a:lnTo>
                    <a:pt x="0" y="81776"/>
                  </a:lnTo>
                  <a:lnTo>
                    <a:pt x="0" y="120000"/>
                  </a:lnTo>
                </a:path>
              </a:pathLst>
            </a:custGeom>
            <a:noFill/>
            <a:ln w="25400" cap="flat" cmpd="sng">
              <a:solidFill>
                <a:srgbClr val="DF873F"/>
              </a:solidFill>
              <a:prstDash val="solid"/>
              <a:round/>
              <a:headEnd type="none" w="sm" len="sm"/>
              <a:tailEnd type="none" w="sm" len="sm"/>
            </a:ln>
          </p:spPr>
          <p:txBody>
            <a:bodyPr/>
            <a:lstStyle/>
            <a:p>
              <a:endParaRPr lang="en-US"/>
            </a:p>
          </p:txBody>
        </p:sp>
        <p:sp>
          <p:nvSpPr>
            <p:cNvPr id="306" name="Google Shape;306;p17"/>
            <p:cNvSpPr/>
            <p:nvPr/>
          </p:nvSpPr>
          <p:spPr>
            <a:xfrm>
              <a:off x="1644525" y="2619376"/>
              <a:ext cx="3642379" cy="521235"/>
            </a:xfrm>
            <a:custGeom>
              <a:avLst/>
              <a:gdLst/>
              <a:ahLst/>
              <a:cxnLst/>
              <a:rect l="l" t="t" r="r" b="b"/>
              <a:pathLst>
                <a:path w="120000" h="120000" extrusionOk="0">
                  <a:moveTo>
                    <a:pt x="120000" y="0"/>
                  </a:moveTo>
                  <a:lnTo>
                    <a:pt x="120000" y="105446"/>
                  </a:lnTo>
                  <a:lnTo>
                    <a:pt x="0" y="105446"/>
                  </a:lnTo>
                  <a:lnTo>
                    <a:pt x="0" y="120000"/>
                  </a:lnTo>
                </a:path>
              </a:pathLst>
            </a:custGeom>
            <a:noFill/>
            <a:ln w="25400" cap="flat" cmpd="sng">
              <a:solidFill>
                <a:srgbClr val="C17336"/>
              </a:solidFill>
              <a:prstDash val="solid"/>
              <a:round/>
              <a:headEnd type="none" w="sm" len="sm"/>
              <a:tailEnd type="none" w="sm" len="sm"/>
            </a:ln>
          </p:spPr>
          <p:txBody>
            <a:bodyPr/>
            <a:lstStyle/>
            <a:p>
              <a:endParaRPr lang="en-US"/>
            </a:p>
          </p:txBody>
        </p:sp>
        <p:sp>
          <p:nvSpPr>
            <p:cNvPr id="307" name="Google Shape;307;p17"/>
            <p:cNvSpPr/>
            <p:nvPr/>
          </p:nvSpPr>
          <p:spPr>
            <a:xfrm>
              <a:off x="4325585" y="2186045"/>
              <a:ext cx="1922640" cy="433331"/>
            </a:xfrm>
            <a:prstGeom prst="roundRect">
              <a:avLst>
                <a:gd name="adj" fmla="val 10000"/>
              </a:avLst>
            </a:prstGeom>
            <a:gradFill>
              <a:gsLst>
                <a:gs pos="0">
                  <a:srgbClr val="FFBD80"/>
                </a:gs>
                <a:gs pos="35000">
                  <a:srgbClr val="FFCFA8"/>
                </a:gs>
                <a:gs pos="100000">
                  <a:srgbClr val="FFEBD9"/>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7"/>
            <p:cNvSpPr/>
            <p:nvPr/>
          </p:nvSpPr>
          <p:spPr>
            <a:xfrm>
              <a:off x="4401408" y="2258077"/>
              <a:ext cx="1922640" cy="433331"/>
            </a:xfrm>
            <a:prstGeom prst="roundRect">
              <a:avLst>
                <a:gd name="adj" fmla="val 10000"/>
              </a:avLst>
            </a:prstGeom>
            <a:solidFill>
              <a:srgbClr val="FF33CC"/>
            </a:solidFill>
            <a:ln w="9525" cap="flat" cmpd="sng">
              <a:solidFill>
                <a:srgbClr val="F795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7"/>
            <p:cNvSpPr txBox="1"/>
            <p:nvPr/>
          </p:nvSpPr>
          <p:spPr>
            <a:xfrm>
              <a:off x="4414100" y="2270769"/>
              <a:ext cx="1897256" cy="407947"/>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dk1"/>
                </a:buClr>
                <a:buSzPts val="1200"/>
                <a:buFont typeface="Calibri"/>
                <a:buNone/>
              </a:pPr>
              <a:r>
                <a:rPr lang="en-US" sz="1200" b="1">
                  <a:solidFill>
                    <a:schemeClr val="dk1"/>
                  </a:solidFill>
                  <a:latin typeface="Calibri"/>
                  <a:ea typeface="Calibri"/>
                  <a:cs typeface="Calibri"/>
                  <a:sym typeface="Calibri"/>
                </a:rPr>
                <a:t>De</a:t>
              </a:r>
              <a:r>
                <a:rPr lang="en-US" sz="1200" b="1">
                  <a:solidFill>
                    <a:schemeClr val="accent3"/>
                  </a:solidFill>
                  <a:latin typeface="Calibri"/>
                  <a:ea typeface="Calibri"/>
                  <a:cs typeface="Calibri"/>
                  <a:sym typeface="Calibri"/>
                </a:rPr>
                <a:t> </a:t>
              </a:r>
              <a:r>
                <a:rPr lang="en-US" sz="1200" b="1">
                  <a:solidFill>
                    <a:schemeClr val="dk1"/>
                  </a:solidFill>
                  <a:latin typeface="Calibri"/>
                  <a:ea typeface="Calibri"/>
                  <a:cs typeface="Calibri"/>
                  <a:sym typeface="Calibri"/>
                </a:rPr>
                <a:t>Producto</a:t>
              </a:r>
              <a:endParaRPr/>
            </a:p>
          </p:txBody>
        </p:sp>
        <p:sp>
          <p:nvSpPr>
            <p:cNvPr id="310" name="Google Shape;310;p17"/>
            <p:cNvSpPr/>
            <p:nvPr/>
          </p:nvSpPr>
          <p:spPr>
            <a:xfrm>
              <a:off x="960472" y="3140611"/>
              <a:ext cx="1368105" cy="433331"/>
            </a:xfrm>
            <a:prstGeom prst="roundRect">
              <a:avLst>
                <a:gd name="adj" fmla="val 10000"/>
              </a:avLst>
            </a:prstGeom>
            <a:gradFill>
              <a:gsLst>
                <a:gs pos="0">
                  <a:srgbClr val="FFBD80"/>
                </a:gs>
                <a:gs pos="35000">
                  <a:srgbClr val="FFCFA8"/>
                </a:gs>
                <a:gs pos="100000">
                  <a:srgbClr val="FFEBD9"/>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7"/>
            <p:cNvSpPr/>
            <p:nvPr/>
          </p:nvSpPr>
          <p:spPr>
            <a:xfrm>
              <a:off x="1036296" y="3212643"/>
              <a:ext cx="1368105" cy="433331"/>
            </a:xfrm>
            <a:prstGeom prst="roundRect">
              <a:avLst>
                <a:gd name="adj" fmla="val 10000"/>
              </a:avLst>
            </a:prstGeom>
            <a:solidFill>
              <a:srgbClr val="FF99CC"/>
            </a:solidFill>
            <a:ln w="9525" cap="flat" cmpd="sng">
              <a:solidFill>
                <a:srgbClr val="F795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7"/>
            <p:cNvSpPr txBox="1"/>
            <p:nvPr/>
          </p:nvSpPr>
          <p:spPr>
            <a:xfrm>
              <a:off x="1048988" y="3225335"/>
              <a:ext cx="1342721" cy="407947"/>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30305"/>
                </a:buClr>
                <a:buSzPts val="1200"/>
                <a:buFont typeface="Calibri"/>
                <a:buNone/>
              </a:pPr>
              <a:r>
                <a:rPr lang="en-US" sz="1200" b="1">
                  <a:solidFill>
                    <a:srgbClr val="030305"/>
                  </a:solidFill>
                  <a:latin typeface="Calibri"/>
                  <a:ea typeface="Calibri"/>
                  <a:cs typeface="Calibri"/>
                  <a:sym typeface="Calibri"/>
                </a:rPr>
                <a:t>Performance</a:t>
              </a:r>
              <a:endParaRPr/>
            </a:p>
          </p:txBody>
        </p:sp>
        <p:sp>
          <p:nvSpPr>
            <p:cNvPr id="313" name="Google Shape;313;p17"/>
            <p:cNvSpPr/>
            <p:nvPr/>
          </p:nvSpPr>
          <p:spPr>
            <a:xfrm>
              <a:off x="10100" y="3772411"/>
              <a:ext cx="991407" cy="433331"/>
            </a:xfrm>
            <a:prstGeom prst="roundRect">
              <a:avLst>
                <a:gd name="adj" fmla="val 10000"/>
              </a:avLst>
            </a:prstGeom>
            <a:gradFill>
              <a:gsLst>
                <a:gs pos="0">
                  <a:srgbClr val="FFBD80"/>
                </a:gs>
                <a:gs pos="35000">
                  <a:srgbClr val="FFCFA8"/>
                </a:gs>
                <a:gs pos="100000">
                  <a:srgbClr val="FFEBD9"/>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7"/>
            <p:cNvSpPr/>
            <p:nvPr/>
          </p:nvSpPr>
          <p:spPr>
            <a:xfrm>
              <a:off x="85923" y="3844443"/>
              <a:ext cx="991407" cy="433331"/>
            </a:xfrm>
            <a:prstGeom prst="roundRect">
              <a:avLst>
                <a:gd name="adj" fmla="val 10000"/>
              </a:avLst>
            </a:prstGeom>
            <a:solidFill>
              <a:schemeClr val="lt1">
                <a:alpha val="89803"/>
              </a:schemeClr>
            </a:solidFill>
            <a:ln w="9525" cap="flat" cmpd="sng">
              <a:solidFill>
                <a:srgbClr val="F795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7"/>
            <p:cNvSpPr txBox="1"/>
            <p:nvPr/>
          </p:nvSpPr>
          <p:spPr>
            <a:xfrm>
              <a:off x="98615" y="3857135"/>
              <a:ext cx="966023" cy="407947"/>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30305"/>
                </a:buClr>
                <a:buSzPts val="1200"/>
                <a:buFont typeface="Calibri"/>
                <a:buNone/>
              </a:pPr>
              <a:r>
                <a:rPr lang="en-US" sz="1200" b="1">
                  <a:solidFill>
                    <a:srgbClr val="030305"/>
                  </a:solidFill>
                  <a:latin typeface="Calibri"/>
                  <a:ea typeface="Calibri"/>
                  <a:cs typeface="Calibri"/>
                  <a:sym typeface="Calibri"/>
                </a:rPr>
                <a:t>Concu-rrencia</a:t>
              </a:r>
              <a:endParaRPr sz="1200" b="1">
                <a:solidFill>
                  <a:srgbClr val="030305"/>
                </a:solidFill>
                <a:latin typeface="Calibri"/>
                <a:ea typeface="Calibri"/>
                <a:cs typeface="Calibri"/>
                <a:sym typeface="Calibri"/>
              </a:endParaRPr>
            </a:p>
          </p:txBody>
        </p:sp>
        <p:sp>
          <p:nvSpPr>
            <p:cNvPr id="316" name="Google Shape;316;p17"/>
            <p:cNvSpPr/>
            <p:nvPr/>
          </p:nvSpPr>
          <p:spPr>
            <a:xfrm>
              <a:off x="1153155" y="3772411"/>
              <a:ext cx="836486" cy="433331"/>
            </a:xfrm>
            <a:prstGeom prst="roundRect">
              <a:avLst>
                <a:gd name="adj" fmla="val 10000"/>
              </a:avLst>
            </a:prstGeom>
            <a:gradFill>
              <a:gsLst>
                <a:gs pos="0">
                  <a:srgbClr val="FFBD80"/>
                </a:gs>
                <a:gs pos="35000">
                  <a:srgbClr val="FFCFA8"/>
                </a:gs>
                <a:gs pos="100000">
                  <a:srgbClr val="FFEBD9"/>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7"/>
            <p:cNvSpPr/>
            <p:nvPr/>
          </p:nvSpPr>
          <p:spPr>
            <a:xfrm>
              <a:off x="1228978" y="3844443"/>
              <a:ext cx="836486" cy="433331"/>
            </a:xfrm>
            <a:prstGeom prst="roundRect">
              <a:avLst>
                <a:gd name="adj" fmla="val 10000"/>
              </a:avLst>
            </a:prstGeom>
            <a:solidFill>
              <a:schemeClr val="lt1">
                <a:alpha val="89803"/>
              </a:schemeClr>
            </a:solidFill>
            <a:ln w="9525" cap="flat" cmpd="sng">
              <a:solidFill>
                <a:srgbClr val="F795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7"/>
            <p:cNvSpPr txBox="1"/>
            <p:nvPr/>
          </p:nvSpPr>
          <p:spPr>
            <a:xfrm>
              <a:off x="1241670" y="3857135"/>
              <a:ext cx="811102" cy="407947"/>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30305"/>
                </a:buClr>
                <a:buSzPts val="1200"/>
                <a:buFont typeface="Calibri"/>
                <a:buNone/>
              </a:pPr>
              <a:r>
                <a:rPr lang="en-US" sz="1200" b="1">
                  <a:solidFill>
                    <a:srgbClr val="030305"/>
                  </a:solidFill>
                  <a:latin typeface="Calibri"/>
                  <a:ea typeface="Calibri"/>
                  <a:cs typeface="Calibri"/>
                  <a:sym typeface="Calibri"/>
                </a:rPr>
                <a:t>Uso de Recursos</a:t>
              </a:r>
              <a:endParaRPr/>
            </a:p>
          </p:txBody>
        </p:sp>
        <p:sp>
          <p:nvSpPr>
            <p:cNvPr id="319" name="Google Shape;319;p17"/>
            <p:cNvSpPr/>
            <p:nvPr/>
          </p:nvSpPr>
          <p:spPr>
            <a:xfrm>
              <a:off x="2141288" y="3772411"/>
              <a:ext cx="1137662" cy="433331"/>
            </a:xfrm>
            <a:prstGeom prst="roundRect">
              <a:avLst>
                <a:gd name="adj" fmla="val 10000"/>
              </a:avLst>
            </a:prstGeom>
            <a:gradFill>
              <a:gsLst>
                <a:gs pos="0">
                  <a:srgbClr val="FFBD80"/>
                </a:gs>
                <a:gs pos="35000">
                  <a:srgbClr val="FFCFA8"/>
                </a:gs>
                <a:gs pos="100000">
                  <a:srgbClr val="FFEBD9"/>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7"/>
            <p:cNvSpPr/>
            <p:nvPr/>
          </p:nvSpPr>
          <p:spPr>
            <a:xfrm>
              <a:off x="2217112" y="3844443"/>
              <a:ext cx="1137662" cy="433331"/>
            </a:xfrm>
            <a:prstGeom prst="roundRect">
              <a:avLst>
                <a:gd name="adj" fmla="val 10000"/>
              </a:avLst>
            </a:prstGeom>
            <a:solidFill>
              <a:schemeClr val="lt1">
                <a:alpha val="89803"/>
              </a:schemeClr>
            </a:solidFill>
            <a:ln w="9525" cap="flat" cmpd="sng">
              <a:solidFill>
                <a:srgbClr val="F795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7"/>
            <p:cNvSpPr txBox="1"/>
            <p:nvPr/>
          </p:nvSpPr>
          <p:spPr>
            <a:xfrm>
              <a:off x="2229804" y="3857135"/>
              <a:ext cx="1112278" cy="407947"/>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30305"/>
                </a:buClr>
                <a:buSzPts val="1200"/>
                <a:buFont typeface="Calibri"/>
                <a:buNone/>
              </a:pPr>
              <a:r>
                <a:rPr lang="en-US" sz="1200" b="1">
                  <a:solidFill>
                    <a:srgbClr val="030305"/>
                  </a:solidFill>
                  <a:latin typeface="Calibri"/>
                  <a:ea typeface="Calibri"/>
                  <a:cs typeface="Calibri"/>
                  <a:sym typeface="Calibri"/>
                </a:rPr>
                <a:t>Tiempo de Respuesta</a:t>
              </a:r>
              <a:endParaRPr/>
            </a:p>
          </p:txBody>
        </p:sp>
        <p:sp>
          <p:nvSpPr>
            <p:cNvPr id="322" name="Google Shape;322;p17"/>
            <p:cNvSpPr/>
            <p:nvPr/>
          </p:nvSpPr>
          <p:spPr>
            <a:xfrm>
              <a:off x="2480225" y="3140611"/>
              <a:ext cx="1165129" cy="433331"/>
            </a:xfrm>
            <a:prstGeom prst="roundRect">
              <a:avLst>
                <a:gd name="adj" fmla="val 10000"/>
              </a:avLst>
            </a:prstGeom>
            <a:gradFill>
              <a:gsLst>
                <a:gs pos="0">
                  <a:srgbClr val="FFBD80"/>
                </a:gs>
                <a:gs pos="35000">
                  <a:srgbClr val="FFCFA8"/>
                </a:gs>
                <a:gs pos="100000">
                  <a:srgbClr val="FFEBD9"/>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7"/>
            <p:cNvSpPr/>
            <p:nvPr/>
          </p:nvSpPr>
          <p:spPr>
            <a:xfrm>
              <a:off x="2556049" y="3212643"/>
              <a:ext cx="1165129" cy="433331"/>
            </a:xfrm>
            <a:prstGeom prst="roundRect">
              <a:avLst>
                <a:gd name="adj" fmla="val 10000"/>
              </a:avLst>
            </a:prstGeom>
            <a:solidFill>
              <a:srgbClr val="FF99CC"/>
            </a:solidFill>
            <a:ln w="9525" cap="flat" cmpd="sng">
              <a:solidFill>
                <a:srgbClr val="F795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txBox="1"/>
            <p:nvPr/>
          </p:nvSpPr>
          <p:spPr>
            <a:xfrm>
              <a:off x="2568741" y="3225335"/>
              <a:ext cx="1139745" cy="407947"/>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30305"/>
                </a:buClr>
                <a:buSzPts val="1200"/>
                <a:buFont typeface="Calibri"/>
                <a:buNone/>
              </a:pPr>
              <a:r>
                <a:rPr lang="en-US" sz="1200" b="1">
                  <a:solidFill>
                    <a:srgbClr val="030305"/>
                  </a:solidFill>
                  <a:latin typeface="Calibri"/>
                  <a:ea typeface="Calibri"/>
                  <a:cs typeface="Calibri"/>
                  <a:sym typeface="Calibri"/>
                </a:rPr>
                <a:t>Usabilidad</a:t>
              </a:r>
              <a:endParaRPr/>
            </a:p>
          </p:txBody>
        </p:sp>
        <p:sp>
          <p:nvSpPr>
            <p:cNvPr id="325" name="Google Shape;325;p17"/>
            <p:cNvSpPr/>
            <p:nvPr/>
          </p:nvSpPr>
          <p:spPr>
            <a:xfrm>
              <a:off x="3797002" y="3140611"/>
              <a:ext cx="1324281" cy="433331"/>
            </a:xfrm>
            <a:prstGeom prst="roundRect">
              <a:avLst>
                <a:gd name="adj" fmla="val 10000"/>
              </a:avLst>
            </a:prstGeom>
            <a:gradFill>
              <a:gsLst>
                <a:gs pos="0">
                  <a:srgbClr val="FFBD80"/>
                </a:gs>
                <a:gs pos="35000">
                  <a:srgbClr val="FFCFA8"/>
                </a:gs>
                <a:gs pos="100000">
                  <a:srgbClr val="FFEBD9"/>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p:nvPr/>
          </p:nvSpPr>
          <p:spPr>
            <a:xfrm>
              <a:off x="3872825" y="3212643"/>
              <a:ext cx="1324281" cy="433331"/>
            </a:xfrm>
            <a:prstGeom prst="roundRect">
              <a:avLst>
                <a:gd name="adj" fmla="val 10000"/>
              </a:avLst>
            </a:prstGeom>
            <a:solidFill>
              <a:srgbClr val="FF99CC"/>
            </a:solidFill>
            <a:ln w="9525" cap="flat" cmpd="sng">
              <a:solidFill>
                <a:srgbClr val="F795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7"/>
            <p:cNvSpPr txBox="1"/>
            <p:nvPr/>
          </p:nvSpPr>
          <p:spPr>
            <a:xfrm>
              <a:off x="3885517" y="3225335"/>
              <a:ext cx="1298897" cy="407947"/>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30305"/>
                </a:buClr>
                <a:buSzPts val="1200"/>
                <a:buFont typeface="Calibri"/>
                <a:buNone/>
              </a:pPr>
              <a:r>
                <a:rPr lang="en-US" sz="1200" b="1">
                  <a:solidFill>
                    <a:srgbClr val="030305"/>
                  </a:solidFill>
                  <a:latin typeface="Calibri"/>
                  <a:ea typeface="Calibri"/>
                  <a:cs typeface="Calibri"/>
                  <a:sym typeface="Calibri"/>
                </a:rPr>
                <a:t>Seguridad</a:t>
              </a:r>
              <a:endParaRPr/>
            </a:p>
          </p:txBody>
        </p:sp>
        <p:sp>
          <p:nvSpPr>
            <p:cNvPr id="328" name="Google Shape;328;p17"/>
            <p:cNvSpPr/>
            <p:nvPr/>
          </p:nvSpPr>
          <p:spPr>
            <a:xfrm>
              <a:off x="3543703" y="3772411"/>
              <a:ext cx="996819" cy="433331"/>
            </a:xfrm>
            <a:prstGeom prst="roundRect">
              <a:avLst>
                <a:gd name="adj" fmla="val 10000"/>
              </a:avLst>
            </a:prstGeom>
            <a:gradFill>
              <a:gsLst>
                <a:gs pos="0">
                  <a:srgbClr val="FFBD80"/>
                </a:gs>
                <a:gs pos="35000">
                  <a:srgbClr val="FFCFA8"/>
                </a:gs>
                <a:gs pos="100000">
                  <a:srgbClr val="FFEBD9"/>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a:off x="3619527" y="3844443"/>
              <a:ext cx="996819" cy="433331"/>
            </a:xfrm>
            <a:prstGeom prst="roundRect">
              <a:avLst>
                <a:gd name="adj" fmla="val 10000"/>
              </a:avLst>
            </a:prstGeom>
            <a:solidFill>
              <a:schemeClr val="lt1">
                <a:alpha val="89803"/>
              </a:schemeClr>
            </a:solidFill>
            <a:ln w="9525" cap="flat" cmpd="sng">
              <a:solidFill>
                <a:srgbClr val="F795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txBox="1"/>
            <p:nvPr/>
          </p:nvSpPr>
          <p:spPr>
            <a:xfrm>
              <a:off x="3632219" y="3857135"/>
              <a:ext cx="971435" cy="407947"/>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30305"/>
                </a:buClr>
                <a:buSzPts val="1200"/>
                <a:buFont typeface="Calibri"/>
                <a:buNone/>
              </a:pPr>
              <a:r>
                <a:rPr lang="en-US" sz="1200" b="1">
                  <a:solidFill>
                    <a:srgbClr val="030305"/>
                  </a:solidFill>
                  <a:latin typeface="Calibri"/>
                  <a:ea typeface="Calibri"/>
                  <a:cs typeface="Calibri"/>
                  <a:sym typeface="Calibri"/>
                </a:rPr>
                <a:t>Lógica</a:t>
              </a:r>
              <a:endParaRPr/>
            </a:p>
          </p:txBody>
        </p:sp>
        <p:sp>
          <p:nvSpPr>
            <p:cNvPr id="331" name="Google Shape;331;p17"/>
            <p:cNvSpPr/>
            <p:nvPr/>
          </p:nvSpPr>
          <p:spPr>
            <a:xfrm>
              <a:off x="4692170" y="3772411"/>
              <a:ext cx="682411" cy="433331"/>
            </a:xfrm>
            <a:prstGeom prst="roundRect">
              <a:avLst>
                <a:gd name="adj" fmla="val 10000"/>
              </a:avLst>
            </a:prstGeom>
            <a:gradFill>
              <a:gsLst>
                <a:gs pos="0">
                  <a:srgbClr val="FFBD80"/>
                </a:gs>
                <a:gs pos="35000">
                  <a:srgbClr val="FFCFA8"/>
                </a:gs>
                <a:gs pos="100000">
                  <a:srgbClr val="FFEBD9"/>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4767993" y="3844443"/>
              <a:ext cx="682411" cy="433331"/>
            </a:xfrm>
            <a:prstGeom prst="roundRect">
              <a:avLst>
                <a:gd name="adj" fmla="val 10000"/>
              </a:avLst>
            </a:prstGeom>
            <a:solidFill>
              <a:schemeClr val="lt1">
                <a:alpha val="89803"/>
              </a:schemeClr>
            </a:solidFill>
            <a:ln w="9525" cap="flat" cmpd="sng">
              <a:solidFill>
                <a:srgbClr val="F795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txBox="1"/>
            <p:nvPr/>
          </p:nvSpPr>
          <p:spPr>
            <a:xfrm>
              <a:off x="4780685" y="3857135"/>
              <a:ext cx="657027" cy="407947"/>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30305"/>
                </a:buClr>
                <a:buSzPts val="1200"/>
                <a:buFont typeface="Calibri"/>
                <a:buNone/>
              </a:pPr>
              <a:r>
                <a:rPr lang="en-US" sz="1200" b="1">
                  <a:solidFill>
                    <a:srgbClr val="030305"/>
                  </a:solidFill>
                  <a:latin typeface="Calibri"/>
                  <a:ea typeface="Calibri"/>
                  <a:cs typeface="Calibri"/>
                  <a:sym typeface="Calibri"/>
                </a:rPr>
                <a:t>Física</a:t>
              </a:r>
              <a:endParaRPr/>
            </a:p>
          </p:txBody>
        </p:sp>
        <p:sp>
          <p:nvSpPr>
            <p:cNvPr id="334" name="Google Shape;334;p17"/>
            <p:cNvSpPr/>
            <p:nvPr/>
          </p:nvSpPr>
          <p:spPr>
            <a:xfrm>
              <a:off x="5272930" y="3140611"/>
              <a:ext cx="1407549" cy="433331"/>
            </a:xfrm>
            <a:prstGeom prst="roundRect">
              <a:avLst>
                <a:gd name="adj" fmla="val 10000"/>
              </a:avLst>
            </a:prstGeom>
            <a:gradFill>
              <a:gsLst>
                <a:gs pos="0">
                  <a:srgbClr val="FFBD80"/>
                </a:gs>
                <a:gs pos="35000">
                  <a:srgbClr val="FFCFA8"/>
                </a:gs>
                <a:gs pos="100000">
                  <a:srgbClr val="FFEBD9"/>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5348754" y="3212643"/>
              <a:ext cx="1407549" cy="433331"/>
            </a:xfrm>
            <a:prstGeom prst="roundRect">
              <a:avLst>
                <a:gd name="adj" fmla="val 10000"/>
              </a:avLst>
            </a:prstGeom>
            <a:solidFill>
              <a:srgbClr val="FF99CC"/>
            </a:solidFill>
            <a:ln w="9525" cap="flat" cmpd="sng">
              <a:solidFill>
                <a:srgbClr val="F795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p:nvPr/>
          </p:nvSpPr>
          <p:spPr>
            <a:xfrm>
              <a:off x="5361446" y="3225335"/>
              <a:ext cx="1382165" cy="407947"/>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30305"/>
                </a:buClr>
                <a:buSzPts val="1200"/>
                <a:buFont typeface="Calibri"/>
                <a:buNone/>
              </a:pPr>
              <a:r>
                <a:rPr lang="en-US" sz="1200" b="1">
                  <a:solidFill>
                    <a:srgbClr val="030305"/>
                  </a:solidFill>
                  <a:latin typeface="Calibri"/>
                  <a:ea typeface="Calibri"/>
                  <a:cs typeface="Calibri"/>
                  <a:sym typeface="Calibri"/>
                </a:rPr>
                <a:t>Confiabilidad</a:t>
              </a:r>
              <a:endParaRPr/>
            </a:p>
          </p:txBody>
        </p:sp>
        <p:sp>
          <p:nvSpPr>
            <p:cNvPr id="337" name="Google Shape;337;p17"/>
            <p:cNvSpPr/>
            <p:nvPr/>
          </p:nvSpPr>
          <p:spPr>
            <a:xfrm>
              <a:off x="6832126" y="3140611"/>
              <a:ext cx="1566169" cy="433331"/>
            </a:xfrm>
            <a:prstGeom prst="roundRect">
              <a:avLst>
                <a:gd name="adj" fmla="val 10000"/>
              </a:avLst>
            </a:prstGeom>
            <a:gradFill>
              <a:gsLst>
                <a:gs pos="0">
                  <a:srgbClr val="FFBD80"/>
                </a:gs>
                <a:gs pos="35000">
                  <a:srgbClr val="FFCFA8"/>
                </a:gs>
                <a:gs pos="100000">
                  <a:srgbClr val="FFEBD9"/>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a:off x="6907950" y="3212643"/>
              <a:ext cx="1566169" cy="433331"/>
            </a:xfrm>
            <a:prstGeom prst="roundRect">
              <a:avLst>
                <a:gd name="adj" fmla="val 10000"/>
              </a:avLst>
            </a:prstGeom>
            <a:solidFill>
              <a:srgbClr val="FF99CC"/>
            </a:solidFill>
            <a:ln w="9525" cap="flat" cmpd="sng">
              <a:solidFill>
                <a:srgbClr val="F795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txBox="1"/>
            <p:nvPr/>
          </p:nvSpPr>
          <p:spPr>
            <a:xfrm>
              <a:off x="6920642" y="3225335"/>
              <a:ext cx="1540785" cy="407947"/>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30305"/>
                </a:buClr>
                <a:buSzPts val="1200"/>
                <a:buFont typeface="Calibri"/>
                <a:buNone/>
              </a:pPr>
              <a:r>
                <a:rPr lang="en-US" sz="1200" b="1">
                  <a:solidFill>
                    <a:srgbClr val="030305"/>
                  </a:solidFill>
                  <a:latin typeface="Calibri"/>
                  <a:ea typeface="Calibri"/>
                  <a:cs typeface="Calibri"/>
                  <a:sym typeface="Calibri"/>
                </a:rPr>
                <a:t>Portabilidad</a:t>
              </a:r>
              <a:endParaRPr/>
            </a:p>
          </p:txBody>
        </p:sp>
        <p:sp>
          <p:nvSpPr>
            <p:cNvPr id="340" name="Google Shape;340;p17"/>
            <p:cNvSpPr/>
            <p:nvPr/>
          </p:nvSpPr>
          <p:spPr>
            <a:xfrm>
              <a:off x="8549942" y="3140611"/>
              <a:ext cx="1140002" cy="433331"/>
            </a:xfrm>
            <a:prstGeom prst="roundRect">
              <a:avLst>
                <a:gd name="adj" fmla="val 10000"/>
              </a:avLst>
            </a:prstGeom>
            <a:gradFill>
              <a:gsLst>
                <a:gs pos="0">
                  <a:srgbClr val="FFBD80"/>
                </a:gs>
                <a:gs pos="35000">
                  <a:srgbClr val="FFCFA8"/>
                </a:gs>
                <a:gs pos="100000">
                  <a:srgbClr val="FFEBD9"/>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8625766" y="3212643"/>
              <a:ext cx="1140002" cy="433331"/>
            </a:xfrm>
            <a:prstGeom prst="roundRect">
              <a:avLst>
                <a:gd name="adj" fmla="val 10000"/>
              </a:avLst>
            </a:prstGeom>
            <a:solidFill>
              <a:srgbClr val="FF99CC"/>
            </a:solidFill>
            <a:ln w="9525" cap="flat" cmpd="sng">
              <a:solidFill>
                <a:srgbClr val="F795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txBox="1"/>
            <p:nvPr/>
          </p:nvSpPr>
          <p:spPr>
            <a:xfrm>
              <a:off x="8638458" y="3225335"/>
              <a:ext cx="1114618" cy="407947"/>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30305"/>
                </a:buClr>
                <a:buSzPts val="1200"/>
                <a:buFont typeface="Calibri"/>
                <a:buNone/>
              </a:pPr>
              <a:r>
                <a:rPr lang="en-US" sz="1200" b="1">
                  <a:solidFill>
                    <a:srgbClr val="030305"/>
                  </a:solidFill>
                  <a:latin typeface="Calibri"/>
                  <a:ea typeface="Calibri"/>
                  <a:cs typeface="Calibri"/>
                  <a:sym typeface="Calibri"/>
                </a:rPr>
                <a:t>Interfaz</a:t>
              </a:r>
              <a:endParaRPr/>
            </a:p>
          </p:txBody>
        </p:sp>
        <p:sp>
          <p:nvSpPr>
            <p:cNvPr id="343" name="Google Shape;343;p17"/>
            <p:cNvSpPr/>
            <p:nvPr/>
          </p:nvSpPr>
          <p:spPr>
            <a:xfrm>
              <a:off x="6586921" y="4059705"/>
              <a:ext cx="1079077" cy="433331"/>
            </a:xfrm>
            <a:prstGeom prst="roundRect">
              <a:avLst>
                <a:gd name="adj" fmla="val 10000"/>
              </a:avLst>
            </a:prstGeom>
            <a:gradFill>
              <a:gsLst>
                <a:gs pos="0">
                  <a:srgbClr val="FFBD80"/>
                </a:gs>
                <a:gs pos="35000">
                  <a:srgbClr val="FFCFA8"/>
                </a:gs>
                <a:gs pos="100000">
                  <a:srgbClr val="FFEBD9"/>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6662745" y="4131737"/>
              <a:ext cx="1079077" cy="433331"/>
            </a:xfrm>
            <a:prstGeom prst="roundRect">
              <a:avLst>
                <a:gd name="adj" fmla="val 10000"/>
              </a:avLst>
            </a:prstGeom>
            <a:solidFill>
              <a:schemeClr val="lt1">
                <a:alpha val="89803"/>
              </a:schemeClr>
            </a:solidFill>
            <a:ln w="9525" cap="flat" cmpd="sng">
              <a:solidFill>
                <a:srgbClr val="F795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txBox="1"/>
            <p:nvPr/>
          </p:nvSpPr>
          <p:spPr>
            <a:xfrm>
              <a:off x="6675437" y="4144429"/>
              <a:ext cx="1053693" cy="407947"/>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30305"/>
                </a:buClr>
                <a:buSzPts val="1200"/>
                <a:buFont typeface="Calibri"/>
                <a:buNone/>
              </a:pPr>
              <a:r>
                <a:rPr lang="en-US" sz="1200" b="1">
                  <a:solidFill>
                    <a:srgbClr val="030305"/>
                  </a:solidFill>
                  <a:latin typeface="Calibri"/>
                  <a:ea typeface="Calibri"/>
                  <a:cs typeface="Calibri"/>
                  <a:sym typeface="Calibri"/>
                </a:rPr>
                <a:t>Hardware</a:t>
              </a:r>
              <a:endParaRPr/>
            </a:p>
          </p:txBody>
        </p:sp>
        <p:sp>
          <p:nvSpPr>
            <p:cNvPr id="346" name="Google Shape;346;p17"/>
            <p:cNvSpPr/>
            <p:nvPr/>
          </p:nvSpPr>
          <p:spPr>
            <a:xfrm>
              <a:off x="7796006" y="4076284"/>
              <a:ext cx="1149884" cy="433331"/>
            </a:xfrm>
            <a:prstGeom prst="roundRect">
              <a:avLst>
                <a:gd name="adj" fmla="val 10000"/>
              </a:avLst>
            </a:prstGeom>
            <a:gradFill>
              <a:gsLst>
                <a:gs pos="0">
                  <a:srgbClr val="FFBD80"/>
                </a:gs>
                <a:gs pos="35000">
                  <a:srgbClr val="FFCFA8"/>
                </a:gs>
                <a:gs pos="100000">
                  <a:srgbClr val="FFEBD9"/>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7871830" y="4148317"/>
              <a:ext cx="1149884" cy="433331"/>
            </a:xfrm>
            <a:prstGeom prst="roundRect">
              <a:avLst>
                <a:gd name="adj" fmla="val 10000"/>
              </a:avLst>
            </a:prstGeom>
            <a:solidFill>
              <a:schemeClr val="lt1">
                <a:alpha val="89803"/>
              </a:schemeClr>
            </a:solidFill>
            <a:ln w="9525" cap="flat" cmpd="sng">
              <a:solidFill>
                <a:srgbClr val="F795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txBox="1"/>
            <p:nvPr/>
          </p:nvSpPr>
          <p:spPr>
            <a:xfrm>
              <a:off x="7884522" y="4161009"/>
              <a:ext cx="1124500" cy="407947"/>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30305"/>
                </a:buClr>
                <a:buSzPts val="1200"/>
                <a:buFont typeface="Calibri"/>
                <a:buNone/>
              </a:pPr>
              <a:r>
                <a:rPr lang="en-US" sz="1200" b="1">
                  <a:solidFill>
                    <a:srgbClr val="030305"/>
                  </a:solidFill>
                  <a:latin typeface="Calibri"/>
                  <a:ea typeface="Calibri"/>
                  <a:cs typeface="Calibri"/>
                  <a:sym typeface="Calibri"/>
                </a:rPr>
                <a:t>Software</a:t>
              </a:r>
              <a:endParaRPr/>
            </a:p>
          </p:txBody>
        </p:sp>
        <p:sp>
          <p:nvSpPr>
            <p:cNvPr id="349" name="Google Shape;349;p17"/>
            <p:cNvSpPr/>
            <p:nvPr/>
          </p:nvSpPr>
          <p:spPr>
            <a:xfrm>
              <a:off x="9068167" y="4084193"/>
              <a:ext cx="891523" cy="433331"/>
            </a:xfrm>
            <a:prstGeom prst="roundRect">
              <a:avLst>
                <a:gd name="adj" fmla="val 10000"/>
              </a:avLst>
            </a:prstGeom>
            <a:gradFill>
              <a:gsLst>
                <a:gs pos="0">
                  <a:srgbClr val="FFBD80"/>
                </a:gs>
                <a:gs pos="35000">
                  <a:srgbClr val="FFCFA8"/>
                </a:gs>
                <a:gs pos="100000">
                  <a:srgbClr val="FFEBD9"/>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9143990" y="4156225"/>
              <a:ext cx="891523" cy="433331"/>
            </a:xfrm>
            <a:prstGeom prst="roundRect">
              <a:avLst>
                <a:gd name="adj" fmla="val 10000"/>
              </a:avLst>
            </a:prstGeom>
            <a:solidFill>
              <a:schemeClr val="lt1">
                <a:alpha val="89803"/>
              </a:schemeClr>
            </a:solidFill>
            <a:ln w="9525" cap="flat" cmpd="sng">
              <a:solidFill>
                <a:srgbClr val="F795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txBox="1"/>
            <p:nvPr/>
          </p:nvSpPr>
          <p:spPr>
            <a:xfrm>
              <a:off x="9156682" y="4168917"/>
              <a:ext cx="866139" cy="407947"/>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30305"/>
                </a:buClr>
                <a:buSzPts val="1200"/>
                <a:buFont typeface="Calibri"/>
                <a:buNone/>
              </a:pPr>
              <a:r>
                <a:rPr lang="en-US" sz="1200" b="1">
                  <a:solidFill>
                    <a:srgbClr val="030305"/>
                  </a:solidFill>
                  <a:latin typeface="Calibri"/>
                  <a:ea typeface="Calibri"/>
                  <a:cs typeface="Calibri"/>
                  <a:sym typeface="Calibri"/>
                </a:rPr>
                <a:t>Comunicación</a:t>
              </a:r>
              <a:endParaRPr/>
            </a:p>
          </p:txBody>
        </p:sp>
        <p:sp>
          <p:nvSpPr>
            <p:cNvPr id="352" name="Google Shape;352;p17"/>
            <p:cNvSpPr/>
            <p:nvPr/>
          </p:nvSpPr>
          <p:spPr>
            <a:xfrm>
              <a:off x="10070208" y="4084193"/>
              <a:ext cx="682411" cy="433331"/>
            </a:xfrm>
            <a:prstGeom prst="roundRect">
              <a:avLst>
                <a:gd name="adj" fmla="val 10000"/>
              </a:avLst>
            </a:prstGeom>
            <a:gradFill>
              <a:gsLst>
                <a:gs pos="0">
                  <a:srgbClr val="FFBD80"/>
                </a:gs>
                <a:gs pos="35000">
                  <a:srgbClr val="FFCFA8"/>
                </a:gs>
                <a:gs pos="100000">
                  <a:srgbClr val="FFEBD9"/>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10146031" y="4156225"/>
              <a:ext cx="682411" cy="433331"/>
            </a:xfrm>
            <a:prstGeom prst="roundRect">
              <a:avLst>
                <a:gd name="adj" fmla="val 10000"/>
              </a:avLst>
            </a:prstGeom>
            <a:solidFill>
              <a:schemeClr val="lt1">
                <a:alpha val="89803"/>
              </a:schemeClr>
            </a:solidFill>
            <a:ln w="9525" cap="flat" cmpd="sng">
              <a:solidFill>
                <a:srgbClr val="F795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txBox="1"/>
            <p:nvPr/>
          </p:nvSpPr>
          <p:spPr>
            <a:xfrm>
              <a:off x="10158723" y="4168917"/>
              <a:ext cx="657027" cy="407947"/>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30305"/>
                </a:buClr>
                <a:buSzPts val="1200"/>
                <a:buFont typeface="Calibri"/>
                <a:buNone/>
              </a:pPr>
              <a:r>
                <a:rPr lang="en-US" sz="1200" b="1">
                  <a:solidFill>
                    <a:srgbClr val="030305"/>
                  </a:solidFill>
                  <a:latin typeface="Calibri"/>
                  <a:ea typeface="Calibri"/>
                  <a:cs typeface="Calibri"/>
                  <a:sym typeface="Calibri"/>
                </a:rPr>
                <a:t>Usuario</a:t>
              </a:r>
              <a:endParaRPr/>
            </a:p>
          </p:txBody>
        </p:sp>
      </p:grpSp>
      <p:sp>
        <p:nvSpPr>
          <p:cNvPr id="355" name="Google Shape;355;p17"/>
          <p:cNvSpPr/>
          <p:nvPr/>
        </p:nvSpPr>
        <p:spPr>
          <a:xfrm>
            <a:off x="-384720" y="1268760"/>
            <a:ext cx="6322483" cy="1143000"/>
          </a:xfrm>
          <a:prstGeom prst="rect">
            <a:avLst/>
          </a:prstGeom>
          <a:noFill/>
          <a:ln>
            <a:noFill/>
          </a:ln>
        </p:spPr>
        <p:txBody>
          <a:bodyPr spcFirstLastPara="1" wrap="square" lIns="122750" tIns="61375" rIns="122750" bIns="61375" anchor="ctr" anchorCtr="0">
            <a:noAutofit/>
          </a:bodyPr>
          <a:lstStyle/>
          <a:p>
            <a:pPr marL="0" marR="0" lvl="0" indent="0" algn="ctr" rtl="0">
              <a:spcBef>
                <a:spcPts val="0"/>
              </a:spcBef>
              <a:spcAft>
                <a:spcPts val="0"/>
              </a:spcAft>
              <a:buNone/>
            </a:pPr>
            <a:r>
              <a:rPr lang="en-US" sz="2800">
                <a:solidFill>
                  <a:schemeClr val="dk2"/>
                </a:solidFill>
                <a:latin typeface="Calibri"/>
                <a:ea typeface="Calibri"/>
                <a:cs typeface="Calibri"/>
                <a:sym typeface="Calibri"/>
              </a:rPr>
              <a:t>Requerimientos No Funcionales o de Calidad</a:t>
            </a:r>
            <a:endParaRPr/>
          </a:p>
        </p:txBody>
      </p:sp>
      <p:grpSp>
        <p:nvGrpSpPr>
          <p:cNvPr id="356" name="Google Shape;356;p17"/>
          <p:cNvGrpSpPr/>
          <p:nvPr/>
        </p:nvGrpSpPr>
        <p:grpSpPr>
          <a:xfrm>
            <a:off x="7491242" y="2175666"/>
            <a:ext cx="4150344" cy="1124580"/>
            <a:chOff x="-44918" y="-29198"/>
            <a:chExt cx="4150344" cy="1124580"/>
          </a:xfrm>
        </p:grpSpPr>
        <p:sp>
          <p:nvSpPr>
            <p:cNvPr id="357" name="Google Shape;357;p17"/>
            <p:cNvSpPr/>
            <p:nvPr/>
          </p:nvSpPr>
          <p:spPr>
            <a:xfrm>
              <a:off x="1957200" y="339350"/>
              <a:ext cx="1497604" cy="293126"/>
            </a:xfrm>
            <a:custGeom>
              <a:avLst/>
              <a:gdLst/>
              <a:ahLst/>
              <a:cxnLst/>
              <a:rect l="l" t="t" r="r" b="b"/>
              <a:pathLst>
                <a:path w="120000" h="120000" extrusionOk="0">
                  <a:moveTo>
                    <a:pt x="0" y="0"/>
                  </a:moveTo>
                  <a:lnTo>
                    <a:pt x="0" y="104668"/>
                  </a:lnTo>
                  <a:lnTo>
                    <a:pt x="120000" y="104668"/>
                  </a:lnTo>
                  <a:lnTo>
                    <a:pt x="120000" y="120000"/>
                  </a:lnTo>
                </a:path>
              </a:pathLst>
            </a:custGeom>
            <a:noFill/>
            <a:ln w="25400" cap="flat" cmpd="sng">
              <a:solidFill>
                <a:srgbClr val="C17336"/>
              </a:solidFill>
              <a:prstDash val="solid"/>
              <a:round/>
              <a:headEnd type="none" w="sm" len="sm"/>
              <a:tailEnd type="none" w="sm" len="sm"/>
            </a:ln>
          </p:spPr>
          <p:txBody>
            <a:bodyPr/>
            <a:lstStyle/>
            <a:p>
              <a:endParaRPr lang="en-US"/>
            </a:p>
          </p:txBody>
        </p:sp>
        <p:sp>
          <p:nvSpPr>
            <p:cNvPr id="358" name="Google Shape;358;p17"/>
            <p:cNvSpPr/>
            <p:nvPr/>
          </p:nvSpPr>
          <p:spPr>
            <a:xfrm>
              <a:off x="1911480" y="339350"/>
              <a:ext cx="91440" cy="230802"/>
            </a:xfrm>
            <a:custGeom>
              <a:avLst/>
              <a:gdLst/>
              <a:ahLst/>
              <a:cxnLst/>
              <a:rect l="l" t="t" r="r" b="b"/>
              <a:pathLst>
                <a:path w="120000" h="120000" extrusionOk="0">
                  <a:moveTo>
                    <a:pt x="60000" y="0"/>
                  </a:moveTo>
                  <a:lnTo>
                    <a:pt x="60000" y="100528"/>
                  </a:lnTo>
                  <a:lnTo>
                    <a:pt x="146936" y="100528"/>
                  </a:lnTo>
                  <a:lnTo>
                    <a:pt x="146936" y="120000"/>
                  </a:lnTo>
                </a:path>
              </a:pathLst>
            </a:custGeom>
            <a:noFill/>
            <a:ln w="25400" cap="flat" cmpd="sng">
              <a:solidFill>
                <a:srgbClr val="C17336"/>
              </a:solidFill>
              <a:prstDash val="solid"/>
              <a:round/>
              <a:headEnd type="none" w="sm" len="sm"/>
              <a:tailEnd type="none" w="sm" len="sm"/>
            </a:ln>
          </p:spPr>
          <p:txBody>
            <a:bodyPr/>
            <a:lstStyle/>
            <a:p>
              <a:endParaRPr lang="en-US"/>
            </a:p>
          </p:txBody>
        </p:sp>
        <p:sp>
          <p:nvSpPr>
            <p:cNvPr id="359" name="Google Shape;359;p17"/>
            <p:cNvSpPr/>
            <p:nvPr/>
          </p:nvSpPr>
          <p:spPr>
            <a:xfrm>
              <a:off x="576647" y="339350"/>
              <a:ext cx="1380553" cy="252212"/>
            </a:xfrm>
            <a:custGeom>
              <a:avLst/>
              <a:gdLst/>
              <a:ahLst/>
              <a:cxnLst/>
              <a:rect l="l" t="t" r="r" b="b"/>
              <a:pathLst>
                <a:path w="120000" h="120000" extrusionOk="0">
                  <a:moveTo>
                    <a:pt x="120000" y="0"/>
                  </a:moveTo>
                  <a:lnTo>
                    <a:pt x="120000" y="102181"/>
                  </a:lnTo>
                  <a:lnTo>
                    <a:pt x="0" y="102181"/>
                  </a:lnTo>
                  <a:lnTo>
                    <a:pt x="0" y="120000"/>
                  </a:lnTo>
                </a:path>
              </a:pathLst>
            </a:custGeom>
            <a:noFill/>
            <a:ln w="25400" cap="flat" cmpd="sng">
              <a:solidFill>
                <a:srgbClr val="C17336"/>
              </a:solidFill>
              <a:prstDash val="solid"/>
              <a:round/>
              <a:headEnd type="none" w="sm" len="sm"/>
              <a:tailEnd type="none" w="sm" len="sm"/>
            </a:ln>
          </p:spPr>
          <p:txBody>
            <a:bodyPr/>
            <a:lstStyle/>
            <a:p>
              <a:endParaRPr lang="en-US"/>
            </a:p>
          </p:txBody>
        </p:sp>
        <p:sp>
          <p:nvSpPr>
            <p:cNvPr id="360" name="Google Shape;360;p17"/>
            <p:cNvSpPr/>
            <p:nvPr/>
          </p:nvSpPr>
          <p:spPr>
            <a:xfrm>
              <a:off x="1005179" y="-29198"/>
              <a:ext cx="1904042" cy="368549"/>
            </a:xfrm>
            <a:prstGeom prst="roundRect">
              <a:avLst>
                <a:gd name="adj" fmla="val 10000"/>
              </a:avLst>
            </a:prstGeom>
            <a:gradFill>
              <a:gsLst>
                <a:gs pos="0">
                  <a:srgbClr val="C86B1D"/>
                </a:gs>
                <a:gs pos="80000">
                  <a:srgbClr val="FF8D25"/>
                </a:gs>
                <a:gs pos="100000">
                  <a:srgbClr val="FF8D22"/>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1050097" y="13473"/>
              <a:ext cx="1904042" cy="368549"/>
            </a:xfrm>
            <a:prstGeom prst="roundRect">
              <a:avLst>
                <a:gd name="adj" fmla="val 10000"/>
              </a:avLst>
            </a:prstGeom>
            <a:solidFill>
              <a:schemeClr val="lt1">
                <a:alpha val="89803"/>
              </a:schemeClr>
            </a:solidFill>
            <a:ln w="9525" cap="flat" cmpd="sng">
              <a:solidFill>
                <a:srgbClr val="F7954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txBox="1"/>
            <p:nvPr/>
          </p:nvSpPr>
          <p:spPr>
            <a:xfrm>
              <a:off x="1060891" y="24267"/>
              <a:ext cx="1882454" cy="346961"/>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rgbClr val="030305"/>
                </a:buClr>
                <a:buSzPts val="1000"/>
                <a:buFont typeface="Calibri"/>
                <a:buNone/>
              </a:pPr>
              <a:r>
                <a:rPr lang="en-US" sz="1000">
                  <a:solidFill>
                    <a:srgbClr val="030305"/>
                  </a:solidFill>
                  <a:latin typeface="Calibri"/>
                  <a:ea typeface="Calibri"/>
                  <a:cs typeface="Calibri"/>
                  <a:sym typeface="Calibri"/>
                </a:rPr>
                <a:t>Requerimientos </a:t>
              </a:r>
              <a:br>
                <a:rPr lang="en-US" sz="1000">
                  <a:solidFill>
                    <a:srgbClr val="030305"/>
                  </a:solidFill>
                  <a:latin typeface="Calibri"/>
                  <a:ea typeface="Calibri"/>
                  <a:cs typeface="Calibri"/>
                  <a:sym typeface="Calibri"/>
                </a:rPr>
              </a:br>
              <a:r>
                <a:rPr lang="en-US" sz="1000">
                  <a:solidFill>
                    <a:srgbClr val="030305"/>
                  </a:solidFill>
                  <a:latin typeface="Calibri"/>
                  <a:ea typeface="Calibri"/>
                  <a:cs typeface="Calibri"/>
                  <a:sym typeface="Calibri"/>
                </a:rPr>
                <a:t>No Funcionales</a:t>
              </a:r>
              <a:endParaRPr/>
            </a:p>
          </p:txBody>
        </p:sp>
        <p:sp>
          <p:nvSpPr>
            <p:cNvPr id="363" name="Google Shape;363;p17"/>
            <p:cNvSpPr/>
            <p:nvPr/>
          </p:nvSpPr>
          <p:spPr>
            <a:xfrm>
              <a:off x="-44918" y="591563"/>
              <a:ext cx="1243131" cy="461147"/>
            </a:xfrm>
            <a:prstGeom prst="roundRect">
              <a:avLst>
                <a:gd name="adj" fmla="val 10000"/>
              </a:avLst>
            </a:prstGeom>
            <a:gradFill>
              <a:gsLst>
                <a:gs pos="0">
                  <a:srgbClr val="C86B1D"/>
                </a:gs>
                <a:gs pos="80000">
                  <a:srgbClr val="FF8D25"/>
                </a:gs>
                <a:gs pos="100000">
                  <a:srgbClr val="FF8D22"/>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7"/>
            <p:cNvSpPr/>
            <p:nvPr/>
          </p:nvSpPr>
          <p:spPr>
            <a:xfrm>
              <a:off x="0" y="634235"/>
              <a:ext cx="1243131" cy="461147"/>
            </a:xfrm>
            <a:prstGeom prst="roundRect">
              <a:avLst>
                <a:gd name="adj" fmla="val 10000"/>
              </a:avLst>
            </a:prstGeom>
            <a:solidFill>
              <a:schemeClr val="lt1">
                <a:alpha val="89803"/>
              </a:schemeClr>
            </a:solidFill>
            <a:ln w="9525" cap="flat" cmpd="sng">
              <a:solidFill>
                <a:srgbClr val="F7954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7"/>
            <p:cNvSpPr txBox="1"/>
            <p:nvPr/>
          </p:nvSpPr>
          <p:spPr>
            <a:xfrm>
              <a:off x="13507" y="647742"/>
              <a:ext cx="1216117" cy="434133"/>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rgbClr val="030305"/>
                </a:buClr>
                <a:buSzPts val="1000"/>
                <a:buFont typeface="Calibri"/>
                <a:buNone/>
              </a:pPr>
              <a:r>
                <a:rPr lang="en-US" sz="1000">
                  <a:solidFill>
                    <a:srgbClr val="030305"/>
                  </a:solidFill>
                  <a:latin typeface="Calibri"/>
                  <a:ea typeface="Calibri"/>
                  <a:cs typeface="Calibri"/>
                  <a:sym typeface="Calibri"/>
                </a:rPr>
                <a:t>Restricciones Técnicas</a:t>
              </a:r>
              <a:endParaRPr/>
            </a:p>
          </p:txBody>
        </p:sp>
        <p:sp>
          <p:nvSpPr>
            <p:cNvPr id="366" name="Google Shape;366;p17"/>
            <p:cNvSpPr/>
            <p:nvPr/>
          </p:nvSpPr>
          <p:spPr>
            <a:xfrm>
              <a:off x="1269763" y="570153"/>
              <a:ext cx="1507364" cy="482556"/>
            </a:xfrm>
            <a:prstGeom prst="roundRect">
              <a:avLst>
                <a:gd name="adj" fmla="val 10000"/>
              </a:avLst>
            </a:prstGeom>
            <a:gradFill>
              <a:gsLst>
                <a:gs pos="0">
                  <a:srgbClr val="C86B1D"/>
                </a:gs>
                <a:gs pos="80000">
                  <a:srgbClr val="FF8D25"/>
                </a:gs>
                <a:gs pos="100000">
                  <a:srgbClr val="FF8D22"/>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7"/>
            <p:cNvSpPr/>
            <p:nvPr/>
          </p:nvSpPr>
          <p:spPr>
            <a:xfrm>
              <a:off x="1314682" y="612826"/>
              <a:ext cx="1507364" cy="482556"/>
            </a:xfrm>
            <a:prstGeom prst="roundRect">
              <a:avLst>
                <a:gd name="adj" fmla="val 10000"/>
              </a:avLst>
            </a:prstGeom>
            <a:solidFill>
              <a:schemeClr val="lt1">
                <a:alpha val="89803"/>
              </a:schemeClr>
            </a:solidFill>
            <a:ln w="9525" cap="flat" cmpd="sng">
              <a:solidFill>
                <a:srgbClr val="F7954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7"/>
            <p:cNvSpPr txBox="1"/>
            <p:nvPr/>
          </p:nvSpPr>
          <p:spPr>
            <a:xfrm>
              <a:off x="1328816" y="626960"/>
              <a:ext cx="1479096" cy="454288"/>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rgbClr val="030305"/>
                </a:buClr>
                <a:buSzPts val="1000"/>
                <a:buFont typeface="Calibri"/>
                <a:buNone/>
              </a:pPr>
              <a:r>
                <a:rPr lang="en-US" sz="1000">
                  <a:solidFill>
                    <a:srgbClr val="030305"/>
                  </a:solidFill>
                  <a:latin typeface="Calibri"/>
                  <a:ea typeface="Calibri"/>
                  <a:cs typeface="Calibri"/>
                  <a:sym typeface="Calibri"/>
                </a:rPr>
                <a:t>Restricciones de Negocio</a:t>
              </a:r>
              <a:endParaRPr/>
            </a:p>
          </p:txBody>
        </p:sp>
        <p:sp>
          <p:nvSpPr>
            <p:cNvPr id="369" name="Google Shape;369;p17"/>
            <p:cNvSpPr/>
            <p:nvPr/>
          </p:nvSpPr>
          <p:spPr>
            <a:xfrm>
              <a:off x="2849100" y="632477"/>
              <a:ext cx="1211408" cy="420232"/>
            </a:xfrm>
            <a:prstGeom prst="roundRect">
              <a:avLst>
                <a:gd name="adj" fmla="val 10000"/>
              </a:avLst>
            </a:prstGeom>
            <a:gradFill>
              <a:gsLst>
                <a:gs pos="0">
                  <a:srgbClr val="C86B1D"/>
                </a:gs>
                <a:gs pos="80000">
                  <a:srgbClr val="FF8D25"/>
                </a:gs>
                <a:gs pos="100000">
                  <a:srgbClr val="FF8D22"/>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7"/>
            <p:cNvSpPr/>
            <p:nvPr/>
          </p:nvSpPr>
          <p:spPr>
            <a:xfrm>
              <a:off x="2894018" y="675150"/>
              <a:ext cx="1211408" cy="420232"/>
            </a:xfrm>
            <a:prstGeom prst="roundRect">
              <a:avLst>
                <a:gd name="adj" fmla="val 10000"/>
              </a:avLst>
            </a:prstGeom>
            <a:solidFill>
              <a:srgbClr val="FF33CC">
                <a:alpha val="89803"/>
              </a:srgbClr>
            </a:solidFill>
            <a:ln w="9525" cap="flat" cmpd="sng">
              <a:solidFill>
                <a:srgbClr val="F7954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txBox="1"/>
            <p:nvPr/>
          </p:nvSpPr>
          <p:spPr>
            <a:xfrm>
              <a:off x="2906326" y="687458"/>
              <a:ext cx="1186792" cy="395616"/>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chemeClr val="dk1"/>
                </a:buClr>
                <a:buSzPts val="1000"/>
                <a:buFont typeface="Calibri"/>
                <a:buNone/>
              </a:pPr>
              <a:r>
                <a:rPr lang="en-US" sz="1000" b="1">
                  <a:solidFill>
                    <a:schemeClr val="dk1"/>
                  </a:solidFill>
                  <a:latin typeface="Calibri"/>
                  <a:ea typeface="Calibri"/>
                  <a:cs typeface="Calibri"/>
                  <a:sym typeface="Calibri"/>
                </a:rPr>
                <a:t>De Producto</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375"/>
        <p:cNvGrpSpPr/>
        <p:nvPr/>
      </p:nvGrpSpPr>
      <p:grpSpPr>
        <a:xfrm>
          <a:off x="0" y="0"/>
          <a:ext cx="0" cy="0"/>
          <a:chOff x="0" y="0"/>
          <a:chExt cx="0" cy="0"/>
        </a:xfrm>
      </p:grpSpPr>
      <p:sp>
        <p:nvSpPr>
          <p:cNvPr id="376" name="Google Shape;376;p18"/>
          <p:cNvSpPr txBox="1">
            <a:spLocks noGrp="1"/>
          </p:cNvSpPr>
          <p:nvPr>
            <p:ph type="title"/>
          </p:nvPr>
        </p:nvSpPr>
        <p:spPr>
          <a:xfrm>
            <a:off x="263352" y="1322928"/>
            <a:ext cx="10971611" cy="615553"/>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4000"/>
              <a:t>Prototipos</a:t>
            </a:r>
            <a:endParaRPr/>
          </a:p>
        </p:txBody>
      </p:sp>
      <p:sp>
        <p:nvSpPr>
          <p:cNvPr id="377" name="Google Shape;377;p18"/>
          <p:cNvSpPr txBox="1">
            <a:spLocks noGrp="1"/>
          </p:cNvSpPr>
          <p:nvPr>
            <p:ph type="subTitle" idx="4294967295"/>
          </p:nvPr>
        </p:nvSpPr>
        <p:spPr>
          <a:xfrm>
            <a:off x="282080" y="4653136"/>
            <a:ext cx="4953000" cy="131445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Clr>
                <a:srgbClr val="9D315D"/>
              </a:buClr>
              <a:buSzPts val="3200"/>
              <a:buFont typeface="Poppins"/>
              <a:buNone/>
            </a:pPr>
            <a:r>
              <a:rPr lang="en-US" sz="3200" b="1" i="0" u="none" strike="noStrike" cap="none">
                <a:solidFill>
                  <a:srgbClr val="9D315D"/>
                </a:solidFill>
                <a:latin typeface="Poppins"/>
                <a:ea typeface="Poppins"/>
                <a:cs typeface="Poppins"/>
                <a:sym typeface="Poppins"/>
              </a:rPr>
              <a:t>Especificación y Validación de Requerimientos</a:t>
            </a:r>
            <a:endParaRPr/>
          </a:p>
        </p:txBody>
      </p:sp>
      <p:pic>
        <p:nvPicPr>
          <p:cNvPr id="378" name="Google Shape;378;p18" descr="D:\Clientes\Amapola 2.0\Proyecto\REQM\Maquetas\Etapa 1\91. Asignar Proyecto.png"/>
          <p:cNvPicPr preferRelativeResize="0"/>
          <p:nvPr/>
        </p:nvPicPr>
        <p:blipFill rotWithShape="1">
          <a:blip r:embed="rId3">
            <a:alphaModFix/>
          </a:blip>
          <a:srcRect b="34220"/>
          <a:stretch/>
        </p:blipFill>
        <p:spPr>
          <a:xfrm>
            <a:off x="5130702" y="1124744"/>
            <a:ext cx="6546554" cy="532859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383"/>
        <p:cNvGrpSpPr/>
        <p:nvPr/>
      </p:nvGrpSpPr>
      <p:grpSpPr>
        <a:xfrm>
          <a:off x="0" y="0"/>
          <a:ext cx="0" cy="0"/>
          <a:chOff x="0" y="0"/>
          <a:chExt cx="0" cy="0"/>
        </a:xfrm>
      </p:grpSpPr>
      <p:sp>
        <p:nvSpPr>
          <p:cNvPr id="384" name="Google Shape;384;p19"/>
          <p:cNvSpPr txBox="1">
            <a:spLocks noGrp="1"/>
          </p:cNvSpPr>
          <p:nvPr>
            <p:ph type="title" idx="4294967295"/>
          </p:nvPr>
        </p:nvSpPr>
        <p:spPr>
          <a:xfrm>
            <a:off x="1775520" y="1268760"/>
            <a:ext cx="8715375" cy="857250"/>
          </a:xfrm>
          <a:prstGeom prst="rect">
            <a:avLst/>
          </a:prstGeom>
          <a:noFill/>
          <a:ln>
            <a:noFill/>
          </a:ln>
        </p:spPr>
        <p:txBody>
          <a:bodyPr spcFirstLastPara="1" wrap="square" lIns="0" tIns="0" rIns="0" bIns="0" anchor="t" anchorCtr="0">
            <a:normAutofit/>
          </a:bodyPr>
          <a:lstStyle/>
          <a:p>
            <a:pPr marL="0" marR="0" lvl="0" indent="0" algn="ctr" rtl="0">
              <a:spcBef>
                <a:spcPts val="0"/>
              </a:spcBef>
              <a:spcAft>
                <a:spcPts val="0"/>
              </a:spcAft>
              <a:buNone/>
            </a:pPr>
            <a:r>
              <a:rPr lang="en-US" sz="3600" b="0" i="0" u="none" strike="noStrike" cap="none">
                <a:solidFill>
                  <a:schemeClr val="dk2"/>
                </a:solidFill>
                <a:latin typeface="Calibri"/>
                <a:ea typeface="Calibri"/>
                <a:cs typeface="Calibri"/>
                <a:sym typeface="Calibri"/>
              </a:rPr>
              <a:t>¿Cuándo son útiles los prototipos?</a:t>
            </a:r>
            <a:endParaRPr/>
          </a:p>
        </p:txBody>
      </p:sp>
      <p:sp>
        <p:nvSpPr>
          <p:cNvPr id="385" name="Google Shape;385;p19"/>
          <p:cNvSpPr txBox="1">
            <a:spLocks noGrp="1"/>
          </p:cNvSpPr>
          <p:nvPr>
            <p:ph type="body" idx="4294967295"/>
          </p:nvPr>
        </p:nvSpPr>
        <p:spPr>
          <a:xfrm>
            <a:off x="3359696" y="5796558"/>
            <a:ext cx="8286750" cy="863307"/>
          </a:xfrm>
          <a:prstGeom prst="rect">
            <a:avLst/>
          </a:prstGeom>
          <a:noFill/>
          <a:ln>
            <a:noFill/>
          </a:ln>
        </p:spPr>
        <p:txBody>
          <a:bodyPr spcFirstLastPara="1" wrap="square" lIns="91425" tIns="45700" rIns="91425" bIns="45700" anchor="t" anchorCtr="0">
            <a:normAutofit/>
          </a:bodyPr>
          <a:lstStyle/>
          <a:p>
            <a:pPr marL="0" marR="0" lvl="0" indent="0" algn="r" rtl="0">
              <a:lnSpc>
                <a:spcPct val="90000"/>
              </a:lnSpc>
              <a:spcBef>
                <a:spcPts val="0"/>
              </a:spcBef>
              <a:spcAft>
                <a:spcPts val="0"/>
              </a:spcAft>
              <a:buClr>
                <a:schemeClr val="accent1"/>
              </a:buClr>
              <a:buSzPts val="3200"/>
              <a:buFont typeface="Calibri"/>
              <a:buNone/>
            </a:pPr>
            <a:r>
              <a:rPr lang="en-US" sz="3200" b="0" i="1" u="none" strike="noStrike" cap="none">
                <a:solidFill>
                  <a:schemeClr val="accent1"/>
                </a:solidFill>
                <a:latin typeface="Calibri"/>
                <a:ea typeface="Calibri"/>
                <a:cs typeface="Calibri"/>
                <a:sym typeface="Calibri"/>
              </a:rPr>
              <a:t>Siempre !!!!</a:t>
            </a:r>
            <a:endParaRPr sz="2000" b="0" i="0" u="none" strike="noStrike" cap="none">
              <a:solidFill>
                <a:schemeClr val="dk1"/>
              </a:solidFill>
              <a:latin typeface="Calibri"/>
              <a:ea typeface="Calibri"/>
              <a:cs typeface="Calibri"/>
              <a:sym typeface="Calibri"/>
            </a:endParaRPr>
          </a:p>
        </p:txBody>
      </p:sp>
      <p:pic>
        <p:nvPicPr>
          <p:cNvPr id="386" name="Google Shape;386;p19"/>
          <p:cNvPicPr preferRelativeResize="0"/>
          <p:nvPr/>
        </p:nvPicPr>
        <p:blipFill rotWithShape="1">
          <a:blip r:embed="rId3">
            <a:alphaModFix/>
          </a:blip>
          <a:srcRect/>
          <a:stretch/>
        </p:blipFill>
        <p:spPr>
          <a:xfrm>
            <a:off x="2783632" y="2276872"/>
            <a:ext cx="6284788" cy="41619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2"/>
          <p:cNvSpPr/>
          <p:nvPr/>
        </p:nvSpPr>
        <p:spPr>
          <a:xfrm>
            <a:off x="1611315" y="950913"/>
            <a:ext cx="8999537" cy="40005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chemeClr val="dk1"/>
              </a:buClr>
              <a:buSzPts val="2400"/>
              <a:buFont typeface="Arial Narrow"/>
              <a:buNone/>
            </a:pPr>
            <a:endParaRPr sz="2400" b="0" i="0" u="none" strike="noStrike" cap="none">
              <a:solidFill>
                <a:schemeClr val="dk1"/>
              </a:solidFill>
              <a:latin typeface="Arial Narrow"/>
              <a:ea typeface="Arial Narrow"/>
              <a:cs typeface="Arial Narrow"/>
              <a:sym typeface="Arial Narrow"/>
            </a:endParaRPr>
          </a:p>
        </p:txBody>
      </p:sp>
      <p:grpSp>
        <p:nvGrpSpPr>
          <p:cNvPr id="47" name="Google Shape;47;p2"/>
          <p:cNvGrpSpPr/>
          <p:nvPr/>
        </p:nvGrpSpPr>
        <p:grpSpPr>
          <a:xfrm>
            <a:off x="2080420" y="2348880"/>
            <a:ext cx="8061325" cy="4030661"/>
            <a:chOff x="1962152" y="1549402"/>
            <a:chExt cx="8061325" cy="4030661"/>
          </a:xfrm>
        </p:grpSpPr>
        <p:grpSp>
          <p:nvGrpSpPr>
            <p:cNvPr id="48" name="Google Shape;48;p2"/>
            <p:cNvGrpSpPr/>
            <p:nvPr/>
          </p:nvGrpSpPr>
          <p:grpSpPr>
            <a:xfrm>
              <a:off x="3340102" y="1657350"/>
              <a:ext cx="1839913" cy="1466850"/>
              <a:chOff x="1144" y="696"/>
              <a:chExt cx="1159" cy="1232"/>
            </a:xfrm>
          </p:grpSpPr>
          <p:cxnSp>
            <p:nvCxnSpPr>
              <p:cNvPr id="49" name="Google Shape;49;p2"/>
              <p:cNvCxnSpPr/>
              <p:nvPr/>
            </p:nvCxnSpPr>
            <p:spPr>
              <a:xfrm>
                <a:off x="1917" y="1356"/>
                <a:ext cx="386" cy="572"/>
              </a:xfrm>
              <a:prstGeom prst="straightConnector1">
                <a:avLst/>
              </a:prstGeom>
              <a:noFill/>
              <a:ln w="38100" cap="flat" cmpd="sng">
                <a:solidFill>
                  <a:schemeClr val="dk1"/>
                </a:solidFill>
                <a:prstDash val="solid"/>
                <a:round/>
                <a:headEnd type="none" w="sm" len="sm"/>
                <a:tailEnd type="stealth" w="med" len="med"/>
              </a:ln>
            </p:spPr>
          </p:cxnSp>
          <p:grpSp>
            <p:nvGrpSpPr>
              <p:cNvPr id="50" name="Google Shape;50;p2"/>
              <p:cNvGrpSpPr/>
              <p:nvPr/>
            </p:nvGrpSpPr>
            <p:grpSpPr>
              <a:xfrm>
                <a:off x="1144" y="696"/>
                <a:ext cx="903" cy="778"/>
                <a:chOff x="495" y="1368"/>
                <a:chExt cx="912" cy="791"/>
              </a:xfrm>
            </p:grpSpPr>
            <p:sp>
              <p:nvSpPr>
                <p:cNvPr id="51" name="Google Shape;51;p2"/>
                <p:cNvSpPr/>
                <p:nvPr/>
              </p:nvSpPr>
              <p:spPr>
                <a:xfrm>
                  <a:off x="711" y="1368"/>
                  <a:ext cx="453" cy="316"/>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Arial Narrow"/>
                    <a:buNone/>
                  </a:pPr>
                  <a:r>
                    <a:rPr lang="en-US" sz="1800" b="0" i="0" u="none" strike="noStrike" cap="none">
                      <a:solidFill>
                        <a:schemeClr val="dk1"/>
                      </a:solidFill>
                      <a:latin typeface="Arial Narrow"/>
                      <a:ea typeface="Arial Narrow"/>
                      <a:cs typeface="Arial Narrow"/>
                      <a:sym typeface="Arial Narrow"/>
                    </a:rPr>
                    <a:t>Meyer</a:t>
                  </a:r>
                  <a:endParaRPr/>
                </a:p>
              </p:txBody>
            </p:sp>
            <p:sp>
              <p:nvSpPr>
                <p:cNvPr id="52" name="Google Shape;52;p2"/>
                <p:cNvSpPr/>
                <p:nvPr/>
              </p:nvSpPr>
              <p:spPr>
                <a:xfrm>
                  <a:off x="495" y="1659"/>
                  <a:ext cx="912" cy="5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600"/>
                    <a:buFont typeface="Arial Narrow"/>
                    <a:buNone/>
                  </a:pPr>
                  <a:r>
                    <a:rPr lang="en-US" sz="1600" b="0" i="1" u="none" strike="noStrike" cap="none">
                      <a:solidFill>
                        <a:schemeClr val="dk1"/>
                      </a:solidFill>
                      <a:latin typeface="Arial Narrow"/>
                      <a:ea typeface="Arial Narrow"/>
                      <a:cs typeface="Arial Narrow"/>
                      <a:sym typeface="Arial Narrow"/>
                    </a:rPr>
                    <a:t>Before and after </a:t>
                  </a:r>
                  <a:endParaRPr/>
                </a:p>
                <a:p>
                  <a:pPr marL="0" marR="0" lvl="0" indent="0" algn="l" rtl="0">
                    <a:lnSpc>
                      <a:spcPct val="100000"/>
                    </a:lnSpc>
                    <a:spcBef>
                      <a:spcPts val="0"/>
                    </a:spcBef>
                    <a:spcAft>
                      <a:spcPts val="0"/>
                    </a:spcAft>
                    <a:buClr>
                      <a:schemeClr val="dk1"/>
                    </a:buClr>
                    <a:buSzPts val="1600"/>
                    <a:buFont typeface="Arial Narrow"/>
                    <a:buNone/>
                  </a:pPr>
                  <a:r>
                    <a:rPr lang="en-US" sz="1600" b="0" i="1" u="none" strike="noStrike" cap="none">
                      <a:solidFill>
                        <a:schemeClr val="dk1"/>
                      </a:solidFill>
                      <a:latin typeface="Arial Narrow"/>
                      <a:ea typeface="Arial Narrow"/>
                      <a:cs typeface="Arial Narrow"/>
                      <a:sym typeface="Arial Narrow"/>
                    </a:rPr>
                    <a:t>     conditions</a:t>
                  </a:r>
                  <a:endParaRPr/>
                </a:p>
              </p:txBody>
            </p:sp>
          </p:grpSp>
        </p:grpSp>
        <p:grpSp>
          <p:nvGrpSpPr>
            <p:cNvPr id="53" name="Google Shape;53;p2"/>
            <p:cNvGrpSpPr/>
            <p:nvPr/>
          </p:nvGrpSpPr>
          <p:grpSpPr>
            <a:xfrm>
              <a:off x="5213350" y="1549402"/>
              <a:ext cx="1035050" cy="1565275"/>
              <a:chOff x="2324" y="606"/>
              <a:chExt cx="652" cy="1314"/>
            </a:xfrm>
          </p:grpSpPr>
          <p:cxnSp>
            <p:nvCxnSpPr>
              <p:cNvPr id="54" name="Google Shape;54;p2"/>
              <p:cNvCxnSpPr/>
              <p:nvPr/>
            </p:nvCxnSpPr>
            <p:spPr>
              <a:xfrm flipH="1">
                <a:off x="2736" y="1103"/>
                <a:ext cx="3" cy="817"/>
              </a:xfrm>
              <a:prstGeom prst="straightConnector1">
                <a:avLst/>
              </a:prstGeom>
              <a:noFill/>
              <a:ln w="38100" cap="flat" cmpd="sng">
                <a:solidFill>
                  <a:schemeClr val="dk1"/>
                </a:solidFill>
                <a:prstDash val="solid"/>
                <a:round/>
                <a:headEnd type="none" w="sm" len="sm"/>
                <a:tailEnd type="stealth" w="med" len="med"/>
              </a:ln>
            </p:spPr>
          </p:cxnSp>
          <p:grpSp>
            <p:nvGrpSpPr>
              <p:cNvPr id="55" name="Google Shape;55;p2"/>
              <p:cNvGrpSpPr/>
              <p:nvPr/>
            </p:nvGrpSpPr>
            <p:grpSpPr>
              <a:xfrm>
                <a:off x="2324" y="606"/>
                <a:ext cx="652" cy="570"/>
                <a:chOff x="468" y="2163"/>
                <a:chExt cx="660" cy="580"/>
              </a:xfrm>
            </p:grpSpPr>
            <p:sp>
              <p:nvSpPr>
                <p:cNvPr id="56" name="Google Shape;56;p2"/>
                <p:cNvSpPr/>
                <p:nvPr/>
              </p:nvSpPr>
              <p:spPr>
                <a:xfrm>
                  <a:off x="593" y="2163"/>
                  <a:ext cx="407" cy="316"/>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Arial Narrow"/>
                    <a:buNone/>
                  </a:pPr>
                  <a:r>
                    <a:rPr lang="en-US" sz="1800" b="0" i="0" u="none" strike="noStrike" cap="none">
                      <a:solidFill>
                        <a:schemeClr val="dk1"/>
                      </a:solidFill>
                      <a:latin typeface="Arial Narrow"/>
                      <a:ea typeface="Arial Narrow"/>
                      <a:cs typeface="Arial Narrow"/>
                      <a:sym typeface="Arial Narrow"/>
                    </a:rPr>
                    <a:t>Harel</a:t>
                  </a:r>
                  <a:endParaRPr/>
                </a:p>
              </p:txBody>
            </p:sp>
            <p:sp>
              <p:nvSpPr>
                <p:cNvPr id="57" name="Google Shape;57;p2"/>
                <p:cNvSpPr/>
                <p:nvPr/>
              </p:nvSpPr>
              <p:spPr>
                <a:xfrm>
                  <a:off x="468" y="2453"/>
                  <a:ext cx="660" cy="29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600"/>
                    <a:buFont typeface="Arial Narrow"/>
                    <a:buNone/>
                  </a:pPr>
                  <a:r>
                    <a:rPr lang="en-US" sz="1600" b="0" i="1" u="none" strike="noStrike" cap="none">
                      <a:solidFill>
                        <a:schemeClr val="dk1"/>
                      </a:solidFill>
                      <a:latin typeface="Arial Narrow"/>
                      <a:ea typeface="Arial Narrow"/>
                      <a:cs typeface="Arial Narrow"/>
                      <a:sym typeface="Arial Narrow"/>
                    </a:rPr>
                    <a:t>Statecharts</a:t>
                  </a:r>
                  <a:endParaRPr/>
                </a:p>
              </p:txBody>
            </p:sp>
          </p:grpSp>
        </p:grpSp>
        <p:grpSp>
          <p:nvGrpSpPr>
            <p:cNvPr id="58" name="Google Shape;58;p2"/>
            <p:cNvGrpSpPr/>
            <p:nvPr/>
          </p:nvGrpSpPr>
          <p:grpSpPr>
            <a:xfrm>
              <a:off x="6438902" y="1673227"/>
              <a:ext cx="2333625" cy="1431925"/>
              <a:chOff x="3096" y="726"/>
              <a:chExt cx="1470" cy="1202"/>
            </a:xfrm>
          </p:grpSpPr>
          <p:cxnSp>
            <p:nvCxnSpPr>
              <p:cNvPr id="59" name="Google Shape;59;p2"/>
              <p:cNvCxnSpPr/>
              <p:nvPr/>
            </p:nvCxnSpPr>
            <p:spPr>
              <a:xfrm flipH="1">
                <a:off x="3096" y="1374"/>
                <a:ext cx="387" cy="554"/>
              </a:xfrm>
              <a:prstGeom prst="straightConnector1">
                <a:avLst/>
              </a:prstGeom>
              <a:noFill/>
              <a:ln w="38100" cap="flat" cmpd="sng">
                <a:solidFill>
                  <a:schemeClr val="dk1"/>
                </a:solidFill>
                <a:prstDash val="solid"/>
                <a:round/>
                <a:headEnd type="none" w="sm" len="sm"/>
                <a:tailEnd type="stealth" w="med" len="med"/>
              </a:ln>
            </p:spPr>
          </p:cxnSp>
          <p:grpSp>
            <p:nvGrpSpPr>
              <p:cNvPr id="60" name="Google Shape;60;p2"/>
              <p:cNvGrpSpPr/>
              <p:nvPr/>
            </p:nvGrpSpPr>
            <p:grpSpPr>
              <a:xfrm>
                <a:off x="3221" y="726"/>
                <a:ext cx="1345" cy="569"/>
                <a:chOff x="532" y="2783"/>
                <a:chExt cx="1357" cy="578"/>
              </a:xfrm>
            </p:grpSpPr>
            <p:sp>
              <p:nvSpPr>
                <p:cNvPr id="61" name="Google Shape;61;p2"/>
                <p:cNvSpPr/>
                <p:nvPr/>
              </p:nvSpPr>
              <p:spPr>
                <a:xfrm>
                  <a:off x="717" y="2783"/>
                  <a:ext cx="842" cy="316"/>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Arial Narrow"/>
                    <a:buNone/>
                  </a:pPr>
                  <a:r>
                    <a:rPr lang="en-US" sz="1800" b="0" i="0" u="none" strike="noStrike" cap="none">
                      <a:solidFill>
                        <a:schemeClr val="dk1"/>
                      </a:solidFill>
                      <a:latin typeface="Arial Narrow"/>
                      <a:ea typeface="Arial Narrow"/>
                      <a:cs typeface="Arial Narrow"/>
                      <a:sym typeface="Arial Narrow"/>
                    </a:rPr>
                    <a:t>Gamma, et al</a:t>
                  </a:r>
                  <a:endParaRPr/>
                </a:p>
              </p:txBody>
            </p:sp>
            <p:sp>
              <p:nvSpPr>
                <p:cNvPr id="62" name="Google Shape;62;p2"/>
                <p:cNvSpPr/>
                <p:nvPr/>
              </p:nvSpPr>
              <p:spPr>
                <a:xfrm>
                  <a:off x="532" y="3072"/>
                  <a:ext cx="1357" cy="289"/>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600"/>
                    <a:buFont typeface="Arial Narrow"/>
                    <a:buNone/>
                  </a:pPr>
                  <a:r>
                    <a:rPr lang="en-US" sz="1600" b="0" i="1" u="none" strike="noStrike" cap="none">
                      <a:solidFill>
                        <a:schemeClr val="dk1"/>
                      </a:solidFill>
                      <a:latin typeface="Arial Narrow"/>
                      <a:ea typeface="Arial Narrow"/>
                      <a:cs typeface="Arial Narrow"/>
                      <a:sym typeface="Arial Narrow"/>
                    </a:rPr>
                    <a:t>Frameworks and patterns,</a:t>
                  </a:r>
                  <a:endParaRPr/>
                </a:p>
              </p:txBody>
            </p:sp>
          </p:grpSp>
        </p:grpSp>
        <p:grpSp>
          <p:nvGrpSpPr>
            <p:cNvPr id="63" name="Google Shape;63;p2"/>
            <p:cNvGrpSpPr/>
            <p:nvPr/>
          </p:nvGrpSpPr>
          <p:grpSpPr>
            <a:xfrm>
              <a:off x="6896102" y="2424115"/>
              <a:ext cx="3127375" cy="947737"/>
              <a:chOff x="3360" y="1316"/>
              <a:chExt cx="1970" cy="796"/>
            </a:xfrm>
          </p:grpSpPr>
          <p:grpSp>
            <p:nvGrpSpPr>
              <p:cNvPr id="64" name="Google Shape;64;p2"/>
              <p:cNvGrpSpPr/>
              <p:nvPr/>
            </p:nvGrpSpPr>
            <p:grpSpPr>
              <a:xfrm>
                <a:off x="3921" y="1316"/>
                <a:ext cx="1409" cy="777"/>
                <a:chOff x="3895" y="1284"/>
                <a:chExt cx="1422" cy="789"/>
              </a:xfrm>
            </p:grpSpPr>
            <p:sp>
              <p:nvSpPr>
                <p:cNvPr id="65" name="Google Shape;65;p2"/>
                <p:cNvSpPr/>
                <p:nvPr/>
              </p:nvSpPr>
              <p:spPr>
                <a:xfrm>
                  <a:off x="4307" y="1284"/>
                  <a:ext cx="679" cy="316"/>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Arial Narrow"/>
                    <a:buNone/>
                  </a:pPr>
                  <a:r>
                    <a:rPr lang="en-US" sz="1800" b="0" i="0" u="none" strike="noStrike" cap="none">
                      <a:solidFill>
                        <a:schemeClr val="dk1"/>
                      </a:solidFill>
                      <a:latin typeface="Arial Narrow"/>
                      <a:ea typeface="Arial Narrow"/>
                      <a:cs typeface="Arial Narrow"/>
                      <a:sym typeface="Arial Narrow"/>
                    </a:rPr>
                    <a:t>HP Fusion</a:t>
                  </a:r>
                  <a:endParaRPr/>
                </a:p>
              </p:txBody>
            </p:sp>
            <p:sp>
              <p:nvSpPr>
                <p:cNvPr id="66" name="Google Shape;66;p2"/>
                <p:cNvSpPr/>
                <p:nvPr/>
              </p:nvSpPr>
              <p:spPr>
                <a:xfrm>
                  <a:off x="3895" y="1574"/>
                  <a:ext cx="1422" cy="499"/>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600"/>
                    <a:buFont typeface="Arial Narrow"/>
                    <a:buNone/>
                  </a:pPr>
                  <a:r>
                    <a:rPr lang="en-US" sz="1600" b="0" i="1" u="none" strike="noStrike" cap="none">
                      <a:solidFill>
                        <a:schemeClr val="dk1"/>
                      </a:solidFill>
                      <a:latin typeface="Arial Narrow"/>
                      <a:ea typeface="Arial Narrow"/>
                      <a:cs typeface="Arial Narrow"/>
                      <a:sym typeface="Arial Narrow"/>
                    </a:rPr>
                    <a:t>Operation descriptions and </a:t>
                  </a:r>
                  <a:endParaRPr/>
                </a:p>
                <a:p>
                  <a:pPr marL="0" marR="0" lvl="0" indent="0" algn="l" rtl="0">
                    <a:lnSpc>
                      <a:spcPct val="100000"/>
                    </a:lnSpc>
                    <a:spcBef>
                      <a:spcPts val="0"/>
                    </a:spcBef>
                    <a:spcAft>
                      <a:spcPts val="0"/>
                    </a:spcAft>
                    <a:buClr>
                      <a:schemeClr val="dk1"/>
                    </a:buClr>
                    <a:buSzPts val="1600"/>
                    <a:buFont typeface="Arial Narrow"/>
                    <a:buNone/>
                  </a:pPr>
                  <a:r>
                    <a:rPr lang="en-US" sz="1600" b="0" i="1" u="none" strike="noStrike" cap="none">
                      <a:solidFill>
                        <a:schemeClr val="dk1"/>
                      </a:solidFill>
                      <a:latin typeface="Arial Narrow"/>
                      <a:ea typeface="Arial Narrow"/>
                      <a:cs typeface="Arial Narrow"/>
                      <a:sym typeface="Arial Narrow"/>
                    </a:rPr>
                    <a:t>message numbering</a:t>
                  </a:r>
                  <a:endParaRPr/>
                </a:p>
              </p:txBody>
            </p:sp>
          </p:grpSp>
          <p:cxnSp>
            <p:nvCxnSpPr>
              <p:cNvPr id="67" name="Google Shape;67;p2"/>
              <p:cNvCxnSpPr/>
              <p:nvPr/>
            </p:nvCxnSpPr>
            <p:spPr>
              <a:xfrm flipH="1">
                <a:off x="3360" y="1893"/>
                <a:ext cx="483" cy="219"/>
              </a:xfrm>
              <a:prstGeom prst="straightConnector1">
                <a:avLst/>
              </a:prstGeom>
              <a:noFill/>
              <a:ln w="25400" cap="flat" cmpd="sng">
                <a:solidFill>
                  <a:schemeClr val="dk1"/>
                </a:solidFill>
                <a:prstDash val="solid"/>
                <a:round/>
                <a:headEnd type="none" w="sm" len="sm"/>
                <a:tailEnd type="stealth" w="med" len="med"/>
              </a:ln>
            </p:spPr>
          </p:cxnSp>
        </p:grpSp>
        <p:grpSp>
          <p:nvGrpSpPr>
            <p:cNvPr id="68" name="Google Shape;68;p2"/>
            <p:cNvGrpSpPr/>
            <p:nvPr/>
          </p:nvGrpSpPr>
          <p:grpSpPr>
            <a:xfrm>
              <a:off x="6926265" y="3348040"/>
              <a:ext cx="3081337" cy="923925"/>
              <a:chOff x="3403" y="2092"/>
              <a:chExt cx="1941" cy="776"/>
            </a:xfrm>
          </p:grpSpPr>
          <p:grpSp>
            <p:nvGrpSpPr>
              <p:cNvPr id="69" name="Google Shape;69;p2"/>
              <p:cNvGrpSpPr/>
              <p:nvPr/>
            </p:nvGrpSpPr>
            <p:grpSpPr>
              <a:xfrm>
                <a:off x="4199" y="2092"/>
                <a:ext cx="1145" cy="776"/>
                <a:chOff x="4175" y="2073"/>
                <a:chExt cx="1156" cy="788"/>
              </a:xfrm>
            </p:grpSpPr>
            <p:sp>
              <p:nvSpPr>
                <p:cNvPr id="70" name="Google Shape;70;p2"/>
                <p:cNvSpPr/>
                <p:nvPr/>
              </p:nvSpPr>
              <p:spPr>
                <a:xfrm>
                  <a:off x="4406" y="2073"/>
                  <a:ext cx="520" cy="316"/>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Arial Narrow"/>
                    <a:buNone/>
                  </a:pPr>
                  <a:r>
                    <a:rPr lang="en-US" sz="1800" b="0" i="0" u="none" strike="noStrike" cap="none">
                      <a:solidFill>
                        <a:schemeClr val="dk1"/>
                      </a:solidFill>
                      <a:latin typeface="Arial Narrow"/>
                      <a:ea typeface="Arial Narrow"/>
                      <a:cs typeface="Arial Narrow"/>
                      <a:sym typeface="Arial Narrow"/>
                    </a:rPr>
                    <a:t>Embley</a:t>
                  </a:r>
                  <a:endParaRPr/>
                </a:p>
              </p:txBody>
            </p:sp>
            <p:sp>
              <p:nvSpPr>
                <p:cNvPr id="71" name="Google Shape;71;p2"/>
                <p:cNvSpPr/>
                <p:nvPr/>
              </p:nvSpPr>
              <p:spPr>
                <a:xfrm>
                  <a:off x="4175" y="2362"/>
                  <a:ext cx="1156" cy="499"/>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600"/>
                    <a:buFont typeface="Arial Narrow"/>
                    <a:buNone/>
                  </a:pPr>
                  <a:r>
                    <a:rPr lang="en-US" sz="1600" b="0" i="1" u="none" strike="noStrike" cap="none">
                      <a:solidFill>
                        <a:schemeClr val="dk1"/>
                      </a:solidFill>
                      <a:latin typeface="Arial Narrow"/>
                      <a:ea typeface="Arial Narrow"/>
                      <a:cs typeface="Arial Narrow"/>
                      <a:sym typeface="Arial Narrow"/>
                    </a:rPr>
                    <a:t>Singleton classes and</a:t>
                  </a:r>
                  <a:endParaRPr/>
                </a:p>
                <a:p>
                  <a:pPr marL="0" marR="0" lvl="0" indent="0" algn="l" rtl="0">
                    <a:lnSpc>
                      <a:spcPct val="100000"/>
                    </a:lnSpc>
                    <a:spcBef>
                      <a:spcPts val="0"/>
                    </a:spcBef>
                    <a:spcAft>
                      <a:spcPts val="0"/>
                    </a:spcAft>
                    <a:buClr>
                      <a:schemeClr val="dk1"/>
                    </a:buClr>
                    <a:buSzPts val="1600"/>
                    <a:buFont typeface="Arial Narrow"/>
                    <a:buNone/>
                  </a:pPr>
                  <a:r>
                    <a:rPr lang="en-US" sz="1600" b="0" i="1" u="none" strike="noStrike" cap="none">
                      <a:solidFill>
                        <a:schemeClr val="dk1"/>
                      </a:solidFill>
                      <a:latin typeface="Arial Narrow"/>
                      <a:ea typeface="Arial Narrow"/>
                      <a:cs typeface="Arial Narrow"/>
                      <a:sym typeface="Arial Narrow"/>
                    </a:rPr>
                    <a:t>high-level view</a:t>
                  </a:r>
                  <a:endParaRPr/>
                </a:p>
              </p:txBody>
            </p:sp>
          </p:grpSp>
          <p:cxnSp>
            <p:nvCxnSpPr>
              <p:cNvPr id="72" name="Google Shape;72;p2"/>
              <p:cNvCxnSpPr/>
              <p:nvPr/>
            </p:nvCxnSpPr>
            <p:spPr>
              <a:xfrm rot="10800000">
                <a:off x="3403" y="2286"/>
                <a:ext cx="872" cy="0"/>
              </a:xfrm>
              <a:prstGeom prst="straightConnector1">
                <a:avLst/>
              </a:prstGeom>
              <a:noFill/>
              <a:ln w="25400" cap="flat" cmpd="sng">
                <a:solidFill>
                  <a:schemeClr val="dk1"/>
                </a:solidFill>
                <a:prstDash val="solid"/>
                <a:round/>
                <a:headEnd type="none" w="sm" len="sm"/>
                <a:tailEnd type="stealth" w="med" len="med"/>
              </a:ln>
            </p:spPr>
          </p:cxnSp>
        </p:grpSp>
        <p:grpSp>
          <p:nvGrpSpPr>
            <p:cNvPr id="73" name="Google Shape;73;p2"/>
            <p:cNvGrpSpPr/>
            <p:nvPr/>
          </p:nvGrpSpPr>
          <p:grpSpPr>
            <a:xfrm>
              <a:off x="6926265" y="3876675"/>
              <a:ext cx="2371725" cy="1081088"/>
              <a:chOff x="3403" y="2536"/>
              <a:chExt cx="1494" cy="908"/>
            </a:xfrm>
          </p:grpSpPr>
          <p:grpSp>
            <p:nvGrpSpPr>
              <p:cNvPr id="74" name="Google Shape;74;p2"/>
              <p:cNvGrpSpPr/>
              <p:nvPr/>
            </p:nvGrpSpPr>
            <p:grpSpPr>
              <a:xfrm>
                <a:off x="4046" y="2874"/>
                <a:ext cx="851" cy="570"/>
                <a:chOff x="4021" y="2866"/>
                <a:chExt cx="859" cy="580"/>
              </a:xfrm>
            </p:grpSpPr>
            <p:sp>
              <p:nvSpPr>
                <p:cNvPr id="75" name="Google Shape;75;p2"/>
                <p:cNvSpPr/>
                <p:nvPr/>
              </p:nvSpPr>
              <p:spPr>
                <a:xfrm>
                  <a:off x="4041" y="2866"/>
                  <a:ext cx="739" cy="316"/>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Arial Narrow"/>
                    <a:buNone/>
                  </a:pPr>
                  <a:r>
                    <a:rPr lang="en-US" sz="1800" b="0" i="0" u="none" strike="noStrike" cap="none">
                      <a:solidFill>
                        <a:schemeClr val="dk1"/>
                      </a:solidFill>
                      <a:latin typeface="Arial Narrow"/>
                      <a:ea typeface="Arial Narrow"/>
                      <a:cs typeface="Arial Narrow"/>
                      <a:sym typeface="Arial Narrow"/>
                    </a:rPr>
                    <a:t>Wirfs-Brock</a:t>
                  </a:r>
                  <a:endParaRPr/>
                </a:p>
              </p:txBody>
            </p:sp>
            <p:sp>
              <p:nvSpPr>
                <p:cNvPr id="76" name="Google Shape;76;p2"/>
                <p:cNvSpPr/>
                <p:nvPr/>
              </p:nvSpPr>
              <p:spPr>
                <a:xfrm>
                  <a:off x="4021" y="3156"/>
                  <a:ext cx="859" cy="29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600"/>
                    <a:buFont typeface="Arial Narrow"/>
                    <a:buNone/>
                  </a:pPr>
                  <a:r>
                    <a:rPr lang="en-US" sz="1600" b="0" i="1" u="none" strike="noStrike" cap="none">
                      <a:solidFill>
                        <a:schemeClr val="dk1"/>
                      </a:solidFill>
                      <a:latin typeface="Arial Narrow"/>
                      <a:ea typeface="Arial Narrow"/>
                      <a:cs typeface="Arial Narrow"/>
                      <a:sym typeface="Arial Narrow"/>
                    </a:rPr>
                    <a:t>Responsibilities</a:t>
                  </a:r>
                  <a:endParaRPr/>
                </a:p>
              </p:txBody>
            </p:sp>
          </p:grpSp>
          <p:cxnSp>
            <p:nvCxnSpPr>
              <p:cNvPr id="77" name="Google Shape;77;p2"/>
              <p:cNvCxnSpPr/>
              <p:nvPr/>
            </p:nvCxnSpPr>
            <p:spPr>
              <a:xfrm rot="10800000">
                <a:off x="3403" y="2536"/>
                <a:ext cx="611" cy="384"/>
              </a:xfrm>
              <a:prstGeom prst="straightConnector1">
                <a:avLst/>
              </a:prstGeom>
              <a:noFill/>
              <a:ln w="25400" cap="flat" cmpd="sng">
                <a:solidFill>
                  <a:schemeClr val="dk1"/>
                </a:solidFill>
                <a:prstDash val="solid"/>
                <a:round/>
                <a:headEnd type="none" w="sm" len="sm"/>
                <a:tailEnd type="stealth" w="med" len="med"/>
              </a:ln>
            </p:spPr>
          </p:cxnSp>
        </p:grpSp>
        <p:grpSp>
          <p:nvGrpSpPr>
            <p:cNvPr id="78" name="Google Shape;78;p2"/>
            <p:cNvGrpSpPr/>
            <p:nvPr/>
          </p:nvGrpSpPr>
          <p:grpSpPr>
            <a:xfrm>
              <a:off x="6510340" y="4240213"/>
              <a:ext cx="1222375" cy="1312862"/>
              <a:chOff x="3141" y="2697"/>
              <a:chExt cx="770" cy="1103"/>
            </a:xfrm>
          </p:grpSpPr>
          <p:grpSp>
            <p:nvGrpSpPr>
              <p:cNvPr id="79" name="Google Shape;79;p2"/>
              <p:cNvGrpSpPr/>
              <p:nvPr/>
            </p:nvGrpSpPr>
            <p:grpSpPr>
              <a:xfrm>
                <a:off x="3171" y="3230"/>
                <a:ext cx="740" cy="570"/>
                <a:chOff x="3137" y="3228"/>
                <a:chExt cx="747" cy="580"/>
              </a:xfrm>
            </p:grpSpPr>
            <p:sp>
              <p:nvSpPr>
                <p:cNvPr id="80" name="Google Shape;80;p2"/>
                <p:cNvSpPr/>
                <p:nvPr/>
              </p:nvSpPr>
              <p:spPr>
                <a:xfrm>
                  <a:off x="3280" y="3228"/>
                  <a:ext cx="400" cy="316"/>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Arial Narrow"/>
                    <a:buNone/>
                  </a:pPr>
                  <a:r>
                    <a:rPr lang="en-US" sz="1800" b="0" i="0" u="none" strike="noStrike" cap="none">
                      <a:solidFill>
                        <a:schemeClr val="dk1"/>
                      </a:solidFill>
                      <a:latin typeface="Arial Narrow"/>
                      <a:ea typeface="Arial Narrow"/>
                      <a:cs typeface="Arial Narrow"/>
                      <a:sym typeface="Arial Narrow"/>
                    </a:rPr>
                    <a:t>Odell</a:t>
                  </a:r>
                  <a:endParaRPr/>
                </a:p>
              </p:txBody>
            </p:sp>
            <p:sp>
              <p:nvSpPr>
                <p:cNvPr id="81" name="Google Shape;81;p2"/>
                <p:cNvSpPr/>
                <p:nvPr/>
              </p:nvSpPr>
              <p:spPr>
                <a:xfrm>
                  <a:off x="3137" y="3518"/>
                  <a:ext cx="747" cy="29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600"/>
                    <a:buFont typeface="Arial Narrow"/>
                    <a:buNone/>
                  </a:pPr>
                  <a:r>
                    <a:rPr lang="en-US" sz="1600" b="0" i="1" u="none" strike="noStrike" cap="none">
                      <a:solidFill>
                        <a:schemeClr val="dk1"/>
                      </a:solidFill>
                      <a:latin typeface="Arial Narrow"/>
                      <a:ea typeface="Arial Narrow"/>
                      <a:cs typeface="Arial Narrow"/>
                      <a:sym typeface="Arial Narrow"/>
                    </a:rPr>
                    <a:t>Classification</a:t>
                  </a:r>
                  <a:endParaRPr/>
                </a:p>
              </p:txBody>
            </p:sp>
          </p:grpSp>
          <p:cxnSp>
            <p:nvCxnSpPr>
              <p:cNvPr id="82" name="Google Shape;82;p2"/>
              <p:cNvCxnSpPr/>
              <p:nvPr/>
            </p:nvCxnSpPr>
            <p:spPr>
              <a:xfrm rot="10800000">
                <a:off x="3141" y="2697"/>
                <a:ext cx="270" cy="500"/>
              </a:xfrm>
              <a:prstGeom prst="straightConnector1">
                <a:avLst/>
              </a:prstGeom>
              <a:noFill/>
              <a:ln w="25400" cap="flat" cmpd="sng">
                <a:solidFill>
                  <a:schemeClr val="dk1"/>
                </a:solidFill>
                <a:prstDash val="solid"/>
                <a:round/>
                <a:headEnd type="none" w="sm" len="sm"/>
                <a:tailEnd type="stealth" w="med" len="med"/>
              </a:ln>
            </p:spPr>
          </p:cxnSp>
        </p:grpSp>
        <p:grpSp>
          <p:nvGrpSpPr>
            <p:cNvPr id="83" name="Google Shape;83;p2"/>
            <p:cNvGrpSpPr/>
            <p:nvPr/>
          </p:nvGrpSpPr>
          <p:grpSpPr>
            <a:xfrm>
              <a:off x="4470400" y="4251325"/>
              <a:ext cx="1500188" cy="1328738"/>
              <a:chOff x="1856" y="2706"/>
              <a:chExt cx="945" cy="1117"/>
            </a:xfrm>
          </p:grpSpPr>
          <p:grpSp>
            <p:nvGrpSpPr>
              <p:cNvPr id="84" name="Google Shape;84;p2"/>
              <p:cNvGrpSpPr/>
              <p:nvPr/>
            </p:nvGrpSpPr>
            <p:grpSpPr>
              <a:xfrm>
                <a:off x="1856" y="3255"/>
                <a:ext cx="945" cy="568"/>
                <a:chOff x="1809" y="3255"/>
                <a:chExt cx="953" cy="577"/>
              </a:xfrm>
            </p:grpSpPr>
            <p:sp>
              <p:nvSpPr>
                <p:cNvPr id="85" name="Google Shape;85;p2"/>
                <p:cNvSpPr/>
                <p:nvPr/>
              </p:nvSpPr>
              <p:spPr>
                <a:xfrm>
                  <a:off x="1809" y="3255"/>
                  <a:ext cx="900" cy="316"/>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Arial Narrow"/>
                    <a:buNone/>
                  </a:pPr>
                  <a:r>
                    <a:rPr lang="en-US" sz="1800" b="0" i="0" u="none" strike="noStrike" cap="none">
                      <a:solidFill>
                        <a:schemeClr val="dk1"/>
                      </a:solidFill>
                      <a:latin typeface="Arial Narrow"/>
                      <a:ea typeface="Arial Narrow"/>
                      <a:cs typeface="Arial Narrow"/>
                      <a:sym typeface="Arial Narrow"/>
                    </a:rPr>
                    <a:t>Shlaer - Mellor</a:t>
                  </a:r>
                  <a:endParaRPr/>
                </a:p>
              </p:txBody>
            </p:sp>
            <p:sp>
              <p:nvSpPr>
                <p:cNvPr id="86" name="Google Shape;86;p2"/>
                <p:cNvSpPr/>
                <p:nvPr/>
              </p:nvSpPr>
              <p:spPr>
                <a:xfrm>
                  <a:off x="1872" y="3542"/>
                  <a:ext cx="890" cy="29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600"/>
                    <a:buFont typeface="Arial Narrow"/>
                    <a:buNone/>
                  </a:pPr>
                  <a:r>
                    <a:rPr lang="en-US" sz="1600" b="0" i="1" u="none" strike="noStrike" cap="none">
                      <a:solidFill>
                        <a:schemeClr val="dk1"/>
                      </a:solidFill>
                      <a:latin typeface="Arial Narrow"/>
                      <a:ea typeface="Arial Narrow"/>
                      <a:cs typeface="Arial Narrow"/>
                      <a:sym typeface="Arial Narrow"/>
                    </a:rPr>
                    <a:t>Object lifecycles</a:t>
                  </a:r>
                  <a:endParaRPr/>
                </a:p>
              </p:txBody>
            </p:sp>
          </p:grpSp>
          <p:cxnSp>
            <p:nvCxnSpPr>
              <p:cNvPr id="87" name="Google Shape;87;p2"/>
              <p:cNvCxnSpPr/>
              <p:nvPr/>
            </p:nvCxnSpPr>
            <p:spPr>
              <a:xfrm rot="10800000" flipH="1">
                <a:off x="2457" y="2706"/>
                <a:ext cx="189" cy="500"/>
              </a:xfrm>
              <a:prstGeom prst="straightConnector1">
                <a:avLst/>
              </a:prstGeom>
              <a:noFill/>
              <a:ln w="25400" cap="flat" cmpd="sng">
                <a:solidFill>
                  <a:schemeClr val="dk1"/>
                </a:solidFill>
                <a:prstDash val="solid"/>
                <a:round/>
                <a:headEnd type="none" w="sm" len="sm"/>
                <a:tailEnd type="stealth" w="med" len="med"/>
              </a:ln>
            </p:spPr>
          </p:cxnSp>
        </p:grpSp>
        <p:graphicFrame>
          <p:nvGraphicFramePr>
            <p:cNvPr id="88" name="Google Shape;88;p2"/>
            <p:cNvGraphicFramePr/>
            <p:nvPr/>
          </p:nvGraphicFramePr>
          <p:xfrm>
            <a:off x="4724400" y="3143252"/>
            <a:ext cx="2133600" cy="1065213"/>
          </p:xfrm>
          <a:graphic>
            <a:graphicData uri="http://schemas.openxmlformats.org/presentationml/2006/ole">
              <mc:AlternateContent xmlns:mc="http://schemas.openxmlformats.org/markup-compatibility/2006">
                <mc:Choice xmlns:v="urn:schemas-microsoft-com:vml" Requires="v">
                  <p:oleObj r:id="rId3" imgW="2133600" imgH="1065213" progId="Paint.Picture">
                    <p:embed/>
                  </p:oleObj>
                </mc:Choice>
                <mc:Fallback>
                  <p:oleObj r:id="rId3" imgW="2133600" imgH="1065213" progId="Paint.Picture">
                    <p:embed/>
                    <p:pic>
                      <p:nvPicPr>
                        <p:cNvPr id="88" name="Google Shape;88;p2"/>
                        <p:cNvPicPr preferRelativeResize="0"/>
                        <p:nvPr/>
                      </p:nvPicPr>
                      <p:blipFill rotWithShape="1">
                        <a:blip r:embed="rId4">
                          <a:alphaModFix/>
                        </a:blip>
                        <a:srcRect/>
                        <a:stretch/>
                      </p:blipFill>
                      <p:spPr>
                        <a:xfrm>
                          <a:off x="4724400" y="3143252"/>
                          <a:ext cx="2133600" cy="1065213"/>
                        </a:xfrm>
                        <a:prstGeom prst="rect">
                          <a:avLst/>
                        </a:prstGeom>
                        <a:noFill/>
                        <a:ln>
                          <a:noFill/>
                        </a:ln>
                      </p:spPr>
                    </p:pic>
                  </p:oleObj>
                </mc:Fallback>
              </mc:AlternateContent>
            </a:graphicData>
          </a:graphic>
        </p:graphicFrame>
        <p:grpSp>
          <p:nvGrpSpPr>
            <p:cNvPr id="89" name="Google Shape;89;p2"/>
            <p:cNvGrpSpPr/>
            <p:nvPr/>
          </p:nvGrpSpPr>
          <p:grpSpPr>
            <a:xfrm>
              <a:off x="1962152" y="3440113"/>
              <a:ext cx="2727325" cy="679450"/>
              <a:chOff x="324" y="2169"/>
              <a:chExt cx="1718" cy="571"/>
            </a:xfrm>
          </p:grpSpPr>
          <p:cxnSp>
            <p:nvCxnSpPr>
              <p:cNvPr id="90" name="Google Shape;90;p2"/>
              <p:cNvCxnSpPr/>
              <p:nvPr/>
            </p:nvCxnSpPr>
            <p:spPr>
              <a:xfrm rot="10800000" flipH="1">
                <a:off x="1186" y="2330"/>
                <a:ext cx="856" cy="81"/>
              </a:xfrm>
              <a:prstGeom prst="straightConnector1">
                <a:avLst/>
              </a:prstGeom>
              <a:noFill/>
              <a:ln w="25400" cap="flat" cmpd="sng">
                <a:solidFill>
                  <a:schemeClr val="folHlink"/>
                </a:solidFill>
                <a:prstDash val="solid"/>
                <a:round/>
                <a:headEnd type="none" w="sm" len="sm"/>
                <a:tailEnd type="stealth" w="med" len="med"/>
              </a:ln>
            </p:spPr>
          </p:cxnSp>
          <p:grpSp>
            <p:nvGrpSpPr>
              <p:cNvPr id="91" name="Google Shape;91;p2"/>
              <p:cNvGrpSpPr/>
              <p:nvPr/>
            </p:nvGrpSpPr>
            <p:grpSpPr>
              <a:xfrm>
                <a:off x="324" y="2169"/>
                <a:ext cx="702" cy="571"/>
                <a:chOff x="-830" y="2053"/>
                <a:chExt cx="702" cy="571"/>
              </a:xfrm>
            </p:grpSpPr>
            <p:sp>
              <p:nvSpPr>
                <p:cNvPr id="92" name="Google Shape;92;p2"/>
                <p:cNvSpPr/>
                <p:nvPr/>
              </p:nvSpPr>
              <p:spPr>
                <a:xfrm>
                  <a:off x="-830" y="2053"/>
                  <a:ext cx="702" cy="311"/>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Arial Narrow"/>
                    <a:buNone/>
                  </a:pPr>
                  <a:r>
                    <a:rPr lang="en-US" sz="1800" b="0" i="0" u="none" strike="noStrike" cap="none">
                      <a:solidFill>
                        <a:schemeClr val="dk1"/>
                      </a:solidFill>
                      <a:latin typeface="Arial Narrow"/>
                      <a:ea typeface="Arial Narrow"/>
                      <a:cs typeface="Arial Narrow"/>
                      <a:sym typeface="Arial Narrow"/>
                    </a:rPr>
                    <a:t>Rumbaugh</a:t>
                  </a:r>
                  <a:endParaRPr/>
                </a:p>
              </p:txBody>
            </p:sp>
            <p:sp>
              <p:nvSpPr>
                <p:cNvPr id="93" name="Google Shape;93;p2"/>
                <p:cNvSpPr/>
                <p:nvPr/>
              </p:nvSpPr>
              <p:spPr>
                <a:xfrm>
                  <a:off x="-597" y="2339"/>
                  <a:ext cx="352" cy="28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600"/>
                    <a:buFont typeface="Arial Narrow"/>
                    <a:buNone/>
                  </a:pPr>
                  <a:r>
                    <a:rPr lang="en-US" sz="1600" b="0" i="1" u="none" strike="noStrike" cap="none">
                      <a:solidFill>
                        <a:schemeClr val="dk1"/>
                      </a:solidFill>
                      <a:latin typeface="Arial Narrow"/>
                      <a:ea typeface="Arial Narrow"/>
                      <a:cs typeface="Arial Narrow"/>
                      <a:sym typeface="Arial Narrow"/>
                    </a:rPr>
                    <a:t>OMT</a:t>
                  </a:r>
                  <a:endParaRPr/>
                </a:p>
              </p:txBody>
            </p:sp>
          </p:grpSp>
        </p:grpSp>
        <p:grpSp>
          <p:nvGrpSpPr>
            <p:cNvPr id="94" name="Google Shape;94;p2"/>
            <p:cNvGrpSpPr/>
            <p:nvPr/>
          </p:nvGrpSpPr>
          <p:grpSpPr>
            <a:xfrm>
              <a:off x="2230438" y="2600327"/>
              <a:ext cx="2417762" cy="714375"/>
              <a:chOff x="445" y="1464"/>
              <a:chExt cx="1523" cy="600"/>
            </a:xfrm>
          </p:grpSpPr>
          <p:cxnSp>
            <p:nvCxnSpPr>
              <p:cNvPr id="95" name="Google Shape;95;p2"/>
              <p:cNvCxnSpPr/>
              <p:nvPr/>
            </p:nvCxnSpPr>
            <p:spPr>
              <a:xfrm>
                <a:off x="1476" y="1812"/>
                <a:ext cx="492" cy="252"/>
              </a:xfrm>
              <a:prstGeom prst="straightConnector1">
                <a:avLst/>
              </a:prstGeom>
              <a:noFill/>
              <a:ln w="25400" cap="flat" cmpd="sng">
                <a:solidFill>
                  <a:schemeClr val="folHlink"/>
                </a:solidFill>
                <a:prstDash val="solid"/>
                <a:round/>
                <a:headEnd type="none" w="sm" len="sm"/>
                <a:tailEnd type="stealth" w="med" len="med"/>
              </a:ln>
            </p:spPr>
          </p:cxnSp>
          <p:grpSp>
            <p:nvGrpSpPr>
              <p:cNvPr id="96" name="Google Shape;96;p2"/>
              <p:cNvGrpSpPr/>
              <p:nvPr/>
            </p:nvGrpSpPr>
            <p:grpSpPr>
              <a:xfrm>
                <a:off x="445" y="1464"/>
                <a:ext cx="926" cy="571"/>
                <a:chOff x="445" y="1464"/>
                <a:chExt cx="926" cy="571"/>
              </a:xfrm>
            </p:grpSpPr>
            <p:sp>
              <p:nvSpPr>
                <p:cNvPr id="97" name="Google Shape;97;p2"/>
                <p:cNvSpPr/>
                <p:nvPr/>
              </p:nvSpPr>
              <p:spPr>
                <a:xfrm>
                  <a:off x="915" y="1464"/>
                  <a:ext cx="456" cy="311"/>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Arial Narrow"/>
                    <a:buNone/>
                  </a:pPr>
                  <a:r>
                    <a:rPr lang="en-US" sz="1800" b="0" i="0" u="none" strike="noStrike" cap="none">
                      <a:solidFill>
                        <a:schemeClr val="dk1"/>
                      </a:solidFill>
                      <a:latin typeface="Arial Narrow"/>
                      <a:ea typeface="Arial Narrow"/>
                      <a:cs typeface="Arial Narrow"/>
                      <a:sym typeface="Arial Narrow"/>
                    </a:rPr>
                    <a:t>Booch</a:t>
                  </a:r>
                  <a:endParaRPr/>
                </a:p>
              </p:txBody>
            </p:sp>
            <p:sp>
              <p:nvSpPr>
                <p:cNvPr id="98" name="Google Shape;98;p2"/>
                <p:cNvSpPr/>
                <p:nvPr/>
              </p:nvSpPr>
              <p:spPr>
                <a:xfrm>
                  <a:off x="445" y="1750"/>
                  <a:ext cx="798" cy="28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600"/>
                    <a:buFont typeface="Arial Narrow"/>
                    <a:buNone/>
                  </a:pPr>
                  <a:r>
                    <a:rPr lang="en-US" sz="1600" b="0" i="1" u="none" strike="noStrike" cap="none">
                      <a:solidFill>
                        <a:schemeClr val="dk1"/>
                      </a:solidFill>
                      <a:latin typeface="Arial Narrow"/>
                      <a:ea typeface="Arial Narrow"/>
                      <a:cs typeface="Arial Narrow"/>
                      <a:sym typeface="Arial Narrow"/>
                    </a:rPr>
                    <a:t>Booch method</a:t>
                  </a:r>
                  <a:endParaRPr/>
                </a:p>
              </p:txBody>
            </p:sp>
          </p:grpSp>
        </p:grpSp>
        <p:grpSp>
          <p:nvGrpSpPr>
            <p:cNvPr id="99" name="Google Shape;99;p2"/>
            <p:cNvGrpSpPr/>
            <p:nvPr/>
          </p:nvGrpSpPr>
          <p:grpSpPr>
            <a:xfrm>
              <a:off x="2870200" y="4057650"/>
              <a:ext cx="1828800" cy="820738"/>
              <a:chOff x="1008" y="2688"/>
              <a:chExt cx="1152" cy="689"/>
            </a:xfrm>
          </p:grpSpPr>
          <p:cxnSp>
            <p:nvCxnSpPr>
              <p:cNvPr id="100" name="Google Shape;100;p2"/>
              <p:cNvCxnSpPr/>
              <p:nvPr/>
            </p:nvCxnSpPr>
            <p:spPr>
              <a:xfrm rot="10800000" flipH="1">
                <a:off x="1844" y="2688"/>
                <a:ext cx="316" cy="259"/>
              </a:xfrm>
              <a:prstGeom prst="straightConnector1">
                <a:avLst/>
              </a:prstGeom>
              <a:noFill/>
              <a:ln w="25400" cap="flat" cmpd="sng">
                <a:solidFill>
                  <a:schemeClr val="folHlink"/>
                </a:solidFill>
                <a:prstDash val="solid"/>
                <a:round/>
                <a:headEnd type="none" w="sm" len="sm"/>
                <a:tailEnd type="stealth" w="med" len="med"/>
              </a:ln>
            </p:spPr>
          </p:cxnSp>
          <p:grpSp>
            <p:nvGrpSpPr>
              <p:cNvPr id="101" name="Google Shape;101;p2"/>
              <p:cNvGrpSpPr/>
              <p:nvPr/>
            </p:nvGrpSpPr>
            <p:grpSpPr>
              <a:xfrm>
                <a:off x="1008" y="2806"/>
                <a:ext cx="629" cy="571"/>
                <a:chOff x="-200" y="3444"/>
                <a:chExt cx="629" cy="571"/>
              </a:xfrm>
            </p:grpSpPr>
            <p:sp>
              <p:nvSpPr>
                <p:cNvPr id="102" name="Google Shape;102;p2"/>
                <p:cNvSpPr/>
                <p:nvPr/>
              </p:nvSpPr>
              <p:spPr>
                <a:xfrm>
                  <a:off x="-200" y="3444"/>
                  <a:ext cx="629" cy="311"/>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Arial Narrow"/>
                    <a:buNone/>
                  </a:pPr>
                  <a:r>
                    <a:rPr lang="en-US" sz="1800" b="0" i="0" u="none" strike="noStrike" cap="none">
                      <a:solidFill>
                        <a:schemeClr val="dk1"/>
                      </a:solidFill>
                      <a:latin typeface="Arial Narrow"/>
                      <a:ea typeface="Arial Narrow"/>
                      <a:cs typeface="Arial Narrow"/>
                      <a:sym typeface="Arial Narrow"/>
                    </a:rPr>
                    <a:t>Jacobson</a:t>
                  </a:r>
                  <a:endParaRPr/>
                </a:p>
              </p:txBody>
            </p:sp>
            <p:sp>
              <p:nvSpPr>
                <p:cNvPr id="103" name="Google Shape;103;p2"/>
                <p:cNvSpPr/>
                <p:nvPr/>
              </p:nvSpPr>
              <p:spPr>
                <a:xfrm>
                  <a:off x="-49" y="3730"/>
                  <a:ext cx="424" cy="28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600"/>
                    <a:buFont typeface="Arial Narrow"/>
                    <a:buNone/>
                  </a:pPr>
                  <a:r>
                    <a:rPr lang="en-US" sz="1600" b="0" i="1" u="none" strike="noStrike" cap="none">
                      <a:solidFill>
                        <a:schemeClr val="dk1"/>
                      </a:solidFill>
                      <a:latin typeface="Arial Narrow"/>
                      <a:ea typeface="Arial Narrow"/>
                      <a:cs typeface="Arial Narrow"/>
                      <a:sym typeface="Arial Narrow"/>
                    </a:rPr>
                    <a:t>OOSE</a:t>
                  </a:r>
                  <a:endParaRPr/>
                </a:p>
              </p:txBody>
            </p:sp>
          </p:grpSp>
        </p:grpSp>
      </p:grpSp>
      <p:sp>
        <p:nvSpPr>
          <p:cNvPr id="104" name="Google Shape;104;p2"/>
          <p:cNvSpPr/>
          <p:nvPr/>
        </p:nvSpPr>
        <p:spPr>
          <a:xfrm>
            <a:off x="185739" y="1230817"/>
            <a:ext cx="8999537" cy="400050"/>
          </a:xfrm>
          <a:prstGeom prst="rect">
            <a:avLst/>
          </a:prstGeom>
          <a:no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Clr>
                <a:schemeClr val="folHlink"/>
              </a:buClr>
              <a:buSzPts val="3200"/>
              <a:buFont typeface="Poppins"/>
              <a:buNone/>
            </a:pPr>
            <a:r>
              <a:rPr lang="en-US" sz="3200" b="1" i="0" u="none" strike="noStrike" cap="none">
                <a:solidFill>
                  <a:schemeClr val="folHlink"/>
                </a:solidFill>
                <a:latin typeface="Poppins"/>
                <a:ea typeface="Poppins"/>
                <a:cs typeface="Poppins"/>
                <a:sym typeface="Poppins"/>
              </a:rPr>
              <a:t>Contribuciones al UML</a:t>
            </a:r>
            <a:endParaRPr/>
          </a:p>
        </p:txBody>
      </p:sp>
      <p:pic>
        <p:nvPicPr>
          <p:cNvPr id="1025" name="Picture 1">
            <a:extLst>
              <a:ext uri="{FF2B5EF4-FFF2-40B4-BE49-F238E27FC236}">
                <a16:creationId xmlns:a16="http://schemas.microsoft.com/office/drawing/2014/main" id="{A5E839EB-29AB-86BB-1312-F54432B776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136900"/>
            <a:ext cx="2133600" cy="10541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391"/>
        <p:cNvGrpSpPr/>
        <p:nvPr/>
      </p:nvGrpSpPr>
      <p:grpSpPr>
        <a:xfrm>
          <a:off x="0" y="0"/>
          <a:ext cx="0" cy="0"/>
          <a:chOff x="0" y="0"/>
          <a:chExt cx="0" cy="0"/>
        </a:xfrm>
      </p:grpSpPr>
      <p:sp>
        <p:nvSpPr>
          <p:cNvPr id="392" name="Google Shape;392;p20"/>
          <p:cNvSpPr txBox="1">
            <a:spLocks noGrp="1"/>
          </p:cNvSpPr>
          <p:nvPr>
            <p:ph type="title" idx="4294967295"/>
          </p:nvPr>
        </p:nvSpPr>
        <p:spPr>
          <a:xfrm>
            <a:off x="1919536" y="1094586"/>
            <a:ext cx="8229600" cy="800100"/>
          </a:xfrm>
          <a:prstGeom prst="rect">
            <a:avLst/>
          </a:prstGeom>
          <a:noFill/>
          <a:ln>
            <a:noFill/>
          </a:ln>
        </p:spPr>
        <p:txBody>
          <a:bodyPr spcFirstLastPara="1" wrap="square" lIns="92075" tIns="46025" rIns="92075" bIns="46025" anchor="t" anchorCtr="0">
            <a:normAutofit/>
          </a:bodyPr>
          <a:lstStyle/>
          <a:p>
            <a:pPr marL="0" marR="0" lvl="0" indent="0" algn="ctr" rtl="0">
              <a:spcBef>
                <a:spcPts val="0"/>
              </a:spcBef>
              <a:spcAft>
                <a:spcPts val="0"/>
              </a:spcAft>
              <a:buNone/>
            </a:pPr>
            <a:r>
              <a:rPr lang="en-US" sz="4000" b="0" i="0" u="none" strike="noStrike" cap="none">
                <a:solidFill>
                  <a:schemeClr val="dk2"/>
                </a:solidFill>
                <a:latin typeface="Calibri"/>
                <a:ea typeface="Calibri"/>
                <a:cs typeface="Calibri"/>
                <a:sym typeface="Calibri"/>
              </a:rPr>
              <a:t>Prototipos</a:t>
            </a:r>
            <a:endParaRPr/>
          </a:p>
        </p:txBody>
      </p:sp>
      <p:sp>
        <p:nvSpPr>
          <p:cNvPr id="393" name="Google Shape;393;p20"/>
          <p:cNvSpPr txBox="1">
            <a:spLocks noGrp="1"/>
          </p:cNvSpPr>
          <p:nvPr>
            <p:ph type="body" idx="4294967295"/>
          </p:nvPr>
        </p:nvSpPr>
        <p:spPr>
          <a:xfrm>
            <a:off x="623392" y="2414590"/>
            <a:ext cx="9901733" cy="2657475"/>
          </a:xfrm>
          <a:prstGeom prst="rect">
            <a:avLst/>
          </a:prstGeom>
          <a:noFill/>
          <a:ln>
            <a:noFill/>
          </a:ln>
        </p:spPr>
        <p:txBody>
          <a:bodyPr spcFirstLastPara="1" wrap="square" lIns="92075" tIns="46025" rIns="92075" bIns="46025" anchor="t" anchorCtr="0">
            <a:noAutofit/>
          </a:bodyPr>
          <a:lstStyle/>
          <a:p>
            <a:pPr marL="241093" marR="0" lvl="0" indent="-241093" algn="l" rtl="0">
              <a:lnSpc>
                <a:spcPct val="90000"/>
              </a:lnSpc>
              <a:spcBef>
                <a:spcPts val="0"/>
              </a:spcBef>
              <a:spcAft>
                <a:spcPts val="0"/>
              </a:spcAft>
              <a:buClr>
                <a:schemeClr val="dk1"/>
              </a:buClr>
              <a:buSzPts val="3200"/>
              <a:buFont typeface="Calibri"/>
              <a:buChar char="•"/>
            </a:pPr>
            <a:r>
              <a:rPr lang="en-US" sz="3200" b="0" i="0" u="none" strike="noStrike" cap="none">
                <a:solidFill>
                  <a:schemeClr val="dk1"/>
                </a:solidFill>
                <a:latin typeface="Calibri"/>
                <a:ea typeface="Calibri"/>
                <a:cs typeface="Calibri"/>
                <a:sym typeface="Calibri"/>
              </a:rPr>
              <a:t>Características:</a:t>
            </a:r>
            <a:endParaRPr/>
          </a:p>
          <a:p>
            <a:pPr marL="321457" marR="0" lvl="1" indent="-177800" algn="l" rtl="0">
              <a:lnSpc>
                <a:spcPct val="90000"/>
              </a:lnSpc>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Funcionalidad limitada.</a:t>
            </a:r>
            <a:endParaRPr/>
          </a:p>
          <a:p>
            <a:pPr marL="321457" marR="0" lvl="1" indent="-177800" algn="l" rtl="0">
              <a:lnSpc>
                <a:spcPct val="90000"/>
              </a:lnSpc>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Poca fiabilidad.</a:t>
            </a:r>
            <a:endParaRPr/>
          </a:p>
          <a:p>
            <a:pPr marL="321457" marR="0" lvl="1" indent="-177800" algn="l" rtl="0">
              <a:lnSpc>
                <a:spcPct val="90000"/>
              </a:lnSpc>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Características de operación pobres.</a:t>
            </a:r>
            <a:endParaRPr/>
          </a:p>
          <a:p>
            <a:pPr marL="321457" marR="0" lvl="1" indent="0" algn="l" rtl="0">
              <a:lnSpc>
                <a:spcPct val="90000"/>
              </a:lnSpc>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241093" marR="0" lvl="0" indent="-241093" algn="l" rtl="0">
              <a:lnSpc>
                <a:spcPct val="90000"/>
              </a:lnSpc>
              <a:spcBef>
                <a:spcPts val="640"/>
              </a:spcBef>
              <a:spcAft>
                <a:spcPts val="0"/>
              </a:spcAft>
              <a:buClr>
                <a:schemeClr val="dk1"/>
              </a:buClr>
              <a:buSzPts val="3200"/>
              <a:buFont typeface="Calibri"/>
              <a:buChar char="•"/>
            </a:pPr>
            <a:r>
              <a:rPr lang="en-US" sz="3200" b="0" i="0" u="none" strike="noStrike" cap="none">
                <a:solidFill>
                  <a:schemeClr val="dk1"/>
                </a:solidFill>
                <a:latin typeface="Calibri"/>
                <a:ea typeface="Calibri"/>
                <a:cs typeface="Calibri"/>
                <a:sym typeface="Calibri"/>
              </a:rPr>
              <a:t>Prototipo ≈ 10% presupuesto del proyecto.</a:t>
            </a:r>
            <a:endParaRPr/>
          </a:p>
          <a:p>
            <a:pPr marL="321457" marR="0" lvl="1" indent="-177800" algn="l" rtl="0">
              <a:lnSpc>
                <a:spcPct val="90000"/>
              </a:lnSpc>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normalmente pocos días de desarrollo.</a:t>
            </a:r>
            <a:endParaRPr/>
          </a:p>
        </p:txBody>
      </p:sp>
      <p:pic>
        <p:nvPicPr>
          <p:cNvPr id="394" name="Google Shape;394;p20" descr="https://encrypted-tbn1.gstatic.com/images?q=tbn:ANd9GcRQgCNLwhFJ2Dt50CEc-yJiQt9tmw9yA_F6II9b1wN6tsClcm0f9g"/>
          <p:cNvPicPr preferRelativeResize="0"/>
          <p:nvPr/>
        </p:nvPicPr>
        <p:blipFill rotWithShape="1">
          <a:blip r:embed="rId3">
            <a:alphaModFix/>
          </a:blip>
          <a:srcRect/>
          <a:stretch/>
        </p:blipFill>
        <p:spPr>
          <a:xfrm>
            <a:off x="8256240" y="2708920"/>
            <a:ext cx="3589122" cy="2654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399"/>
        <p:cNvGrpSpPr/>
        <p:nvPr/>
      </p:nvGrpSpPr>
      <p:grpSpPr>
        <a:xfrm>
          <a:off x="0" y="0"/>
          <a:ext cx="0" cy="0"/>
          <a:chOff x="0" y="0"/>
          <a:chExt cx="0" cy="0"/>
        </a:xfrm>
      </p:grpSpPr>
      <p:sp>
        <p:nvSpPr>
          <p:cNvPr id="400" name="Google Shape;400;p21"/>
          <p:cNvSpPr txBox="1">
            <a:spLocks noGrp="1"/>
          </p:cNvSpPr>
          <p:nvPr>
            <p:ph type="title" idx="4294967295"/>
          </p:nvPr>
        </p:nvSpPr>
        <p:spPr>
          <a:xfrm>
            <a:off x="191344" y="980728"/>
            <a:ext cx="7772400" cy="857250"/>
          </a:xfrm>
          <a:prstGeom prst="rect">
            <a:avLst/>
          </a:prstGeom>
          <a:noFill/>
          <a:ln>
            <a:noFill/>
          </a:ln>
        </p:spPr>
        <p:txBody>
          <a:bodyPr spcFirstLastPara="1" wrap="square" lIns="0" tIns="0" rIns="0" bIns="0" anchor="t" anchorCtr="0">
            <a:normAutofit/>
          </a:bodyPr>
          <a:lstStyle/>
          <a:p>
            <a:pPr marL="0" marR="0" lvl="0" indent="0" algn="l" rtl="0">
              <a:spcBef>
                <a:spcPts val="0"/>
              </a:spcBef>
              <a:spcAft>
                <a:spcPts val="0"/>
              </a:spcAft>
              <a:buNone/>
            </a:pPr>
            <a:r>
              <a:rPr lang="en-US" sz="4400" b="0" i="0" u="none" strike="noStrike" cap="none">
                <a:solidFill>
                  <a:schemeClr val="dk2"/>
                </a:solidFill>
                <a:latin typeface="Calibri"/>
                <a:ea typeface="Calibri"/>
                <a:cs typeface="Calibri"/>
                <a:sym typeface="Calibri"/>
              </a:rPr>
              <a:t>Tipos de Prototipos</a:t>
            </a:r>
            <a:endParaRPr/>
          </a:p>
        </p:txBody>
      </p:sp>
      <p:grpSp>
        <p:nvGrpSpPr>
          <p:cNvPr id="401" name="Google Shape;401;p21"/>
          <p:cNvGrpSpPr/>
          <p:nvPr/>
        </p:nvGrpSpPr>
        <p:grpSpPr>
          <a:xfrm>
            <a:off x="3073177" y="2505272"/>
            <a:ext cx="7917853" cy="2855566"/>
            <a:chOff x="1513" y="1164504"/>
            <a:chExt cx="7917853" cy="2855566"/>
          </a:xfrm>
        </p:grpSpPr>
        <p:sp>
          <p:nvSpPr>
            <p:cNvPr id="402" name="Google Shape;402;p21"/>
            <p:cNvSpPr/>
            <p:nvPr/>
          </p:nvSpPr>
          <p:spPr>
            <a:xfrm>
              <a:off x="1513" y="1164504"/>
              <a:ext cx="3516345" cy="2598566"/>
            </a:xfrm>
            <a:prstGeom prst="rect">
              <a:avLst/>
            </a:prstGeom>
            <a:blipFill rotWithShape="1">
              <a:blip r:embed="rId3">
                <a:alphaModFix/>
              </a:blip>
              <a:stretch>
                <a:fillRect t="-10999" b="-10999"/>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1"/>
            <p:cNvSpPr/>
            <p:nvPr/>
          </p:nvSpPr>
          <p:spPr>
            <a:xfrm>
              <a:off x="712263" y="3291901"/>
              <a:ext cx="3030042" cy="728169"/>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1"/>
            <p:cNvSpPr txBox="1"/>
            <p:nvPr/>
          </p:nvSpPr>
          <p:spPr>
            <a:xfrm>
              <a:off x="712263" y="3291901"/>
              <a:ext cx="3030042" cy="728169"/>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4000"/>
                <a:buFont typeface="Calibri"/>
                <a:buNone/>
              </a:pPr>
              <a:r>
                <a:rPr lang="en-US" sz="4000">
                  <a:solidFill>
                    <a:schemeClr val="lt1"/>
                  </a:solidFill>
                  <a:latin typeface="Calibri"/>
                  <a:ea typeface="Calibri"/>
                  <a:cs typeface="Calibri"/>
                  <a:sym typeface="Calibri"/>
                </a:rPr>
                <a:t>Evolutivos</a:t>
              </a:r>
              <a:endParaRPr/>
            </a:p>
          </p:txBody>
        </p:sp>
        <p:sp>
          <p:nvSpPr>
            <p:cNvPr id="405" name="Google Shape;405;p21"/>
            <p:cNvSpPr/>
            <p:nvPr/>
          </p:nvSpPr>
          <p:spPr>
            <a:xfrm>
              <a:off x="4178573" y="1164504"/>
              <a:ext cx="3516345" cy="2598566"/>
            </a:xfrm>
            <a:prstGeom prst="rect">
              <a:avLst/>
            </a:prstGeom>
            <a:blipFill rotWithShape="1">
              <a:blip r:embed="rId4">
                <a:alphaModFix/>
              </a:blip>
              <a:stretch>
                <a:fillRect t="-36998" b="-36996"/>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1"/>
            <p:cNvSpPr/>
            <p:nvPr/>
          </p:nvSpPr>
          <p:spPr>
            <a:xfrm>
              <a:off x="4889324" y="3291901"/>
              <a:ext cx="3030042" cy="728169"/>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1"/>
            <p:cNvSpPr txBox="1"/>
            <p:nvPr/>
          </p:nvSpPr>
          <p:spPr>
            <a:xfrm>
              <a:off x="4889324" y="3291901"/>
              <a:ext cx="3030042" cy="728169"/>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4000"/>
                <a:buFont typeface="Calibri"/>
                <a:buNone/>
              </a:pPr>
              <a:r>
                <a:rPr lang="en-US" sz="4000">
                  <a:solidFill>
                    <a:schemeClr val="lt1"/>
                  </a:solidFill>
                  <a:latin typeface="Calibri"/>
                  <a:ea typeface="Calibri"/>
                  <a:cs typeface="Calibri"/>
                  <a:sym typeface="Calibri"/>
                </a:rPr>
                <a:t>Desechables</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411"/>
        <p:cNvGrpSpPr/>
        <p:nvPr/>
      </p:nvGrpSpPr>
      <p:grpSpPr>
        <a:xfrm>
          <a:off x="0" y="0"/>
          <a:ext cx="0" cy="0"/>
          <a:chOff x="0" y="0"/>
          <a:chExt cx="0" cy="0"/>
        </a:xfrm>
      </p:grpSpPr>
      <p:sp>
        <p:nvSpPr>
          <p:cNvPr id="412" name="Google Shape;412;p22"/>
          <p:cNvSpPr txBox="1">
            <a:spLocks noGrp="1"/>
          </p:cNvSpPr>
          <p:nvPr>
            <p:ph type="title" idx="4294967295"/>
          </p:nvPr>
        </p:nvSpPr>
        <p:spPr>
          <a:xfrm>
            <a:off x="263352" y="1268760"/>
            <a:ext cx="7497763" cy="857250"/>
          </a:xfrm>
          <a:prstGeom prst="rect">
            <a:avLst/>
          </a:prstGeom>
          <a:noFill/>
          <a:ln>
            <a:noFill/>
          </a:ln>
        </p:spPr>
        <p:txBody>
          <a:bodyPr spcFirstLastPara="1" wrap="square" lIns="0" tIns="0" rIns="0" bIns="0" anchor="t" anchorCtr="0">
            <a:normAutofit/>
          </a:bodyPr>
          <a:lstStyle/>
          <a:p>
            <a:pPr marL="0" marR="0" lvl="0" indent="0" algn="l" rtl="0">
              <a:spcBef>
                <a:spcPts val="0"/>
              </a:spcBef>
              <a:spcAft>
                <a:spcPts val="0"/>
              </a:spcAft>
              <a:buNone/>
            </a:pPr>
            <a:r>
              <a:rPr lang="en-US" sz="3600" b="0" i="0" u="none" strike="noStrike" cap="none">
                <a:solidFill>
                  <a:schemeClr val="dk2"/>
                </a:solidFill>
                <a:latin typeface="Calibri"/>
                <a:ea typeface="Calibri"/>
                <a:cs typeface="Calibri"/>
                <a:sym typeface="Calibri"/>
              </a:rPr>
              <a:t>Prototipado en papel</a:t>
            </a:r>
            <a:endParaRPr sz="3600" b="0" i="0" u="none" strike="noStrike" cap="none">
              <a:solidFill>
                <a:schemeClr val="dk2"/>
              </a:solidFill>
              <a:latin typeface="Calibri"/>
              <a:ea typeface="Calibri"/>
              <a:cs typeface="Calibri"/>
              <a:sym typeface="Calibri"/>
            </a:endParaRPr>
          </a:p>
        </p:txBody>
      </p:sp>
      <p:pic>
        <p:nvPicPr>
          <p:cNvPr id="413" name="Google Shape;413;p22" descr="http://t2.gstatic.com/images?q=tbn:ANd9GcS-5aok2hVMR1yHMXdkDt0meeU2DoZkUDyJG6NAJpF2fmd7iQc&amp;t=1&amp;usg=__Rpz3UsrGhfwlH_zGmDrjzTfh8GY="/>
          <p:cNvPicPr preferRelativeResize="0"/>
          <p:nvPr/>
        </p:nvPicPr>
        <p:blipFill rotWithShape="1">
          <a:blip r:embed="rId3">
            <a:alphaModFix/>
          </a:blip>
          <a:srcRect/>
          <a:stretch/>
        </p:blipFill>
        <p:spPr>
          <a:xfrm>
            <a:off x="4726294" y="1761830"/>
            <a:ext cx="3627810" cy="2683890"/>
          </a:xfrm>
          <a:prstGeom prst="rect">
            <a:avLst/>
          </a:prstGeom>
          <a:noFill/>
          <a:ln>
            <a:noFill/>
          </a:ln>
        </p:spPr>
      </p:pic>
      <p:pic>
        <p:nvPicPr>
          <p:cNvPr id="414" name="Google Shape;414;p22" descr="http://t0.gstatic.com/images?q=tbn:ANd9GcT5ibr4xZ16JukhfJa7zohpvFpdUMolo34fh9SGS-xLPaGu62s&amp;t=1&amp;usg=__iiZU2g0wH8PQpDO0PKj7Zz5tLsE="/>
          <p:cNvPicPr preferRelativeResize="0"/>
          <p:nvPr/>
        </p:nvPicPr>
        <p:blipFill rotWithShape="1">
          <a:blip r:embed="rId4">
            <a:alphaModFix/>
          </a:blip>
          <a:srcRect/>
          <a:stretch/>
        </p:blipFill>
        <p:spPr>
          <a:xfrm>
            <a:off x="8400256" y="3218595"/>
            <a:ext cx="2229024" cy="2808570"/>
          </a:xfrm>
          <a:prstGeom prst="rect">
            <a:avLst/>
          </a:prstGeom>
          <a:noFill/>
          <a:ln>
            <a:noFill/>
          </a:ln>
        </p:spPr>
      </p:pic>
      <p:pic>
        <p:nvPicPr>
          <p:cNvPr id="415" name="Google Shape;415;p22" descr="http://t3.gstatic.com/images?q=tbn:ANd9GcSYtI3lrzrPUWESzAvkgkrw2d8kdhkWBDF76R9sV33GpGq3lG0&amp;t=1&amp;usg=__lsh1MrR2cAg2yruIcEYCM3dH7sM="/>
          <p:cNvPicPr preferRelativeResize="0"/>
          <p:nvPr/>
        </p:nvPicPr>
        <p:blipFill rotWithShape="1">
          <a:blip r:embed="rId5">
            <a:alphaModFix/>
          </a:blip>
          <a:srcRect/>
          <a:stretch/>
        </p:blipFill>
        <p:spPr>
          <a:xfrm>
            <a:off x="1519865" y="3103777"/>
            <a:ext cx="3207983" cy="2896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23"/>
          <p:cNvSpPr txBox="1">
            <a:spLocks noGrp="1"/>
          </p:cNvSpPr>
          <p:nvPr>
            <p:ph type="title"/>
          </p:nvPr>
        </p:nvSpPr>
        <p:spPr>
          <a:xfrm>
            <a:off x="479376" y="902675"/>
            <a:ext cx="12000000"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Clases de Análisis</a:t>
            </a:r>
            <a:endParaRPr/>
          </a:p>
        </p:txBody>
      </p:sp>
      <p:pic>
        <p:nvPicPr>
          <p:cNvPr id="421" name="Google Shape;421;p23"/>
          <p:cNvPicPr preferRelativeResize="0">
            <a:picLocks noGrp="1"/>
          </p:cNvPicPr>
          <p:nvPr>
            <p:ph type="body" idx="1"/>
          </p:nvPr>
        </p:nvPicPr>
        <p:blipFill rotWithShape="1">
          <a:blip r:embed="rId3">
            <a:alphaModFix/>
          </a:blip>
          <a:srcRect l="2202" t="16854" r="64777" b="15985"/>
          <a:stretch/>
        </p:blipFill>
        <p:spPr>
          <a:xfrm>
            <a:off x="722772" y="1875868"/>
            <a:ext cx="1296144" cy="1116778"/>
          </a:xfrm>
          <a:prstGeom prst="rect">
            <a:avLst/>
          </a:prstGeom>
          <a:noFill/>
          <a:ln>
            <a:noFill/>
          </a:ln>
        </p:spPr>
      </p:pic>
      <p:sp>
        <p:nvSpPr>
          <p:cNvPr id="422" name="Google Shape;422;p23"/>
          <p:cNvSpPr/>
          <p:nvPr/>
        </p:nvSpPr>
        <p:spPr>
          <a:xfrm>
            <a:off x="2034090" y="1973874"/>
            <a:ext cx="6078134" cy="64376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Modela información que podría mantenerse por mucho tiempo y podría sobrevivir a una ejecución de un sistema.</a:t>
            </a:r>
            <a:endParaRPr/>
          </a:p>
        </p:txBody>
      </p:sp>
      <p:sp>
        <p:nvSpPr>
          <p:cNvPr id="423" name="Google Shape;423;p23"/>
          <p:cNvSpPr/>
          <p:nvPr/>
        </p:nvSpPr>
        <p:spPr>
          <a:xfrm>
            <a:off x="2059831" y="3605061"/>
            <a:ext cx="7906871" cy="920765"/>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La clase de interface modela el comportamiento e información que es dependiente de la frontera del sistema con el ambiente. Modela todo lo que concierne a cualquier vínculo entre el sistema y los actores. </a:t>
            </a:r>
            <a:r>
              <a:rPr lang="en-US" sz="1800">
                <a:solidFill>
                  <a:srgbClr val="FF0000"/>
                </a:solidFill>
                <a:latin typeface="Calibri"/>
                <a:ea typeface="Calibri"/>
                <a:cs typeface="Calibri"/>
                <a:sym typeface="Calibri"/>
              </a:rPr>
              <a:t>Para revisar si sirve</a:t>
            </a:r>
            <a:endParaRPr sz="1800">
              <a:solidFill>
                <a:srgbClr val="FF0000"/>
              </a:solidFill>
              <a:latin typeface="Calibri"/>
              <a:ea typeface="Calibri"/>
              <a:cs typeface="Calibri"/>
              <a:sym typeface="Calibri"/>
            </a:endParaRPr>
          </a:p>
        </p:txBody>
      </p:sp>
      <p:sp>
        <p:nvSpPr>
          <p:cNvPr id="424" name="Google Shape;424;p23"/>
          <p:cNvSpPr/>
          <p:nvPr/>
        </p:nvSpPr>
        <p:spPr>
          <a:xfrm>
            <a:off x="2058751" y="5247902"/>
            <a:ext cx="7992888" cy="1751762"/>
          </a:xfrm>
          <a:prstGeom prst="rect">
            <a:avLst/>
          </a:prstGeom>
          <a:noFill/>
          <a:ln>
            <a:noFill/>
          </a:ln>
        </p:spPr>
        <p:txBody>
          <a:bodyPr spcFirstLastPara="1" wrap="square" lIns="90475" tIns="44450" rIns="90475" bIns="44450" anchor="t" anchorCtr="0">
            <a:spAutoFit/>
          </a:bodyPr>
          <a:lstStyle/>
          <a:p>
            <a:pPr marL="0" marR="0" lvl="0" indent="0" algn="just" rtl="0">
              <a:spcBef>
                <a:spcPts val="0"/>
              </a:spcBef>
              <a:spcAft>
                <a:spcPts val="0"/>
              </a:spcAft>
              <a:buNone/>
            </a:pPr>
            <a:r>
              <a:rPr lang="en-US" sz="1800">
                <a:solidFill>
                  <a:schemeClr val="dk1"/>
                </a:solidFill>
                <a:latin typeface="Calibri"/>
                <a:ea typeface="Calibri"/>
                <a:cs typeface="Calibri"/>
                <a:sym typeface="Calibri"/>
              </a:rPr>
              <a:t>La clase de control modela funcionalidad que implica operar sobre varios objetos diferentes de entidad, haciendo algunos cálculos y retornando el resultado al objeto de interface. Contiene comportamiento de la lógica de negocio definida en un caso de uso. Tiene responsabilidades de coordinación de la ejecución de un caso de uso y funciona como intermediario entre las clases de interfaz y las de control. </a:t>
            </a:r>
            <a:r>
              <a:rPr lang="en-US" sz="1800">
                <a:solidFill>
                  <a:srgbClr val="FF0000"/>
                </a:solidFill>
                <a:latin typeface="Calibri"/>
                <a:ea typeface="Calibri"/>
                <a:cs typeface="Calibri"/>
                <a:sym typeface="Calibri"/>
              </a:rPr>
              <a:t>Para revisar si sirve</a:t>
            </a:r>
            <a:endParaRPr sz="1800">
              <a:solidFill>
                <a:schemeClr val="dk1"/>
              </a:solidFill>
              <a:latin typeface="Calibri"/>
              <a:ea typeface="Calibri"/>
              <a:cs typeface="Calibri"/>
              <a:sym typeface="Calibri"/>
            </a:endParaRPr>
          </a:p>
        </p:txBody>
      </p:sp>
      <p:pic>
        <p:nvPicPr>
          <p:cNvPr id="425" name="Google Shape;425;p23"/>
          <p:cNvPicPr preferRelativeResize="0"/>
          <p:nvPr/>
        </p:nvPicPr>
        <p:blipFill rotWithShape="1">
          <a:blip r:embed="rId4">
            <a:alphaModFix/>
          </a:blip>
          <a:srcRect l="66532" t="18913" r="2372" b="11621"/>
          <a:stretch/>
        </p:blipFill>
        <p:spPr>
          <a:xfrm>
            <a:off x="551384" y="5445224"/>
            <a:ext cx="1305160" cy="1080120"/>
          </a:xfrm>
          <a:prstGeom prst="rect">
            <a:avLst/>
          </a:prstGeom>
          <a:noFill/>
          <a:ln>
            <a:noFill/>
          </a:ln>
        </p:spPr>
      </p:pic>
      <p:pic>
        <p:nvPicPr>
          <p:cNvPr id="426" name="Google Shape;426;p23"/>
          <p:cNvPicPr preferRelativeResize="0"/>
          <p:nvPr/>
        </p:nvPicPr>
        <p:blipFill rotWithShape="1">
          <a:blip r:embed="rId5">
            <a:alphaModFix/>
          </a:blip>
          <a:srcRect l="35475" t="18913" r="33705" b="11621"/>
          <a:stretch/>
        </p:blipFill>
        <p:spPr>
          <a:xfrm>
            <a:off x="605036" y="3631398"/>
            <a:ext cx="1251508" cy="1103066"/>
          </a:xfrm>
          <a:prstGeom prst="rect">
            <a:avLst/>
          </a:prstGeom>
          <a:noFill/>
          <a:ln>
            <a:noFill/>
          </a:ln>
        </p:spPr>
      </p:pic>
      <p:grpSp>
        <p:nvGrpSpPr>
          <p:cNvPr id="427" name="Google Shape;427;p23"/>
          <p:cNvGrpSpPr/>
          <p:nvPr/>
        </p:nvGrpSpPr>
        <p:grpSpPr>
          <a:xfrm>
            <a:off x="8688288" y="959542"/>
            <a:ext cx="3143002" cy="1832652"/>
            <a:chOff x="1104" y="1396"/>
            <a:chExt cx="2252" cy="1240"/>
          </a:xfrm>
        </p:grpSpPr>
        <p:sp>
          <p:nvSpPr>
            <p:cNvPr id="428" name="Google Shape;428;p23"/>
            <p:cNvSpPr/>
            <p:nvPr/>
          </p:nvSpPr>
          <p:spPr>
            <a:xfrm>
              <a:off x="1204" y="1396"/>
              <a:ext cx="2152" cy="568"/>
            </a:xfrm>
            <a:prstGeom prst="ellipse">
              <a:avLst/>
            </a:prstGeom>
            <a:solidFill>
              <a:schemeClr val="lt2"/>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429" name="Google Shape;429;p23"/>
            <p:cNvCxnSpPr/>
            <p:nvPr/>
          </p:nvCxnSpPr>
          <p:spPr>
            <a:xfrm>
              <a:off x="2256" y="1396"/>
              <a:ext cx="0" cy="568"/>
            </a:xfrm>
            <a:prstGeom prst="straightConnector1">
              <a:avLst/>
            </a:prstGeom>
            <a:noFill/>
            <a:ln w="12700" cap="flat" cmpd="sng">
              <a:solidFill>
                <a:schemeClr val="dk1"/>
              </a:solidFill>
              <a:prstDash val="solid"/>
              <a:round/>
              <a:headEnd type="none" w="med" len="med"/>
              <a:tailEnd type="none" w="med" len="med"/>
            </a:ln>
          </p:spPr>
        </p:cxnSp>
        <p:cxnSp>
          <p:nvCxnSpPr>
            <p:cNvPr id="430" name="Google Shape;430;p23"/>
            <p:cNvCxnSpPr/>
            <p:nvPr/>
          </p:nvCxnSpPr>
          <p:spPr>
            <a:xfrm>
              <a:off x="1536" y="1492"/>
              <a:ext cx="0" cy="376"/>
            </a:xfrm>
            <a:prstGeom prst="straightConnector1">
              <a:avLst/>
            </a:prstGeom>
            <a:noFill/>
            <a:ln w="12700" cap="flat" cmpd="sng">
              <a:solidFill>
                <a:schemeClr val="dk1"/>
              </a:solidFill>
              <a:prstDash val="solid"/>
              <a:round/>
              <a:headEnd type="none" w="med" len="med"/>
              <a:tailEnd type="none" w="med" len="med"/>
            </a:ln>
          </p:spPr>
        </p:cxnSp>
        <p:cxnSp>
          <p:nvCxnSpPr>
            <p:cNvPr id="431" name="Google Shape;431;p23"/>
            <p:cNvCxnSpPr/>
            <p:nvPr/>
          </p:nvCxnSpPr>
          <p:spPr>
            <a:xfrm>
              <a:off x="1872" y="1396"/>
              <a:ext cx="0" cy="520"/>
            </a:xfrm>
            <a:prstGeom prst="straightConnector1">
              <a:avLst/>
            </a:prstGeom>
            <a:noFill/>
            <a:ln w="12700" cap="flat" cmpd="sng">
              <a:solidFill>
                <a:schemeClr val="dk1"/>
              </a:solidFill>
              <a:prstDash val="solid"/>
              <a:round/>
              <a:headEnd type="none" w="med" len="med"/>
              <a:tailEnd type="none" w="med" len="med"/>
            </a:ln>
          </p:spPr>
        </p:cxnSp>
        <p:cxnSp>
          <p:nvCxnSpPr>
            <p:cNvPr id="432" name="Google Shape;432;p23"/>
            <p:cNvCxnSpPr/>
            <p:nvPr/>
          </p:nvCxnSpPr>
          <p:spPr>
            <a:xfrm>
              <a:off x="2640" y="1396"/>
              <a:ext cx="0" cy="568"/>
            </a:xfrm>
            <a:prstGeom prst="straightConnector1">
              <a:avLst/>
            </a:prstGeom>
            <a:noFill/>
            <a:ln w="12700" cap="flat" cmpd="sng">
              <a:solidFill>
                <a:schemeClr val="dk1"/>
              </a:solidFill>
              <a:prstDash val="solid"/>
              <a:round/>
              <a:headEnd type="none" w="med" len="med"/>
              <a:tailEnd type="none" w="med" len="med"/>
            </a:ln>
          </p:spPr>
        </p:cxnSp>
        <p:cxnSp>
          <p:nvCxnSpPr>
            <p:cNvPr id="433" name="Google Shape;433;p23"/>
            <p:cNvCxnSpPr/>
            <p:nvPr/>
          </p:nvCxnSpPr>
          <p:spPr>
            <a:xfrm>
              <a:off x="2976" y="1444"/>
              <a:ext cx="0" cy="424"/>
            </a:xfrm>
            <a:prstGeom prst="straightConnector1">
              <a:avLst/>
            </a:prstGeom>
            <a:noFill/>
            <a:ln w="12700" cap="flat" cmpd="sng">
              <a:solidFill>
                <a:schemeClr val="dk1"/>
              </a:solidFill>
              <a:prstDash val="solid"/>
              <a:round/>
              <a:headEnd type="none" w="med" len="med"/>
              <a:tailEnd type="none" w="med" len="med"/>
            </a:ln>
          </p:spPr>
        </p:cxnSp>
        <p:sp>
          <p:nvSpPr>
            <p:cNvPr id="434" name="Google Shape;434;p23" descr="Vertical oscura"/>
            <p:cNvSpPr/>
            <p:nvPr/>
          </p:nvSpPr>
          <p:spPr>
            <a:xfrm>
              <a:off x="2068" y="2308"/>
              <a:ext cx="328" cy="328"/>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435" name="Google Shape;435;p23"/>
            <p:cNvGrpSpPr/>
            <p:nvPr/>
          </p:nvGrpSpPr>
          <p:grpSpPr>
            <a:xfrm>
              <a:off x="1104" y="2308"/>
              <a:ext cx="476" cy="328"/>
              <a:chOff x="1104" y="2308"/>
              <a:chExt cx="476" cy="328"/>
            </a:xfrm>
          </p:grpSpPr>
          <p:sp>
            <p:nvSpPr>
              <p:cNvPr id="436" name="Google Shape;436;p23" descr="Tablero de damas grande"/>
              <p:cNvSpPr/>
              <p:nvPr/>
            </p:nvSpPr>
            <p:spPr>
              <a:xfrm>
                <a:off x="1252" y="2308"/>
                <a:ext cx="328" cy="328"/>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437" name="Google Shape;437;p23"/>
              <p:cNvCxnSpPr/>
              <p:nvPr/>
            </p:nvCxnSpPr>
            <p:spPr>
              <a:xfrm>
                <a:off x="1108" y="2496"/>
                <a:ext cx="136" cy="0"/>
              </a:xfrm>
              <a:prstGeom prst="straightConnector1">
                <a:avLst/>
              </a:prstGeom>
              <a:noFill/>
              <a:ln w="12700" cap="flat" cmpd="sng">
                <a:solidFill>
                  <a:schemeClr val="dk1"/>
                </a:solidFill>
                <a:prstDash val="solid"/>
                <a:round/>
                <a:headEnd type="none" w="med" len="med"/>
                <a:tailEnd type="none" w="med" len="med"/>
              </a:ln>
            </p:spPr>
          </p:cxnSp>
          <p:cxnSp>
            <p:nvCxnSpPr>
              <p:cNvPr id="438" name="Google Shape;438;p23"/>
              <p:cNvCxnSpPr/>
              <p:nvPr/>
            </p:nvCxnSpPr>
            <p:spPr>
              <a:xfrm>
                <a:off x="1104" y="2356"/>
                <a:ext cx="0" cy="280"/>
              </a:xfrm>
              <a:prstGeom prst="straightConnector1">
                <a:avLst/>
              </a:prstGeom>
              <a:noFill/>
              <a:ln w="12700" cap="flat" cmpd="sng">
                <a:solidFill>
                  <a:schemeClr val="dk1"/>
                </a:solidFill>
                <a:prstDash val="solid"/>
                <a:round/>
                <a:headEnd type="none" w="med" len="med"/>
                <a:tailEnd type="none" w="med" len="med"/>
              </a:ln>
            </p:spPr>
          </p:cxnSp>
        </p:grpSp>
        <p:grpSp>
          <p:nvGrpSpPr>
            <p:cNvPr id="439" name="Google Shape;439;p23"/>
            <p:cNvGrpSpPr/>
            <p:nvPr/>
          </p:nvGrpSpPr>
          <p:grpSpPr>
            <a:xfrm>
              <a:off x="3028" y="2204"/>
              <a:ext cx="328" cy="432"/>
              <a:chOff x="3028" y="2204"/>
              <a:chExt cx="328" cy="432"/>
            </a:xfrm>
          </p:grpSpPr>
          <p:sp>
            <p:nvSpPr>
              <p:cNvPr id="440" name="Google Shape;440;p23" descr="Zigzag"/>
              <p:cNvSpPr/>
              <p:nvPr/>
            </p:nvSpPr>
            <p:spPr>
              <a:xfrm>
                <a:off x="3028" y="2308"/>
                <a:ext cx="328" cy="328"/>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441" name="Google Shape;441;p23"/>
              <p:cNvCxnSpPr/>
              <p:nvPr/>
            </p:nvCxnSpPr>
            <p:spPr>
              <a:xfrm rot="10800000" flipH="1">
                <a:off x="3172" y="2204"/>
                <a:ext cx="88" cy="104"/>
              </a:xfrm>
              <a:prstGeom prst="straightConnector1">
                <a:avLst/>
              </a:prstGeom>
              <a:noFill/>
              <a:ln w="12700" cap="flat" cmpd="sng">
                <a:solidFill>
                  <a:schemeClr val="dk1"/>
                </a:solidFill>
                <a:prstDash val="solid"/>
                <a:round/>
                <a:headEnd type="none" w="med" len="med"/>
                <a:tailEnd type="none" w="med" len="med"/>
              </a:ln>
            </p:spPr>
          </p:cxnSp>
          <p:cxnSp>
            <p:nvCxnSpPr>
              <p:cNvPr id="442" name="Google Shape;442;p23"/>
              <p:cNvCxnSpPr/>
              <p:nvPr/>
            </p:nvCxnSpPr>
            <p:spPr>
              <a:xfrm>
                <a:off x="3172" y="2308"/>
                <a:ext cx="40" cy="88"/>
              </a:xfrm>
              <a:prstGeom prst="straightConnector1">
                <a:avLst/>
              </a:prstGeom>
              <a:noFill/>
              <a:ln w="12700" cap="flat" cmpd="sng">
                <a:solidFill>
                  <a:schemeClr val="dk1"/>
                </a:solidFill>
                <a:prstDash val="solid"/>
                <a:round/>
                <a:headEnd type="none" w="med" len="med"/>
                <a:tailEnd type="none" w="med" len="med"/>
              </a:ln>
            </p:spPr>
          </p:cxnSp>
        </p:grpSp>
        <p:sp>
          <p:nvSpPr>
            <p:cNvPr id="443" name="Google Shape;443;p23"/>
            <p:cNvSpPr/>
            <p:nvPr/>
          </p:nvSpPr>
          <p:spPr>
            <a:xfrm>
              <a:off x="1348" y="1636"/>
              <a:ext cx="88" cy="88"/>
            </a:xfrm>
            <a:prstGeom prst="ellipse">
              <a:avLst/>
            </a:prstGeom>
            <a:solidFill>
              <a:srgbClr val="9234DB"/>
            </a:solidFill>
            <a:ln w="12700" cap="flat" cmpd="sng">
              <a:solidFill>
                <a:srgbClr val="9234DB"/>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4" name="Google Shape;444;p23"/>
            <p:cNvSpPr/>
            <p:nvPr/>
          </p:nvSpPr>
          <p:spPr>
            <a:xfrm>
              <a:off x="3076" y="1636"/>
              <a:ext cx="88" cy="88"/>
            </a:xfrm>
            <a:prstGeom prst="ellipse">
              <a:avLst/>
            </a:prstGeom>
            <a:solidFill>
              <a:srgbClr val="9234DB"/>
            </a:solidFill>
            <a:ln w="12700" cap="flat" cmpd="sng">
              <a:solidFill>
                <a:srgbClr val="9234DB"/>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5" name="Google Shape;445;p23"/>
            <p:cNvSpPr/>
            <p:nvPr/>
          </p:nvSpPr>
          <p:spPr>
            <a:xfrm>
              <a:off x="1684" y="1636"/>
              <a:ext cx="88" cy="88"/>
            </a:xfrm>
            <a:prstGeom prst="ellipse">
              <a:avLst/>
            </a:prstGeom>
            <a:solidFill>
              <a:srgbClr val="F95AB7"/>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6" name="Google Shape;446;p23"/>
            <p:cNvSpPr/>
            <p:nvPr/>
          </p:nvSpPr>
          <p:spPr>
            <a:xfrm>
              <a:off x="1684" y="1636"/>
              <a:ext cx="88" cy="88"/>
            </a:xfrm>
            <a:prstGeom prst="ellipse">
              <a:avLst/>
            </a:prstGeom>
            <a:solidFill>
              <a:srgbClr val="F95AB7"/>
            </a:solidFill>
            <a:ln w="12700" cap="flat" cmpd="sng">
              <a:solidFill>
                <a:srgbClr val="F95AB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7" name="Google Shape;447;p23"/>
            <p:cNvSpPr/>
            <p:nvPr/>
          </p:nvSpPr>
          <p:spPr>
            <a:xfrm>
              <a:off x="2356" y="1636"/>
              <a:ext cx="88" cy="88"/>
            </a:xfrm>
            <a:prstGeom prst="ellipse">
              <a:avLst/>
            </a:prstGeom>
            <a:solidFill>
              <a:srgbClr val="F95AB7"/>
            </a:solidFill>
            <a:ln w="12700" cap="flat" cmpd="sng">
              <a:solidFill>
                <a:srgbClr val="F95AB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8" name="Google Shape;448;p23"/>
            <p:cNvSpPr/>
            <p:nvPr/>
          </p:nvSpPr>
          <p:spPr>
            <a:xfrm>
              <a:off x="2020" y="1636"/>
              <a:ext cx="88" cy="88"/>
            </a:xfrm>
            <a:prstGeom prst="ellipse">
              <a:avLst/>
            </a:prstGeom>
            <a:solidFill>
              <a:srgbClr val="063DE8"/>
            </a:solidFill>
            <a:ln w="12700" cap="flat" cmpd="sng">
              <a:solidFill>
                <a:srgbClr val="063DE8"/>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9" name="Google Shape;449;p23"/>
            <p:cNvSpPr/>
            <p:nvPr/>
          </p:nvSpPr>
          <p:spPr>
            <a:xfrm>
              <a:off x="2740" y="1636"/>
              <a:ext cx="88" cy="88"/>
            </a:xfrm>
            <a:prstGeom prst="ellipse">
              <a:avLst/>
            </a:prstGeom>
            <a:solidFill>
              <a:srgbClr val="063DE8"/>
            </a:solidFill>
            <a:ln w="12700" cap="flat" cmpd="sng">
              <a:solidFill>
                <a:srgbClr val="063DE8"/>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450" name="Google Shape;450;p23"/>
            <p:cNvCxnSpPr/>
            <p:nvPr/>
          </p:nvCxnSpPr>
          <p:spPr>
            <a:xfrm>
              <a:off x="1392" y="1828"/>
              <a:ext cx="0" cy="424"/>
            </a:xfrm>
            <a:prstGeom prst="straightConnector1">
              <a:avLst/>
            </a:prstGeom>
            <a:noFill/>
            <a:ln w="12700" cap="flat" cmpd="sng">
              <a:solidFill>
                <a:schemeClr val="dk1"/>
              </a:solidFill>
              <a:prstDash val="solid"/>
              <a:round/>
              <a:headEnd type="none" w="med" len="med"/>
              <a:tailEnd type="triangle" w="med" len="med"/>
            </a:ln>
          </p:spPr>
        </p:cxnSp>
        <p:cxnSp>
          <p:nvCxnSpPr>
            <p:cNvPr id="451" name="Google Shape;451;p23"/>
            <p:cNvCxnSpPr/>
            <p:nvPr/>
          </p:nvCxnSpPr>
          <p:spPr>
            <a:xfrm flipH="1">
              <a:off x="1436" y="1828"/>
              <a:ext cx="1640" cy="424"/>
            </a:xfrm>
            <a:prstGeom prst="straightConnector1">
              <a:avLst/>
            </a:prstGeom>
            <a:noFill/>
            <a:ln w="12700" cap="flat" cmpd="sng">
              <a:solidFill>
                <a:schemeClr val="dk1"/>
              </a:solidFill>
              <a:prstDash val="solid"/>
              <a:round/>
              <a:headEnd type="none" w="med" len="med"/>
              <a:tailEnd type="triangle" w="med" len="med"/>
            </a:ln>
          </p:spPr>
        </p:cxnSp>
        <p:cxnSp>
          <p:nvCxnSpPr>
            <p:cNvPr id="452" name="Google Shape;452;p23"/>
            <p:cNvCxnSpPr/>
            <p:nvPr/>
          </p:nvCxnSpPr>
          <p:spPr>
            <a:xfrm>
              <a:off x="1732" y="1780"/>
              <a:ext cx="424" cy="472"/>
            </a:xfrm>
            <a:prstGeom prst="straightConnector1">
              <a:avLst/>
            </a:prstGeom>
            <a:noFill/>
            <a:ln w="12700" cap="flat" cmpd="sng">
              <a:solidFill>
                <a:schemeClr val="dk1"/>
              </a:solidFill>
              <a:prstDash val="solid"/>
              <a:round/>
              <a:headEnd type="none" w="med" len="med"/>
              <a:tailEnd type="triangle" w="med" len="med"/>
            </a:ln>
          </p:spPr>
        </p:cxnSp>
        <p:cxnSp>
          <p:nvCxnSpPr>
            <p:cNvPr id="453" name="Google Shape;453;p23"/>
            <p:cNvCxnSpPr/>
            <p:nvPr/>
          </p:nvCxnSpPr>
          <p:spPr>
            <a:xfrm flipH="1">
              <a:off x="2300" y="1780"/>
              <a:ext cx="104" cy="472"/>
            </a:xfrm>
            <a:prstGeom prst="straightConnector1">
              <a:avLst/>
            </a:prstGeom>
            <a:noFill/>
            <a:ln w="12700" cap="flat" cmpd="sng">
              <a:solidFill>
                <a:schemeClr val="dk1"/>
              </a:solidFill>
              <a:prstDash val="solid"/>
              <a:round/>
              <a:headEnd type="none" w="med" len="med"/>
              <a:tailEnd type="triangle" w="med" len="med"/>
            </a:ln>
          </p:spPr>
        </p:cxnSp>
        <p:cxnSp>
          <p:nvCxnSpPr>
            <p:cNvPr id="454" name="Google Shape;454;p23"/>
            <p:cNvCxnSpPr/>
            <p:nvPr/>
          </p:nvCxnSpPr>
          <p:spPr>
            <a:xfrm>
              <a:off x="2068" y="1828"/>
              <a:ext cx="904" cy="472"/>
            </a:xfrm>
            <a:prstGeom prst="straightConnector1">
              <a:avLst/>
            </a:prstGeom>
            <a:noFill/>
            <a:ln w="12700" cap="flat" cmpd="sng">
              <a:solidFill>
                <a:schemeClr val="dk1"/>
              </a:solidFill>
              <a:prstDash val="solid"/>
              <a:round/>
              <a:headEnd type="none" w="med" len="med"/>
              <a:tailEnd type="triangle" w="med" len="med"/>
            </a:ln>
          </p:spPr>
        </p:cxnSp>
        <p:cxnSp>
          <p:nvCxnSpPr>
            <p:cNvPr id="455" name="Google Shape;455;p23"/>
            <p:cNvCxnSpPr/>
            <p:nvPr/>
          </p:nvCxnSpPr>
          <p:spPr>
            <a:xfrm>
              <a:off x="2788" y="1780"/>
              <a:ext cx="328" cy="520"/>
            </a:xfrm>
            <a:prstGeom prst="straightConnector1">
              <a:avLst/>
            </a:prstGeom>
            <a:noFill/>
            <a:ln w="12700" cap="flat" cmpd="sng">
              <a:solidFill>
                <a:schemeClr val="dk1"/>
              </a:solidFill>
              <a:prstDash val="solid"/>
              <a:round/>
              <a:headEnd type="none" w="med" len="med"/>
              <a:tailEnd type="triangle" w="med" len="med"/>
            </a:ln>
          </p:spPr>
        </p:cxn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24"/>
          <p:cNvSpPr txBox="1"/>
          <p:nvPr/>
        </p:nvSpPr>
        <p:spPr>
          <a:xfrm>
            <a:off x="119336" y="980728"/>
            <a:ext cx="422102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800"/>
              <a:buFont typeface="Poppins"/>
              <a:buNone/>
            </a:pPr>
            <a:r>
              <a:rPr lang="en-US" sz="2800" b="1">
                <a:solidFill>
                  <a:schemeClr val="dk2"/>
                </a:solidFill>
                <a:latin typeface="Poppins"/>
                <a:ea typeface="Poppins"/>
                <a:cs typeface="Poppins"/>
                <a:sym typeface="Poppins"/>
              </a:rPr>
              <a:t>Diagrama de Secuencia</a:t>
            </a:r>
            <a:endParaRPr/>
          </a:p>
        </p:txBody>
      </p:sp>
      <p:sp>
        <p:nvSpPr>
          <p:cNvPr id="464" name="Google Shape;464;p24"/>
          <p:cNvSpPr txBox="1"/>
          <p:nvPr/>
        </p:nvSpPr>
        <p:spPr>
          <a:xfrm>
            <a:off x="263352" y="1844824"/>
            <a:ext cx="11737304" cy="4524315"/>
          </a:xfrm>
          <a:prstGeom prst="rect">
            <a:avLst/>
          </a:prstGeom>
          <a:noFill/>
          <a:ln>
            <a:noFill/>
          </a:ln>
        </p:spPr>
        <p:txBody>
          <a:bodyPr spcFirstLastPara="1" wrap="square" lIns="91425" tIns="45700" rIns="91425" bIns="45700" anchor="ctr" anchorCtr="0">
            <a:spAutoFit/>
          </a:bodyPr>
          <a:lstStyle/>
          <a:p>
            <a:pPr marL="0" marR="0" lvl="0" indent="-101600" algn="l" rtl="0">
              <a:lnSpc>
                <a:spcPct val="100000"/>
              </a:lnSpc>
              <a:spcBef>
                <a:spcPts val="0"/>
              </a:spcBef>
              <a:spcAft>
                <a:spcPts val="0"/>
              </a:spcAft>
              <a:buClr>
                <a:schemeClr val="dk2"/>
              </a:buClr>
              <a:buSzPts val="1600"/>
              <a:buFont typeface="Noto Sans Symbols"/>
              <a:buChar char="🡺"/>
            </a:pPr>
            <a:r>
              <a:rPr lang="en-US" sz="2000">
                <a:solidFill>
                  <a:schemeClr val="dk1"/>
                </a:solidFill>
                <a:latin typeface="Poppins"/>
                <a:ea typeface="Poppins"/>
                <a:cs typeface="Poppins"/>
                <a:sym typeface="Poppins"/>
              </a:rPr>
              <a:t> </a:t>
            </a:r>
            <a:r>
              <a:rPr lang="en-US" sz="2000" b="1">
                <a:solidFill>
                  <a:schemeClr val="dk1"/>
                </a:solidFill>
                <a:latin typeface="Poppins"/>
                <a:ea typeface="Poppins"/>
                <a:cs typeface="Poppins"/>
                <a:sym typeface="Poppins"/>
              </a:rPr>
              <a:t>CLASIFICACIÓN</a:t>
            </a:r>
            <a:r>
              <a:rPr lang="en-US" sz="2000">
                <a:solidFill>
                  <a:schemeClr val="dk1"/>
                </a:solidFill>
                <a:latin typeface="Poppins"/>
                <a:ea typeface="Poppins"/>
                <a:cs typeface="Poppins"/>
                <a:sym typeface="Poppins"/>
              </a:rPr>
              <a:t>: </a:t>
            </a:r>
            <a:r>
              <a:rPr lang="en-US" sz="2000" b="1">
                <a:solidFill>
                  <a:srgbClr val="990099"/>
                </a:solidFill>
                <a:latin typeface="Poppins"/>
                <a:ea typeface="Poppins"/>
                <a:cs typeface="Poppins"/>
                <a:sym typeface="Poppins"/>
              </a:rPr>
              <a:t>De comportamiento, dinámico, lógico.</a:t>
            </a:r>
            <a:endParaRPr/>
          </a:p>
          <a:p>
            <a:pPr marL="0" marR="0" lvl="0" indent="-101600" algn="l" rtl="0">
              <a:lnSpc>
                <a:spcPct val="100000"/>
              </a:lnSpc>
              <a:spcBef>
                <a:spcPts val="0"/>
              </a:spcBef>
              <a:spcAft>
                <a:spcPts val="0"/>
              </a:spcAft>
              <a:buClr>
                <a:schemeClr val="dk2"/>
              </a:buClr>
              <a:buSzPts val="1600"/>
              <a:buFont typeface="Noto Sans Symbols"/>
              <a:buChar char="🡺"/>
            </a:pPr>
            <a:r>
              <a:rPr lang="en-US" sz="2000" b="1">
                <a:solidFill>
                  <a:srgbClr val="990099"/>
                </a:solidFill>
                <a:latin typeface="Poppins"/>
                <a:ea typeface="Poppins"/>
                <a:cs typeface="Poppins"/>
                <a:sym typeface="Poppins"/>
              </a:rPr>
              <a:t> </a:t>
            </a:r>
            <a:r>
              <a:rPr lang="en-US" sz="2000" b="1">
                <a:solidFill>
                  <a:schemeClr val="dk1"/>
                </a:solidFill>
                <a:latin typeface="Poppins"/>
                <a:ea typeface="Poppins"/>
                <a:cs typeface="Poppins"/>
                <a:sym typeface="Poppins"/>
              </a:rPr>
              <a:t>Uso: </a:t>
            </a:r>
            <a:endParaRPr sz="2000">
              <a:solidFill>
                <a:schemeClr val="dk1"/>
              </a:solidFill>
              <a:latin typeface="Poppins"/>
              <a:ea typeface="Poppins"/>
              <a:cs typeface="Poppins"/>
              <a:sym typeface="Poppins"/>
            </a:endParaRPr>
          </a:p>
          <a:p>
            <a:pPr marL="457200" marR="0" lvl="1" indent="-101600" algn="l" rtl="0">
              <a:lnSpc>
                <a:spcPct val="100000"/>
              </a:lnSpc>
              <a:spcBef>
                <a:spcPts val="0"/>
              </a:spcBef>
              <a:spcAft>
                <a:spcPts val="0"/>
              </a:spcAft>
              <a:buClr>
                <a:srgbClr val="0000FF"/>
              </a:buClr>
              <a:buSzPts val="1600"/>
              <a:buFont typeface="Noto Sans Symbols"/>
              <a:buChar char="▪"/>
            </a:pPr>
            <a:r>
              <a:rPr lang="en-US" sz="2000" b="0" i="0" u="none" strike="noStrike" cap="none">
                <a:solidFill>
                  <a:schemeClr val="dk1"/>
                </a:solidFill>
                <a:latin typeface="Poppins"/>
                <a:ea typeface="Poppins"/>
                <a:cs typeface="Poppins"/>
                <a:sym typeface="Poppins"/>
              </a:rPr>
              <a:t> </a:t>
            </a:r>
            <a:r>
              <a:rPr lang="en-US" sz="1600" b="0" i="0" u="none" strike="noStrike" cap="none">
                <a:solidFill>
                  <a:srgbClr val="0000FF"/>
                </a:solidFill>
                <a:latin typeface="Poppins"/>
                <a:ea typeface="Poppins"/>
                <a:cs typeface="Poppins"/>
                <a:sym typeface="Poppins"/>
              </a:rPr>
              <a:t>Validar y describir la lógica de un escenario.</a:t>
            </a:r>
            <a:endParaRPr/>
          </a:p>
          <a:p>
            <a:pPr marL="457200" marR="0" lvl="1" indent="-81279" algn="l" rtl="0">
              <a:lnSpc>
                <a:spcPct val="100000"/>
              </a:lnSpc>
              <a:spcBef>
                <a:spcPts val="0"/>
              </a:spcBef>
              <a:spcAft>
                <a:spcPts val="0"/>
              </a:spcAft>
              <a:buClr>
                <a:srgbClr val="0000FF"/>
              </a:buClr>
              <a:buSzPts val="1280"/>
              <a:buFont typeface="Noto Sans Symbols"/>
              <a:buChar char="▪"/>
            </a:pPr>
            <a:r>
              <a:rPr lang="en-US" sz="1600" b="0" i="0" u="none" strike="noStrike" cap="none">
                <a:solidFill>
                  <a:srgbClr val="0000FF"/>
                </a:solidFill>
                <a:latin typeface="Poppins"/>
                <a:ea typeface="Poppins"/>
                <a:cs typeface="Poppins"/>
                <a:sym typeface="Poppins"/>
              </a:rPr>
              <a:t>  Explorar el diseño controlando la invocación de las operaciones definidas en las clases.</a:t>
            </a:r>
            <a:endParaRPr/>
          </a:p>
          <a:p>
            <a:pPr marL="457200" marR="0" lvl="1" indent="-81279" algn="l" rtl="0">
              <a:lnSpc>
                <a:spcPct val="100000"/>
              </a:lnSpc>
              <a:spcBef>
                <a:spcPts val="0"/>
              </a:spcBef>
              <a:spcAft>
                <a:spcPts val="0"/>
              </a:spcAft>
              <a:buClr>
                <a:srgbClr val="0000FF"/>
              </a:buClr>
              <a:buSzPts val="1280"/>
              <a:buFont typeface="Noto Sans Symbols"/>
              <a:buChar char="▪"/>
            </a:pPr>
            <a:r>
              <a:rPr lang="en-US" sz="1600" b="0" i="0" u="none" strike="noStrike" cap="none">
                <a:solidFill>
                  <a:srgbClr val="0000FF"/>
                </a:solidFill>
                <a:latin typeface="Poppins"/>
                <a:ea typeface="Poppins"/>
                <a:cs typeface="Poppins"/>
                <a:sym typeface="Poppins"/>
              </a:rPr>
              <a:t>  Detectar cuellos de botella en un diseño orientado a objetos.</a:t>
            </a:r>
            <a:endParaRPr/>
          </a:p>
          <a:p>
            <a:pPr marL="457200" marR="0" lvl="1" indent="-81279" algn="l" rtl="0">
              <a:lnSpc>
                <a:spcPct val="100000"/>
              </a:lnSpc>
              <a:spcBef>
                <a:spcPts val="0"/>
              </a:spcBef>
              <a:spcAft>
                <a:spcPts val="0"/>
              </a:spcAft>
              <a:buClr>
                <a:srgbClr val="0000FF"/>
              </a:buClr>
              <a:buSzPts val="1280"/>
              <a:buFont typeface="Noto Sans Symbols"/>
              <a:buChar char="▪"/>
            </a:pPr>
            <a:r>
              <a:rPr lang="en-US" sz="1600" b="0" i="0" u="none" strike="noStrike" cap="none">
                <a:solidFill>
                  <a:srgbClr val="0000FF"/>
                </a:solidFill>
                <a:latin typeface="Poppins"/>
                <a:ea typeface="Poppins"/>
                <a:cs typeface="Poppins"/>
                <a:sym typeface="Poppins"/>
              </a:rPr>
              <a:t>  Analizar qué clases son complejas en el sistema.</a:t>
            </a:r>
            <a:endParaRPr/>
          </a:p>
          <a:p>
            <a:pPr marL="457200" marR="0" lvl="1" indent="0" algn="l" rtl="0">
              <a:lnSpc>
                <a:spcPct val="100000"/>
              </a:lnSpc>
              <a:spcBef>
                <a:spcPts val="0"/>
              </a:spcBef>
              <a:spcAft>
                <a:spcPts val="0"/>
              </a:spcAft>
              <a:buClr>
                <a:srgbClr val="0000FF"/>
              </a:buClr>
              <a:buSzPts val="1280"/>
              <a:buFont typeface="Noto Sans Symbols"/>
              <a:buNone/>
            </a:pPr>
            <a:endParaRPr sz="1600" b="0" i="0" u="none" strike="noStrike" cap="none">
              <a:solidFill>
                <a:srgbClr val="0000FF"/>
              </a:solidFill>
              <a:latin typeface="Poppins"/>
              <a:ea typeface="Poppins"/>
              <a:cs typeface="Poppins"/>
              <a:sym typeface="Poppins"/>
            </a:endParaRPr>
          </a:p>
          <a:p>
            <a:pPr marL="0" marR="0" lvl="0" indent="-101600" algn="l" rtl="0">
              <a:lnSpc>
                <a:spcPct val="100000"/>
              </a:lnSpc>
              <a:spcBef>
                <a:spcPts val="0"/>
              </a:spcBef>
              <a:spcAft>
                <a:spcPts val="0"/>
              </a:spcAft>
              <a:buClr>
                <a:schemeClr val="dk2"/>
              </a:buClr>
              <a:buSzPts val="1600"/>
              <a:buFont typeface="Noto Sans Symbols"/>
              <a:buChar char="🡺"/>
            </a:pPr>
            <a:r>
              <a:rPr lang="en-US" sz="2000" b="1">
                <a:solidFill>
                  <a:schemeClr val="dk1"/>
                </a:solidFill>
                <a:latin typeface="Poppins"/>
                <a:ea typeface="Poppins"/>
                <a:cs typeface="Poppins"/>
                <a:sym typeface="Poppins"/>
              </a:rPr>
              <a:t> Diagrama</a:t>
            </a:r>
            <a:r>
              <a:rPr lang="en-US" sz="2000">
                <a:solidFill>
                  <a:schemeClr val="dk1"/>
                </a:solidFill>
                <a:latin typeface="Poppins"/>
                <a:ea typeface="Poppins"/>
                <a:cs typeface="Poppins"/>
                <a:sym typeface="Poppins"/>
              </a:rPr>
              <a:t> </a:t>
            </a:r>
            <a:r>
              <a:rPr lang="en-US" sz="2000" b="1">
                <a:solidFill>
                  <a:schemeClr val="dk1"/>
                </a:solidFill>
                <a:latin typeface="Poppins"/>
                <a:ea typeface="Poppins"/>
                <a:cs typeface="Poppins"/>
                <a:sym typeface="Poppins"/>
              </a:rPr>
              <a:t>de</a:t>
            </a:r>
            <a:r>
              <a:rPr lang="en-US" sz="2000">
                <a:solidFill>
                  <a:schemeClr val="dk1"/>
                </a:solidFill>
                <a:latin typeface="Poppins"/>
                <a:ea typeface="Poppins"/>
                <a:cs typeface="Poppins"/>
                <a:sym typeface="Poppins"/>
              </a:rPr>
              <a:t> </a:t>
            </a:r>
            <a:r>
              <a:rPr lang="en-US" sz="2000" b="1">
                <a:solidFill>
                  <a:schemeClr val="dk1"/>
                </a:solidFill>
                <a:latin typeface="Poppins"/>
                <a:ea typeface="Poppins"/>
                <a:cs typeface="Poppins"/>
                <a:sym typeface="Poppins"/>
              </a:rPr>
              <a:t>secuencia que enfatiza el orden de los mensajes en función </a:t>
            </a:r>
            <a:br>
              <a:rPr lang="en-US" sz="2000" b="1">
                <a:solidFill>
                  <a:schemeClr val="dk1"/>
                </a:solidFill>
                <a:latin typeface="Poppins"/>
                <a:ea typeface="Poppins"/>
                <a:cs typeface="Poppins"/>
                <a:sym typeface="Poppins"/>
              </a:rPr>
            </a:br>
            <a:r>
              <a:rPr lang="en-US" sz="2000" b="1">
                <a:solidFill>
                  <a:schemeClr val="dk1"/>
                </a:solidFill>
                <a:latin typeface="Poppins"/>
                <a:ea typeface="Poppins"/>
                <a:cs typeface="Poppins"/>
                <a:sym typeface="Poppins"/>
              </a:rPr>
              <a:t>    del tiempo. Muestra un conjunto de objetos y los mensajes enviados </a:t>
            </a:r>
            <a:br>
              <a:rPr lang="en-US" sz="2000" b="1">
                <a:solidFill>
                  <a:schemeClr val="dk1"/>
                </a:solidFill>
                <a:latin typeface="Poppins"/>
                <a:ea typeface="Poppins"/>
                <a:cs typeface="Poppins"/>
                <a:sym typeface="Poppins"/>
              </a:rPr>
            </a:br>
            <a:r>
              <a:rPr lang="en-US" sz="2000" b="1">
                <a:solidFill>
                  <a:schemeClr val="dk1"/>
                </a:solidFill>
                <a:latin typeface="Poppins"/>
                <a:ea typeface="Poppins"/>
                <a:cs typeface="Poppins"/>
                <a:sym typeface="Poppins"/>
              </a:rPr>
              <a:t>    y recibidos por esos objetos.</a:t>
            </a:r>
            <a:endParaRPr/>
          </a:p>
          <a:p>
            <a:pPr marL="0" marR="0" lvl="0" indent="-101600" algn="l" rtl="0">
              <a:lnSpc>
                <a:spcPct val="100000"/>
              </a:lnSpc>
              <a:spcBef>
                <a:spcPts val="0"/>
              </a:spcBef>
              <a:spcAft>
                <a:spcPts val="0"/>
              </a:spcAft>
              <a:buClr>
                <a:schemeClr val="dk2"/>
              </a:buClr>
              <a:buSzPts val="1600"/>
              <a:buFont typeface="Noto Sans Symbols"/>
              <a:buChar char="🡺"/>
            </a:pPr>
            <a:r>
              <a:rPr lang="en-US" sz="2000" b="1">
                <a:solidFill>
                  <a:schemeClr val="dk1"/>
                </a:solidFill>
                <a:latin typeface="Poppins"/>
                <a:ea typeface="Poppins"/>
                <a:cs typeface="Poppins"/>
                <a:sym typeface="Poppins"/>
              </a:rPr>
              <a:t> Contiene</a:t>
            </a:r>
            <a:r>
              <a:rPr lang="en-US" sz="2000">
                <a:solidFill>
                  <a:schemeClr val="dk1"/>
                </a:solidFill>
                <a:latin typeface="Poppins"/>
                <a:ea typeface="Poppins"/>
                <a:cs typeface="Poppins"/>
                <a:sym typeface="Poppins"/>
              </a:rPr>
              <a:t> </a:t>
            </a:r>
            <a:r>
              <a:rPr lang="en-US" sz="2000" b="1">
                <a:solidFill>
                  <a:schemeClr val="dk1"/>
                </a:solidFill>
                <a:latin typeface="Poppins"/>
                <a:ea typeface="Poppins"/>
                <a:cs typeface="Poppins"/>
                <a:sym typeface="Poppins"/>
              </a:rPr>
              <a:t>comúnmente:</a:t>
            </a:r>
            <a:endParaRPr/>
          </a:p>
          <a:p>
            <a:pPr marL="914400" marR="0" lvl="2" indent="-127000" algn="l" rtl="0">
              <a:lnSpc>
                <a:spcPct val="100000"/>
              </a:lnSpc>
              <a:spcBef>
                <a:spcPts val="1000"/>
              </a:spcBef>
              <a:spcAft>
                <a:spcPts val="0"/>
              </a:spcAft>
              <a:buClr>
                <a:srgbClr val="0000FF"/>
              </a:buClr>
              <a:buSzPts val="2000"/>
              <a:buFont typeface="Noto Sans Symbols"/>
              <a:buChar char="▪"/>
            </a:pPr>
            <a:r>
              <a:rPr lang="en-US" sz="2000" b="0" i="0" u="none" strike="noStrike" cap="none">
                <a:solidFill>
                  <a:schemeClr val="dk1"/>
                </a:solidFill>
                <a:latin typeface="Poppins"/>
                <a:ea typeface="Poppins"/>
                <a:cs typeface="Poppins"/>
                <a:sym typeface="Poppins"/>
              </a:rPr>
              <a:t> </a:t>
            </a:r>
            <a:r>
              <a:rPr lang="en-US" sz="1600" b="0" i="0" u="none" strike="noStrike" cap="none">
                <a:solidFill>
                  <a:srgbClr val="0000FF"/>
                </a:solidFill>
                <a:latin typeface="Poppins"/>
                <a:ea typeface="Poppins"/>
                <a:cs typeface="Poppins"/>
                <a:sym typeface="Poppins"/>
              </a:rPr>
              <a:t>Objetos</a:t>
            </a:r>
            <a:endParaRPr/>
          </a:p>
          <a:p>
            <a:pPr marL="914400" marR="0" lvl="2" indent="-101600" algn="l" rtl="0">
              <a:lnSpc>
                <a:spcPct val="100000"/>
              </a:lnSpc>
              <a:spcBef>
                <a:spcPts val="800"/>
              </a:spcBef>
              <a:spcAft>
                <a:spcPts val="0"/>
              </a:spcAft>
              <a:buClr>
                <a:srgbClr val="0000FF"/>
              </a:buClr>
              <a:buSzPts val="1600"/>
              <a:buFont typeface="Noto Sans Symbols"/>
              <a:buChar char="▪"/>
            </a:pPr>
            <a:r>
              <a:rPr lang="en-US" sz="1600" b="0" i="0" u="none" strike="noStrike" cap="none">
                <a:solidFill>
                  <a:srgbClr val="0000FF"/>
                </a:solidFill>
                <a:latin typeface="Poppins"/>
                <a:ea typeface="Poppins"/>
                <a:cs typeface="Poppins"/>
                <a:sym typeface="Poppins"/>
              </a:rPr>
              <a:t> Links</a:t>
            </a:r>
            <a:endParaRPr/>
          </a:p>
          <a:p>
            <a:pPr marL="914400" marR="0" lvl="2" indent="-101600" algn="l" rtl="0">
              <a:lnSpc>
                <a:spcPct val="100000"/>
              </a:lnSpc>
              <a:spcBef>
                <a:spcPts val="800"/>
              </a:spcBef>
              <a:spcAft>
                <a:spcPts val="0"/>
              </a:spcAft>
              <a:buClr>
                <a:srgbClr val="0000FF"/>
              </a:buClr>
              <a:buSzPts val="1600"/>
              <a:buFont typeface="Noto Sans Symbols"/>
              <a:buChar char="▪"/>
            </a:pPr>
            <a:r>
              <a:rPr lang="en-US" sz="1600" b="0" i="0" u="none" strike="noStrike" cap="none">
                <a:solidFill>
                  <a:srgbClr val="0000FF"/>
                </a:solidFill>
                <a:latin typeface="Poppins"/>
                <a:ea typeface="Poppins"/>
                <a:cs typeface="Poppins"/>
                <a:sym typeface="Poppins"/>
              </a:rPr>
              <a:t> Mensajes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25"/>
          <p:cNvSpPr txBox="1"/>
          <p:nvPr/>
        </p:nvSpPr>
        <p:spPr>
          <a:xfrm>
            <a:off x="47703" y="862944"/>
            <a:ext cx="91440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90033"/>
              </a:buClr>
              <a:buSzPts val="2800"/>
              <a:buFont typeface="Arial"/>
              <a:buNone/>
            </a:pPr>
            <a:r>
              <a:rPr lang="en-US" sz="2800" b="1">
                <a:solidFill>
                  <a:srgbClr val="990033"/>
                </a:solidFill>
                <a:latin typeface="Arial"/>
                <a:ea typeface="Arial"/>
                <a:cs typeface="Arial"/>
                <a:sym typeface="Arial"/>
              </a:rPr>
              <a:t>Elementos que intervienen:</a:t>
            </a:r>
            <a:endParaRPr/>
          </a:p>
        </p:txBody>
      </p:sp>
      <p:pic>
        <p:nvPicPr>
          <p:cNvPr id="470" name="Google Shape;470;p25"/>
          <p:cNvPicPr preferRelativeResize="0"/>
          <p:nvPr/>
        </p:nvPicPr>
        <p:blipFill>
          <a:blip r:embed="rId3">
            <a:alphaModFix/>
          </a:blip>
          <a:stretch>
            <a:fillRect/>
          </a:stretch>
        </p:blipFill>
        <p:spPr>
          <a:xfrm>
            <a:off x="832825" y="1484839"/>
            <a:ext cx="9433801" cy="516703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27"/>
          <p:cNvSpPr txBox="1"/>
          <p:nvPr/>
        </p:nvSpPr>
        <p:spPr>
          <a:xfrm>
            <a:off x="119336" y="1772816"/>
            <a:ext cx="3312300" cy="163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000"/>
              <a:buFont typeface="Poppins"/>
              <a:buNone/>
            </a:pPr>
            <a:r>
              <a:rPr lang="en-US" sz="2000" b="1">
                <a:solidFill>
                  <a:schemeClr val="dk2"/>
                </a:solidFill>
                <a:latin typeface="Poppins"/>
                <a:ea typeface="Poppins"/>
                <a:cs typeface="Poppins"/>
                <a:sym typeface="Poppins"/>
              </a:rPr>
              <a:t>Diagrama de Secuencia </a:t>
            </a:r>
            <a:endParaRPr/>
          </a:p>
          <a:p>
            <a:pPr marL="0" marR="0" lvl="0" indent="0" algn="l" rtl="0">
              <a:lnSpc>
                <a:spcPct val="100000"/>
              </a:lnSpc>
              <a:spcBef>
                <a:spcPts val="0"/>
              </a:spcBef>
              <a:spcAft>
                <a:spcPts val="0"/>
              </a:spcAft>
              <a:buClr>
                <a:schemeClr val="dk2"/>
              </a:buClr>
              <a:buSzPts val="2000"/>
              <a:buFont typeface="Poppins"/>
              <a:buNone/>
            </a:pPr>
            <a:r>
              <a:rPr lang="en-US" sz="2000" b="1">
                <a:solidFill>
                  <a:schemeClr val="dk2"/>
                </a:solidFill>
                <a:latin typeface="Poppins"/>
                <a:ea typeface="Poppins"/>
                <a:cs typeface="Poppins"/>
                <a:sym typeface="Poppins"/>
              </a:rPr>
              <a:t>Sistema de Pedidos : Escenario Curso Normal</a:t>
            </a:r>
            <a:endParaRPr/>
          </a:p>
        </p:txBody>
      </p:sp>
      <p:pic>
        <p:nvPicPr>
          <p:cNvPr id="479" name="Google Shape;479;p27"/>
          <p:cNvPicPr preferRelativeResize="0"/>
          <p:nvPr/>
        </p:nvPicPr>
        <p:blipFill>
          <a:blip r:embed="rId3">
            <a:alphaModFix/>
          </a:blip>
          <a:stretch>
            <a:fillRect/>
          </a:stretch>
        </p:blipFill>
        <p:spPr>
          <a:xfrm>
            <a:off x="3584100" y="152400"/>
            <a:ext cx="7325550" cy="6554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p:nvPr/>
        </p:nvSpPr>
        <p:spPr>
          <a:xfrm>
            <a:off x="2927352" y="1430340"/>
            <a:ext cx="6276975" cy="5857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3200"/>
              <a:buFont typeface="Poppins"/>
              <a:buNone/>
            </a:pPr>
            <a:r>
              <a:rPr lang="en-US" sz="3200" b="1" i="0" u="none" strike="noStrike" cap="none">
                <a:solidFill>
                  <a:schemeClr val="folHlink"/>
                </a:solidFill>
                <a:latin typeface="Poppins"/>
                <a:ea typeface="Poppins"/>
                <a:cs typeface="Poppins"/>
                <a:sym typeface="Poppins"/>
              </a:rPr>
              <a:t>¿ Por qué UML es un lenguaje?</a:t>
            </a:r>
            <a:endParaRPr/>
          </a:p>
        </p:txBody>
      </p:sp>
      <p:sp>
        <p:nvSpPr>
          <p:cNvPr id="113" name="Google Shape;113;p3"/>
          <p:cNvSpPr txBox="1"/>
          <p:nvPr/>
        </p:nvSpPr>
        <p:spPr>
          <a:xfrm>
            <a:off x="623392" y="2438402"/>
            <a:ext cx="11089231" cy="2529923"/>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chemeClr val="dk2"/>
              </a:buClr>
              <a:buSzPts val="2400"/>
              <a:buFont typeface="Noto Sans Symbols"/>
              <a:buChar char="⇨"/>
            </a:pPr>
            <a:r>
              <a:rPr lang="en-US" sz="2400" b="0" i="0" u="none" strike="noStrike" cap="none">
                <a:solidFill>
                  <a:schemeClr val="dk1"/>
                </a:solidFill>
                <a:latin typeface="Poppins"/>
                <a:ea typeface="Poppins"/>
                <a:cs typeface="Poppins"/>
                <a:sym typeface="Poppins"/>
              </a:rPr>
              <a:t> </a:t>
            </a:r>
            <a:r>
              <a:rPr lang="en-US" sz="2400" b="1" i="0" u="none" strike="noStrike" cap="none">
                <a:solidFill>
                  <a:schemeClr val="dk1"/>
                </a:solidFill>
                <a:latin typeface="Poppins"/>
                <a:ea typeface="Poppins"/>
                <a:cs typeface="Poppins"/>
                <a:sym typeface="Poppins"/>
              </a:rPr>
              <a:t>Provee un vocabulario  y reglas para combinar los elementos del </a:t>
            </a:r>
            <a:br>
              <a:rPr lang="en-US" sz="2400" b="1" i="0" u="none" strike="noStrike" cap="none">
                <a:solidFill>
                  <a:schemeClr val="dk1"/>
                </a:solidFill>
                <a:latin typeface="Poppins"/>
                <a:ea typeface="Poppins"/>
                <a:cs typeface="Poppins"/>
                <a:sym typeface="Poppins"/>
              </a:rPr>
            </a:br>
            <a:r>
              <a:rPr lang="en-US" sz="2400" b="1" i="0" u="none" strike="noStrike" cap="none">
                <a:solidFill>
                  <a:schemeClr val="dk1"/>
                </a:solidFill>
                <a:latin typeface="Poppins"/>
                <a:ea typeface="Poppins"/>
                <a:cs typeface="Poppins"/>
                <a:sym typeface="Poppins"/>
              </a:rPr>
              <a:t>    vocabulario con el propósito de comunicar.</a:t>
            </a:r>
            <a:endParaRPr sz="2400" b="0" i="0" u="none" strike="noStrike" cap="none">
              <a:solidFill>
                <a:schemeClr val="dk1"/>
              </a:solidFill>
              <a:latin typeface="Poppins"/>
              <a:ea typeface="Poppins"/>
              <a:cs typeface="Poppins"/>
              <a:sym typeface="Poppins"/>
            </a:endParaRPr>
          </a:p>
          <a:p>
            <a:pPr marL="0" marR="0" lvl="0" indent="0" algn="l" rtl="0">
              <a:lnSpc>
                <a:spcPct val="80000"/>
              </a:lnSpc>
              <a:spcBef>
                <a:spcPts val="0"/>
              </a:spcBef>
              <a:spcAft>
                <a:spcPts val="0"/>
              </a:spcAft>
              <a:buClr>
                <a:schemeClr val="dk2"/>
              </a:buClr>
              <a:buSzPts val="2400"/>
              <a:buFont typeface="Noto Sans Symbols"/>
              <a:buNone/>
            </a:pPr>
            <a:endParaRPr sz="2400" b="0" i="0" u="none" strike="noStrike" cap="none">
              <a:solidFill>
                <a:schemeClr val="dk1"/>
              </a:solidFill>
              <a:latin typeface="Poppins"/>
              <a:ea typeface="Poppins"/>
              <a:cs typeface="Poppins"/>
              <a:sym typeface="Poppins"/>
            </a:endParaRPr>
          </a:p>
          <a:p>
            <a:pPr marL="0" marR="0" lvl="0" indent="-152400" algn="l" rtl="0">
              <a:spcBef>
                <a:spcPts val="0"/>
              </a:spcBef>
              <a:spcAft>
                <a:spcPts val="0"/>
              </a:spcAft>
              <a:buClr>
                <a:schemeClr val="dk2"/>
              </a:buClr>
              <a:buSzPts val="2400"/>
              <a:buFont typeface="Noto Sans Symbols"/>
              <a:buChar char="⇨"/>
            </a:pPr>
            <a:r>
              <a:rPr lang="en-US" sz="2400" b="0" i="0" u="none" strike="noStrike" cap="none">
                <a:solidFill>
                  <a:schemeClr val="dk1"/>
                </a:solidFill>
                <a:latin typeface="Poppins"/>
                <a:ea typeface="Poppins"/>
                <a:cs typeface="Poppins"/>
                <a:sym typeface="Poppins"/>
              </a:rPr>
              <a:t> </a:t>
            </a:r>
            <a:r>
              <a:rPr lang="en-US" sz="2400" b="1" i="0" u="none" strike="noStrike" cap="none">
                <a:solidFill>
                  <a:schemeClr val="dk1"/>
                </a:solidFill>
                <a:latin typeface="Poppins"/>
                <a:ea typeface="Poppins"/>
                <a:cs typeface="Poppins"/>
                <a:sym typeface="Poppins"/>
              </a:rPr>
              <a:t>En un lenguaje de modelado esos vocabularios y reglas se focalizan  </a:t>
            </a:r>
            <a:br>
              <a:rPr lang="en-US" sz="2400" b="1" i="0" u="none" strike="noStrike" cap="none">
                <a:solidFill>
                  <a:schemeClr val="dk1"/>
                </a:solidFill>
                <a:latin typeface="Poppins"/>
                <a:ea typeface="Poppins"/>
                <a:cs typeface="Poppins"/>
                <a:sym typeface="Poppins"/>
              </a:rPr>
            </a:br>
            <a:r>
              <a:rPr lang="en-US" sz="2400" b="1" i="0" u="none" strike="noStrike" cap="none">
                <a:solidFill>
                  <a:schemeClr val="dk1"/>
                </a:solidFill>
                <a:latin typeface="Poppins"/>
                <a:ea typeface="Poppins"/>
                <a:cs typeface="Poppins"/>
                <a:sym typeface="Poppins"/>
              </a:rPr>
              <a:t>    en representaciones conceptuales y físicas de un sistema.</a:t>
            </a:r>
            <a:endParaRPr/>
          </a:p>
          <a:p>
            <a:pPr marL="0" marR="0" lvl="0" indent="0" algn="l" rtl="0">
              <a:lnSpc>
                <a:spcPct val="80000"/>
              </a:lnSpc>
              <a:spcBef>
                <a:spcPts val="0"/>
              </a:spcBef>
              <a:spcAft>
                <a:spcPts val="0"/>
              </a:spcAft>
              <a:buClr>
                <a:schemeClr val="dk2"/>
              </a:buClr>
              <a:buSzPts val="2400"/>
              <a:buFont typeface="Noto Sans Symbols"/>
              <a:buNone/>
            </a:pPr>
            <a:endParaRPr sz="2400" b="1" i="0" u="none" strike="noStrike" cap="none">
              <a:solidFill>
                <a:schemeClr val="dk1"/>
              </a:solidFill>
              <a:latin typeface="Poppins"/>
              <a:ea typeface="Poppins"/>
              <a:cs typeface="Poppins"/>
              <a:sym typeface="Poppins"/>
            </a:endParaRPr>
          </a:p>
          <a:p>
            <a:pPr marL="0" marR="0" lvl="0" indent="0" algn="l" rtl="0">
              <a:spcBef>
                <a:spcPts val="0"/>
              </a:spcBef>
              <a:spcAft>
                <a:spcPts val="0"/>
              </a:spcAft>
              <a:buClr>
                <a:srgbClr val="0000FF"/>
              </a:buClr>
              <a:buSzPts val="2400"/>
              <a:buFont typeface="Noto Sans Symbols"/>
              <a:buNone/>
            </a:pPr>
            <a:endParaRPr sz="2400" b="0" i="0" u="none" strike="noStrike" cap="none">
              <a:solidFill>
                <a:schemeClr val="dk1"/>
              </a:solidFill>
              <a:latin typeface="Poppins"/>
              <a:ea typeface="Poppins"/>
              <a:cs typeface="Poppins"/>
              <a:sym typeface="Poppins"/>
            </a:endParaRPr>
          </a:p>
        </p:txBody>
      </p:sp>
      <p:pic>
        <p:nvPicPr>
          <p:cNvPr id="114" name="Google Shape;114;p3" descr="Resultado de imagen para modelar software"/>
          <p:cNvPicPr preferRelativeResize="0"/>
          <p:nvPr/>
        </p:nvPicPr>
        <p:blipFill rotWithShape="1">
          <a:blip r:embed="rId3">
            <a:alphaModFix/>
          </a:blip>
          <a:srcRect/>
          <a:stretch/>
        </p:blipFill>
        <p:spPr>
          <a:xfrm>
            <a:off x="4948807" y="4653136"/>
            <a:ext cx="2438400" cy="1876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txBox="1"/>
          <p:nvPr/>
        </p:nvSpPr>
        <p:spPr>
          <a:xfrm>
            <a:off x="3575050" y="1174752"/>
            <a:ext cx="4745038"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4000"/>
              <a:buFont typeface="Poppins"/>
              <a:buNone/>
            </a:pPr>
            <a:r>
              <a:rPr lang="en-US" sz="4000" b="1" i="0" u="none" strike="noStrike" cap="none">
                <a:solidFill>
                  <a:schemeClr val="folHlink"/>
                </a:solidFill>
                <a:latin typeface="Poppins"/>
                <a:ea typeface="Poppins"/>
                <a:cs typeface="Poppins"/>
                <a:sym typeface="Poppins"/>
              </a:rPr>
              <a:t>Estructura de UML</a:t>
            </a:r>
            <a:endParaRPr/>
          </a:p>
        </p:txBody>
      </p:sp>
      <p:grpSp>
        <p:nvGrpSpPr>
          <p:cNvPr id="123" name="Google Shape;123;p4"/>
          <p:cNvGrpSpPr/>
          <p:nvPr/>
        </p:nvGrpSpPr>
        <p:grpSpPr>
          <a:xfrm>
            <a:off x="8328025" y="3232150"/>
            <a:ext cx="1881188" cy="1682750"/>
            <a:chOff x="4286" y="1995"/>
            <a:chExt cx="1185" cy="1413"/>
          </a:xfrm>
        </p:grpSpPr>
        <p:sp>
          <p:nvSpPr>
            <p:cNvPr id="124" name="Google Shape;124;p4"/>
            <p:cNvSpPr txBox="1"/>
            <p:nvPr/>
          </p:nvSpPr>
          <p:spPr>
            <a:xfrm>
              <a:off x="4422" y="3113"/>
              <a:ext cx="1048" cy="295"/>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chemeClr val="dk2"/>
                </a:buClr>
                <a:buSzPts val="1260"/>
                <a:buFont typeface="Noto Sans Symbols"/>
                <a:buNone/>
              </a:pPr>
              <a:r>
                <a:rPr lang="en-US" sz="1400" b="1" i="0" u="none" strike="noStrike" cap="none">
                  <a:solidFill>
                    <a:schemeClr val="dk1"/>
                  </a:solidFill>
                  <a:latin typeface="Poppins"/>
                  <a:ea typeface="Poppins"/>
                  <a:cs typeface="Poppins"/>
                  <a:sym typeface="Poppins"/>
                </a:rPr>
                <a:t> ARQUITECTURA</a:t>
              </a:r>
              <a:endParaRPr sz="1400" b="0" i="0" u="none" strike="noStrike" cap="none">
                <a:solidFill>
                  <a:schemeClr val="dk1"/>
                </a:solidFill>
                <a:latin typeface="Poppins"/>
                <a:ea typeface="Poppins"/>
                <a:cs typeface="Poppins"/>
                <a:sym typeface="Poppins"/>
              </a:endParaRPr>
            </a:p>
          </p:txBody>
        </p:sp>
        <p:pic>
          <p:nvPicPr>
            <p:cNvPr id="125" name="Google Shape;125;p4" descr="j0238242"/>
            <p:cNvPicPr preferRelativeResize="0"/>
            <p:nvPr/>
          </p:nvPicPr>
          <p:blipFill rotWithShape="1">
            <a:blip r:embed="rId3">
              <a:alphaModFix/>
            </a:blip>
            <a:srcRect/>
            <a:stretch/>
          </p:blipFill>
          <p:spPr>
            <a:xfrm>
              <a:off x="4286" y="1995"/>
              <a:ext cx="1185" cy="1047"/>
            </a:xfrm>
            <a:prstGeom prst="rect">
              <a:avLst/>
            </a:prstGeom>
            <a:noFill/>
            <a:ln>
              <a:noFill/>
            </a:ln>
          </p:spPr>
        </p:pic>
      </p:grpSp>
      <p:grpSp>
        <p:nvGrpSpPr>
          <p:cNvPr id="126" name="Google Shape;126;p4"/>
          <p:cNvGrpSpPr/>
          <p:nvPr/>
        </p:nvGrpSpPr>
        <p:grpSpPr>
          <a:xfrm>
            <a:off x="5159375" y="3375027"/>
            <a:ext cx="2489200" cy="1539875"/>
            <a:chOff x="2290" y="2115"/>
            <a:chExt cx="1568" cy="1293"/>
          </a:xfrm>
        </p:grpSpPr>
        <p:pic>
          <p:nvPicPr>
            <p:cNvPr id="127" name="Google Shape;127;p4" descr="j0283020"/>
            <p:cNvPicPr preferRelativeResize="0"/>
            <p:nvPr/>
          </p:nvPicPr>
          <p:blipFill rotWithShape="1">
            <a:blip r:embed="rId4">
              <a:alphaModFix/>
            </a:blip>
            <a:srcRect/>
            <a:stretch/>
          </p:blipFill>
          <p:spPr>
            <a:xfrm>
              <a:off x="2701" y="2115"/>
              <a:ext cx="995" cy="995"/>
            </a:xfrm>
            <a:prstGeom prst="rect">
              <a:avLst/>
            </a:prstGeom>
            <a:noFill/>
            <a:ln>
              <a:noFill/>
            </a:ln>
          </p:spPr>
        </p:pic>
        <p:sp>
          <p:nvSpPr>
            <p:cNvPr id="128" name="Google Shape;128;p4"/>
            <p:cNvSpPr txBox="1"/>
            <p:nvPr/>
          </p:nvSpPr>
          <p:spPr>
            <a:xfrm>
              <a:off x="2290" y="3113"/>
              <a:ext cx="1568" cy="295"/>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chemeClr val="dk2"/>
                </a:buClr>
                <a:buSzPts val="1260"/>
                <a:buFont typeface="Noto Sans Symbols"/>
                <a:buNone/>
              </a:pPr>
              <a:r>
                <a:rPr lang="en-US" sz="1400" b="0" i="0" u="none" strike="noStrike" cap="none">
                  <a:solidFill>
                    <a:schemeClr val="dk1"/>
                  </a:solidFill>
                  <a:latin typeface="Poppins"/>
                  <a:ea typeface="Poppins"/>
                  <a:cs typeface="Poppins"/>
                  <a:sym typeface="Poppins"/>
                </a:rPr>
                <a:t> </a:t>
              </a:r>
              <a:r>
                <a:rPr lang="en-US" sz="1400" b="1" i="0" u="none" strike="noStrike" cap="none">
                  <a:solidFill>
                    <a:schemeClr val="dk1"/>
                  </a:solidFill>
                  <a:latin typeface="Poppins"/>
                  <a:ea typeface="Poppins"/>
                  <a:cs typeface="Poppins"/>
                  <a:sym typeface="Poppins"/>
                </a:rPr>
                <a:t>MECANISMOS COMUNES </a:t>
              </a:r>
              <a:endParaRPr sz="1400" b="0" i="0" u="none" strike="noStrike" cap="none">
                <a:solidFill>
                  <a:schemeClr val="dk1"/>
                </a:solidFill>
                <a:latin typeface="Poppins"/>
                <a:ea typeface="Poppins"/>
                <a:cs typeface="Poppins"/>
                <a:sym typeface="Poppins"/>
              </a:endParaRPr>
            </a:p>
          </p:txBody>
        </p:sp>
      </p:grpSp>
      <p:grpSp>
        <p:nvGrpSpPr>
          <p:cNvPr id="129" name="Google Shape;129;p4"/>
          <p:cNvGrpSpPr/>
          <p:nvPr/>
        </p:nvGrpSpPr>
        <p:grpSpPr>
          <a:xfrm>
            <a:off x="1919288" y="3482977"/>
            <a:ext cx="2938462" cy="1431925"/>
            <a:chOff x="249" y="2205"/>
            <a:chExt cx="1851" cy="1203"/>
          </a:xfrm>
        </p:grpSpPr>
        <p:pic>
          <p:nvPicPr>
            <p:cNvPr id="130" name="Google Shape;130;p4" descr="j0295176"/>
            <p:cNvPicPr preferRelativeResize="0"/>
            <p:nvPr/>
          </p:nvPicPr>
          <p:blipFill rotWithShape="1">
            <a:blip r:embed="rId5">
              <a:alphaModFix/>
            </a:blip>
            <a:srcRect/>
            <a:stretch/>
          </p:blipFill>
          <p:spPr>
            <a:xfrm>
              <a:off x="612" y="2205"/>
              <a:ext cx="1134" cy="836"/>
            </a:xfrm>
            <a:prstGeom prst="rect">
              <a:avLst/>
            </a:prstGeom>
            <a:noFill/>
            <a:ln>
              <a:noFill/>
            </a:ln>
          </p:spPr>
        </p:pic>
        <p:sp>
          <p:nvSpPr>
            <p:cNvPr id="131" name="Google Shape;131;p4"/>
            <p:cNvSpPr txBox="1"/>
            <p:nvPr/>
          </p:nvSpPr>
          <p:spPr>
            <a:xfrm>
              <a:off x="249" y="3113"/>
              <a:ext cx="1851" cy="295"/>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chemeClr val="dk2"/>
                </a:buClr>
                <a:buSzPts val="1260"/>
                <a:buFont typeface="Noto Sans Symbols"/>
                <a:buNone/>
              </a:pPr>
              <a:r>
                <a:rPr lang="en-US" sz="1400" b="0" i="0" u="none" strike="noStrike" cap="none">
                  <a:solidFill>
                    <a:schemeClr val="dk1"/>
                  </a:solidFill>
                  <a:latin typeface="Poppins"/>
                  <a:ea typeface="Poppins"/>
                  <a:cs typeface="Poppins"/>
                  <a:sym typeface="Poppins"/>
                </a:rPr>
                <a:t> </a:t>
              </a:r>
              <a:r>
                <a:rPr lang="en-US" sz="1400" b="1" i="0" u="none" strike="noStrike" cap="none">
                  <a:solidFill>
                    <a:schemeClr val="dk1"/>
                  </a:solidFill>
                  <a:latin typeface="Poppins"/>
                  <a:ea typeface="Poppins"/>
                  <a:cs typeface="Poppins"/>
                  <a:sym typeface="Poppins"/>
                </a:rPr>
                <a:t>BLOQUES DE CONSTRUCCIÓN</a:t>
              </a:r>
              <a:endParaRPr sz="1400" b="0" i="0" u="none" strike="noStrike" cap="none">
                <a:solidFill>
                  <a:schemeClr val="dk1"/>
                </a:solidFill>
                <a:latin typeface="Poppins"/>
                <a:ea typeface="Poppins"/>
                <a:cs typeface="Poppins"/>
                <a:sym typeface="Poppins"/>
              </a:endParaRPr>
            </a:p>
          </p:txBody>
        </p:sp>
      </p:grpSp>
      <p:graphicFrame>
        <p:nvGraphicFramePr>
          <p:cNvPr id="132" name="Google Shape;132;p4"/>
          <p:cNvGraphicFramePr/>
          <p:nvPr/>
        </p:nvGraphicFramePr>
        <p:xfrm>
          <a:off x="5546725" y="1970088"/>
          <a:ext cx="1701800" cy="889000"/>
        </p:xfrm>
        <a:graphic>
          <a:graphicData uri="http://schemas.openxmlformats.org/presentationml/2006/ole">
            <mc:AlternateContent xmlns:mc="http://schemas.openxmlformats.org/markup-compatibility/2006">
              <mc:Choice xmlns:v="urn:schemas-microsoft-com:vml" Requires="v">
                <p:oleObj r:id="rId6" imgW="1701800" imgH="889000" progId="Paint.Picture">
                  <p:embed/>
                </p:oleObj>
              </mc:Choice>
              <mc:Fallback>
                <p:oleObj r:id="rId6" imgW="1701800" imgH="889000" progId="Paint.Picture">
                  <p:embed/>
                  <p:pic>
                    <p:nvPicPr>
                      <p:cNvPr id="132" name="Google Shape;132;p4"/>
                      <p:cNvPicPr preferRelativeResize="0"/>
                      <p:nvPr/>
                    </p:nvPicPr>
                    <p:blipFill rotWithShape="1">
                      <a:blip r:embed="rId7">
                        <a:alphaModFix/>
                      </a:blip>
                      <a:srcRect/>
                      <a:stretch/>
                    </p:blipFill>
                    <p:spPr>
                      <a:xfrm>
                        <a:off x="5546725" y="1970088"/>
                        <a:ext cx="1701800" cy="889000"/>
                      </a:xfrm>
                      <a:prstGeom prst="rect">
                        <a:avLst/>
                      </a:prstGeom>
                      <a:noFill/>
                      <a:ln>
                        <a:noFill/>
                      </a:ln>
                    </p:spPr>
                  </p:pic>
                </p:oleObj>
              </mc:Fallback>
            </mc:AlternateContent>
          </a:graphicData>
        </a:graphic>
      </p:graphicFrame>
      <p:sp>
        <p:nvSpPr>
          <p:cNvPr id="133" name="Google Shape;133;p4"/>
          <p:cNvSpPr/>
          <p:nvPr/>
        </p:nvSpPr>
        <p:spPr>
          <a:xfrm rot="2203280">
            <a:off x="5016500" y="2889250"/>
            <a:ext cx="215900" cy="539750"/>
          </a:xfrm>
          <a:prstGeom prst="downArrow">
            <a:avLst>
              <a:gd name="adj1" fmla="val 50000"/>
              <a:gd name="adj2" fmla="val 83333"/>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700" b="0" i="0" u="none" strike="noStrike" cap="none">
              <a:solidFill>
                <a:schemeClr val="dk1"/>
              </a:solidFill>
              <a:latin typeface="Arial Narrow"/>
              <a:ea typeface="Arial Narrow"/>
              <a:cs typeface="Arial Narrow"/>
              <a:sym typeface="Arial Narrow"/>
            </a:endParaRPr>
          </a:p>
        </p:txBody>
      </p:sp>
      <p:sp>
        <p:nvSpPr>
          <p:cNvPr id="134" name="Google Shape;134;p4"/>
          <p:cNvSpPr/>
          <p:nvPr/>
        </p:nvSpPr>
        <p:spPr>
          <a:xfrm>
            <a:off x="6311900" y="2941640"/>
            <a:ext cx="215900" cy="541337"/>
          </a:xfrm>
          <a:prstGeom prst="downArrow">
            <a:avLst>
              <a:gd name="adj1" fmla="val 50000"/>
              <a:gd name="adj2" fmla="val 83578"/>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700" b="0" i="0" u="none" strike="noStrike" cap="none">
              <a:solidFill>
                <a:schemeClr val="dk1"/>
              </a:solidFill>
              <a:latin typeface="Arial Narrow"/>
              <a:ea typeface="Arial Narrow"/>
              <a:cs typeface="Arial Narrow"/>
              <a:sym typeface="Arial Narrow"/>
            </a:endParaRPr>
          </a:p>
        </p:txBody>
      </p:sp>
      <p:sp>
        <p:nvSpPr>
          <p:cNvPr id="135" name="Google Shape;135;p4"/>
          <p:cNvSpPr/>
          <p:nvPr/>
        </p:nvSpPr>
        <p:spPr>
          <a:xfrm rot="-2442280">
            <a:off x="7535863" y="2779715"/>
            <a:ext cx="215900" cy="541337"/>
          </a:xfrm>
          <a:prstGeom prst="downArrow">
            <a:avLst>
              <a:gd name="adj1" fmla="val 50000"/>
              <a:gd name="adj2" fmla="val 83578"/>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700" b="0" i="0" u="none" strike="noStrike" cap="none">
              <a:solidFill>
                <a:schemeClr val="dk1"/>
              </a:solidFill>
              <a:latin typeface="Arial Narrow"/>
              <a:ea typeface="Arial Narrow"/>
              <a:cs typeface="Arial Narrow"/>
              <a:sym typeface="Arial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5"/>
          <p:cNvPicPr preferRelativeResize="0"/>
          <p:nvPr/>
        </p:nvPicPr>
        <p:blipFill rotWithShape="1">
          <a:blip r:embed="rId3">
            <a:alphaModFix/>
          </a:blip>
          <a:srcRect/>
          <a:stretch/>
        </p:blipFill>
        <p:spPr>
          <a:xfrm>
            <a:off x="335360" y="1768474"/>
            <a:ext cx="11201668" cy="4617782"/>
          </a:xfrm>
          <a:prstGeom prst="rect">
            <a:avLst/>
          </a:prstGeom>
          <a:noFill/>
          <a:ln>
            <a:noFill/>
          </a:ln>
        </p:spPr>
      </p:pic>
      <p:sp>
        <p:nvSpPr>
          <p:cNvPr id="141" name="Google Shape;141;p5"/>
          <p:cNvSpPr txBox="1">
            <a:spLocks noGrp="1"/>
          </p:cNvSpPr>
          <p:nvPr>
            <p:ph type="title" idx="4294967295"/>
          </p:nvPr>
        </p:nvSpPr>
        <p:spPr>
          <a:xfrm>
            <a:off x="1524000" y="1017588"/>
            <a:ext cx="8229600" cy="857250"/>
          </a:xfrm>
          <a:prstGeom prst="rect">
            <a:avLst/>
          </a:prstGeom>
          <a:noFill/>
          <a:ln>
            <a:noFill/>
          </a:ln>
        </p:spPr>
        <p:txBody>
          <a:bodyPr spcFirstLastPara="1" wrap="square" lIns="0" tIns="0" rIns="0" bIns="0" anchor="t" anchorCtr="0">
            <a:normAutofit/>
          </a:bodyPr>
          <a:lstStyle/>
          <a:p>
            <a:pPr marL="0" marR="0" lvl="0" indent="0" algn="ctr" rtl="0">
              <a:spcBef>
                <a:spcPts val="0"/>
              </a:spcBef>
              <a:spcAft>
                <a:spcPts val="0"/>
              </a:spcAft>
              <a:buNone/>
            </a:pPr>
            <a:r>
              <a:rPr lang="en-US" sz="2800" b="0" i="0" u="none" strike="noStrike" cap="none">
                <a:solidFill>
                  <a:schemeClr val="dk2"/>
                </a:solidFill>
                <a:latin typeface="Calibri"/>
                <a:ea typeface="Calibri"/>
                <a:cs typeface="Calibri"/>
                <a:sym typeface="Calibri"/>
              </a:rPr>
              <a:t>Diagramas</a:t>
            </a:r>
            <a:endParaRPr sz="2800" b="0" i="0" u="none" strike="noStrike" cap="none">
              <a:solidFill>
                <a:srgbClr val="FF0000"/>
              </a:solidFill>
              <a:latin typeface="Calibri"/>
              <a:ea typeface="Calibri"/>
              <a:cs typeface="Calibri"/>
              <a:sym typeface="Calibri"/>
            </a:endParaRPr>
          </a:p>
        </p:txBody>
      </p:sp>
      <p:pic>
        <p:nvPicPr>
          <p:cNvPr id="142" name="Google Shape;142;p5" descr="C:\Documents and Settings\cecilia\Mis documentos\Mis imágenes\Galería multimedia de Microsoft\j0303492.gif"/>
          <p:cNvPicPr preferRelativeResize="0"/>
          <p:nvPr/>
        </p:nvPicPr>
        <p:blipFill rotWithShape="1">
          <a:blip r:embed="rId4">
            <a:alphaModFix/>
          </a:blip>
          <a:srcRect/>
          <a:stretch/>
        </p:blipFill>
        <p:spPr>
          <a:xfrm>
            <a:off x="2762250" y="4929188"/>
            <a:ext cx="584200" cy="379412"/>
          </a:xfrm>
          <a:prstGeom prst="rect">
            <a:avLst/>
          </a:prstGeom>
          <a:noFill/>
          <a:ln>
            <a:noFill/>
          </a:ln>
        </p:spPr>
      </p:pic>
      <p:pic>
        <p:nvPicPr>
          <p:cNvPr id="143" name="Google Shape;143;p5" descr="C:\Documents and Settings\cecilia\Mis documentos\Mis imágenes\Galería multimedia de Microsoft\j0303363.gif"/>
          <p:cNvPicPr preferRelativeResize="0"/>
          <p:nvPr/>
        </p:nvPicPr>
        <p:blipFill rotWithShape="1">
          <a:blip r:embed="rId5">
            <a:alphaModFix/>
          </a:blip>
          <a:srcRect/>
          <a:stretch/>
        </p:blipFill>
        <p:spPr>
          <a:xfrm>
            <a:off x="2478088" y="4017963"/>
            <a:ext cx="609600" cy="3286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6"/>
          <p:cNvSpPr txBox="1"/>
          <p:nvPr/>
        </p:nvSpPr>
        <p:spPr>
          <a:xfrm>
            <a:off x="4583832" y="980728"/>
            <a:ext cx="360226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800"/>
              <a:buFont typeface="Poppins"/>
              <a:buNone/>
            </a:pPr>
            <a:r>
              <a:rPr lang="en-US" sz="2800" b="1" i="0" u="none" strike="noStrike" cap="none">
                <a:solidFill>
                  <a:schemeClr val="dk2"/>
                </a:solidFill>
                <a:latin typeface="Poppins"/>
                <a:ea typeface="Poppins"/>
                <a:cs typeface="Poppins"/>
                <a:sym typeface="Poppins"/>
              </a:rPr>
              <a:t>Diagrama de Clases</a:t>
            </a:r>
            <a:endParaRPr/>
          </a:p>
        </p:txBody>
      </p:sp>
      <p:sp>
        <p:nvSpPr>
          <p:cNvPr id="152" name="Google Shape;152;p6"/>
          <p:cNvSpPr txBox="1"/>
          <p:nvPr/>
        </p:nvSpPr>
        <p:spPr>
          <a:xfrm>
            <a:off x="695400" y="1772816"/>
            <a:ext cx="11161240" cy="4708981"/>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2"/>
              </a:buClr>
              <a:buSzPts val="1600"/>
              <a:buFont typeface="Noto Sans Symbols"/>
              <a:buNone/>
            </a:pPr>
            <a:endParaRPr sz="2000" b="0" i="0" u="none" strike="noStrike" cap="none">
              <a:solidFill>
                <a:schemeClr val="dk1"/>
              </a:solidFill>
              <a:latin typeface="Poppins"/>
              <a:ea typeface="Poppins"/>
              <a:cs typeface="Poppins"/>
              <a:sym typeface="Poppins"/>
            </a:endParaRPr>
          </a:p>
          <a:p>
            <a:pPr marL="0" marR="0" lvl="0" indent="-101600" algn="l" rtl="0">
              <a:lnSpc>
                <a:spcPct val="100000"/>
              </a:lnSpc>
              <a:spcBef>
                <a:spcPts val="0"/>
              </a:spcBef>
              <a:spcAft>
                <a:spcPts val="0"/>
              </a:spcAft>
              <a:buClr>
                <a:schemeClr val="dk2"/>
              </a:buClr>
              <a:buSzPts val="1600"/>
              <a:buFont typeface="Noto Sans Symbols"/>
              <a:buChar char="🡺"/>
            </a:pPr>
            <a:r>
              <a:rPr lang="en-US" sz="2000" b="0" i="0" u="none" strike="noStrike" cap="none">
                <a:solidFill>
                  <a:schemeClr val="dk1"/>
                </a:solidFill>
                <a:latin typeface="Poppins"/>
                <a:ea typeface="Poppins"/>
                <a:cs typeface="Poppins"/>
                <a:sym typeface="Poppins"/>
              </a:rPr>
              <a:t> </a:t>
            </a:r>
            <a:r>
              <a:rPr lang="en-US" sz="2000" b="1" i="0" u="none" strike="noStrike" cap="none">
                <a:solidFill>
                  <a:schemeClr val="dk1"/>
                </a:solidFill>
                <a:latin typeface="Poppins"/>
                <a:ea typeface="Poppins"/>
                <a:cs typeface="Poppins"/>
                <a:sym typeface="Poppins"/>
              </a:rPr>
              <a:t>CLASIFICACION</a:t>
            </a:r>
            <a:r>
              <a:rPr lang="en-US" sz="2000" b="0" i="0" u="none" strike="noStrike" cap="none">
                <a:solidFill>
                  <a:schemeClr val="dk1"/>
                </a:solidFill>
                <a:latin typeface="Poppins"/>
                <a:ea typeface="Poppins"/>
                <a:cs typeface="Poppins"/>
                <a:sym typeface="Poppins"/>
              </a:rPr>
              <a:t>: </a:t>
            </a:r>
            <a:r>
              <a:rPr lang="en-US" sz="2000" b="1" i="0" u="none" strike="noStrike" cap="none">
                <a:solidFill>
                  <a:srgbClr val="990099"/>
                </a:solidFill>
                <a:latin typeface="Poppins"/>
                <a:ea typeface="Poppins"/>
                <a:cs typeface="Poppins"/>
                <a:sym typeface="Poppins"/>
              </a:rPr>
              <a:t>De estructura, estático, lógico.</a:t>
            </a:r>
            <a:endParaRPr sz="2000" b="1" i="0" u="none" strike="noStrike" cap="none">
              <a:solidFill>
                <a:schemeClr val="dk1"/>
              </a:solidFill>
              <a:latin typeface="Poppins"/>
              <a:ea typeface="Poppins"/>
              <a:cs typeface="Poppins"/>
              <a:sym typeface="Poppins"/>
            </a:endParaRPr>
          </a:p>
          <a:p>
            <a:pPr marL="0" marR="0" lvl="0" indent="-101600" algn="l" rtl="0">
              <a:lnSpc>
                <a:spcPct val="100000"/>
              </a:lnSpc>
              <a:spcBef>
                <a:spcPts val="0"/>
              </a:spcBef>
              <a:spcAft>
                <a:spcPts val="0"/>
              </a:spcAft>
              <a:buClr>
                <a:schemeClr val="dk2"/>
              </a:buClr>
              <a:buSzPts val="1600"/>
              <a:buFont typeface="Noto Sans Symbols"/>
              <a:buChar char="🡺"/>
            </a:pPr>
            <a:r>
              <a:rPr lang="en-US" sz="2000" b="1" i="0" u="none" strike="noStrike" cap="none">
                <a:solidFill>
                  <a:schemeClr val="dk1"/>
                </a:solidFill>
                <a:latin typeface="Poppins"/>
                <a:ea typeface="Poppins"/>
                <a:cs typeface="Poppins"/>
                <a:sym typeface="Poppins"/>
              </a:rPr>
              <a:t> USO:</a:t>
            </a:r>
            <a:endParaRPr sz="2000" b="0" i="0" u="none" strike="noStrike" cap="none">
              <a:solidFill>
                <a:srgbClr val="0000FF"/>
              </a:solidFill>
              <a:latin typeface="Poppins"/>
              <a:ea typeface="Poppins"/>
              <a:cs typeface="Poppins"/>
              <a:sym typeface="Poppins"/>
            </a:endParaRPr>
          </a:p>
          <a:p>
            <a:pPr marL="914400" marR="0" lvl="2" indent="-133350" algn="l" rtl="0">
              <a:lnSpc>
                <a:spcPct val="100000"/>
              </a:lnSpc>
              <a:spcBef>
                <a:spcPts val="0"/>
              </a:spcBef>
              <a:spcAft>
                <a:spcPts val="0"/>
              </a:spcAft>
              <a:buClr>
                <a:srgbClr val="4F4FD3"/>
              </a:buClr>
              <a:buSzPts val="2100"/>
              <a:buFont typeface="Noto Sans Symbols"/>
              <a:buChar char="▪"/>
            </a:pPr>
            <a:r>
              <a:rPr lang="en-US" sz="2000" b="0" i="0" u="none" strike="noStrike" cap="none">
                <a:solidFill>
                  <a:srgbClr val="0000FF"/>
                </a:solidFill>
                <a:latin typeface="Poppins"/>
                <a:ea typeface="Poppins"/>
                <a:cs typeface="Poppins"/>
                <a:sym typeface="Poppins"/>
              </a:rPr>
              <a:t> Explorar conceptos del dominio </a:t>
            </a:r>
            <a:endParaRPr/>
          </a:p>
          <a:p>
            <a:pPr marL="914400" marR="0" lvl="2" indent="-133350" algn="l" rtl="0">
              <a:lnSpc>
                <a:spcPct val="100000"/>
              </a:lnSpc>
              <a:spcBef>
                <a:spcPts val="0"/>
              </a:spcBef>
              <a:spcAft>
                <a:spcPts val="0"/>
              </a:spcAft>
              <a:buClr>
                <a:srgbClr val="4F4FD3"/>
              </a:buClr>
              <a:buSzPts val="2100"/>
              <a:buFont typeface="Noto Sans Symbols"/>
              <a:buChar char="▪"/>
            </a:pPr>
            <a:r>
              <a:rPr lang="en-US" sz="2000" b="0" i="0" u="none" strike="noStrike" cap="none">
                <a:solidFill>
                  <a:srgbClr val="0000FF"/>
                </a:solidFill>
                <a:latin typeface="Poppins"/>
                <a:ea typeface="Poppins"/>
                <a:cs typeface="Poppins"/>
                <a:sym typeface="Poppins"/>
              </a:rPr>
              <a:t>Analizar requerimientos</a:t>
            </a:r>
            <a:endParaRPr/>
          </a:p>
          <a:p>
            <a:pPr marL="914400" marR="0" lvl="2" indent="-133350" algn="l" rtl="0">
              <a:lnSpc>
                <a:spcPct val="100000"/>
              </a:lnSpc>
              <a:spcBef>
                <a:spcPts val="0"/>
              </a:spcBef>
              <a:spcAft>
                <a:spcPts val="0"/>
              </a:spcAft>
              <a:buClr>
                <a:srgbClr val="4F4FD3"/>
              </a:buClr>
              <a:buSzPts val="2100"/>
              <a:buFont typeface="Noto Sans Symbols"/>
              <a:buChar char="▪"/>
            </a:pPr>
            <a:r>
              <a:rPr lang="en-US" sz="2000" b="0" i="0" u="none" strike="noStrike" cap="none">
                <a:solidFill>
                  <a:srgbClr val="0000FF"/>
                </a:solidFill>
                <a:latin typeface="Poppins"/>
                <a:ea typeface="Poppins"/>
                <a:cs typeface="Poppins"/>
                <a:sym typeface="Poppins"/>
              </a:rPr>
              <a:t> Mostrar el diseño detallado de software orientado a objetos</a:t>
            </a:r>
            <a:endParaRPr/>
          </a:p>
          <a:p>
            <a:pPr marL="914400" marR="0" lvl="2" indent="0" algn="l" rtl="0">
              <a:lnSpc>
                <a:spcPct val="100000"/>
              </a:lnSpc>
              <a:spcBef>
                <a:spcPts val="0"/>
              </a:spcBef>
              <a:spcAft>
                <a:spcPts val="0"/>
              </a:spcAft>
              <a:buClr>
                <a:srgbClr val="4F4FD3"/>
              </a:buClr>
              <a:buSzPts val="2100"/>
              <a:buFont typeface="Noto Sans Symbols"/>
              <a:buNone/>
            </a:pPr>
            <a:endParaRPr sz="2000" b="0" i="0" u="none" strike="noStrike" cap="none">
              <a:solidFill>
                <a:srgbClr val="0000FF"/>
              </a:solidFill>
              <a:latin typeface="Poppins"/>
              <a:ea typeface="Poppins"/>
              <a:cs typeface="Poppins"/>
              <a:sym typeface="Poppins"/>
            </a:endParaRPr>
          </a:p>
          <a:p>
            <a:pPr marL="0" marR="0" lvl="0" indent="-101600" algn="l" rtl="0">
              <a:lnSpc>
                <a:spcPct val="100000"/>
              </a:lnSpc>
              <a:spcBef>
                <a:spcPts val="0"/>
              </a:spcBef>
              <a:spcAft>
                <a:spcPts val="0"/>
              </a:spcAft>
              <a:buClr>
                <a:schemeClr val="dk2"/>
              </a:buClr>
              <a:buSzPts val="1600"/>
              <a:buFont typeface="Noto Sans Symbols"/>
              <a:buChar char="🡺"/>
            </a:pPr>
            <a:r>
              <a:rPr lang="en-US" sz="2000" b="1" i="0" u="none" strike="noStrike" cap="none">
                <a:solidFill>
                  <a:schemeClr val="dk1"/>
                </a:solidFill>
                <a:latin typeface="Poppins"/>
                <a:ea typeface="Poppins"/>
                <a:cs typeface="Poppins"/>
                <a:sym typeface="Poppins"/>
              </a:rPr>
              <a:t> Muestra un conjunto de clases, interfaces y colaboraciones y sus relaciones</a:t>
            </a:r>
            <a:endParaRPr/>
          </a:p>
          <a:p>
            <a:pPr marL="0" marR="0" lvl="0" indent="-101600" algn="l" rtl="0">
              <a:lnSpc>
                <a:spcPct val="100000"/>
              </a:lnSpc>
              <a:spcBef>
                <a:spcPts val="1000"/>
              </a:spcBef>
              <a:spcAft>
                <a:spcPts val="0"/>
              </a:spcAft>
              <a:buClr>
                <a:schemeClr val="dk2"/>
              </a:buClr>
              <a:buSzPts val="1600"/>
              <a:buFont typeface="Noto Sans Symbols"/>
              <a:buChar char="🡺"/>
            </a:pPr>
            <a:r>
              <a:rPr lang="en-US" sz="2000" b="0" i="0" u="none" strike="noStrike" cap="none">
                <a:solidFill>
                  <a:schemeClr val="dk1"/>
                </a:solidFill>
                <a:latin typeface="Poppins"/>
                <a:ea typeface="Poppins"/>
                <a:cs typeface="Poppins"/>
                <a:sym typeface="Poppins"/>
              </a:rPr>
              <a:t> </a:t>
            </a:r>
            <a:r>
              <a:rPr lang="en-US" sz="2000" b="1" i="0" u="none" strike="noStrike" cap="none">
                <a:solidFill>
                  <a:schemeClr val="dk1"/>
                </a:solidFill>
                <a:latin typeface="Poppins"/>
                <a:ea typeface="Poppins"/>
                <a:cs typeface="Poppins"/>
                <a:sym typeface="Poppins"/>
              </a:rPr>
              <a:t>Contiene</a:t>
            </a:r>
            <a:r>
              <a:rPr lang="en-US" sz="2000" b="0" i="0" u="none" strike="noStrike" cap="none">
                <a:solidFill>
                  <a:schemeClr val="dk1"/>
                </a:solidFill>
                <a:latin typeface="Poppins"/>
                <a:ea typeface="Poppins"/>
                <a:cs typeface="Poppins"/>
                <a:sym typeface="Poppins"/>
              </a:rPr>
              <a:t> </a:t>
            </a:r>
            <a:r>
              <a:rPr lang="en-US" sz="2000" b="1" i="0" u="none" strike="noStrike" cap="none">
                <a:solidFill>
                  <a:schemeClr val="dk1"/>
                </a:solidFill>
                <a:latin typeface="Poppins"/>
                <a:ea typeface="Poppins"/>
                <a:cs typeface="Poppins"/>
                <a:sym typeface="Poppins"/>
              </a:rPr>
              <a:t>comúnmente:</a:t>
            </a:r>
            <a:endParaRPr/>
          </a:p>
          <a:p>
            <a:pPr marL="914400" marR="0" lvl="2" indent="-152400" algn="l" rtl="0">
              <a:lnSpc>
                <a:spcPct val="100000"/>
              </a:lnSpc>
              <a:spcBef>
                <a:spcPts val="1000"/>
              </a:spcBef>
              <a:spcAft>
                <a:spcPts val="0"/>
              </a:spcAft>
              <a:buClr>
                <a:srgbClr val="0000FF"/>
              </a:buClr>
              <a:buSzPts val="2400"/>
              <a:buFont typeface="Noto Sans Symbols"/>
              <a:buChar char="▪"/>
            </a:pPr>
            <a:r>
              <a:rPr lang="en-US" sz="2000" b="0" i="0" u="none" strike="noStrike" cap="none">
                <a:solidFill>
                  <a:schemeClr val="dk1"/>
                </a:solidFill>
                <a:latin typeface="Poppins"/>
                <a:ea typeface="Poppins"/>
                <a:cs typeface="Poppins"/>
                <a:sym typeface="Poppins"/>
              </a:rPr>
              <a:t> </a:t>
            </a:r>
            <a:r>
              <a:rPr lang="en-US" sz="2000" b="0" i="0" u="none" strike="noStrike" cap="none">
                <a:solidFill>
                  <a:srgbClr val="0000FF"/>
                </a:solidFill>
                <a:latin typeface="Poppins"/>
                <a:ea typeface="Poppins"/>
                <a:cs typeface="Poppins"/>
                <a:sym typeface="Poppins"/>
              </a:rPr>
              <a:t>Clases</a:t>
            </a:r>
            <a:endParaRPr/>
          </a:p>
          <a:p>
            <a:pPr marL="914400" marR="0" lvl="2" indent="-152400" algn="l" rtl="0">
              <a:lnSpc>
                <a:spcPct val="100000"/>
              </a:lnSpc>
              <a:spcBef>
                <a:spcPts val="1000"/>
              </a:spcBef>
              <a:spcAft>
                <a:spcPts val="0"/>
              </a:spcAft>
              <a:buClr>
                <a:srgbClr val="0000FF"/>
              </a:buClr>
              <a:buSzPts val="2400"/>
              <a:buFont typeface="Noto Sans Symbols"/>
              <a:buChar char="▪"/>
            </a:pPr>
            <a:r>
              <a:rPr lang="en-US" sz="2000" b="0" i="0" u="none" strike="noStrike" cap="none">
                <a:solidFill>
                  <a:srgbClr val="0000FF"/>
                </a:solidFill>
                <a:latin typeface="Poppins"/>
                <a:ea typeface="Poppins"/>
                <a:cs typeface="Poppins"/>
                <a:sym typeface="Poppins"/>
              </a:rPr>
              <a:t> Interfaces</a:t>
            </a:r>
            <a:endParaRPr/>
          </a:p>
          <a:p>
            <a:pPr marL="914400" marR="0" lvl="2" indent="-152400" algn="l" rtl="0">
              <a:lnSpc>
                <a:spcPct val="100000"/>
              </a:lnSpc>
              <a:spcBef>
                <a:spcPts val="1000"/>
              </a:spcBef>
              <a:spcAft>
                <a:spcPts val="0"/>
              </a:spcAft>
              <a:buClr>
                <a:srgbClr val="0000FF"/>
              </a:buClr>
              <a:buSzPts val="2400"/>
              <a:buFont typeface="Noto Sans Symbols"/>
              <a:buChar char="▪"/>
            </a:pPr>
            <a:r>
              <a:rPr lang="en-US" sz="2000" b="0" i="0" u="none" strike="noStrike" cap="none">
                <a:solidFill>
                  <a:srgbClr val="0000FF"/>
                </a:solidFill>
                <a:latin typeface="Poppins"/>
                <a:ea typeface="Poppins"/>
                <a:cs typeface="Poppins"/>
                <a:sym typeface="Poppins"/>
              </a:rPr>
              <a:t> Relaciones de asociación (agregación, composición), generalización, dependencia (traza, realización) y/o anidado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7"/>
          <p:cNvSpPr txBox="1"/>
          <p:nvPr/>
        </p:nvSpPr>
        <p:spPr>
          <a:xfrm>
            <a:off x="5157775" y="1335100"/>
            <a:ext cx="14400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99"/>
              </a:buClr>
              <a:buSzPts val="2800"/>
              <a:buFont typeface="Poppins"/>
              <a:buNone/>
            </a:pPr>
            <a:r>
              <a:rPr lang="en-US" sz="2800" b="1" i="0" u="none" strike="noStrike" cap="none">
                <a:solidFill>
                  <a:srgbClr val="CC0099"/>
                </a:solidFill>
                <a:latin typeface="Poppins"/>
                <a:ea typeface="Poppins"/>
                <a:cs typeface="Poppins"/>
                <a:sym typeface="Poppins"/>
              </a:rPr>
              <a:t>Clase</a:t>
            </a:r>
            <a:endParaRPr sz="2400" b="0" i="0" u="none" strike="noStrike" cap="none">
              <a:solidFill>
                <a:schemeClr val="dk1"/>
              </a:solidFill>
              <a:latin typeface="Poppins"/>
              <a:ea typeface="Poppins"/>
              <a:cs typeface="Poppins"/>
              <a:sym typeface="Poppins"/>
            </a:endParaRPr>
          </a:p>
        </p:txBody>
      </p:sp>
      <p:pic>
        <p:nvPicPr>
          <p:cNvPr id="161" name="Google Shape;161;p7"/>
          <p:cNvPicPr preferRelativeResize="0"/>
          <p:nvPr/>
        </p:nvPicPr>
        <p:blipFill rotWithShape="1">
          <a:blip r:embed="rId3">
            <a:alphaModFix/>
          </a:blip>
          <a:srcRect/>
          <a:stretch/>
        </p:blipFill>
        <p:spPr>
          <a:xfrm>
            <a:off x="7612064" y="3200401"/>
            <a:ext cx="1957387" cy="1285875"/>
          </a:xfrm>
          <a:prstGeom prst="rect">
            <a:avLst/>
          </a:prstGeom>
          <a:noFill/>
          <a:ln>
            <a:noFill/>
          </a:ln>
        </p:spPr>
      </p:pic>
      <p:pic>
        <p:nvPicPr>
          <p:cNvPr id="162" name="Google Shape;162;p7"/>
          <p:cNvPicPr preferRelativeResize="0"/>
          <p:nvPr/>
        </p:nvPicPr>
        <p:blipFill rotWithShape="1">
          <a:blip r:embed="rId4">
            <a:alphaModFix/>
          </a:blip>
          <a:srcRect/>
          <a:stretch/>
        </p:blipFill>
        <p:spPr>
          <a:xfrm>
            <a:off x="2887664" y="3352800"/>
            <a:ext cx="765175" cy="952500"/>
          </a:xfrm>
          <a:prstGeom prst="rect">
            <a:avLst/>
          </a:prstGeom>
          <a:noFill/>
          <a:ln>
            <a:noFill/>
          </a:ln>
        </p:spPr>
      </p:pic>
      <p:pic>
        <p:nvPicPr>
          <p:cNvPr id="163" name="Google Shape;163;p7"/>
          <p:cNvPicPr preferRelativeResize="0"/>
          <p:nvPr/>
        </p:nvPicPr>
        <p:blipFill rotWithShape="1">
          <a:blip r:embed="rId5">
            <a:alphaModFix/>
          </a:blip>
          <a:srcRect/>
          <a:stretch/>
        </p:blipFill>
        <p:spPr>
          <a:xfrm>
            <a:off x="2735264" y="2414589"/>
            <a:ext cx="1019175" cy="676275"/>
          </a:xfrm>
          <a:prstGeom prst="rect">
            <a:avLst/>
          </a:prstGeom>
          <a:noFill/>
          <a:ln>
            <a:noFill/>
          </a:ln>
        </p:spPr>
      </p:pic>
      <p:pic>
        <p:nvPicPr>
          <p:cNvPr id="164" name="Google Shape;164;p7"/>
          <p:cNvPicPr preferRelativeResize="0"/>
          <p:nvPr/>
        </p:nvPicPr>
        <p:blipFill rotWithShape="1">
          <a:blip r:embed="rId6">
            <a:alphaModFix/>
          </a:blip>
          <a:srcRect/>
          <a:stretch/>
        </p:blipFill>
        <p:spPr>
          <a:xfrm>
            <a:off x="2462214" y="5448300"/>
            <a:ext cx="1246187" cy="952500"/>
          </a:xfrm>
          <a:prstGeom prst="rect">
            <a:avLst/>
          </a:prstGeom>
          <a:noFill/>
          <a:ln>
            <a:noFill/>
          </a:ln>
        </p:spPr>
      </p:pic>
      <p:sp>
        <p:nvSpPr>
          <p:cNvPr id="165" name="Google Shape;165;p7"/>
          <p:cNvSpPr txBox="1"/>
          <p:nvPr/>
        </p:nvSpPr>
        <p:spPr>
          <a:xfrm>
            <a:off x="5157788" y="2576513"/>
            <a:ext cx="1795462"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strike="noStrike" cap="none">
                <a:solidFill>
                  <a:schemeClr val="dk1"/>
                </a:solidFill>
                <a:latin typeface="Times New Roman"/>
                <a:ea typeface="Times New Roman"/>
                <a:cs typeface="Times New Roman"/>
                <a:sym typeface="Times New Roman"/>
              </a:rPr>
              <a:t>nombre de la clase</a:t>
            </a:r>
            <a:endParaRPr sz="1600" b="0" i="0" u="none" strike="noStrike" cap="none">
              <a:solidFill>
                <a:schemeClr val="dk1"/>
              </a:solidFill>
              <a:latin typeface="Times New Roman"/>
              <a:ea typeface="Times New Roman"/>
              <a:cs typeface="Times New Roman"/>
              <a:sym typeface="Times New Roman"/>
            </a:endParaRPr>
          </a:p>
        </p:txBody>
      </p:sp>
      <p:cxnSp>
        <p:nvCxnSpPr>
          <p:cNvPr id="166" name="Google Shape;166;p7"/>
          <p:cNvCxnSpPr>
            <a:endCxn id="165" idx="1"/>
          </p:cNvCxnSpPr>
          <p:nvPr/>
        </p:nvCxnSpPr>
        <p:spPr>
          <a:xfrm>
            <a:off x="3649688" y="2598688"/>
            <a:ext cx="1508100" cy="146100"/>
          </a:xfrm>
          <a:prstGeom prst="bentConnector3">
            <a:avLst>
              <a:gd name="adj1" fmla="val 49999"/>
            </a:avLst>
          </a:prstGeom>
          <a:noFill/>
          <a:ln w="9525" cap="flat" cmpd="sng">
            <a:solidFill>
              <a:schemeClr val="dk1"/>
            </a:solidFill>
            <a:prstDash val="solid"/>
            <a:miter lim="800000"/>
            <a:headEnd type="none" w="med" len="med"/>
            <a:tailEnd type="none" w="med" len="med"/>
          </a:ln>
        </p:spPr>
      </p:cxnSp>
      <p:cxnSp>
        <p:nvCxnSpPr>
          <p:cNvPr id="167" name="Google Shape;167;p7"/>
          <p:cNvCxnSpPr/>
          <p:nvPr/>
        </p:nvCxnSpPr>
        <p:spPr>
          <a:xfrm rot="10800000" flipH="1">
            <a:off x="3649663" y="2819400"/>
            <a:ext cx="1524000" cy="685800"/>
          </a:xfrm>
          <a:prstGeom prst="straightConnector1">
            <a:avLst/>
          </a:prstGeom>
          <a:noFill/>
          <a:ln w="9525" cap="flat" cmpd="sng">
            <a:solidFill>
              <a:schemeClr val="dk1"/>
            </a:solidFill>
            <a:prstDash val="solid"/>
            <a:round/>
            <a:headEnd type="none" w="med" len="med"/>
            <a:tailEnd type="none" w="med" len="med"/>
          </a:ln>
        </p:spPr>
      </p:cxnSp>
      <p:cxnSp>
        <p:nvCxnSpPr>
          <p:cNvPr id="168" name="Google Shape;168;p7"/>
          <p:cNvCxnSpPr/>
          <p:nvPr/>
        </p:nvCxnSpPr>
        <p:spPr>
          <a:xfrm rot="10800000" flipH="1">
            <a:off x="3421063" y="2895600"/>
            <a:ext cx="1905000" cy="1981200"/>
          </a:xfrm>
          <a:prstGeom prst="straightConnector1">
            <a:avLst/>
          </a:prstGeom>
          <a:noFill/>
          <a:ln w="9525" cap="flat" cmpd="sng">
            <a:solidFill>
              <a:schemeClr val="dk1"/>
            </a:solidFill>
            <a:prstDash val="solid"/>
            <a:round/>
            <a:headEnd type="none" w="med" len="med"/>
            <a:tailEnd type="none" w="med" len="med"/>
          </a:ln>
        </p:spPr>
      </p:cxnSp>
      <p:cxnSp>
        <p:nvCxnSpPr>
          <p:cNvPr id="169" name="Google Shape;169;p7"/>
          <p:cNvCxnSpPr/>
          <p:nvPr/>
        </p:nvCxnSpPr>
        <p:spPr>
          <a:xfrm>
            <a:off x="6850063" y="2743200"/>
            <a:ext cx="1219200" cy="609600"/>
          </a:xfrm>
          <a:prstGeom prst="straightConnector1">
            <a:avLst/>
          </a:prstGeom>
          <a:noFill/>
          <a:ln w="9525" cap="flat" cmpd="sng">
            <a:solidFill>
              <a:schemeClr val="dk1"/>
            </a:solidFill>
            <a:prstDash val="solid"/>
            <a:round/>
            <a:headEnd type="none" w="med" len="med"/>
            <a:tailEnd type="none" w="med" len="med"/>
          </a:ln>
        </p:spPr>
      </p:cxnSp>
      <p:sp>
        <p:nvSpPr>
          <p:cNvPr id="170" name="Google Shape;170;p7"/>
          <p:cNvSpPr txBox="1"/>
          <p:nvPr/>
        </p:nvSpPr>
        <p:spPr>
          <a:xfrm>
            <a:off x="5402263" y="4876800"/>
            <a:ext cx="12128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strike="noStrike" cap="none">
                <a:solidFill>
                  <a:schemeClr val="dk1"/>
                </a:solidFill>
                <a:latin typeface="Times New Roman"/>
                <a:ea typeface="Times New Roman"/>
                <a:cs typeface="Times New Roman"/>
                <a:sym typeface="Times New Roman"/>
              </a:rPr>
              <a:t>operaciones</a:t>
            </a:r>
            <a:endParaRPr sz="1600" b="0" i="0" u="none" strike="noStrike" cap="none">
              <a:solidFill>
                <a:schemeClr val="dk1"/>
              </a:solidFill>
              <a:latin typeface="Times New Roman"/>
              <a:ea typeface="Times New Roman"/>
              <a:cs typeface="Times New Roman"/>
              <a:sym typeface="Times New Roman"/>
            </a:endParaRPr>
          </a:p>
        </p:txBody>
      </p:sp>
      <p:cxnSp>
        <p:nvCxnSpPr>
          <p:cNvPr id="171" name="Google Shape;171;p7"/>
          <p:cNvCxnSpPr/>
          <p:nvPr/>
        </p:nvCxnSpPr>
        <p:spPr>
          <a:xfrm rot="10800000" flipH="1">
            <a:off x="3497263" y="3657600"/>
            <a:ext cx="2057400" cy="152400"/>
          </a:xfrm>
          <a:prstGeom prst="straightConnector1">
            <a:avLst/>
          </a:prstGeom>
          <a:noFill/>
          <a:ln w="9525" cap="flat" cmpd="sng">
            <a:solidFill>
              <a:schemeClr val="dk1"/>
            </a:solidFill>
            <a:prstDash val="solid"/>
            <a:round/>
            <a:headEnd type="none" w="med" len="med"/>
            <a:tailEnd type="none" w="med" len="med"/>
          </a:ln>
        </p:spPr>
      </p:cxnSp>
      <p:cxnSp>
        <p:nvCxnSpPr>
          <p:cNvPr id="172" name="Google Shape;172;p7"/>
          <p:cNvCxnSpPr/>
          <p:nvPr/>
        </p:nvCxnSpPr>
        <p:spPr>
          <a:xfrm rot="10800000">
            <a:off x="6469063" y="3657600"/>
            <a:ext cx="1295400" cy="76200"/>
          </a:xfrm>
          <a:prstGeom prst="straightConnector1">
            <a:avLst/>
          </a:prstGeom>
          <a:noFill/>
          <a:ln w="9525" cap="flat" cmpd="sng">
            <a:solidFill>
              <a:schemeClr val="dk1"/>
            </a:solidFill>
            <a:prstDash val="solid"/>
            <a:round/>
            <a:headEnd type="none" w="med" len="med"/>
            <a:tailEnd type="none" w="med" len="med"/>
          </a:ln>
        </p:spPr>
      </p:cxnSp>
      <p:sp>
        <p:nvSpPr>
          <p:cNvPr id="173" name="Google Shape;173;p7"/>
          <p:cNvSpPr txBox="1"/>
          <p:nvPr/>
        </p:nvSpPr>
        <p:spPr>
          <a:xfrm>
            <a:off x="5554663" y="3505200"/>
            <a:ext cx="976312"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strike="noStrike" cap="none">
                <a:solidFill>
                  <a:schemeClr val="dk1"/>
                </a:solidFill>
                <a:latin typeface="Times New Roman"/>
                <a:ea typeface="Times New Roman"/>
                <a:cs typeface="Times New Roman"/>
                <a:sym typeface="Times New Roman"/>
              </a:rPr>
              <a:t>atributos</a:t>
            </a:r>
            <a:endParaRPr sz="1600" b="0" i="0" u="none" strike="noStrike" cap="none">
              <a:solidFill>
                <a:schemeClr val="dk1"/>
              </a:solidFill>
              <a:latin typeface="Times New Roman"/>
              <a:ea typeface="Times New Roman"/>
              <a:cs typeface="Times New Roman"/>
              <a:sym typeface="Times New Roman"/>
            </a:endParaRPr>
          </a:p>
        </p:txBody>
      </p:sp>
      <p:cxnSp>
        <p:nvCxnSpPr>
          <p:cNvPr id="174" name="Google Shape;174;p7"/>
          <p:cNvCxnSpPr/>
          <p:nvPr/>
        </p:nvCxnSpPr>
        <p:spPr>
          <a:xfrm rot="10800000" flipH="1">
            <a:off x="3192463" y="5029200"/>
            <a:ext cx="2209800" cy="228600"/>
          </a:xfrm>
          <a:prstGeom prst="straightConnector1">
            <a:avLst/>
          </a:prstGeom>
          <a:noFill/>
          <a:ln w="9525" cap="flat" cmpd="sng">
            <a:solidFill>
              <a:schemeClr val="dk1"/>
            </a:solidFill>
            <a:prstDash val="solid"/>
            <a:round/>
            <a:headEnd type="none" w="med" len="med"/>
            <a:tailEnd type="none" w="med" len="med"/>
          </a:ln>
        </p:spPr>
      </p:cxnSp>
      <p:cxnSp>
        <p:nvCxnSpPr>
          <p:cNvPr id="175" name="Google Shape;175;p7"/>
          <p:cNvCxnSpPr/>
          <p:nvPr/>
        </p:nvCxnSpPr>
        <p:spPr>
          <a:xfrm rot="10800000" flipH="1">
            <a:off x="6545263" y="4114800"/>
            <a:ext cx="1219200" cy="914400"/>
          </a:xfrm>
          <a:prstGeom prst="straightConnector1">
            <a:avLst/>
          </a:prstGeom>
          <a:noFill/>
          <a:ln w="9525" cap="flat" cmpd="sng">
            <a:solidFill>
              <a:schemeClr val="dk1"/>
            </a:solidFill>
            <a:prstDash val="solid"/>
            <a:round/>
            <a:headEnd type="none" w="med" len="med"/>
            <a:tailEnd type="none" w="med" len="med"/>
          </a:ln>
        </p:spPr>
      </p:cxnSp>
      <p:pic>
        <p:nvPicPr>
          <p:cNvPr id="176" name="Google Shape;176;p7"/>
          <p:cNvPicPr preferRelativeResize="0"/>
          <p:nvPr/>
        </p:nvPicPr>
        <p:blipFill rotWithShape="1">
          <a:blip r:embed="rId7">
            <a:alphaModFix/>
          </a:blip>
          <a:srcRect/>
          <a:stretch/>
        </p:blipFill>
        <p:spPr>
          <a:xfrm>
            <a:off x="5741989" y="1858300"/>
            <a:ext cx="601663" cy="419100"/>
          </a:xfrm>
          <a:prstGeom prst="rect">
            <a:avLst/>
          </a:prstGeom>
          <a:noFill/>
          <a:ln>
            <a:noFill/>
          </a:ln>
        </p:spPr>
      </p:pic>
      <p:sp>
        <p:nvSpPr>
          <p:cNvPr id="177" name="Google Shape;177;p7"/>
          <p:cNvSpPr txBox="1"/>
          <p:nvPr/>
        </p:nvSpPr>
        <p:spPr>
          <a:xfrm>
            <a:off x="263352" y="1153180"/>
            <a:ext cx="360226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800"/>
              <a:buFont typeface="Poppins"/>
              <a:buNone/>
            </a:pPr>
            <a:r>
              <a:rPr lang="en-US" sz="2800" b="1" i="0" u="none" strike="noStrike" cap="none">
                <a:solidFill>
                  <a:schemeClr val="dk2"/>
                </a:solidFill>
                <a:latin typeface="Poppins"/>
                <a:ea typeface="Poppins"/>
                <a:cs typeface="Poppins"/>
                <a:sym typeface="Poppins"/>
              </a:rPr>
              <a:t>Diagrama de Clases</a:t>
            </a:r>
            <a:endParaRPr/>
          </a:p>
        </p:txBody>
      </p:sp>
      <p:pic>
        <p:nvPicPr>
          <p:cNvPr id="178" name="Google Shape;178;p7" descr="j0078789"/>
          <p:cNvPicPr preferRelativeResize="0"/>
          <p:nvPr/>
        </p:nvPicPr>
        <p:blipFill rotWithShape="1">
          <a:blip r:embed="rId8">
            <a:alphaModFix/>
          </a:blip>
          <a:srcRect/>
          <a:stretch/>
        </p:blipFill>
        <p:spPr>
          <a:xfrm>
            <a:off x="9858376" y="2060576"/>
            <a:ext cx="485776" cy="5762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8"/>
          <p:cNvSpPr/>
          <p:nvPr/>
        </p:nvSpPr>
        <p:spPr>
          <a:xfrm>
            <a:off x="263352" y="1901973"/>
            <a:ext cx="10945216" cy="6985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2B82"/>
              </a:buClr>
              <a:buSzPts val="2000"/>
              <a:buFont typeface="Tahoma"/>
              <a:buNone/>
            </a:pPr>
            <a:r>
              <a:rPr lang="en-US" sz="2000" b="0" i="0" u="none" strike="noStrike" cap="none">
                <a:solidFill>
                  <a:srgbClr val="002B82"/>
                </a:solidFill>
                <a:latin typeface="Tahoma"/>
                <a:ea typeface="Tahoma"/>
                <a:cs typeface="Tahoma"/>
                <a:sym typeface="Tahoma"/>
              </a:rPr>
              <a:t>Es una relación estructural que especifica que los objetos de un elemento se conectan a los objetos de otro.</a:t>
            </a:r>
            <a:endParaRPr/>
          </a:p>
        </p:txBody>
      </p:sp>
      <p:sp>
        <p:nvSpPr>
          <p:cNvPr id="184" name="Google Shape;184;p8"/>
          <p:cNvSpPr txBox="1"/>
          <p:nvPr/>
        </p:nvSpPr>
        <p:spPr>
          <a:xfrm>
            <a:off x="257424" y="991194"/>
            <a:ext cx="9067800" cy="5794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Arial"/>
              <a:buNone/>
            </a:pPr>
            <a:r>
              <a:rPr lang="en-US" sz="3200" b="1" i="0" u="none" strike="noStrike" cap="none">
                <a:solidFill>
                  <a:schemeClr val="accent2"/>
                </a:solidFill>
                <a:latin typeface="Arial"/>
                <a:ea typeface="Arial"/>
                <a:cs typeface="Arial"/>
                <a:sym typeface="Arial"/>
              </a:rPr>
              <a:t>Relaciones: Asociación</a:t>
            </a:r>
            <a:endParaRPr/>
          </a:p>
        </p:txBody>
      </p:sp>
      <p:grpSp>
        <p:nvGrpSpPr>
          <p:cNvPr id="185" name="Google Shape;185;p8"/>
          <p:cNvGrpSpPr/>
          <p:nvPr/>
        </p:nvGrpSpPr>
        <p:grpSpPr>
          <a:xfrm>
            <a:off x="3287688" y="3284984"/>
            <a:ext cx="5029200" cy="3175000"/>
            <a:chOff x="3581400" y="2616200"/>
            <a:chExt cx="5029200" cy="3175000"/>
          </a:xfrm>
        </p:grpSpPr>
        <p:sp>
          <p:nvSpPr>
            <p:cNvPr id="186" name="Google Shape;186;p8"/>
            <p:cNvSpPr txBox="1"/>
            <p:nvPr/>
          </p:nvSpPr>
          <p:spPr>
            <a:xfrm>
              <a:off x="4302125" y="2616200"/>
              <a:ext cx="1117600"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ahoma"/>
                <a:buNone/>
              </a:pPr>
              <a:r>
                <a:rPr lang="en-US" sz="1400" b="1" i="1" u="none" strike="noStrike" cap="none">
                  <a:solidFill>
                    <a:schemeClr val="dk1"/>
                  </a:solidFill>
                  <a:latin typeface="Tahoma"/>
                  <a:ea typeface="Tahoma"/>
                  <a:cs typeface="Tahoma"/>
                  <a:sym typeface="Tahoma"/>
                </a:rPr>
                <a:t>asociación</a:t>
              </a:r>
              <a:endParaRPr sz="1400" b="1" i="1" u="none" strike="noStrike" cap="none">
                <a:solidFill>
                  <a:schemeClr val="dk1"/>
                </a:solidFill>
                <a:latin typeface="Tahoma"/>
                <a:ea typeface="Tahoma"/>
                <a:cs typeface="Tahoma"/>
                <a:sym typeface="Tahoma"/>
              </a:endParaRPr>
            </a:p>
          </p:txBody>
        </p:sp>
        <p:sp>
          <p:nvSpPr>
            <p:cNvPr id="187" name="Google Shape;187;p8"/>
            <p:cNvSpPr txBox="1"/>
            <p:nvPr/>
          </p:nvSpPr>
          <p:spPr>
            <a:xfrm>
              <a:off x="4648200" y="5486400"/>
              <a:ext cx="1487488"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ahoma"/>
                <a:buNone/>
              </a:pPr>
              <a:r>
                <a:rPr lang="en-US" sz="1400" b="1" i="1" u="none" strike="noStrike" cap="none">
                  <a:solidFill>
                    <a:schemeClr val="dk1"/>
                  </a:solidFill>
                  <a:latin typeface="Tahoma"/>
                  <a:ea typeface="Tahoma"/>
                  <a:cs typeface="Tahoma"/>
                  <a:sym typeface="Tahoma"/>
                </a:rPr>
                <a:t>navegabilidad </a:t>
              </a:r>
              <a:endParaRPr sz="1400" b="1" i="1" u="none" strike="noStrike" cap="none">
                <a:solidFill>
                  <a:schemeClr val="dk1"/>
                </a:solidFill>
                <a:latin typeface="Tahoma"/>
                <a:ea typeface="Tahoma"/>
                <a:cs typeface="Tahoma"/>
                <a:sym typeface="Tahoma"/>
              </a:endParaRPr>
            </a:p>
          </p:txBody>
        </p:sp>
        <p:cxnSp>
          <p:nvCxnSpPr>
            <p:cNvPr id="188" name="Google Shape;188;p8"/>
            <p:cNvCxnSpPr>
              <a:stCxn id="186" idx="3"/>
            </p:cNvCxnSpPr>
            <p:nvPr/>
          </p:nvCxnSpPr>
          <p:spPr>
            <a:xfrm>
              <a:off x="5419725" y="2768600"/>
              <a:ext cx="828600" cy="1295400"/>
            </a:xfrm>
            <a:prstGeom prst="curvedConnector2">
              <a:avLst/>
            </a:prstGeom>
            <a:noFill/>
            <a:ln w="9525" cap="flat" cmpd="sng">
              <a:solidFill>
                <a:schemeClr val="dk1"/>
              </a:solidFill>
              <a:prstDash val="solid"/>
              <a:round/>
              <a:headEnd type="none" w="med" len="med"/>
              <a:tailEnd type="oval" w="med" len="med"/>
            </a:ln>
          </p:spPr>
        </p:cxnSp>
        <p:cxnSp>
          <p:nvCxnSpPr>
            <p:cNvPr id="189" name="Google Shape;189;p8"/>
            <p:cNvCxnSpPr>
              <a:stCxn id="187" idx="3"/>
              <a:endCxn id="190" idx="2"/>
            </p:cNvCxnSpPr>
            <p:nvPr/>
          </p:nvCxnSpPr>
          <p:spPr>
            <a:xfrm rot="10800000" flipH="1">
              <a:off x="6135688" y="4410000"/>
              <a:ext cx="492900" cy="1228800"/>
            </a:xfrm>
            <a:prstGeom prst="curvedConnector2">
              <a:avLst/>
            </a:prstGeom>
            <a:noFill/>
            <a:ln w="9525" cap="flat" cmpd="sng">
              <a:solidFill>
                <a:schemeClr val="dk1"/>
              </a:solidFill>
              <a:prstDash val="solid"/>
              <a:round/>
              <a:headEnd type="none" w="med" len="med"/>
              <a:tailEnd type="oval" w="med" len="med"/>
            </a:ln>
          </p:spPr>
        </p:cxnSp>
        <p:sp>
          <p:nvSpPr>
            <p:cNvPr id="191" name="Google Shape;191;p8"/>
            <p:cNvSpPr txBox="1"/>
            <p:nvPr/>
          </p:nvSpPr>
          <p:spPr>
            <a:xfrm>
              <a:off x="7086600" y="2616200"/>
              <a:ext cx="1346200"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ahoma"/>
                <a:buNone/>
              </a:pPr>
              <a:r>
                <a:rPr lang="en-US" sz="1400" b="1" i="1" u="none" strike="noStrike" cap="none">
                  <a:solidFill>
                    <a:schemeClr val="dk1"/>
                  </a:solidFill>
                  <a:latin typeface="Tahoma"/>
                  <a:ea typeface="Tahoma"/>
                  <a:cs typeface="Tahoma"/>
                  <a:sym typeface="Tahoma"/>
                </a:rPr>
                <a:t>multiplicidad</a:t>
              </a:r>
              <a:endParaRPr sz="1400" b="1" i="1" u="none" strike="noStrike" cap="none">
                <a:solidFill>
                  <a:schemeClr val="dk1"/>
                </a:solidFill>
                <a:latin typeface="Tahoma"/>
                <a:ea typeface="Tahoma"/>
                <a:cs typeface="Tahoma"/>
                <a:sym typeface="Tahoma"/>
              </a:endParaRPr>
            </a:p>
          </p:txBody>
        </p:sp>
        <p:cxnSp>
          <p:nvCxnSpPr>
            <p:cNvPr id="192" name="Google Shape;192;p8"/>
            <p:cNvCxnSpPr>
              <a:endCxn id="191" idx="1"/>
            </p:cNvCxnSpPr>
            <p:nvPr/>
          </p:nvCxnSpPr>
          <p:spPr>
            <a:xfrm rot="-5400000">
              <a:off x="6319050" y="3067850"/>
              <a:ext cx="1066800" cy="468300"/>
            </a:xfrm>
            <a:prstGeom prst="curvedConnector2">
              <a:avLst/>
            </a:prstGeom>
            <a:noFill/>
            <a:ln w="9525" cap="flat" cmpd="sng">
              <a:solidFill>
                <a:schemeClr val="dk1"/>
              </a:solidFill>
              <a:prstDash val="solid"/>
              <a:round/>
              <a:headEnd type="oval" w="med" len="med"/>
              <a:tailEnd type="none" w="med" len="med"/>
            </a:ln>
          </p:spPr>
        </p:cxnSp>
        <p:pic>
          <p:nvPicPr>
            <p:cNvPr id="193" name="Google Shape;193;p8"/>
            <p:cNvPicPr preferRelativeResize="0"/>
            <p:nvPr/>
          </p:nvPicPr>
          <p:blipFill rotWithShape="1">
            <a:blip r:embed="rId3">
              <a:alphaModFix/>
            </a:blip>
            <a:srcRect/>
            <a:stretch/>
          </p:blipFill>
          <p:spPr>
            <a:xfrm>
              <a:off x="3581400" y="3810000"/>
              <a:ext cx="5029200" cy="787400"/>
            </a:xfrm>
            <a:prstGeom prst="rect">
              <a:avLst/>
            </a:prstGeom>
            <a:noFill/>
            <a:ln>
              <a:noFill/>
            </a:ln>
          </p:spPr>
        </p:pic>
        <p:sp>
          <p:nvSpPr>
            <p:cNvPr id="190" name="Google Shape;190;p8"/>
            <p:cNvSpPr txBox="1"/>
            <p:nvPr/>
          </p:nvSpPr>
          <p:spPr>
            <a:xfrm>
              <a:off x="6521451" y="4195763"/>
              <a:ext cx="214313" cy="2143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800"/>
                <a:buFont typeface="Tahoma"/>
                <a:buNone/>
              </a:pPr>
              <a:r>
                <a:rPr lang="en-US" sz="800" b="0" i="0" u="none" strike="noStrike" cap="none">
                  <a:solidFill>
                    <a:schemeClr val="dk1"/>
                  </a:solidFill>
                  <a:latin typeface="Tahoma"/>
                  <a:ea typeface="Tahoma"/>
                  <a:cs typeface="Tahoma"/>
                  <a:sym typeface="Tahoma"/>
                </a:rPr>
                <a:t>.</a:t>
              </a:r>
              <a:endParaRPr sz="800" b="0" i="0" u="none" strike="noStrike" cap="none">
                <a:solidFill>
                  <a:schemeClr val="dk1"/>
                </a:solidFill>
                <a:latin typeface="Tahoma"/>
                <a:ea typeface="Tahoma"/>
                <a:cs typeface="Tahoma"/>
                <a:sym typeface="Tahoma"/>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9"/>
          <p:cNvSpPr/>
          <p:nvPr/>
        </p:nvSpPr>
        <p:spPr>
          <a:xfrm>
            <a:off x="119336" y="1353716"/>
            <a:ext cx="11809200" cy="6984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2B82"/>
              </a:buClr>
              <a:buSzPts val="2000"/>
              <a:buFont typeface="Tahoma"/>
              <a:buNone/>
            </a:pPr>
            <a:r>
              <a:rPr lang="en-US" sz="2000" b="0" i="0" u="none" strike="noStrike" cap="none">
                <a:solidFill>
                  <a:srgbClr val="002B82"/>
                </a:solidFill>
                <a:latin typeface="Tahoma"/>
                <a:ea typeface="Tahoma"/>
                <a:cs typeface="Tahoma"/>
                <a:sym typeface="Tahoma"/>
              </a:rPr>
              <a:t>Es un tipo especial de asociación, que representa una relación completamente conceptual entre un “todo” y sus “partes”.</a:t>
            </a:r>
            <a:endParaRPr/>
          </a:p>
        </p:txBody>
      </p:sp>
      <p:sp>
        <p:nvSpPr>
          <p:cNvPr id="199" name="Google Shape;199;p9"/>
          <p:cNvSpPr txBox="1"/>
          <p:nvPr/>
        </p:nvSpPr>
        <p:spPr>
          <a:xfrm>
            <a:off x="2935126" y="2306550"/>
            <a:ext cx="5889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ahoma"/>
              <a:buNone/>
            </a:pPr>
            <a:r>
              <a:rPr lang="en-US" sz="1400" b="1" i="1" u="none" strike="noStrike" cap="none">
                <a:solidFill>
                  <a:schemeClr val="dk1"/>
                </a:solidFill>
                <a:latin typeface="Tahoma"/>
                <a:ea typeface="Tahoma"/>
                <a:cs typeface="Tahoma"/>
                <a:sym typeface="Tahoma"/>
              </a:rPr>
              <a:t>todo</a:t>
            </a:r>
            <a:endParaRPr sz="1400" b="1" i="1" u="none" strike="noStrike" cap="none">
              <a:solidFill>
                <a:schemeClr val="dk1"/>
              </a:solidFill>
              <a:latin typeface="Tahoma"/>
              <a:ea typeface="Tahoma"/>
              <a:cs typeface="Tahoma"/>
              <a:sym typeface="Tahoma"/>
            </a:endParaRPr>
          </a:p>
        </p:txBody>
      </p:sp>
      <p:sp>
        <p:nvSpPr>
          <p:cNvPr id="200" name="Google Shape;200;p9"/>
          <p:cNvSpPr txBox="1"/>
          <p:nvPr/>
        </p:nvSpPr>
        <p:spPr>
          <a:xfrm>
            <a:off x="9677325" y="1917700"/>
            <a:ext cx="6603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ahoma"/>
              <a:buNone/>
            </a:pPr>
            <a:r>
              <a:rPr lang="en-US" sz="1400" b="1" i="1" u="none" strike="noStrike" cap="none">
                <a:solidFill>
                  <a:schemeClr val="dk1"/>
                </a:solidFill>
                <a:latin typeface="Tahoma"/>
                <a:ea typeface="Tahoma"/>
                <a:cs typeface="Tahoma"/>
                <a:sym typeface="Tahoma"/>
              </a:rPr>
              <a:t>parte</a:t>
            </a:r>
            <a:endParaRPr sz="1400" b="1" i="1" u="none" strike="noStrike" cap="none">
              <a:solidFill>
                <a:schemeClr val="dk1"/>
              </a:solidFill>
              <a:latin typeface="Tahoma"/>
              <a:ea typeface="Tahoma"/>
              <a:cs typeface="Tahoma"/>
              <a:sym typeface="Tahoma"/>
            </a:endParaRPr>
          </a:p>
        </p:txBody>
      </p:sp>
      <p:cxnSp>
        <p:nvCxnSpPr>
          <p:cNvPr id="201" name="Google Shape;201;p9"/>
          <p:cNvCxnSpPr>
            <a:stCxn id="199" idx="3"/>
          </p:cNvCxnSpPr>
          <p:nvPr/>
        </p:nvCxnSpPr>
        <p:spPr>
          <a:xfrm>
            <a:off x="3524026" y="2460450"/>
            <a:ext cx="676200" cy="331800"/>
          </a:xfrm>
          <a:prstGeom prst="curvedConnector3">
            <a:avLst>
              <a:gd name="adj1" fmla="val 50000"/>
            </a:avLst>
          </a:prstGeom>
          <a:noFill/>
          <a:ln w="9525" cap="flat" cmpd="sng">
            <a:solidFill>
              <a:schemeClr val="dk1"/>
            </a:solidFill>
            <a:prstDash val="solid"/>
            <a:round/>
            <a:headEnd type="none" w="med" len="med"/>
            <a:tailEnd type="oval" w="med" len="med"/>
          </a:ln>
        </p:spPr>
      </p:cxnSp>
      <p:cxnSp>
        <p:nvCxnSpPr>
          <p:cNvPr id="202" name="Google Shape;202;p9"/>
          <p:cNvCxnSpPr>
            <a:endCxn id="200" idx="1"/>
          </p:cNvCxnSpPr>
          <p:nvPr/>
        </p:nvCxnSpPr>
        <p:spPr>
          <a:xfrm rot="10800000" flipH="1">
            <a:off x="8402925" y="2071600"/>
            <a:ext cx="1274400" cy="480900"/>
          </a:xfrm>
          <a:prstGeom prst="curvedConnector3">
            <a:avLst>
              <a:gd name="adj1" fmla="val 50000"/>
            </a:avLst>
          </a:prstGeom>
          <a:noFill/>
          <a:ln w="9525" cap="flat" cmpd="sng">
            <a:solidFill>
              <a:schemeClr val="dk1"/>
            </a:solidFill>
            <a:prstDash val="solid"/>
            <a:round/>
            <a:headEnd type="none" w="med" len="med"/>
            <a:tailEnd type="oval" w="med" len="med"/>
          </a:ln>
        </p:spPr>
      </p:cxnSp>
      <p:sp>
        <p:nvSpPr>
          <p:cNvPr id="203" name="Google Shape;203;p9"/>
          <p:cNvSpPr txBox="1"/>
          <p:nvPr/>
        </p:nvSpPr>
        <p:spPr>
          <a:xfrm>
            <a:off x="6574225" y="3649425"/>
            <a:ext cx="1174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ahoma"/>
              <a:buNone/>
            </a:pPr>
            <a:r>
              <a:rPr lang="en-US" sz="1400" b="1" i="1" u="none" strike="noStrike" cap="none">
                <a:solidFill>
                  <a:schemeClr val="dk1"/>
                </a:solidFill>
                <a:latin typeface="Tahoma"/>
                <a:ea typeface="Tahoma"/>
                <a:cs typeface="Tahoma"/>
                <a:sym typeface="Tahoma"/>
              </a:rPr>
              <a:t>agregación</a:t>
            </a:r>
            <a:endParaRPr sz="1400" b="1" i="1" u="none" strike="noStrike" cap="none">
              <a:solidFill>
                <a:schemeClr val="dk1"/>
              </a:solidFill>
              <a:latin typeface="Tahoma"/>
              <a:ea typeface="Tahoma"/>
              <a:cs typeface="Tahoma"/>
              <a:sym typeface="Tahoma"/>
            </a:endParaRPr>
          </a:p>
        </p:txBody>
      </p:sp>
      <p:cxnSp>
        <p:nvCxnSpPr>
          <p:cNvPr id="204" name="Google Shape;204;p9"/>
          <p:cNvCxnSpPr>
            <a:endCxn id="203" idx="1"/>
          </p:cNvCxnSpPr>
          <p:nvPr/>
        </p:nvCxnSpPr>
        <p:spPr>
          <a:xfrm>
            <a:off x="5627425" y="2874825"/>
            <a:ext cx="946800" cy="928500"/>
          </a:xfrm>
          <a:prstGeom prst="curvedConnector3">
            <a:avLst>
              <a:gd name="adj1" fmla="val 50000"/>
            </a:avLst>
          </a:prstGeom>
          <a:noFill/>
          <a:ln w="9525" cap="flat" cmpd="sng">
            <a:solidFill>
              <a:schemeClr val="dk1"/>
            </a:solidFill>
            <a:prstDash val="solid"/>
            <a:round/>
            <a:headEnd type="oval" w="med" len="med"/>
            <a:tailEnd type="none" w="med" len="med"/>
          </a:ln>
        </p:spPr>
      </p:cxnSp>
      <p:sp>
        <p:nvSpPr>
          <p:cNvPr id="205" name="Google Shape;205;p9"/>
          <p:cNvSpPr/>
          <p:nvPr/>
        </p:nvSpPr>
        <p:spPr>
          <a:xfrm>
            <a:off x="191344" y="4156820"/>
            <a:ext cx="11881320" cy="6985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2B82"/>
              </a:buClr>
              <a:buSzPts val="2000"/>
              <a:buFont typeface="Tahoma"/>
              <a:buNone/>
            </a:pPr>
            <a:r>
              <a:rPr lang="en-US" sz="2000" b="0" i="0" u="none" strike="noStrike" cap="none">
                <a:solidFill>
                  <a:srgbClr val="002B82"/>
                </a:solidFill>
                <a:latin typeface="Tahoma"/>
                <a:ea typeface="Tahoma"/>
                <a:cs typeface="Tahoma"/>
                <a:sym typeface="Tahoma"/>
              </a:rPr>
              <a:t>Es una variación de la agregación simple, con una fuerte relación de pertenencia y vidas coincidentes de la parte con el todo</a:t>
            </a:r>
            <a:r>
              <a:rPr lang="en-US" sz="2000" b="0" i="0" u="none" strike="noStrike" cap="none">
                <a:solidFill>
                  <a:srgbClr val="002B82"/>
                </a:solidFill>
                <a:latin typeface="Arial"/>
                <a:ea typeface="Arial"/>
                <a:cs typeface="Arial"/>
                <a:sym typeface="Arial"/>
              </a:rPr>
              <a:t>.</a:t>
            </a:r>
            <a:endParaRPr/>
          </a:p>
        </p:txBody>
      </p:sp>
      <p:cxnSp>
        <p:nvCxnSpPr>
          <p:cNvPr id="206" name="Google Shape;206;p9"/>
          <p:cNvCxnSpPr/>
          <p:nvPr/>
        </p:nvCxnSpPr>
        <p:spPr>
          <a:xfrm flipH="1">
            <a:off x="3647600" y="5157788"/>
            <a:ext cx="378300" cy="315900"/>
          </a:xfrm>
          <a:prstGeom prst="curvedConnector3">
            <a:avLst>
              <a:gd name="adj1" fmla="val 49983"/>
            </a:avLst>
          </a:prstGeom>
          <a:noFill/>
          <a:ln w="9525" cap="flat" cmpd="sng">
            <a:solidFill>
              <a:schemeClr val="dk1"/>
            </a:solidFill>
            <a:prstDash val="solid"/>
            <a:round/>
            <a:headEnd type="none" w="med" len="med"/>
            <a:tailEnd type="oval" w="med" len="med"/>
          </a:ln>
        </p:spPr>
      </p:cxnSp>
      <p:cxnSp>
        <p:nvCxnSpPr>
          <p:cNvPr id="207" name="Google Shape;207;p9"/>
          <p:cNvCxnSpPr/>
          <p:nvPr/>
        </p:nvCxnSpPr>
        <p:spPr>
          <a:xfrm rot="-5400000">
            <a:off x="8039617" y="5131402"/>
            <a:ext cx="342900" cy="341700"/>
          </a:xfrm>
          <a:prstGeom prst="curvedConnector3">
            <a:avLst>
              <a:gd name="adj1" fmla="val 50000"/>
            </a:avLst>
          </a:prstGeom>
          <a:noFill/>
          <a:ln w="9525" cap="flat" cmpd="sng">
            <a:solidFill>
              <a:schemeClr val="dk1"/>
            </a:solidFill>
            <a:prstDash val="solid"/>
            <a:round/>
            <a:headEnd type="none" w="med" len="med"/>
            <a:tailEnd type="oval" w="med" len="med"/>
          </a:ln>
        </p:spPr>
      </p:cxnSp>
      <p:sp>
        <p:nvSpPr>
          <p:cNvPr id="208" name="Google Shape;208;p9"/>
          <p:cNvSpPr txBox="1"/>
          <p:nvPr/>
        </p:nvSpPr>
        <p:spPr>
          <a:xfrm>
            <a:off x="3276600" y="6400800"/>
            <a:ext cx="1295400"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ahoma"/>
              <a:buNone/>
            </a:pPr>
            <a:r>
              <a:rPr lang="en-US" sz="1400" b="1" i="1" u="none" strike="noStrike" cap="none">
                <a:solidFill>
                  <a:schemeClr val="dk1"/>
                </a:solidFill>
                <a:latin typeface="Tahoma"/>
                <a:ea typeface="Tahoma"/>
                <a:cs typeface="Tahoma"/>
                <a:sym typeface="Tahoma"/>
              </a:rPr>
              <a:t>composición</a:t>
            </a:r>
            <a:endParaRPr sz="1400" b="1" i="1" u="none" strike="noStrike" cap="none">
              <a:solidFill>
                <a:schemeClr val="dk1"/>
              </a:solidFill>
              <a:latin typeface="Tahoma"/>
              <a:ea typeface="Tahoma"/>
              <a:cs typeface="Tahoma"/>
              <a:sym typeface="Tahoma"/>
            </a:endParaRPr>
          </a:p>
        </p:txBody>
      </p:sp>
      <p:cxnSp>
        <p:nvCxnSpPr>
          <p:cNvPr id="209" name="Google Shape;209;p9"/>
          <p:cNvCxnSpPr/>
          <p:nvPr/>
        </p:nvCxnSpPr>
        <p:spPr>
          <a:xfrm flipH="1">
            <a:off x="3863975" y="5949950"/>
            <a:ext cx="914400" cy="457200"/>
          </a:xfrm>
          <a:prstGeom prst="curvedConnector3">
            <a:avLst>
              <a:gd name="adj1" fmla="val -8856"/>
            </a:avLst>
          </a:prstGeom>
          <a:noFill/>
          <a:ln w="9525" cap="flat" cmpd="sng">
            <a:solidFill>
              <a:schemeClr val="dk1"/>
            </a:solidFill>
            <a:prstDash val="solid"/>
            <a:round/>
            <a:headEnd type="oval" w="med" len="med"/>
            <a:tailEnd type="none" w="med" len="med"/>
          </a:ln>
        </p:spPr>
      </p:cxnSp>
      <p:sp>
        <p:nvSpPr>
          <p:cNvPr id="210" name="Google Shape;210;p9"/>
          <p:cNvSpPr txBox="1"/>
          <p:nvPr/>
        </p:nvSpPr>
        <p:spPr>
          <a:xfrm>
            <a:off x="3432176" y="4868863"/>
            <a:ext cx="588963"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ahoma"/>
              <a:buNone/>
            </a:pPr>
            <a:r>
              <a:rPr lang="en-US" sz="1400" b="1" i="1" u="none" strike="noStrike" cap="none">
                <a:solidFill>
                  <a:schemeClr val="dk1"/>
                </a:solidFill>
                <a:latin typeface="Tahoma"/>
                <a:ea typeface="Tahoma"/>
                <a:cs typeface="Tahoma"/>
                <a:sym typeface="Tahoma"/>
              </a:rPr>
              <a:t>todo</a:t>
            </a:r>
            <a:endParaRPr sz="1400" b="1" i="1" u="none" strike="noStrike" cap="none">
              <a:solidFill>
                <a:schemeClr val="dk1"/>
              </a:solidFill>
              <a:latin typeface="Tahoma"/>
              <a:ea typeface="Tahoma"/>
              <a:cs typeface="Tahoma"/>
              <a:sym typeface="Tahoma"/>
            </a:endParaRPr>
          </a:p>
        </p:txBody>
      </p:sp>
      <p:sp>
        <p:nvSpPr>
          <p:cNvPr id="211" name="Google Shape;211;p9"/>
          <p:cNvSpPr txBox="1"/>
          <p:nvPr/>
        </p:nvSpPr>
        <p:spPr>
          <a:xfrm>
            <a:off x="8458200" y="4876800"/>
            <a:ext cx="660400"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ahoma"/>
              <a:buNone/>
            </a:pPr>
            <a:r>
              <a:rPr lang="en-US" sz="1400" b="1" i="1" u="none" strike="noStrike" cap="none">
                <a:solidFill>
                  <a:schemeClr val="dk1"/>
                </a:solidFill>
                <a:latin typeface="Tahoma"/>
                <a:ea typeface="Tahoma"/>
                <a:cs typeface="Tahoma"/>
                <a:sym typeface="Tahoma"/>
              </a:rPr>
              <a:t>parte</a:t>
            </a:r>
            <a:endParaRPr sz="1400" b="1" i="1" u="none" strike="noStrike" cap="none">
              <a:solidFill>
                <a:schemeClr val="dk1"/>
              </a:solidFill>
              <a:latin typeface="Tahoma"/>
              <a:ea typeface="Tahoma"/>
              <a:cs typeface="Tahoma"/>
              <a:sym typeface="Tahoma"/>
            </a:endParaRPr>
          </a:p>
        </p:txBody>
      </p:sp>
      <p:sp>
        <p:nvSpPr>
          <p:cNvPr id="212" name="Google Shape;212;p9"/>
          <p:cNvSpPr txBox="1"/>
          <p:nvPr/>
        </p:nvSpPr>
        <p:spPr>
          <a:xfrm>
            <a:off x="1775520" y="763400"/>
            <a:ext cx="90678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accent2"/>
              </a:buClr>
              <a:buSzPts val="2800"/>
              <a:buFont typeface="Arial"/>
              <a:buNone/>
            </a:pPr>
            <a:r>
              <a:rPr lang="en-US" sz="2800" b="1" i="0" u="none" strike="noStrike" cap="none">
                <a:solidFill>
                  <a:schemeClr val="accent2"/>
                </a:solidFill>
                <a:latin typeface="Arial"/>
                <a:ea typeface="Arial"/>
                <a:cs typeface="Arial"/>
                <a:sym typeface="Arial"/>
              </a:rPr>
              <a:t>Relaciones: Agregación y Composición</a:t>
            </a:r>
            <a:endParaRPr/>
          </a:p>
        </p:txBody>
      </p:sp>
      <p:pic>
        <p:nvPicPr>
          <p:cNvPr id="213" name="Google Shape;213;p9"/>
          <p:cNvPicPr preferRelativeResize="0"/>
          <p:nvPr/>
        </p:nvPicPr>
        <p:blipFill rotWithShape="1">
          <a:blip r:embed="rId3">
            <a:alphaModFix/>
          </a:blip>
          <a:srcRect/>
          <a:stretch/>
        </p:blipFill>
        <p:spPr>
          <a:xfrm>
            <a:off x="3920750" y="2000400"/>
            <a:ext cx="6481750" cy="1655525"/>
          </a:xfrm>
          <a:prstGeom prst="rect">
            <a:avLst/>
          </a:prstGeom>
          <a:noFill/>
          <a:ln>
            <a:noFill/>
          </a:ln>
        </p:spPr>
      </p:pic>
      <p:pic>
        <p:nvPicPr>
          <p:cNvPr id="214" name="Google Shape;214;p9"/>
          <p:cNvPicPr preferRelativeResize="0"/>
          <p:nvPr/>
        </p:nvPicPr>
        <p:blipFill rotWithShape="1">
          <a:blip r:embed="rId4">
            <a:alphaModFix/>
          </a:blip>
          <a:srcRect t="-24374" b="34761"/>
          <a:stretch/>
        </p:blipFill>
        <p:spPr>
          <a:xfrm>
            <a:off x="2655875" y="5030092"/>
            <a:ext cx="6481778" cy="1207212"/>
          </a:xfrm>
          <a:prstGeom prst="rect">
            <a:avLst/>
          </a:prstGeom>
          <a:noFill/>
          <a:ln>
            <a:noFill/>
          </a:ln>
        </p:spPr>
      </p:pic>
      <p:cxnSp>
        <p:nvCxnSpPr>
          <p:cNvPr id="215" name="Google Shape;215;p9"/>
          <p:cNvCxnSpPr/>
          <p:nvPr/>
        </p:nvCxnSpPr>
        <p:spPr>
          <a:xfrm>
            <a:off x="5949675" y="2892625"/>
            <a:ext cx="1557900" cy="0"/>
          </a:xfrm>
          <a:prstGeom prst="straightConnector1">
            <a:avLst/>
          </a:prstGeom>
          <a:noFill/>
          <a:ln w="9525" cap="flat" cmpd="sng">
            <a:solidFill>
              <a:schemeClr val="dk2"/>
            </a:solidFill>
            <a:prstDash val="solid"/>
            <a:round/>
            <a:headEnd type="none" w="med" len="med"/>
            <a:tailEnd type="none" w="med" len="med"/>
          </a:ln>
        </p:spPr>
      </p:cxnSp>
      <p:cxnSp>
        <p:nvCxnSpPr>
          <p:cNvPr id="216" name="Google Shape;216;p9"/>
          <p:cNvCxnSpPr/>
          <p:nvPr/>
        </p:nvCxnSpPr>
        <p:spPr>
          <a:xfrm>
            <a:off x="4964850" y="6044100"/>
            <a:ext cx="2471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Ministerio de Producció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1083</Words>
  <Application>Microsoft Office PowerPoint</Application>
  <PresentationFormat>Widescreen</PresentationFormat>
  <Paragraphs>198</Paragraphs>
  <Slides>26</Slides>
  <Notes>26</Notes>
  <HiddenSlides>5</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6" baseType="lpstr">
      <vt:lpstr>Times New Roman</vt:lpstr>
      <vt:lpstr>Tahoma</vt:lpstr>
      <vt:lpstr>Poppins</vt:lpstr>
      <vt:lpstr>Calibri</vt:lpstr>
      <vt:lpstr>Arial Narrow</vt:lpstr>
      <vt:lpstr>Noto Sans Symbols</vt:lpstr>
      <vt:lpstr>Shadows Into Light</vt:lpstr>
      <vt:lpstr>Arial</vt:lpstr>
      <vt:lpstr>Ministerio de Producción</vt:lpstr>
      <vt:lpstr>Bitmap Image</vt:lpstr>
      <vt:lpstr>PowerPoint Presentation</vt:lpstr>
      <vt:lpstr>PowerPoint Presentation</vt:lpstr>
      <vt:lpstr>PowerPoint Presentation</vt:lpstr>
      <vt:lpstr>PowerPoint Presentation</vt:lpstr>
      <vt:lpstr>Diagramas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Prototipos</vt:lpstr>
      <vt:lpstr>¿Cuándo son útiles los prototipos?</vt:lpstr>
      <vt:lpstr>Prototipos</vt:lpstr>
      <vt:lpstr>Tipos de Prototipos</vt:lpstr>
      <vt:lpstr>Prototipado en papel</vt:lpstr>
      <vt:lpstr>Clases de Análisis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Claudia N</dc:creator>
  <cp:lastModifiedBy>Claudia Naveda</cp:lastModifiedBy>
  <cp:revision>1</cp:revision>
  <dcterms:created xsi:type="dcterms:W3CDTF">2016-03-29T13:37:48Z</dcterms:created>
  <dcterms:modified xsi:type="dcterms:W3CDTF">2024-02-15T19:46:00Z</dcterms:modified>
</cp:coreProperties>
</file>