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73" r:id="rId3"/>
  </p:sldMasterIdLst>
  <p:notesMasterIdLst>
    <p:notesMasterId r:id="rId14"/>
  </p:notesMasterIdLst>
  <p:handoutMasterIdLst>
    <p:handoutMasterId r:id="rId15"/>
  </p:handoutMasterIdLst>
  <p:sldIdLst>
    <p:sldId id="1520" r:id="rId4"/>
    <p:sldId id="1526" r:id="rId5"/>
    <p:sldId id="1564" r:id="rId6"/>
    <p:sldId id="1565" r:id="rId7"/>
    <p:sldId id="1566" r:id="rId8"/>
    <p:sldId id="1569" r:id="rId9"/>
    <p:sldId id="1570" r:id="rId10"/>
    <p:sldId id="1575" r:id="rId11"/>
    <p:sldId id="1577" r:id="rId12"/>
    <p:sldId id="150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48" userDrawn="1">
          <p15:clr>
            <a:srgbClr val="A4A3A4"/>
          </p15:clr>
        </p15:guide>
        <p15:guide id="2" pos="34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 userDrawn="1">
          <p15:clr>
            <a:srgbClr val="A4A3A4"/>
          </p15:clr>
        </p15:guide>
        <p15:guide id="2" pos="214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ane Silva Alves" initials="ASA" lastIdx="2" clrIdx="0">
    <p:extLst/>
  </p:cmAuthor>
  <p:cmAuthor id="2" name="Silvio Huang" initials="SH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C8E5"/>
    <a:srgbClr val="E8EDF1"/>
    <a:srgbClr val="BCBCBC"/>
    <a:srgbClr val="83C7E5"/>
    <a:srgbClr val="DBE0E4"/>
    <a:srgbClr val="1A1ADA"/>
    <a:srgbClr val="DBE4EB"/>
    <a:srgbClr val="FFC9FF"/>
    <a:srgbClr val="0065AF"/>
    <a:srgbClr val="FFA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749" autoAdjust="0"/>
    <p:restoredTop sz="94249" autoAdjust="0"/>
  </p:normalViewPr>
  <p:slideViewPr>
    <p:cSldViewPr snapToGrid="0">
      <p:cViewPr varScale="1">
        <p:scale>
          <a:sx n="72" d="100"/>
          <a:sy n="72" d="100"/>
        </p:scale>
        <p:origin x="222" y="66"/>
      </p:cViewPr>
      <p:guideLst>
        <p:guide orient="horz" pos="1548"/>
        <p:guide pos="3432"/>
      </p:guideLst>
    </p:cSldViewPr>
  </p:slideViewPr>
  <p:outlineViewPr>
    <p:cViewPr>
      <p:scale>
        <a:sx n="100" d="100"/>
        <a:sy n="100" d="100"/>
      </p:scale>
      <p:origin x="0" y="-97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5066"/>
    </p:cViewPr>
  </p:sorterViewPr>
  <p:notesViewPr>
    <p:cSldViewPr snapToGrid="0">
      <p:cViewPr varScale="1">
        <p:scale>
          <a:sx n="48" d="100"/>
          <a:sy n="48" d="100"/>
        </p:scale>
        <p:origin x="2046" y="54"/>
      </p:cViewPr>
      <p:guideLst>
        <p:guide orient="horz" pos="3124"/>
        <p:guide pos="214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345AF70-90E8-4A78-BCBE-2961356CA3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5493" cy="496935"/>
          </a:xfrm>
          <a:prstGeom prst="rect">
            <a:avLst/>
          </a:prstGeom>
        </p:spPr>
        <p:txBody>
          <a:bodyPr vert="horz" lIns="88294" tIns="44147" rIns="88294" bIns="44147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102103C-8576-49BA-A9CA-F8B52A8C9D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62883" y="1"/>
            <a:ext cx="2955493" cy="496935"/>
          </a:xfrm>
          <a:prstGeom prst="rect">
            <a:avLst/>
          </a:prstGeom>
        </p:spPr>
        <p:txBody>
          <a:bodyPr vert="horz" lIns="88294" tIns="44147" rIns="88294" bIns="44147" rtlCol="0"/>
          <a:lstStyle>
            <a:lvl1pPr algn="r">
              <a:defRPr sz="1200"/>
            </a:lvl1pPr>
          </a:lstStyle>
          <a:p>
            <a:fld id="{CC488092-4A75-4467-8523-C012FC60292D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BAEFB2-9ABE-4BA6-BD44-6449C46BAF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421765"/>
            <a:ext cx="2955493" cy="496935"/>
          </a:xfrm>
          <a:prstGeom prst="rect">
            <a:avLst/>
          </a:prstGeom>
        </p:spPr>
        <p:txBody>
          <a:bodyPr vert="horz" lIns="88294" tIns="44147" rIns="88294" bIns="44147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4D6AF7-26AE-4E1C-80B3-D41958658F9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62883" y="9421765"/>
            <a:ext cx="2955493" cy="496935"/>
          </a:xfrm>
          <a:prstGeom prst="rect">
            <a:avLst/>
          </a:prstGeom>
        </p:spPr>
        <p:txBody>
          <a:bodyPr vert="horz" lIns="88294" tIns="44147" rIns="88294" bIns="44147" rtlCol="0" anchor="b"/>
          <a:lstStyle>
            <a:lvl1pPr algn="r">
              <a:defRPr sz="1200"/>
            </a:lvl1pPr>
          </a:lstStyle>
          <a:p>
            <a:fld id="{61D5FEFE-7D0E-4BA7-85CB-BCF9884DA8D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08181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6033" cy="497997"/>
          </a:xfrm>
          <a:prstGeom prst="rect">
            <a:avLst/>
          </a:prstGeom>
        </p:spPr>
        <p:txBody>
          <a:bodyPr vert="horz" lIns="91499" tIns="45750" rIns="91499" bIns="4575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62276" y="1"/>
            <a:ext cx="2956033" cy="497997"/>
          </a:xfrm>
          <a:prstGeom prst="rect">
            <a:avLst/>
          </a:prstGeom>
        </p:spPr>
        <p:txBody>
          <a:bodyPr vert="horz" lIns="91499" tIns="45750" rIns="91499" bIns="45750" rtlCol="0"/>
          <a:lstStyle>
            <a:lvl1pPr algn="r">
              <a:defRPr sz="1200"/>
            </a:lvl1pPr>
          </a:lstStyle>
          <a:p>
            <a:fld id="{60BB8D7D-EAFF-4EF3-9B26-5D76AEA606BD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9838"/>
            <a:ext cx="5946775" cy="3346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99" tIns="45750" rIns="91499" bIns="4575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1672" y="4773792"/>
            <a:ext cx="5456557" cy="3904675"/>
          </a:xfrm>
          <a:prstGeom prst="rect">
            <a:avLst/>
          </a:prstGeom>
        </p:spPr>
        <p:txBody>
          <a:bodyPr vert="horz" lIns="91499" tIns="45750" rIns="91499" bIns="4575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420703"/>
            <a:ext cx="2956033" cy="497997"/>
          </a:xfrm>
          <a:prstGeom prst="rect">
            <a:avLst/>
          </a:prstGeom>
        </p:spPr>
        <p:txBody>
          <a:bodyPr vert="horz" lIns="91499" tIns="45750" rIns="91499" bIns="4575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62276" y="9420703"/>
            <a:ext cx="2956033" cy="497997"/>
          </a:xfrm>
          <a:prstGeom prst="rect">
            <a:avLst/>
          </a:prstGeom>
        </p:spPr>
        <p:txBody>
          <a:bodyPr vert="horz" lIns="91499" tIns="45750" rIns="91499" bIns="45750" rtlCol="0" anchor="b"/>
          <a:lstStyle>
            <a:lvl1pPr algn="r">
              <a:defRPr sz="1200"/>
            </a:lvl1pPr>
          </a:lstStyle>
          <a:p>
            <a:fld id="{E0E4B9E7-F6E3-4253-B73E-F73A1D3EB0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024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55AF-F502-423B-9E88-1F0013DD67C6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16/04/2019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3869-EEA5-4257-B302-203787FD04F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917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55AF-F502-423B-9E88-1F0013DD67C6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16/04/2019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3869-EEA5-4257-B302-203787FD04F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0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55AF-F502-423B-9E88-1F0013DD67C6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16/04/2019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3869-EEA5-4257-B302-203787FD04F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80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55AF-F502-423B-9E88-1F0013DD67C6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16/04/2019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3869-EEA5-4257-B302-203787FD04F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71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55AF-F502-423B-9E88-1F0013DD67C6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16/04/2019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3869-EEA5-4257-B302-203787FD04F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567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9880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9BFEC-DE77-4193-9A51-810AEEC94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F2F896-CB89-4D64-BEDD-9D1588A4C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C1ECAF-6685-42FC-8A8F-6974108C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15A3-AD04-4332-81C8-F08836E059C3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8DA589-F4FC-400F-B5EC-2BD3E217D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CFFFB9-1928-4A92-A940-04EE48AD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5A76-07A7-4FCE-8A62-7161302A8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421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AC4FE-85D2-4A65-A7C2-8598DDFE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DB4621-C2CD-4FE1-882B-371AB826D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E0ACEE-FCB4-404D-9EF6-4A3C9B74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15A3-AD04-4332-81C8-F08836E059C3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D03C1F-D261-4172-BDCC-E6715B3E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1206D7-EC23-4108-A4FB-FE4290436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5A76-07A7-4FCE-8A62-7161302A8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978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38C01-A60F-405B-A5F1-5A50522B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4342EA-0DCD-4085-AD5F-FDB0C6EFB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1063AC-6BA7-4A8E-A712-0D70BB5C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15A3-AD04-4332-81C8-F08836E059C3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6E31AE-5A83-4097-AB69-9500FA5B4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D0688A-3CE5-4EEC-8B81-4984E8A5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5A76-07A7-4FCE-8A62-7161302A8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3892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5E5A5-D9AD-45CC-B23C-237758961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E904EF-DE6E-4E9B-B8D5-9EA65DB01B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B0F2C4-15CE-4FE6-BE5C-BA52CF93C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94677F-8C0F-46FB-AC29-398A1FA4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15A3-AD04-4332-81C8-F08836E059C3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248C76-EB33-4AC2-A9B8-C295C2EA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F938042-AE35-4A9B-871E-8348B521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5A76-07A7-4FCE-8A62-7161302A8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4797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7B8E6-10C0-4DCE-8545-BC8A41B0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FD1496-A37B-4B21-8DC6-69F7AB404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CE5783-B387-448B-A903-5FD3ECC84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C8FDD2-4F73-4C42-9C7C-0A2EA00FE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DB97D6F-67CD-42EF-8CC9-AD267DFE2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8124FA-DB34-424A-9658-DAC25A9A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15A3-AD04-4332-81C8-F08836E059C3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9887F2C-0BA8-4119-8C7C-E106E0CC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8616555-7A1E-499D-A58F-E8147E04D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5A76-07A7-4FCE-8A62-7161302A8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00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FFC000"/>
              </a:buClr>
              <a:buFont typeface="Wingdings" panose="05000000000000000000" pitchFamily="2" charset="2"/>
              <a:buChar char="ü"/>
              <a:defRPr/>
            </a:lvl1pPr>
            <a:lvl2pPr marL="685800" indent="-228600">
              <a:buClr>
                <a:srgbClr val="FFC000"/>
              </a:buClr>
              <a:buFont typeface="Wingdings" panose="05000000000000000000" pitchFamily="2" charset="2"/>
              <a:buChar char="ü"/>
              <a:defRPr/>
            </a:lvl2pPr>
            <a:lvl3pPr marL="1143000" indent="-228600">
              <a:buClr>
                <a:srgbClr val="FFC000"/>
              </a:buClr>
              <a:buFont typeface="Wingdings" panose="05000000000000000000" pitchFamily="2" charset="2"/>
              <a:buChar char="ü"/>
              <a:defRPr/>
            </a:lvl3pPr>
            <a:lvl4pPr marL="1600200" indent="-228600">
              <a:buClr>
                <a:srgbClr val="FFC000"/>
              </a:buClr>
              <a:buFont typeface="Wingdings" panose="05000000000000000000" pitchFamily="2" charset="2"/>
              <a:buChar char="ü"/>
              <a:defRPr/>
            </a:lvl4pPr>
            <a:lvl5pPr marL="2057400" indent="-228600">
              <a:buClr>
                <a:srgbClr val="FFC000"/>
              </a:buClr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55AF-F502-423B-9E88-1F0013DD67C6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16/04/2019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3869-EEA5-4257-B302-203787FD04F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0523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FBB4E-4246-4268-8837-C5DE25C7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4BC80F-43FB-4591-9F9F-A77D436C3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15A3-AD04-4332-81C8-F08836E059C3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2B520F-823E-440E-9929-325FA401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43AA302-2A8A-4627-A9AF-49105F132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5A76-07A7-4FCE-8A62-7161302A8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64086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59B067A-EF66-40DC-9BA4-B63B10CA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15A3-AD04-4332-81C8-F08836E059C3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EC6119-0EBC-466D-BA4C-9D3F93EB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407098-30EC-41B4-B3DC-ECD6BA93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5A76-07A7-4FCE-8A62-7161302A8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2252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94112-05AA-4884-A723-A90CC66A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7CD91D-3AC1-46AA-A336-3D75E1BCE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E02C65-3458-4C90-B91F-4C253D649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5881B2-CDF3-46D8-AF52-CEAE55F8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15A3-AD04-4332-81C8-F08836E059C3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00C028-5988-406C-90EF-DE3C1730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5E72DD-47FD-48B8-BC1F-F6C6C967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5A76-07A7-4FCE-8A62-7161302A8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89973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40296-68CB-431C-B887-04E46519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A7C2D9-3867-4AB7-B6D3-B42390E81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D1D7D0-2C7F-4987-B6DA-92C9B1044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527418-833B-4040-80FE-AD857913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15A3-AD04-4332-81C8-F08836E059C3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4A696D-D68A-40C3-912E-FF620B7D0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69154DE-983C-4CFC-9CBD-9385AC6BD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5A76-07A7-4FCE-8A62-7161302A8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8192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99E415-8B54-417D-916F-5961F6C72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35DDD31-4A54-4982-B9CA-39EE640DB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DAD188-2D8E-4ACC-B91E-25C73E8E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15A3-AD04-4332-81C8-F08836E059C3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62722F-9F13-4560-B0D9-0262C014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9990D0-7802-4306-865F-F59D7886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5A76-07A7-4FCE-8A62-7161302A8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1446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AB4A1F-6174-4D53-9461-E04356A10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F4D3C3-448F-4D57-9CCB-F7E22B1FF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5A4772-4F16-4634-854D-07DDC284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15A3-AD04-4332-81C8-F08836E059C3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249BDB-8D2C-48BB-90AE-5EE0B247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0EBFF3-08DF-4C44-98A4-F500374C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B5A76-07A7-4FCE-8A62-7161302A8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8258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28430C-A35A-4D52-A87D-81A1A80B9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535594-5297-4762-82D1-08B22CEFE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662FD0-F615-4566-A601-264F2546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DFD7-72BC-4F00-BBCE-FB1F7BAEE2C5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3D7477-F9E1-4453-8681-9DE24271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8B5F1D-1840-4E9F-A865-5BA17DF3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D528-96F9-41A5-BC38-356E7D1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032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37A72-11D6-4339-A56D-73DBC31C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FCF1A2-3C2B-4197-859E-76F40FD9A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92458D-FA00-44D7-93E5-45787CA8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DFD7-72BC-4F00-BBCE-FB1F7BAEE2C5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83EBCF-D544-40FA-9EAB-DA0E499A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0F6E9-4928-4D79-9B39-7A48F693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D528-96F9-41A5-BC38-356E7D1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4914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08A11-5A7F-46EC-B2F4-081F1D635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E6BEA7-2286-4B4A-B67B-057ECAC48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959495-CB89-4B02-A21A-7660577C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DFD7-72BC-4F00-BBCE-FB1F7BAEE2C5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D5D09D-D1FC-4DE2-AD49-65D9049F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EA279FC-253A-4458-A40D-C583A7EC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D528-96F9-41A5-BC38-356E7D1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988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339425-FFDF-4156-B342-09FE0805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AB1F9E-01A9-496C-981A-3AC045D15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DBF93A-0A26-4E38-AAF7-508E13AE8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C25A84-78DF-4F00-8AC7-6B0AE67F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DFD7-72BC-4F00-BBCE-FB1F7BAEE2C5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F418DD-3628-4B97-A971-31F4CB7D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26BD4-C5FF-48DE-B9FF-9BEF63AF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D528-96F9-41A5-BC38-356E7D1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523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71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55AF-F502-423B-9E88-1F0013DD67C6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16/04/2019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3869-EEA5-4257-B302-203787FD04F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5715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7A379-B94F-4C81-AC03-6D0D43B52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EE2333-F950-4A15-9CE1-C95B33A2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74C607D-37B2-4688-8D67-750708482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592448-3533-4620-B7C0-E16A8C66C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EE9B70F-E01D-4216-9EC4-0CD9C73DD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66D5F43-65A8-4400-9B41-CB813CA9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DFD7-72BC-4F00-BBCE-FB1F7BAEE2C5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7CDDD39-6C75-433E-AEA4-8AA4B5A5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F1576B-6B19-4C3C-9BCE-33C265DF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D528-96F9-41A5-BC38-356E7D1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4223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676D8-0EB1-4E43-BD5F-156FA117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B4560EA-B541-4D97-851E-85A6DA17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DFD7-72BC-4F00-BBCE-FB1F7BAEE2C5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19DA935-1ED5-42EC-A816-4728B7B9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26FFBE-2EE9-4AD5-8D97-EADC3C680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D528-96F9-41A5-BC38-356E7D1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6152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5B8994-7345-402F-96D7-0A76B143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DFD7-72BC-4F00-BBCE-FB1F7BAEE2C5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DCB6438-7D77-43EA-BBE3-23709A7A8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48E947-301C-4276-9FB6-4504C7F5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D528-96F9-41A5-BC38-356E7D1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5344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F7DED-945A-40A5-86AD-798AB1B8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405E3B-344D-438F-A869-552EA90CD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CBAADA-0BEB-4C74-95CB-3DD19CFD9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41F9C1-6ED0-4F34-BBA4-0047F2F8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DFD7-72BC-4F00-BBCE-FB1F7BAEE2C5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88ED84-534C-4111-90B6-934746DC5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6ACB22-576F-442B-A5DE-42C948F8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D528-96F9-41A5-BC38-356E7D1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47379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8D748-36F0-450F-95AE-882D9AEAC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D7F8D05-18A6-45DC-841A-D104E66968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0EBFCE-66A6-4132-A2A3-862CCE961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3072F2-D5AA-41DF-BC8C-471E3E38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DFD7-72BC-4F00-BBCE-FB1F7BAEE2C5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26896A-DBF8-4CA9-95F2-AE2ACFA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03C22BB-8756-4051-8AEE-9626DC230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D528-96F9-41A5-BC38-356E7D1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13800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4994B-6F32-44FF-A978-4E706BC78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A7AD86-190D-489E-9EC7-516BA4F3C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0A355D-179B-46B9-8AC4-2E46D843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DFD7-72BC-4F00-BBCE-FB1F7BAEE2C5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285D1A-7EF7-4485-B857-1CBBAA19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534BA1-4EB5-4E0E-A54C-8527BDC1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D528-96F9-41A5-BC38-356E7D1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1171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F07F23-C81A-4F08-AC51-E1DA1FF08F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D3F106-E5EE-4746-8F54-E00828A2C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68CEF-295E-42CE-BB9B-D742E9ED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DFD7-72BC-4F00-BBCE-FB1F7BAEE2C5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8821B5-1A86-4725-88D9-3BF98533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A6086E-3550-4555-A09F-DCEFD036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BD528-96F9-41A5-BC38-356E7D1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03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55AF-F502-423B-9E88-1F0013DD67C6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16/04/2019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3869-EEA5-4257-B302-203787FD04F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01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55AF-F502-423B-9E88-1F0013DD67C6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16/04/2019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3869-EEA5-4257-B302-203787FD04F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50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55AF-F502-423B-9E88-1F0013DD67C6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16/04/2019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3869-EEA5-4257-B302-203787FD04F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2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327218" y="6356357"/>
            <a:ext cx="1004047" cy="365125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15C55AF-F502-423B-9E88-1F0013DD67C6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16/04/2019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8014447" y="6356357"/>
            <a:ext cx="3810000" cy="365125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r"/>
            <a:r>
              <a:rPr lang="pt-BR"/>
              <a:t>Gerência Geral de Estratégia e Desenvolvimento GGD</a:t>
            </a:r>
          </a:p>
          <a:p>
            <a:pPr algn="r"/>
            <a:r>
              <a:rPr lang="pt-BR"/>
              <a:t>Gerência de Projetos e Processos GPR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5907746" y="6356358"/>
            <a:ext cx="376519" cy="365125"/>
          </a:xfrm>
        </p:spPr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>
                <a:solidFill>
                  <a:prstClr val="black">
                    <a:tint val="75000"/>
                  </a:prst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6970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BBF11-4BBE-42B1-8FD6-E38B5836F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2A8FD2C-F63A-444D-A7E0-FB44DC66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55AF-F502-423B-9E88-1F0013DD67C6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16/04/2019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7974EDB-ADF3-48B2-BB82-634D522C8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EF42A85-8973-4C66-BCC3-D2723C8F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3869-EEA5-4257-B302-203787FD04F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0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55AF-F502-423B-9E88-1F0013DD67C6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16/04/2019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83869-EEA5-4257-B302-203787FD04F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72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C55AF-F502-423B-9E88-1F0013DD67C6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16/04/2019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83869-EEA5-4257-B302-203787FD04FD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40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97" r:id="rId8"/>
    <p:sldLayoutId id="2147483668" r:id="rId9"/>
    <p:sldLayoutId id="2147483669" r:id="rId10"/>
    <p:sldLayoutId id="2147483670" r:id="rId11"/>
    <p:sldLayoutId id="2147483671" r:id="rId12"/>
    <p:sldLayoutId id="2147483698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69689F1-280B-40B7-A93F-140828BE5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56DA73-A86D-4047-91CB-BD6A7DF8F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8D6437-22EF-432F-8F61-AFCE7E755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615A3-AD04-4332-81C8-F08836E059C3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87CE4C-59D7-4CB3-8FD3-8AB9B7ABB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FE4F8D-6249-4684-BE4B-0F0E366243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B5A76-07A7-4FCE-8A62-7161302A86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51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7177F5D-1C62-489F-AB22-30DD2EB8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A95CB8-D11F-445F-92C0-DDCBDB80C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88688E-6893-42C6-8F80-D8EAC8493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EDFD7-72BC-4F00-BBCE-FB1F7BAEE2C5}" type="datetimeFigureOut">
              <a:rPr lang="pt-BR" smtClean="0"/>
              <a:t>16/04/2019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690EC6-9EB9-4C46-855A-74254EC67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37FE5B-FFB8-41AD-87C3-0A536F64E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BD528-96F9-41A5-BC38-356E7D15B99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108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irjan.com.br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716AF3C-CC00-8245-ACDB-5DB76D3CF3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1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9F2A907A-ED67-D346-A07E-A7CD202D14C1}"/>
              </a:ext>
            </a:extLst>
          </p:cNvPr>
          <p:cNvSpPr txBox="1">
            <a:spLocks/>
          </p:cNvSpPr>
          <p:nvPr/>
        </p:nvSpPr>
        <p:spPr>
          <a:xfrm>
            <a:off x="5577476" y="2290422"/>
            <a:ext cx="4320037" cy="1368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703020202090204" pitchFamily="34" charset="0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 eaLnBrk="1" hangingPunct="1">
              <a:spcAft>
                <a:spcPts val="600"/>
              </a:spcAft>
              <a:defRPr/>
            </a:pPr>
            <a:r>
              <a:rPr lang="en-US" sz="2800"/>
              <a:t>Resultados compilados </a:t>
            </a:r>
            <a:br>
              <a:rPr lang="en-US" sz="2800"/>
            </a:br>
            <a:r>
              <a:rPr lang="en-US" sz="2800"/>
              <a:t>do 1º encontro de fab labs</a:t>
            </a:r>
          </a:p>
          <a:p>
            <a:pPr defTabSz="1219170" eaLnBrk="1" hangingPunct="1">
              <a:spcAft>
                <a:spcPts val="600"/>
              </a:spcAft>
              <a:defRPr/>
            </a:pPr>
            <a:r>
              <a:rPr lang="en-US" sz="2800"/>
              <a:t>Abr, 2019</a:t>
            </a:r>
            <a:endParaRPr lang="en-US" sz="2800" dirty="0"/>
          </a:p>
        </p:txBody>
      </p:sp>
      <p:pic>
        <p:nvPicPr>
          <p:cNvPr id="28" name="Picture 10">
            <a:extLst>
              <a:ext uri="{FF2B5EF4-FFF2-40B4-BE49-F238E27FC236}">
                <a16:creationId xmlns:a16="http://schemas.microsoft.com/office/drawing/2014/main" id="{D79DE427-55CB-F643-97B4-BBC1C9EE2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543" y="2277776"/>
            <a:ext cx="2984558" cy="230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" descr="LOGO_SENAI_BRANCO.png">
            <a:extLst>
              <a:ext uri="{FF2B5EF4-FFF2-40B4-BE49-F238E27FC236}">
                <a16:creationId xmlns:a16="http://schemas.microsoft.com/office/drawing/2014/main" id="{07B46DB3-4361-524F-B15E-7DBE11735FC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606" y="6183363"/>
            <a:ext cx="1008862" cy="43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471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75637282-17A2-4746-AF02-1562AA6211B3}"/>
              </a:ext>
            </a:extLst>
          </p:cNvPr>
          <p:cNvSpPr/>
          <p:nvPr/>
        </p:nvSpPr>
        <p:spPr>
          <a:xfrm>
            <a:off x="-96982" y="0"/>
            <a:ext cx="12191998" cy="6857999"/>
          </a:xfrm>
          <a:prstGeom prst="rect">
            <a:avLst/>
          </a:prstGeom>
          <a:solidFill>
            <a:srgbClr val="003B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6">
            <a:extLst>
              <a:ext uri="{FF2B5EF4-FFF2-40B4-BE49-F238E27FC236}">
                <a16:creationId xmlns:a16="http://schemas.microsoft.com/office/drawing/2014/main" id="{F5A5DE71-21F8-4817-AE8D-86CC57113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516" y="2963333"/>
            <a:ext cx="1722966" cy="931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Espaço Reservado para Rodapé 2">
            <a:extLst>
              <a:ext uri="{FF2B5EF4-FFF2-40B4-BE49-F238E27FC236}">
                <a16:creationId xmlns:a16="http://schemas.microsoft.com/office/drawing/2014/main" id="{425B055D-B3DA-41C6-8BC1-08B09F49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05657" y="6441051"/>
            <a:ext cx="6580683" cy="304523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l"/>
            <a:r>
              <a:rPr lang="pt-BR">
                <a:solidFill>
                  <a:schemeClr val="bg1"/>
                </a:solidFill>
              </a:rPr>
              <a:t>Casa Firjan  | Rua Guilhermina Guinle, 211  Botafogo – Rio de Janeiro – Brasil | +5521 3239.6301/6302 </a:t>
            </a:r>
          </a:p>
        </p:txBody>
      </p:sp>
      <p:sp>
        <p:nvSpPr>
          <p:cNvPr id="6" name="Espaço Reservado para Rodapé 2">
            <a:extLst>
              <a:ext uri="{FF2B5EF4-FFF2-40B4-BE49-F238E27FC236}">
                <a16:creationId xmlns:a16="http://schemas.microsoft.com/office/drawing/2014/main" id="{7DC3990E-439B-4163-BA68-A0F2E70B121A}"/>
              </a:ext>
            </a:extLst>
          </p:cNvPr>
          <p:cNvSpPr txBox="1">
            <a:spLocks/>
          </p:cNvSpPr>
          <p:nvPr/>
        </p:nvSpPr>
        <p:spPr>
          <a:xfrm>
            <a:off x="5162974" y="4318780"/>
            <a:ext cx="1866050" cy="1057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>
                <a:solidFill>
                  <a:schemeClr val="bg1"/>
                </a:solidFill>
                <a:hlinkClick r:id="rId3"/>
              </a:rPr>
              <a:t>www.firjan.com.br</a:t>
            </a:r>
            <a:endParaRPr lang="pt-BR" sz="1400">
              <a:solidFill>
                <a:schemeClr val="bg1"/>
              </a:solidFill>
            </a:endParaRPr>
          </a:p>
          <a:p>
            <a:r>
              <a:rPr lang="pt-BR" sz="1400">
                <a:solidFill>
                  <a:schemeClr val="bg1"/>
                </a:solidFill>
              </a:rPr>
              <a:t>#</a:t>
            </a:r>
            <a:r>
              <a:rPr lang="pt-BR" sz="1400" err="1">
                <a:solidFill>
                  <a:schemeClr val="bg1"/>
                </a:solidFill>
              </a:rPr>
              <a:t>casafirjan</a:t>
            </a:r>
            <a:endParaRPr lang="pt-BR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90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76F43F8F-D3D2-FA46-ACFA-604966B58A2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70672" y="2377231"/>
            <a:ext cx="10638086" cy="2728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t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smtClean="0"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/>
            <a:r>
              <a:rPr lang="pt-BR" sz="2400" b="0">
                <a:latin typeface="Trebuchet MS" panose="020B0703020202090204" pitchFamily="34" charset="0"/>
              </a:rPr>
              <a:t>Objetivo do Encontro:</a:t>
            </a:r>
          </a:p>
          <a:p>
            <a:pPr algn="ctr"/>
            <a:r>
              <a:rPr lang="pt" sz="2400">
                <a:latin typeface="Trebuchet MS" panose="020B0703020202090204" pitchFamily="34" charset="0"/>
              </a:rPr>
              <a:t>Aproximar</a:t>
            </a:r>
            <a:r>
              <a:rPr lang="pt" sz="2400" b="0">
                <a:latin typeface="Trebuchet MS" panose="020B0703020202090204" pitchFamily="34" charset="0"/>
              </a:rPr>
              <a:t>, </a:t>
            </a:r>
            <a:r>
              <a:rPr lang="pt" sz="2400">
                <a:latin typeface="Trebuchet MS" panose="020B0703020202090204" pitchFamily="34" charset="0"/>
              </a:rPr>
              <a:t>integrar</a:t>
            </a:r>
            <a:r>
              <a:rPr lang="pt" sz="2400" b="0">
                <a:latin typeface="Trebuchet MS" panose="020B0703020202090204" pitchFamily="34" charset="0"/>
              </a:rPr>
              <a:t> e </a:t>
            </a:r>
            <a:r>
              <a:rPr lang="pt" sz="2400">
                <a:latin typeface="Trebuchet MS" panose="020B0703020202090204" pitchFamily="34" charset="0"/>
              </a:rPr>
              <a:t>cocriar</a:t>
            </a:r>
            <a:r>
              <a:rPr lang="pt" sz="2400" b="0">
                <a:latin typeface="Trebuchet MS" panose="020B0703020202090204" pitchFamily="34" charset="0"/>
              </a:rPr>
              <a:t> novas práticas dos fab labs Senai.</a:t>
            </a:r>
          </a:p>
          <a:p>
            <a:pPr algn="ctr"/>
            <a:br>
              <a:rPr lang="pt" sz="2400" b="0">
                <a:latin typeface="Trebuchet MS" panose="020B0703020202090204" pitchFamily="34" charset="0"/>
              </a:rPr>
            </a:br>
            <a:endParaRPr lang="pt-BR" sz="2400" b="0">
              <a:latin typeface="Trebuchet MS" panose="020B0703020202090204" pitchFamily="34" charset="0"/>
            </a:endParaRPr>
          </a:p>
          <a:p>
            <a:pPr algn="ctr"/>
            <a:endParaRPr lang="pt-BR" sz="2400" b="0" dirty="0">
              <a:latin typeface="Trebuchet MS" panose="020B0703020202090204" pitchFamily="34" charset="0"/>
            </a:endParaRPr>
          </a:p>
          <a:p>
            <a:endParaRPr lang="pt-BR" sz="2400" dirty="0">
              <a:latin typeface="Trebuchet MS" panose="020B0703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06DB41-4724-6443-A7C9-32490779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391" y="6195395"/>
            <a:ext cx="1008862" cy="43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51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716AF3C-CC00-8245-ACDB-5DB76D3CF3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C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53ABE48-D2CD-3446-B8D0-FC72446C8FC8}"/>
              </a:ext>
            </a:extLst>
          </p:cNvPr>
          <p:cNvSpPr txBox="1">
            <a:spLocks/>
          </p:cNvSpPr>
          <p:nvPr/>
        </p:nvSpPr>
        <p:spPr>
          <a:xfrm>
            <a:off x="570869" y="1256610"/>
            <a:ext cx="10837889" cy="36574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t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" sz="3200">
                <a:solidFill>
                  <a:schemeClr val="bg1"/>
                </a:solidFill>
                <a:latin typeface="Trebuchet MS" panose="020B0703020202090204" pitchFamily="34" charset="0"/>
              </a:rPr>
              <a:t>Momentos:</a:t>
            </a:r>
            <a:br>
              <a:rPr lang="pt" sz="2800" b="0">
                <a:solidFill>
                  <a:schemeClr val="bg1"/>
                </a:solidFill>
                <a:latin typeface="Trebuchet MS" panose="020B0703020202090204" pitchFamily="34" charset="0"/>
              </a:rPr>
            </a:br>
            <a:endParaRPr lang="pt" sz="2800" b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" sz="2000" b="0">
                <a:solidFill>
                  <a:schemeClr val="bg1"/>
                </a:solidFill>
                <a:latin typeface="Trebuchet MS" panose="020B0703020202090204" pitchFamily="34" charset="0"/>
              </a:rPr>
              <a:t>Apresentação dos fab labs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" sz="2000" b="0">
                <a:solidFill>
                  <a:schemeClr val="bg1"/>
                </a:solidFill>
                <a:latin typeface="Trebuchet MS" panose="020B0703020202090204" pitchFamily="34" charset="0"/>
              </a:rPr>
              <a:t>Cocriação de ideias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" sz="2000" b="0">
                <a:solidFill>
                  <a:schemeClr val="bg1"/>
                </a:solidFill>
                <a:latin typeface="Trebuchet MS" panose="020B0703020202090204" pitchFamily="34" charset="0"/>
              </a:rPr>
              <a:t>Priorização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" sz="2000" b="0">
                <a:solidFill>
                  <a:schemeClr val="bg1"/>
                </a:solidFill>
                <a:latin typeface="Trebuchet MS" panose="020B0703020202090204" pitchFamily="34" charset="0"/>
              </a:rPr>
              <a:t>Apresentações dos planos de ação</a:t>
            </a:r>
          </a:p>
          <a:p>
            <a:br>
              <a:rPr lang="pt" sz="2800" b="0">
                <a:solidFill>
                  <a:schemeClr val="bg1"/>
                </a:solidFill>
                <a:latin typeface="Trebuchet MS" panose="020B0703020202090204" pitchFamily="34" charset="0"/>
              </a:rPr>
            </a:br>
            <a:endParaRPr lang="pt-BR" sz="28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pic>
        <p:nvPicPr>
          <p:cNvPr id="3" name="Picture 2" descr="A group of people sitting at a table in a room&#10;&#10;Description automatically generated">
            <a:extLst>
              <a:ext uri="{FF2B5EF4-FFF2-40B4-BE49-F238E27FC236}">
                <a16:creationId xmlns:a16="http://schemas.microsoft.com/office/drawing/2014/main" id="{2C326B20-3A91-0847-BFC0-72CD463232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9" r="35198"/>
          <a:stretch/>
        </p:blipFill>
        <p:spPr>
          <a:xfrm>
            <a:off x="6220327" y="0"/>
            <a:ext cx="5965750" cy="6858000"/>
          </a:xfrm>
          <a:prstGeom prst="rect">
            <a:avLst/>
          </a:prstGeom>
        </p:spPr>
      </p:pic>
      <p:pic>
        <p:nvPicPr>
          <p:cNvPr id="17" name="Picture 1" descr="LOGO_SENAI_BRANCO.png">
            <a:extLst>
              <a:ext uri="{FF2B5EF4-FFF2-40B4-BE49-F238E27FC236}">
                <a16:creationId xmlns:a16="http://schemas.microsoft.com/office/drawing/2014/main" id="{C121E5D1-1091-EF4E-8C09-32055577541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606" y="6183363"/>
            <a:ext cx="1008862" cy="43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11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7674C81-B45F-C346-B0F7-D2A767F5F5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C8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5E7764B-61B4-5041-B88B-A680FB730A5E}"/>
              </a:ext>
            </a:extLst>
          </p:cNvPr>
          <p:cNvSpPr txBox="1">
            <a:spLocks/>
          </p:cNvSpPr>
          <p:nvPr/>
        </p:nvSpPr>
        <p:spPr>
          <a:xfrm>
            <a:off x="5577476" y="2290422"/>
            <a:ext cx="4320037" cy="9807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703020202090204" pitchFamily="34" charset="0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 eaLnBrk="1" hangingPunct="1">
              <a:spcAft>
                <a:spcPts val="600"/>
              </a:spcAft>
              <a:defRPr/>
            </a:pPr>
            <a:r>
              <a:rPr lang="en-US" sz="2800"/>
              <a:t>Contextualização</a:t>
            </a:r>
          </a:p>
          <a:p>
            <a:pPr defTabSz="1219170" eaLnBrk="1" hangingPunct="1">
              <a:spcAft>
                <a:spcPts val="600"/>
              </a:spcAft>
              <a:defRPr/>
            </a:pPr>
            <a:r>
              <a:rPr lang="en-US" sz="2800"/>
              <a:t>Fab Lab Nova Friburgo</a:t>
            </a:r>
            <a:endParaRPr lang="en-US" sz="2800" dirty="0"/>
          </a:p>
        </p:txBody>
      </p:sp>
      <p:pic>
        <p:nvPicPr>
          <p:cNvPr id="30" name="Picture 10">
            <a:extLst>
              <a:ext uri="{FF2B5EF4-FFF2-40B4-BE49-F238E27FC236}">
                <a16:creationId xmlns:a16="http://schemas.microsoft.com/office/drawing/2014/main" id="{69AE710B-5E70-7C43-862B-E6FCE7622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543" y="2277776"/>
            <a:ext cx="2984558" cy="230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" descr="LOGO_SENAI_BRANCO.png">
            <a:extLst>
              <a:ext uri="{FF2B5EF4-FFF2-40B4-BE49-F238E27FC236}">
                <a16:creationId xmlns:a16="http://schemas.microsoft.com/office/drawing/2014/main" id="{8506A3C5-76CE-2047-B489-C68BB65558E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606" y="6183363"/>
            <a:ext cx="1008862" cy="43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56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ELEMENTO_SENAI_BANDEIRA_1.png">
            <a:extLst>
              <a:ext uri="{FF2B5EF4-FFF2-40B4-BE49-F238E27FC236}">
                <a16:creationId xmlns:a16="http://schemas.microsoft.com/office/drawing/2014/main" id="{B7944C68-03FD-4F43-96E9-4F913805E6A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679" y="449136"/>
            <a:ext cx="1770731" cy="198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2">
            <a:extLst>
              <a:ext uri="{FF2B5EF4-FFF2-40B4-BE49-F238E27FC236}">
                <a16:creationId xmlns:a16="http://schemas.microsoft.com/office/drawing/2014/main" id="{A0DC716C-15A5-AD46-ADD5-88DB246A0446}"/>
              </a:ext>
            </a:extLst>
          </p:cNvPr>
          <p:cNvSpPr txBox="1">
            <a:spLocks/>
          </p:cNvSpPr>
          <p:nvPr/>
        </p:nvSpPr>
        <p:spPr>
          <a:xfrm>
            <a:off x="6555078" y="1180354"/>
            <a:ext cx="1602332" cy="61555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000" kern="120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>
                <a:latin typeface="Trebuchet MS" panose="020B0703020202090204" pitchFamily="34" charset="0"/>
              </a:rPr>
              <a:t>O que não </a:t>
            </a:r>
            <a:br>
              <a:rPr lang="en-US">
                <a:latin typeface="Trebuchet MS" panose="020B0703020202090204" pitchFamily="34" charset="0"/>
              </a:rPr>
            </a:br>
            <a:r>
              <a:rPr lang="en-US">
                <a:latin typeface="Trebuchet MS" panose="020B0703020202090204" pitchFamily="34" charset="0"/>
              </a:rPr>
              <a:t>fazemos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0" name="Picture 9" descr="ELEMENTO_SENAI_BANDEIRA_1.png">
            <a:extLst>
              <a:ext uri="{FF2B5EF4-FFF2-40B4-BE49-F238E27FC236}">
                <a16:creationId xmlns:a16="http://schemas.microsoft.com/office/drawing/2014/main" id="{D14E10B3-9F1B-444E-BB77-E1979097AB6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679" y="3491260"/>
            <a:ext cx="1770731" cy="198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4FDB162E-1E76-6F44-876F-6D081F66CE63}"/>
              </a:ext>
            </a:extLst>
          </p:cNvPr>
          <p:cNvSpPr txBox="1">
            <a:spLocks/>
          </p:cNvSpPr>
          <p:nvPr/>
        </p:nvSpPr>
        <p:spPr>
          <a:xfrm>
            <a:off x="6555078" y="4107624"/>
            <a:ext cx="1602332" cy="923330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000" kern="120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>
                <a:latin typeface="Trebuchet MS" panose="020B0703020202090204" pitchFamily="34" charset="0"/>
              </a:rPr>
              <a:t>O que </a:t>
            </a:r>
            <a:br>
              <a:rPr lang="en-US">
                <a:latin typeface="Trebuchet MS" panose="020B0703020202090204" pitchFamily="34" charset="0"/>
              </a:rPr>
            </a:br>
            <a:r>
              <a:rPr lang="en-US">
                <a:latin typeface="Trebuchet MS" panose="020B0703020202090204" pitchFamily="34" charset="0"/>
              </a:rPr>
              <a:t>gostaríamos</a:t>
            </a:r>
            <a:br>
              <a:rPr lang="en-US">
                <a:latin typeface="Trebuchet MS" panose="020B0703020202090204" pitchFamily="34" charset="0"/>
              </a:rPr>
            </a:br>
            <a:r>
              <a:rPr lang="en-US">
                <a:latin typeface="Trebuchet MS" panose="020B0703020202090204" pitchFamily="34" charset="0"/>
              </a:rPr>
              <a:t>de fazer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2" name="Picture 11" descr="ELEMENTO_SENAI_BANDEIRA_1.png">
            <a:extLst>
              <a:ext uri="{FF2B5EF4-FFF2-40B4-BE49-F238E27FC236}">
                <a16:creationId xmlns:a16="http://schemas.microsoft.com/office/drawing/2014/main" id="{B012E9D2-7248-8144-90DC-526B46746D3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58" y="449136"/>
            <a:ext cx="1770731" cy="198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BB41BFCC-FB54-1542-B9FD-441BCC8335FF}"/>
              </a:ext>
            </a:extLst>
          </p:cNvPr>
          <p:cNvSpPr txBox="1">
            <a:spLocks/>
          </p:cNvSpPr>
          <p:nvPr/>
        </p:nvSpPr>
        <p:spPr>
          <a:xfrm>
            <a:off x="527257" y="1180354"/>
            <a:ext cx="1602332" cy="61555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000" kern="120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>
                <a:latin typeface="Trebuchet MS" panose="020B0703020202090204" pitchFamily="34" charset="0"/>
              </a:rPr>
              <a:t>O que  </a:t>
            </a:r>
            <a:br>
              <a:rPr lang="en-US">
                <a:latin typeface="Trebuchet MS" panose="020B0703020202090204" pitchFamily="34" charset="0"/>
              </a:rPr>
            </a:br>
            <a:r>
              <a:rPr lang="en-US">
                <a:latin typeface="Trebuchet MS" panose="020B0703020202090204" pitchFamily="34" charset="0"/>
              </a:rPr>
              <a:t>fazemos</a:t>
            </a:r>
            <a:endParaRPr lang="en-US" dirty="0">
              <a:latin typeface="Trebuchet MS" panose="020B0703020202090204" pitchFamily="34" charset="0"/>
            </a:endParaRPr>
          </a:p>
        </p:txBody>
      </p:sp>
      <p:pic>
        <p:nvPicPr>
          <p:cNvPr id="14" name="Picture 13" descr="ELEMENTO_SENAI_BANDEIRA_1.png">
            <a:extLst>
              <a:ext uri="{FF2B5EF4-FFF2-40B4-BE49-F238E27FC236}">
                <a16:creationId xmlns:a16="http://schemas.microsoft.com/office/drawing/2014/main" id="{DBA6BAC4-1595-874D-B0A3-43936E751E7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58" y="3491260"/>
            <a:ext cx="1770731" cy="198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2">
            <a:extLst>
              <a:ext uri="{FF2B5EF4-FFF2-40B4-BE49-F238E27FC236}">
                <a16:creationId xmlns:a16="http://schemas.microsoft.com/office/drawing/2014/main" id="{ACF5FDDA-4C73-324B-81C9-1F4D0BA04CEC}"/>
              </a:ext>
            </a:extLst>
          </p:cNvPr>
          <p:cNvSpPr txBox="1">
            <a:spLocks/>
          </p:cNvSpPr>
          <p:nvPr/>
        </p:nvSpPr>
        <p:spPr>
          <a:xfrm>
            <a:off x="527257" y="4261513"/>
            <a:ext cx="1602332" cy="615553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000" kern="120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>
                <a:latin typeface="Trebuchet MS" panose="020B0703020202090204" pitchFamily="34" charset="0"/>
              </a:rPr>
              <a:t>Para quem </a:t>
            </a:r>
            <a:br>
              <a:rPr lang="en-US">
                <a:latin typeface="Trebuchet MS" panose="020B0703020202090204" pitchFamily="34" charset="0"/>
              </a:rPr>
            </a:br>
            <a:r>
              <a:rPr lang="en-US">
                <a:latin typeface="Trebuchet MS" panose="020B0703020202090204" pitchFamily="34" charset="0"/>
              </a:rPr>
              <a:t>fazemos</a:t>
            </a:r>
            <a:endParaRPr lang="en-US" dirty="0">
              <a:latin typeface="Trebuchet MS" panose="020B0703020202090204" pitchFamily="34" charset="0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6CDD0743-0F5E-FB47-A978-2B2154A5887E}"/>
              </a:ext>
            </a:extLst>
          </p:cNvPr>
          <p:cNvSpPr txBox="1">
            <a:spLocks/>
          </p:cNvSpPr>
          <p:nvPr/>
        </p:nvSpPr>
        <p:spPr>
          <a:xfrm>
            <a:off x="2450569" y="687911"/>
            <a:ext cx="3071925" cy="196977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000" kern="120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Tutoriais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utilização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vídeos</a:t>
            </a:r>
            <a:endParaRPr lang="en-US" sz="16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Autonomia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na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montagem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horários</a:t>
            </a:r>
            <a:endParaRPr lang="en-US" sz="16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Metologia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Lean </a:t>
            </a: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nas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aulas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Open days para </a:t>
            </a: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universidades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e </a:t>
            </a: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escola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SESI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Feiras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e </a:t>
            </a: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oficinas</a:t>
            </a:r>
            <a:endParaRPr lang="en-US" sz="160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BF9BD9F2-7755-174A-8CCC-FEB604331A6B}"/>
              </a:ext>
            </a:extLst>
          </p:cNvPr>
          <p:cNvSpPr txBox="1">
            <a:spLocks/>
          </p:cNvSpPr>
          <p:nvPr/>
        </p:nvSpPr>
        <p:spPr>
          <a:xfrm>
            <a:off x="8478388" y="687911"/>
            <a:ext cx="3071925" cy="196977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000" kern="120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Projetos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vindo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do </a:t>
            </a: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público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externo</a:t>
            </a:r>
            <a:endParaRPr lang="en-US" sz="16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Customização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dos </a:t>
            </a: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cursos</a:t>
            </a:r>
            <a:endParaRPr lang="en-US" sz="16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Medição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do </a:t>
            </a: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instrutor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outra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forma que </a:t>
            </a: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não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seja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por </a:t>
            </a: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regência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Compartilhamento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com outros labs</a:t>
            </a: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DE920489-CECE-6243-8DB2-5B40D9A68C29}"/>
              </a:ext>
            </a:extLst>
          </p:cNvPr>
          <p:cNvSpPr txBox="1">
            <a:spLocks/>
          </p:cNvSpPr>
          <p:nvPr/>
        </p:nvSpPr>
        <p:spPr>
          <a:xfrm>
            <a:off x="2450569" y="3731901"/>
            <a:ext cx="307192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000" kern="120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Alunos</a:t>
            </a:r>
            <a:endParaRPr lang="en-US" sz="16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Colaboradores</a:t>
            </a:r>
            <a:endParaRPr lang="en-US" sz="160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53E6E3A0-0208-1845-BD38-03CAF99CFDA2}"/>
              </a:ext>
            </a:extLst>
          </p:cNvPr>
          <p:cNvSpPr txBox="1">
            <a:spLocks/>
          </p:cNvSpPr>
          <p:nvPr/>
        </p:nvSpPr>
        <p:spPr>
          <a:xfrm>
            <a:off x="8478388" y="3731901"/>
            <a:ext cx="3071925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000" kern="120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Autonomia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na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customização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dos </a:t>
            </a: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curso</a:t>
            </a:r>
            <a:endParaRPr lang="en-US" sz="16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Padronização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dos </a:t>
            </a: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materias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junto com </a:t>
            </a: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os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outros labs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Programa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pontos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para </a:t>
            </a: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os</a:t>
            </a:r>
            <a:r>
              <a:rPr lang="en-US" sz="16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rebuchet MS" panose="020B0703020202090204" pitchFamily="34" charset="0"/>
              </a:rPr>
              <a:t>instrutores</a:t>
            </a:r>
            <a:endParaRPr lang="en-US" sz="160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CD22FF5-4B54-F749-983E-08E283E63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391" y="6195395"/>
            <a:ext cx="1008862" cy="43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48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7674C81-B45F-C346-B0F7-D2A767F5F5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C8E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95E7764B-61B4-5041-B88B-A680FB730A5E}"/>
              </a:ext>
            </a:extLst>
          </p:cNvPr>
          <p:cNvSpPr txBox="1">
            <a:spLocks/>
          </p:cNvSpPr>
          <p:nvPr/>
        </p:nvSpPr>
        <p:spPr>
          <a:xfrm>
            <a:off x="5577476" y="2290422"/>
            <a:ext cx="4320037" cy="7755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kumimoji="0" lang="en-US" sz="3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703020202090204" pitchFamily="34" charset="0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 eaLnBrk="1" hangingPunct="1">
              <a:spcAft>
                <a:spcPts val="600"/>
              </a:spcAft>
              <a:defRPr/>
            </a:pPr>
            <a:r>
              <a:rPr lang="en-US" sz="2800"/>
              <a:t>Registro </a:t>
            </a:r>
            <a:br>
              <a:rPr lang="en-US" sz="2800"/>
            </a:br>
            <a:r>
              <a:rPr lang="en-US" sz="2800"/>
              <a:t>das ideias e planos</a:t>
            </a:r>
          </a:p>
        </p:txBody>
      </p:sp>
      <p:pic>
        <p:nvPicPr>
          <p:cNvPr id="30" name="Picture 10">
            <a:extLst>
              <a:ext uri="{FF2B5EF4-FFF2-40B4-BE49-F238E27FC236}">
                <a16:creationId xmlns:a16="http://schemas.microsoft.com/office/drawing/2014/main" id="{69AE710B-5E70-7C43-862B-E6FCE7622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543" y="2277776"/>
            <a:ext cx="2984558" cy="230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 descr="LOGO_SENAI_BRANCO.png">
            <a:extLst>
              <a:ext uri="{FF2B5EF4-FFF2-40B4-BE49-F238E27FC236}">
                <a16:creationId xmlns:a16="http://schemas.microsoft.com/office/drawing/2014/main" id="{348AB662-49EE-B842-9912-C03896C0B26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606" y="6183363"/>
            <a:ext cx="1008862" cy="43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796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DB2E48-9BD8-CE4E-97D4-034D78DA8BF4}"/>
              </a:ext>
            </a:extLst>
          </p:cNvPr>
          <p:cNvSpPr txBox="1">
            <a:spLocks/>
          </p:cNvSpPr>
          <p:nvPr/>
        </p:nvSpPr>
        <p:spPr>
          <a:xfrm>
            <a:off x="570869" y="458452"/>
            <a:ext cx="1083788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t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0">
                <a:latin typeface="Trebuchet MS" panose="020B0703020202090204" pitchFamily="34" charset="0"/>
              </a:rPr>
              <a:t>Ideias Fab Lab Nova Friburgo</a:t>
            </a:r>
          </a:p>
        </p:txBody>
      </p:sp>
      <p:sp>
        <p:nvSpPr>
          <p:cNvPr id="23" name="Title 2">
            <a:extLst>
              <a:ext uri="{FF2B5EF4-FFF2-40B4-BE49-F238E27FC236}">
                <a16:creationId xmlns:a16="http://schemas.microsoft.com/office/drawing/2014/main" id="{78262C2D-40AD-8645-A97F-A1877B0BF220}"/>
              </a:ext>
            </a:extLst>
          </p:cNvPr>
          <p:cNvSpPr txBox="1">
            <a:spLocks/>
          </p:cNvSpPr>
          <p:nvPr/>
        </p:nvSpPr>
        <p:spPr>
          <a:xfrm>
            <a:off x="570869" y="1397774"/>
            <a:ext cx="3071925" cy="141577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000" kern="120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sz="1600" dirty="0" err="1">
                <a:solidFill>
                  <a:srgbClr val="58C8E5"/>
                </a:solidFill>
                <a:latin typeface="Trebuchet MS" panose="020B0703020202090204" pitchFamily="34" charset="0"/>
              </a:rPr>
              <a:t>Tema</a:t>
            </a:r>
            <a:r>
              <a:rPr lang="en-US" sz="1600" dirty="0">
                <a:solidFill>
                  <a:srgbClr val="58C8E5"/>
                </a:solidFill>
                <a:latin typeface="Trebuchet MS" panose="020B0703020202090204" pitchFamily="34" charset="0"/>
              </a:rPr>
              <a:t> 1 – </a:t>
            </a:r>
            <a:r>
              <a:rPr lang="en-US" sz="1600" dirty="0" err="1">
                <a:solidFill>
                  <a:srgbClr val="58C8E5"/>
                </a:solidFill>
                <a:latin typeface="Trebuchet MS" panose="020B0703020202090204" pitchFamily="34" charset="0"/>
              </a:rPr>
              <a:t>Fugir</a:t>
            </a:r>
            <a:r>
              <a:rPr lang="en-US" sz="1600" dirty="0">
                <a:solidFill>
                  <a:srgbClr val="58C8E5"/>
                </a:solidFill>
                <a:latin typeface="Trebuchet MS" panose="020B0703020202090204" pitchFamily="34" charset="0"/>
              </a:rPr>
              <a:t> do </a:t>
            </a:r>
            <a:r>
              <a:rPr lang="en-US" sz="1600" dirty="0" err="1">
                <a:solidFill>
                  <a:srgbClr val="58C8E5"/>
                </a:solidFill>
                <a:latin typeface="Trebuchet MS" panose="020B0703020202090204" pitchFamily="34" charset="0"/>
              </a:rPr>
              <a:t>engessamento</a:t>
            </a:r>
            <a:br>
              <a:rPr lang="en-US" sz="1600" dirty="0">
                <a:solidFill>
                  <a:srgbClr val="58C8E5"/>
                </a:solidFill>
                <a:latin typeface="Trebuchet MS" panose="020B0703020202090204" pitchFamily="34" charset="0"/>
              </a:rPr>
            </a:br>
            <a:endParaRPr lang="en-US" sz="1600" dirty="0">
              <a:solidFill>
                <a:srgbClr val="58C8E5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Instrutor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do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Fablab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como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facilitador</a:t>
            </a:r>
            <a:endParaRPr lang="en-US" sz="12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Indicador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qualitativo</a:t>
            </a:r>
            <a:endParaRPr lang="en-US" sz="12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Conexão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fablab</a:t>
            </a:r>
            <a:endParaRPr lang="en-US" sz="12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Canal Maker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Projetos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utilidade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pública</a:t>
            </a:r>
            <a:endParaRPr lang="en-US" sz="120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79A866A0-82ED-7E41-A761-B4A0B1B3BCE5}"/>
              </a:ext>
            </a:extLst>
          </p:cNvPr>
          <p:cNvSpPr txBox="1">
            <a:spLocks/>
          </p:cNvSpPr>
          <p:nvPr/>
        </p:nvSpPr>
        <p:spPr>
          <a:xfrm>
            <a:off x="4560037" y="1397774"/>
            <a:ext cx="3071925" cy="147732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000" kern="120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sz="1600" dirty="0" err="1">
                <a:solidFill>
                  <a:srgbClr val="58C8E5"/>
                </a:solidFill>
                <a:latin typeface="Trebuchet MS" panose="020B0703020202090204" pitchFamily="34" charset="0"/>
              </a:rPr>
              <a:t>Tema</a:t>
            </a:r>
            <a:r>
              <a:rPr lang="en-US" sz="1600" dirty="0">
                <a:solidFill>
                  <a:srgbClr val="58C8E5"/>
                </a:solidFill>
                <a:latin typeface="Trebuchet MS" panose="020B0703020202090204" pitchFamily="34" charset="0"/>
              </a:rPr>
              <a:t> 2 - </a:t>
            </a:r>
            <a:r>
              <a:rPr lang="en-US" sz="1600" dirty="0" err="1">
                <a:solidFill>
                  <a:srgbClr val="58C8E5"/>
                </a:solidFill>
                <a:latin typeface="Trebuchet MS" panose="020B0703020202090204" pitchFamily="34" charset="0"/>
              </a:rPr>
              <a:t>Compartilhamento</a:t>
            </a:r>
            <a:r>
              <a:rPr lang="en-US" sz="1600" dirty="0">
                <a:solidFill>
                  <a:srgbClr val="58C8E5"/>
                </a:solidFill>
                <a:latin typeface="Trebuchet MS" panose="020B0703020202090204" pitchFamily="34" charset="0"/>
              </a:rPr>
              <a:t> </a:t>
            </a:r>
            <a:r>
              <a:rPr lang="en-US" sz="1600" dirty="0" err="1">
                <a:solidFill>
                  <a:srgbClr val="58C8E5"/>
                </a:solidFill>
                <a:latin typeface="Trebuchet MS" panose="020B0703020202090204" pitchFamily="34" charset="0"/>
              </a:rPr>
              <a:t>em</a:t>
            </a:r>
            <a:r>
              <a:rPr lang="en-US" sz="1600" dirty="0">
                <a:solidFill>
                  <a:srgbClr val="58C8E5"/>
                </a:solidFill>
                <a:latin typeface="Trebuchet MS" panose="020B0703020202090204" pitchFamily="34" charset="0"/>
              </a:rPr>
              <a:t> rede</a:t>
            </a:r>
            <a:br>
              <a:rPr lang="en-US" sz="1600" dirty="0">
                <a:solidFill>
                  <a:srgbClr val="58C8E5"/>
                </a:solidFill>
                <a:latin typeface="Trebuchet MS" panose="020B0703020202090204" pitchFamily="34" charset="0"/>
              </a:rPr>
            </a:br>
            <a:endParaRPr lang="en-US" sz="1600" dirty="0">
              <a:solidFill>
                <a:srgbClr val="58C8E5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Informativos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Projetos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colaborativos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entre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fablabs</a:t>
            </a:r>
            <a:endParaRPr lang="en-US" sz="12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Tv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fablab</a:t>
            </a:r>
            <a:endParaRPr lang="en-US" sz="12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Portifólio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projetos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em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um site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único</a:t>
            </a:r>
            <a:endParaRPr lang="en-US" sz="120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25" name="Title 2">
            <a:extLst>
              <a:ext uri="{FF2B5EF4-FFF2-40B4-BE49-F238E27FC236}">
                <a16:creationId xmlns:a16="http://schemas.microsoft.com/office/drawing/2014/main" id="{2C2B4A13-67B4-4D4B-9CAD-8F13B8FB2C78}"/>
              </a:ext>
            </a:extLst>
          </p:cNvPr>
          <p:cNvSpPr txBox="1">
            <a:spLocks/>
          </p:cNvSpPr>
          <p:nvPr/>
        </p:nvSpPr>
        <p:spPr>
          <a:xfrm>
            <a:off x="8549205" y="1397774"/>
            <a:ext cx="3071925" cy="98488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000" kern="120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sz="1600" dirty="0" err="1">
                <a:solidFill>
                  <a:srgbClr val="58C8E5"/>
                </a:solidFill>
                <a:latin typeface="Trebuchet MS" panose="020B0703020202090204" pitchFamily="34" charset="0"/>
              </a:rPr>
              <a:t>Tema</a:t>
            </a:r>
            <a:r>
              <a:rPr lang="en-US" sz="1600" dirty="0">
                <a:solidFill>
                  <a:srgbClr val="58C8E5"/>
                </a:solidFill>
                <a:latin typeface="Trebuchet MS" panose="020B0703020202090204" pitchFamily="34" charset="0"/>
              </a:rPr>
              <a:t> 3 - </a:t>
            </a:r>
            <a:r>
              <a:rPr lang="en-US" sz="1600" dirty="0" err="1">
                <a:solidFill>
                  <a:srgbClr val="58C8E5"/>
                </a:solidFill>
                <a:latin typeface="Trebuchet MS" panose="020B0703020202090204" pitchFamily="34" charset="0"/>
              </a:rPr>
              <a:t>Produtividade</a:t>
            </a:r>
            <a:endParaRPr lang="en-US" sz="1600" dirty="0">
              <a:solidFill>
                <a:srgbClr val="58C8E5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Pacote de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atividades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padrão</a:t>
            </a:r>
            <a:endParaRPr lang="en-US" sz="12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Agendamento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máquinas</a:t>
            </a:r>
            <a:endParaRPr lang="en-US" sz="12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Proposta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de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desafios</a:t>
            </a:r>
            <a:endParaRPr lang="en-US" sz="12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Ideia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4</a:t>
            </a:r>
          </a:p>
        </p:txBody>
      </p:sp>
      <p:sp>
        <p:nvSpPr>
          <p:cNvPr id="26" name="Title 2">
            <a:extLst>
              <a:ext uri="{FF2B5EF4-FFF2-40B4-BE49-F238E27FC236}">
                <a16:creationId xmlns:a16="http://schemas.microsoft.com/office/drawing/2014/main" id="{425DBC01-0BD7-1045-99D2-5729959B6A9D}"/>
              </a:ext>
            </a:extLst>
          </p:cNvPr>
          <p:cNvSpPr txBox="1">
            <a:spLocks/>
          </p:cNvSpPr>
          <p:nvPr/>
        </p:nvSpPr>
        <p:spPr>
          <a:xfrm>
            <a:off x="570869" y="3780027"/>
            <a:ext cx="3071925" cy="123110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000" kern="120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sz="1600" dirty="0" err="1">
                <a:solidFill>
                  <a:srgbClr val="58C8E5"/>
                </a:solidFill>
                <a:latin typeface="Trebuchet MS" panose="020B0703020202090204" pitchFamily="34" charset="0"/>
              </a:rPr>
              <a:t>Tema</a:t>
            </a:r>
            <a:r>
              <a:rPr lang="en-US" sz="1600" dirty="0">
                <a:solidFill>
                  <a:srgbClr val="58C8E5"/>
                </a:solidFill>
                <a:latin typeface="Trebuchet MS" panose="020B0703020202090204" pitchFamily="34" charset="0"/>
              </a:rPr>
              <a:t> 4 – </a:t>
            </a:r>
            <a:r>
              <a:rPr lang="en-US" sz="1600" dirty="0" err="1">
                <a:solidFill>
                  <a:srgbClr val="58C8E5"/>
                </a:solidFill>
                <a:latin typeface="Trebuchet MS" panose="020B0703020202090204" pitchFamily="34" charset="0"/>
              </a:rPr>
              <a:t>Compartilhar</a:t>
            </a:r>
            <a:r>
              <a:rPr lang="en-US" sz="1600" dirty="0">
                <a:solidFill>
                  <a:srgbClr val="58C8E5"/>
                </a:solidFill>
                <a:latin typeface="Trebuchet MS" panose="020B0703020202090204" pitchFamily="34" charset="0"/>
              </a:rPr>
              <a:t> aulas</a:t>
            </a:r>
            <a:br>
              <a:rPr lang="en-US" sz="1600" dirty="0">
                <a:solidFill>
                  <a:srgbClr val="58C8E5"/>
                </a:solidFill>
                <a:latin typeface="Trebuchet MS" panose="020B0703020202090204" pitchFamily="34" charset="0"/>
              </a:rPr>
            </a:br>
            <a:endParaRPr lang="en-US" sz="1600" dirty="0">
              <a:solidFill>
                <a:srgbClr val="58C8E5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Oficinas</a:t>
            </a:r>
            <a:endParaRPr lang="en-US" sz="12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Material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didático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oficial</a:t>
            </a:r>
            <a:endParaRPr lang="en-US" sz="12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Podcast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Webnar</a:t>
            </a:r>
            <a:endParaRPr lang="en-US" sz="120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BE9BFD0B-ACC0-804F-8861-6F6FE104B4C5}"/>
              </a:ext>
            </a:extLst>
          </p:cNvPr>
          <p:cNvSpPr txBox="1">
            <a:spLocks/>
          </p:cNvSpPr>
          <p:nvPr/>
        </p:nvSpPr>
        <p:spPr>
          <a:xfrm>
            <a:off x="4560037" y="3780027"/>
            <a:ext cx="3071925" cy="110799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000" kern="120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sz="1600" dirty="0" err="1">
                <a:solidFill>
                  <a:srgbClr val="58C8E5"/>
                </a:solidFill>
                <a:latin typeface="Trebuchet MS" panose="020B0703020202090204" pitchFamily="34" charset="0"/>
              </a:rPr>
              <a:t>Tema</a:t>
            </a:r>
            <a:r>
              <a:rPr lang="en-US" sz="1600" dirty="0">
                <a:solidFill>
                  <a:srgbClr val="58C8E5"/>
                </a:solidFill>
                <a:latin typeface="Trebuchet MS" panose="020B0703020202090204" pitchFamily="34" charset="0"/>
              </a:rPr>
              <a:t> 5 – </a:t>
            </a:r>
            <a:r>
              <a:rPr lang="en-US" sz="1600" dirty="0" err="1">
                <a:solidFill>
                  <a:srgbClr val="58C8E5"/>
                </a:solidFill>
                <a:latin typeface="Trebuchet MS" panose="020B0703020202090204" pitchFamily="34" charset="0"/>
              </a:rPr>
              <a:t>Unidade</a:t>
            </a:r>
            <a:r>
              <a:rPr lang="en-US" sz="1600" dirty="0">
                <a:solidFill>
                  <a:srgbClr val="58C8E5"/>
                </a:solidFill>
                <a:latin typeface="Trebuchet MS" panose="020B0703020202090204" pitchFamily="34" charset="0"/>
              </a:rPr>
              <a:t> curricular longa</a:t>
            </a:r>
            <a:br>
              <a:rPr lang="en-US" sz="1600" dirty="0">
                <a:solidFill>
                  <a:srgbClr val="58C8E5"/>
                </a:solidFill>
                <a:latin typeface="Trebuchet MS" panose="020B0703020202090204" pitchFamily="34" charset="0"/>
              </a:rPr>
            </a:br>
            <a:endParaRPr lang="en-US" sz="1600" dirty="0">
              <a:solidFill>
                <a:srgbClr val="58C8E5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Fablab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Eletivo</a:t>
            </a:r>
            <a:endParaRPr lang="en-US" sz="12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Cursos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customizados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(modular)</a:t>
            </a: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68D40516-DC31-7A40-80B7-C3EE7960B4EC}"/>
              </a:ext>
            </a:extLst>
          </p:cNvPr>
          <p:cNvSpPr txBox="1">
            <a:spLocks/>
          </p:cNvSpPr>
          <p:nvPr/>
        </p:nvSpPr>
        <p:spPr>
          <a:xfrm>
            <a:off x="8534401" y="3780026"/>
            <a:ext cx="3086730" cy="104644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000" kern="120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sz="1600" dirty="0" err="1">
                <a:solidFill>
                  <a:srgbClr val="58C8E5"/>
                </a:solidFill>
                <a:latin typeface="Trebuchet MS" panose="020B0703020202090204" pitchFamily="34" charset="0"/>
              </a:rPr>
              <a:t>Tema</a:t>
            </a:r>
            <a:r>
              <a:rPr lang="en-US" sz="1600" dirty="0">
                <a:solidFill>
                  <a:srgbClr val="58C8E5"/>
                </a:solidFill>
                <a:latin typeface="Trebuchet MS" panose="020B0703020202090204" pitchFamily="34" charset="0"/>
              </a:rPr>
              <a:t> 6 – </a:t>
            </a:r>
            <a:r>
              <a:rPr lang="en-US" sz="1600" dirty="0" err="1">
                <a:solidFill>
                  <a:srgbClr val="58C8E5"/>
                </a:solidFill>
                <a:latin typeface="Trebuchet MS" panose="020B0703020202090204" pitchFamily="34" charset="0"/>
              </a:rPr>
              <a:t>Laboratório</a:t>
            </a:r>
            <a:r>
              <a:rPr lang="en-US" sz="1600" dirty="0">
                <a:solidFill>
                  <a:srgbClr val="58C8E5"/>
                </a:solidFill>
                <a:latin typeface="Trebuchet MS" panose="020B0703020202090204" pitchFamily="34" charset="0"/>
              </a:rPr>
              <a:t> </a:t>
            </a:r>
            <a:r>
              <a:rPr lang="en-US" sz="1600" dirty="0" err="1">
                <a:solidFill>
                  <a:srgbClr val="58C8E5"/>
                </a:solidFill>
                <a:latin typeface="Trebuchet MS" panose="020B0703020202090204" pitchFamily="34" charset="0"/>
              </a:rPr>
              <a:t>inclusivo</a:t>
            </a:r>
            <a:br>
              <a:rPr lang="en-US" sz="1600" dirty="0">
                <a:solidFill>
                  <a:srgbClr val="58C8E5"/>
                </a:solidFill>
                <a:latin typeface="Trebuchet MS" panose="020B0703020202090204" pitchFamily="34" charset="0"/>
              </a:rPr>
            </a:br>
            <a:endParaRPr lang="en-US" sz="1600" dirty="0">
              <a:solidFill>
                <a:srgbClr val="58C8E5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Ferramentas de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inclusão</a:t>
            </a:r>
            <a:endParaRPr lang="en-US" sz="12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Desafios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internos</a:t>
            </a:r>
            <a:endParaRPr lang="en-US" sz="12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Bootcamp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inclusão</a:t>
            </a:r>
            <a:endParaRPr lang="en-US" sz="1200" dirty="0">
              <a:solidFill>
                <a:schemeClr val="tx1"/>
              </a:solidFill>
              <a:latin typeface="Trebuchet MS" panose="020B070302020209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D6D695-A0AC-8345-8DC4-47C86D764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8391" y="6195395"/>
            <a:ext cx="1008862" cy="43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6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C462719-FF22-1348-9AB5-FAF458BE9B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8EDF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12" name="Picture 11" descr="ELEMENTO_SENAI_BANDEIRA_1.png">
            <a:extLst>
              <a:ext uri="{FF2B5EF4-FFF2-40B4-BE49-F238E27FC236}">
                <a16:creationId xmlns:a16="http://schemas.microsoft.com/office/drawing/2014/main" id="{B012E9D2-7248-8144-90DC-526B46746D3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858" y="438060"/>
            <a:ext cx="1770731" cy="198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BB41BFCC-FB54-1542-B9FD-441BCC8335FF}"/>
              </a:ext>
            </a:extLst>
          </p:cNvPr>
          <p:cNvSpPr txBox="1">
            <a:spLocks/>
          </p:cNvSpPr>
          <p:nvPr/>
        </p:nvSpPr>
        <p:spPr>
          <a:xfrm>
            <a:off x="527257" y="1640360"/>
            <a:ext cx="1602332" cy="276999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000" kern="120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rebuchet MS" panose="020B0703020202090204" pitchFamily="34" charset="0"/>
              </a:rPr>
              <a:t>FAB COINS</a:t>
            </a: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6CDD0743-0F5E-FB47-A978-2B2154A5887E}"/>
              </a:ext>
            </a:extLst>
          </p:cNvPr>
          <p:cNvSpPr txBox="1">
            <a:spLocks/>
          </p:cNvSpPr>
          <p:nvPr/>
        </p:nvSpPr>
        <p:spPr>
          <a:xfrm>
            <a:off x="358858" y="2660433"/>
            <a:ext cx="3214521" cy="480131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000" kern="120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pt" sz="1200" dirty="0">
                <a:solidFill>
                  <a:srgbClr val="58C8E5"/>
                </a:solidFill>
                <a:latin typeface="Trebuchet MS" panose="020B0703020202090204" pitchFamily="34" charset="0"/>
              </a:rPr>
              <a:t>O que?</a:t>
            </a:r>
          </a:p>
          <a:p>
            <a:r>
              <a:rPr lang="pt-BR" sz="1200" dirty="0">
                <a:solidFill>
                  <a:schemeClr val="tx1"/>
                </a:solidFill>
                <a:latin typeface="Trebuchet MS" panose="020B0703020202090204" pitchFamily="34" charset="0"/>
              </a:rPr>
              <a:t>Criação de programa de pontos para incentivar ao instrutor a utilizar com mais frequência o laboratório. Onde o instrutor será pontuado a cada atividade desenvolvida/aprendida no laboratório o que dará mais autonomia na utilização do espaço.</a:t>
            </a:r>
            <a:endParaRPr lang="pt" sz="12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endParaRPr lang="pt" sz="1200" dirty="0">
              <a:solidFill>
                <a:srgbClr val="58C8E5"/>
              </a:solidFill>
              <a:latin typeface="Trebuchet MS" panose="020B0703020202090204" pitchFamily="34" charset="0"/>
            </a:endParaRPr>
          </a:p>
          <a:p>
            <a:r>
              <a:rPr lang="pt" sz="1200" dirty="0">
                <a:solidFill>
                  <a:srgbClr val="58C8E5"/>
                </a:solidFill>
                <a:latin typeface="Trebuchet MS" panose="020B0703020202090204" pitchFamily="34" charset="0"/>
              </a:rPr>
              <a:t>Por quê?</a:t>
            </a:r>
          </a:p>
          <a:p>
            <a:r>
              <a:rPr lang="pt-BR" sz="1200" dirty="0">
                <a:solidFill>
                  <a:schemeClr val="tx1"/>
                </a:solidFill>
                <a:latin typeface="Trebuchet MS" panose="020B0703020202090204" pitchFamily="34" charset="0"/>
              </a:rPr>
              <a:t>Hoje o instrutor não tem autonomia/conhecimento para utilizar o espaço com seus alunos sozinho.</a:t>
            </a:r>
            <a:endParaRPr lang="pt" sz="1200" dirty="0">
              <a:solidFill>
                <a:srgbClr val="58C8E5"/>
              </a:solidFill>
              <a:latin typeface="Trebuchet MS" panose="020B0703020202090204" pitchFamily="34" charset="0"/>
            </a:endParaRPr>
          </a:p>
          <a:p>
            <a:r>
              <a:rPr lang="pt" sz="1200" dirty="0">
                <a:solidFill>
                  <a:srgbClr val="58C8E5"/>
                </a:solidFill>
                <a:latin typeface="Trebuchet MS" panose="020B0703020202090204" pitchFamily="34" charset="0"/>
              </a:rPr>
              <a:t>Quando?</a:t>
            </a:r>
          </a:p>
          <a:p>
            <a:r>
              <a:rPr lang="pt-BR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Menssurado</a:t>
            </a:r>
            <a:r>
              <a:rPr lang="pt-BR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em 15 dias após a exposição da </a:t>
            </a:r>
            <a:r>
              <a:rPr lang="pt-BR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idéia</a:t>
            </a:r>
            <a:r>
              <a:rPr lang="pt-BR" sz="1200" dirty="0">
                <a:solidFill>
                  <a:schemeClr val="tx1"/>
                </a:solidFill>
                <a:latin typeface="Trebuchet MS" panose="020B0703020202090204" pitchFamily="34" charset="0"/>
              </a:rPr>
              <a:t>.</a:t>
            </a:r>
            <a:endParaRPr lang="pt" sz="1200" dirty="0">
              <a:solidFill>
                <a:srgbClr val="58C8E5"/>
              </a:solidFill>
              <a:latin typeface="Trebuchet MS" panose="020B0703020202090204" pitchFamily="34" charset="0"/>
            </a:endParaRPr>
          </a:p>
          <a:p>
            <a:endParaRPr lang="pt" sz="1200" dirty="0">
              <a:solidFill>
                <a:srgbClr val="58C8E5"/>
              </a:solidFill>
              <a:latin typeface="Trebuchet MS" panose="020B0703020202090204" pitchFamily="34" charset="0"/>
            </a:endParaRPr>
          </a:p>
          <a:p>
            <a:r>
              <a:rPr lang="pt" sz="1200" dirty="0">
                <a:solidFill>
                  <a:srgbClr val="58C8E5"/>
                </a:solidFill>
                <a:latin typeface="Trebuchet MS" panose="020B0703020202090204" pitchFamily="34" charset="0"/>
              </a:rPr>
              <a:t>Onde?</a:t>
            </a:r>
          </a:p>
          <a:p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Na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unidade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de Nova Friburgo</a:t>
            </a:r>
          </a:p>
          <a:p>
            <a:endParaRPr lang="pt" sz="1200" dirty="0">
              <a:solidFill>
                <a:srgbClr val="58C8E5"/>
              </a:solidFill>
              <a:latin typeface="Trebuchet MS" panose="020B0703020202090204" pitchFamily="34" charset="0"/>
            </a:endParaRPr>
          </a:p>
          <a:p>
            <a:r>
              <a:rPr lang="pt" sz="1200" dirty="0">
                <a:solidFill>
                  <a:srgbClr val="58C8E5"/>
                </a:solidFill>
                <a:latin typeface="Trebuchet MS" panose="020B0703020202090204" pitchFamily="34" charset="0"/>
              </a:rPr>
              <a:t>Quem?</a:t>
            </a:r>
          </a:p>
          <a:p>
            <a:r>
              <a:rPr lang="pt-BR" sz="1200" dirty="0">
                <a:solidFill>
                  <a:schemeClr val="tx1"/>
                </a:solidFill>
                <a:latin typeface="Trebuchet MS" panose="020B0703020202090204" pitchFamily="34" charset="0"/>
              </a:rPr>
              <a:t>Coordenador da unidade – GIL MAIRON</a:t>
            </a:r>
            <a:endParaRPr lang="pt" sz="12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br>
              <a:rPr lang="pt" sz="1200" dirty="0">
                <a:solidFill>
                  <a:srgbClr val="58C8E5"/>
                </a:solidFill>
                <a:latin typeface="Trebuchet MS" panose="020B0703020202090204" pitchFamily="34" charset="0"/>
              </a:rPr>
            </a:br>
            <a:br>
              <a:rPr lang="pt" sz="1200" dirty="0">
                <a:solidFill>
                  <a:srgbClr val="58C8E5"/>
                </a:solidFill>
                <a:latin typeface="Trebuchet MS" panose="020B0703020202090204" pitchFamily="34" charset="0"/>
              </a:rPr>
            </a:br>
            <a:br>
              <a:rPr lang="pt" sz="1200" dirty="0">
                <a:solidFill>
                  <a:srgbClr val="58C8E5"/>
                </a:solidFill>
                <a:latin typeface="Trebuchet MS" panose="020B0703020202090204" pitchFamily="34" charset="0"/>
              </a:rPr>
            </a:br>
            <a:br>
              <a:rPr lang="pt" sz="1200" dirty="0">
                <a:solidFill>
                  <a:srgbClr val="58C8E5"/>
                </a:solidFill>
                <a:latin typeface="Trebuchet MS" panose="020B0703020202090204" pitchFamily="34" charset="0"/>
              </a:rPr>
            </a:br>
            <a:endParaRPr lang="en-US" sz="1200" dirty="0">
              <a:solidFill>
                <a:srgbClr val="58C8E5"/>
              </a:solidFill>
              <a:latin typeface="Trebuchet MS" panose="020B070302020209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3F1A21-8E6B-F14A-8687-D4D5B25DB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8391" y="6195395"/>
            <a:ext cx="1008862" cy="432369"/>
          </a:xfrm>
          <a:prstGeom prst="rect">
            <a:avLst/>
          </a:prstGeom>
        </p:spPr>
      </p:pic>
      <p:sp>
        <p:nvSpPr>
          <p:cNvPr id="21" name="Title 2">
            <a:extLst>
              <a:ext uri="{FF2B5EF4-FFF2-40B4-BE49-F238E27FC236}">
                <a16:creationId xmlns:a16="http://schemas.microsoft.com/office/drawing/2014/main" id="{32E77D6F-BC18-E94A-BAF4-4777313EA46C}"/>
              </a:ext>
            </a:extLst>
          </p:cNvPr>
          <p:cNvSpPr txBox="1">
            <a:spLocks/>
          </p:cNvSpPr>
          <p:nvPr/>
        </p:nvSpPr>
        <p:spPr>
          <a:xfrm>
            <a:off x="4325269" y="2660433"/>
            <a:ext cx="3214521" cy="36933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000" kern="120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pt" sz="1200" dirty="0">
                <a:solidFill>
                  <a:srgbClr val="58C8E5"/>
                </a:solidFill>
                <a:latin typeface="Trebuchet MS" panose="020B0703020202090204" pitchFamily="34" charset="0"/>
              </a:rPr>
              <a:t>O que?</a:t>
            </a:r>
          </a:p>
          <a:p>
            <a:r>
              <a:rPr lang="pt" sz="1200" dirty="0">
                <a:solidFill>
                  <a:schemeClr val="tx1"/>
                </a:solidFill>
                <a:latin typeface="Trebuchet MS" panose="020B0703020202090204" pitchFamily="34" charset="0"/>
              </a:rPr>
              <a:t>Descrição da ideia</a:t>
            </a:r>
          </a:p>
          <a:p>
            <a:endParaRPr lang="pt" sz="1200" dirty="0">
              <a:solidFill>
                <a:srgbClr val="58C8E5"/>
              </a:solidFill>
              <a:latin typeface="Trebuchet MS" panose="020B0703020202090204" pitchFamily="34" charset="0"/>
            </a:endParaRPr>
          </a:p>
          <a:p>
            <a:r>
              <a:rPr lang="pt" sz="1200" dirty="0">
                <a:solidFill>
                  <a:srgbClr val="58C8E5"/>
                </a:solidFill>
                <a:latin typeface="Trebuchet MS" panose="020B0703020202090204" pitchFamily="34" charset="0"/>
              </a:rPr>
              <a:t>Por quê?</a:t>
            </a:r>
          </a:p>
          <a:p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Justificativa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da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relevância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da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ideia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sugerida</a:t>
            </a:r>
            <a:endParaRPr lang="en-US" sz="12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endParaRPr lang="pt" sz="1200" dirty="0">
              <a:solidFill>
                <a:srgbClr val="58C8E5"/>
              </a:solidFill>
              <a:latin typeface="Trebuchet MS" panose="020B0703020202090204" pitchFamily="34" charset="0"/>
            </a:endParaRPr>
          </a:p>
          <a:p>
            <a:r>
              <a:rPr lang="pt" sz="1200" dirty="0">
                <a:solidFill>
                  <a:srgbClr val="58C8E5"/>
                </a:solidFill>
                <a:latin typeface="Trebuchet MS" panose="020B0703020202090204" pitchFamily="34" charset="0"/>
              </a:rPr>
              <a:t>Quando?</a:t>
            </a:r>
          </a:p>
          <a:p>
            <a:r>
              <a:rPr lang="pt" sz="1200" dirty="0">
                <a:solidFill>
                  <a:schemeClr val="tx1"/>
                </a:solidFill>
                <a:latin typeface="Trebuchet MS" panose="020B0703020202090204" pitchFamily="34" charset="0"/>
              </a:rPr>
              <a:t>Expectativa de prazo viável ou melhor momento para coloc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á</a:t>
            </a:r>
            <a:r>
              <a:rPr lang="pt" sz="1200" dirty="0">
                <a:solidFill>
                  <a:schemeClr val="tx1"/>
                </a:solidFill>
                <a:latin typeface="Trebuchet MS" panose="020B0703020202090204" pitchFamily="34" charset="0"/>
              </a:rPr>
              <a:t>-la em prática </a:t>
            </a:r>
            <a:endParaRPr lang="pt" sz="1200" dirty="0">
              <a:solidFill>
                <a:srgbClr val="58C8E5"/>
              </a:solidFill>
              <a:latin typeface="Trebuchet MS" panose="020B0703020202090204" pitchFamily="34" charset="0"/>
            </a:endParaRPr>
          </a:p>
          <a:p>
            <a:endParaRPr lang="pt" sz="1200" dirty="0">
              <a:solidFill>
                <a:srgbClr val="58C8E5"/>
              </a:solidFill>
              <a:latin typeface="Trebuchet MS" panose="020B0703020202090204" pitchFamily="34" charset="0"/>
            </a:endParaRPr>
          </a:p>
          <a:p>
            <a:r>
              <a:rPr lang="pt" sz="1200" dirty="0">
                <a:solidFill>
                  <a:srgbClr val="58C8E5"/>
                </a:solidFill>
                <a:latin typeface="Trebuchet MS" panose="020B0703020202090204" pitchFamily="34" charset="0"/>
              </a:rPr>
              <a:t>Onde?</a:t>
            </a:r>
          </a:p>
          <a:p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Onde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a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ideia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será</a:t>
            </a:r>
            <a:r>
              <a:rPr lang="en-US" sz="1200" dirty="0">
                <a:solidFill>
                  <a:schemeClr val="tx1"/>
                </a:solidFill>
                <a:latin typeface="Trebuchet MS" panose="020B0703020202090204" pitchFamily="34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Trebuchet MS" panose="020B0703020202090204" pitchFamily="34" charset="0"/>
              </a:rPr>
              <a:t>implementada</a:t>
            </a:r>
            <a:endParaRPr lang="en-US" sz="1200" dirty="0">
              <a:solidFill>
                <a:schemeClr val="tx1"/>
              </a:solidFill>
              <a:latin typeface="Trebuchet MS" panose="020B0703020202090204" pitchFamily="34" charset="0"/>
            </a:endParaRPr>
          </a:p>
          <a:p>
            <a:endParaRPr lang="pt" sz="1200" dirty="0">
              <a:solidFill>
                <a:srgbClr val="58C8E5"/>
              </a:solidFill>
              <a:latin typeface="Trebuchet MS" panose="020B0703020202090204" pitchFamily="34" charset="0"/>
            </a:endParaRPr>
          </a:p>
          <a:p>
            <a:r>
              <a:rPr lang="pt" sz="1200" dirty="0">
                <a:solidFill>
                  <a:srgbClr val="58C8E5"/>
                </a:solidFill>
                <a:latin typeface="Trebuchet MS" panose="020B0703020202090204" pitchFamily="34" charset="0"/>
              </a:rPr>
              <a:t>Quem?</a:t>
            </a:r>
          </a:p>
          <a:p>
            <a:r>
              <a:rPr lang="pt" sz="1200" dirty="0">
                <a:solidFill>
                  <a:schemeClr val="tx1"/>
                </a:solidFill>
                <a:latin typeface="Trebuchet MS" panose="020B0703020202090204" pitchFamily="34" charset="0"/>
              </a:rPr>
              <a:t>Quem é mais indicado para desenvolver a ideia</a:t>
            </a:r>
          </a:p>
          <a:p>
            <a:br>
              <a:rPr lang="pt" sz="1200" dirty="0">
                <a:solidFill>
                  <a:srgbClr val="58C8E5"/>
                </a:solidFill>
                <a:latin typeface="Trebuchet MS" panose="020B0703020202090204" pitchFamily="34" charset="0"/>
              </a:rPr>
            </a:br>
            <a:br>
              <a:rPr lang="pt" sz="1200" dirty="0">
                <a:solidFill>
                  <a:srgbClr val="58C8E5"/>
                </a:solidFill>
                <a:latin typeface="Trebuchet MS" panose="020B0703020202090204" pitchFamily="34" charset="0"/>
              </a:rPr>
            </a:br>
            <a:br>
              <a:rPr lang="pt" sz="1200" dirty="0">
                <a:solidFill>
                  <a:srgbClr val="58C8E5"/>
                </a:solidFill>
                <a:latin typeface="Trebuchet MS" panose="020B0703020202090204" pitchFamily="34" charset="0"/>
              </a:rPr>
            </a:br>
            <a:br>
              <a:rPr lang="pt" sz="1200" dirty="0">
                <a:solidFill>
                  <a:srgbClr val="58C8E5"/>
                </a:solidFill>
                <a:latin typeface="Trebuchet MS" panose="020B0703020202090204" pitchFamily="34" charset="0"/>
              </a:rPr>
            </a:br>
            <a:endParaRPr lang="en-US" sz="1200" dirty="0">
              <a:solidFill>
                <a:srgbClr val="58C8E5"/>
              </a:solidFill>
              <a:latin typeface="Trebuchet MS" panose="020B0703020202090204" pitchFamily="34" charset="0"/>
            </a:endParaRPr>
          </a:p>
        </p:txBody>
      </p:sp>
      <p:sp>
        <p:nvSpPr>
          <p:cNvPr id="24" name="Title 2">
            <a:extLst>
              <a:ext uri="{FF2B5EF4-FFF2-40B4-BE49-F238E27FC236}">
                <a16:creationId xmlns:a16="http://schemas.microsoft.com/office/drawing/2014/main" id="{A12CCA05-764D-E54E-85BD-77AE4F01335F}"/>
              </a:ext>
            </a:extLst>
          </p:cNvPr>
          <p:cNvSpPr txBox="1">
            <a:spLocks/>
          </p:cNvSpPr>
          <p:nvPr/>
        </p:nvSpPr>
        <p:spPr>
          <a:xfrm>
            <a:off x="8291680" y="2660433"/>
            <a:ext cx="3214521" cy="369331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000" kern="120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pt" sz="1200">
                <a:solidFill>
                  <a:srgbClr val="58C8E5"/>
                </a:solidFill>
                <a:latin typeface="Trebuchet MS" panose="020B0703020202090204" pitchFamily="34" charset="0"/>
              </a:rPr>
              <a:t>O que?</a:t>
            </a:r>
          </a:p>
          <a:p>
            <a:r>
              <a:rPr lang="pt" sz="1200">
                <a:solidFill>
                  <a:schemeClr val="tx1"/>
                </a:solidFill>
                <a:latin typeface="Trebuchet MS" panose="020B0703020202090204" pitchFamily="34" charset="0"/>
              </a:rPr>
              <a:t>Descrição da ideia</a:t>
            </a:r>
          </a:p>
          <a:p>
            <a:endParaRPr lang="pt" sz="1200">
              <a:solidFill>
                <a:srgbClr val="58C8E5"/>
              </a:solidFill>
              <a:latin typeface="Trebuchet MS" panose="020B0703020202090204" pitchFamily="34" charset="0"/>
            </a:endParaRPr>
          </a:p>
          <a:p>
            <a:r>
              <a:rPr lang="pt" sz="1200">
                <a:solidFill>
                  <a:srgbClr val="58C8E5"/>
                </a:solidFill>
                <a:latin typeface="Trebuchet MS" panose="020B0703020202090204" pitchFamily="34" charset="0"/>
              </a:rPr>
              <a:t>Por quê?</a:t>
            </a:r>
          </a:p>
          <a:p>
            <a:r>
              <a:rPr lang="en-US" sz="1200">
                <a:solidFill>
                  <a:schemeClr val="tx1"/>
                </a:solidFill>
                <a:latin typeface="Trebuchet MS" panose="020B0703020202090204" pitchFamily="34" charset="0"/>
              </a:rPr>
              <a:t>Justificativa da relevância da ideia sugerida</a:t>
            </a:r>
          </a:p>
          <a:p>
            <a:endParaRPr lang="pt" sz="1200" dirty="0">
              <a:solidFill>
                <a:srgbClr val="58C8E5"/>
              </a:solidFill>
              <a:latin typeface="Trebuchet MS" panose="020B0703020202090204" pitchFamily="34" charset="0"/>
            </a:endParaRPr>
          </a:p>
          <a:p>
            <a:r>
              <a:rPr lang="pt" sz="1200" dirty="0">
                <a:solidFill>
                  <a:srgbClr val="58C8E5"/>
                </a:solidFill>
                <a:latin typeface="Trebuchet MS" panose="020B0703020202090204" pitchFamily="34" charset="0"/>
              </a:rPr>
              <a:t>Quando?</a:t>
            </a:r>
          </a:p>
          <a:p>
            <a:r>
              <a:rPr lang="pt" sz="1200">
                <a:solidFill>
                  <a:schemeClr val="tx1"/>
                </a:solidFill>
                <a:latin typeface="Trebuchet MS" panose="020B0703020202090204" pitchFamily="34" charset="0"/>
              </a:rPr>
              <a:t>Expectativa de prazo viável ou melhor momento para coloc</a:t>
            </a:r>
            <a:r>
              <a:rPr lang="en-US" sz="1200">
                <a:solidFill>
                  <a:schemeClr val="tx1"/>
                </a:solidFill>
                <a:latin typeface="Trebuchet MS" panose="020B0703020202090204" pitchFamily="34" charset="0"/>
              </a:rPr>
              <a:t>á</a:t>
            </a:r>
            <a:r>
              <a:rPr lang="pt" sz="1200">
                <a:solidFill>
                  <a:schemeClr val="tx1"/>
                </a:solidFill>
                <a:latin typeface="Trebuchet MS" panose="020B0703020202090204" pitchFamily="34" charset="0"/>
              </a:rPr>
              <a:t>-la em prática </a:t>
            </a:r>
            <a:endParaRPr lang="pt" sz="1200" dirty="0">
              <a:solidFill>
                <a:srgbClr val="58C8E5"/>
              </a:solidFill>
              <a:latin typeface="Trebuchet MS" panose="020B0703020202090204" pitchFamily="34" charset="0"/>
            </a:endParaRPr>
          </a:p>
          <a:p>
            <a:endParaRPr lang="pt" sz="1200">
              <a:solidFill>
                <a:srgbClr val="58C8E5"/>
              </a:solidFill>
              <a:latin typeface="Trebuchet MS" panose="020B0703020202090204" pitchFamily="34" charset="0"/>
            </a:endParaRPr>
          </a:p>
          <a:p>
            <a:r>
              <a:rPr lang="pt" sz="1200">
                <a:solidFill>
                  <a:srgbClr val="58C8E5"/>
                </a:solidFill>
                <a:latin typeface="Trebuchet MS" panose="020B0703020202090204" pitchFamily="34" charset="0"/>
              </a:rPr>
              <a:t>Onde</a:t>
            </a:r>
            <a:r>
              <a:rPr lang="pt" sz="1200" dirty="0">
                <a:solidFill>
                  <a:srgbClr val="58C8E5"/>
                </a:solidFill>
                <a:latin typeface="Trebuchet MS" panose="020B0703020202090204" pitchFamily="34" charset="0"/>
              </a:rPr>
              <a:t>?</a:t>
            </a:r>
          </a:p>
          <a:p>
            <a:r>
              <a:rPr lang="en-US" sz="1200">
                <a:solidFill>
                  <a:schemeClr val="tx1"/>
                </a:solidFill>
                <a:latin typeface="Trebuchet MS" panose="020B0703020202090204" pitchFamily="34" charset="0"/>
              </a:rPr>
              <a:t>Onde a ideia será implementada</a:t>
            </a:r>
          </a:p>
          <a:p>
            <a:endParaRPr lang="pt" sz="1200" dirty="0">
              <a:solidFill>
                <a:srgbClr val="58C8E5"/>
              </a:solidFill>
              <a:latin typeface="Trebuchet MS" panose="020B0703020202090204" pitchFamily="34" charset="0"/>
            </a:endParaRPr>
          </a:p>
          <a:p>
            <a:r>
              <a:rPr lang="pt" sz="1200" dirty="0">
                <a:solidFill>
                  <a:srgbClr val="58C8E5"/>
                </a:solidFill>
                <a:latin typeface="Trebuchet MS" panose="020B0703020202090204" pitchFamily="34" charset="0"/>
              </a:rPr>
              <a:t>Quem?</a:t>
            </a:r>
          </a:p>
          <a:p>
            <a:r>
              <a:rPr lang="pt" sz="1200">
                <a:solidFill>
                  <a:schemeClr val="tx1"/>
                </a:solidFill>
                <a:latin typeface="Trebuchet MS" panose="020B0703020202090204" pitchFamily="34" charset="0"/>
              </a:rPr>
              <a:t>Quem é mais indicado para desenvolver a ideia</a:t>
            </a:r>
          </a:p>
          <a:p>
            <a:br>
              <a:rPr lang="pt" sz="1200" dirty="0">
                <a:solidFill>
                  <a:srgbClr val="58C8E5"/>
                </a:solidFill>
                <a:latin typeface="Trebuchet MS" panose="020B0703020202090204" pitchFamily="34" charset="0"/>
              </a:rPr>
            </a:br>
            <a:br>
              <a:rPr lang="pt" sz="1200" dirty="0">
                <a:solidFill>
                  <a:srgbClr val="58C8E5"/>
                </a:solidFill>
                <a:latin typeface="Trebuchet MS" panose="020B0703020202090204" pitchFamily="34" charset="0"/>
              </a:rPr>
            </a:br>
            <a:br>
              <a:rPr lang="pt" sz="1200" dirty="0">
                <a:solidFill>
                  <a:srgbClr val="58C8E5"/>
                </a:solidFill>
                <a:latin typeface="Trebuchet MS" panose="020B0703020202090204" pitchFamily="34" charset="0"/>
              </a:rPr>
            </a:br>
            <a:br>
              <a:rPr lang="pt" sz="1200" dirty="0">
                <a:solidFill>
                  <a:srgbClr val="58C8E5"/>
                </a:solidFill>
                <a:latin typeface="Trebuchet MS" panose="020B0703020202090204" pitchFamily="34" charset="0"/>
              </a:rPr>
            </a:br>
            <a:endParaRPr lang="en-US" sz="1200" dirty="0">
              <a:solidFill>
                <a:srgbClr val="58C8E5"/>
              </a:solidFill>
              <a:latin typeface="Trebuchet MS" panose="020B0703020202090204" pitchFamily="34" charset="0"/>
            </a:endParaRPr>
          </a:p>
        </p:txBody>
      </p:sp>
      <p:pic>
        <p:nvPicPr>
          <p:cNvPr id="27" name="Picture 26" descr="ELEMENTO_SENAI_BANDEIRA_1.png">
            <a:extLst>
              <a:ext uri="{FF2B5EF4-FFF2-40B4-BE49-F238E27FC236}">
                <a16:creationId xmlns:a16="http://schemas.microsoft.com/office/drawing/2014/main" id="{E913C6D4-BBFE-C84F-822A-89DD704890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5216" y="438060"/>
            <a:ext cx="1770731" cy="198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2">
            <a:extLst>
              <a:ext uri="{FF2B5EF4-FFF2-40B4-BE49-F238E27FC236}">
                <a16:creationId xmlns:a16="http://schemas.microsoft.com/office/drawing/2014/main" id="{A1F77B12-4AF8-B445-BA43-7BDCC0D640B9}"/>
              </a:ext>
            </a:extLst>
          </p:cNvPr>
          <p:cNvSpPr txBox="1">
            <a:spLocks/>
          </p:cNvSpPr>
          <p:nvPr/>
        </p:nvSpPr>
        <p:spPr>
          <a:xfrm>
            <a:off x="4473615" y="1086362"/>
            <a:ext cx="1602332" cy="83099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000" kern="120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rebuchet MS" panose="020B0703020202090204" pitchFamily="34" charset="0"/>
              </a:rPr>
              <a:t>REGÊNCIA DO INSTRUTOR DO LAB</a:t>
            </a:r>
          </a:p>
        </p:txBody>
      </p:sp>
      <p:pic>
        <p:nvPicPr>
          <p:cNvPr id="31" name="Picture 30" descr="ELEMENTO_SENAI_BANDEIRA_1.png">
            <a:extLst>
              <a:ext uri="{FF2B5EF4-FFF2-40B4-BE49-F238E27FC236}">
                <a16:creationId xmlns:a16="http://schemas.microsoft.com/office/drawing/2014/main" id="{BF1F2B54-4892-5143-8B6D-7076105BFF4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9700" y="438060"/>
            <a:ext cx="1770731" cy="198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itle 2">
            <a:extLst>
              <a:ext uri="{FF2B5EF4-FFF2-40B4-BE49-F238E27FC236}">
                <a16:creationId xmlns:a16="http://schemas.microsoft.com/office/drawing/2014/main" id="{687D7112-A2A4-2443-88A9-5E6EF2FD5056}"/>
              </a:ext>
            </a:extLst>
          </p:cNvPr>
          <p:cNvSpPr txBox="1">
            <a:spLocks/>
          </p:cNvSpPr>
          <p:nvPr/>
        </p:nvSpPr>
        <p:spPr>
          <a:xfrm>
            <a:off x="8468099" y="1086362"/>
            <a:ext cx="1602332" cy="830997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000" kern="120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bg1"/>
                </a:solidFill>
                <a:latin typeface="Trebuchet MS" panose="020B0703020202090204" pitchFamily="34" charset="0"/>
              </a:defRPr>
            </a:lvl9pPr>
          </a:lstStyle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  <a:latin typeface="Trebuchet MS" panose="020B0703020202090204" pitchFamily="34" charset="0"/>
              </a:rPr>
              <a:t>NOMES DOS CUROS DO FABLAB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D51A0411-6837-DF45-93E1-982C1C3363AE}"/>
              </a:ext>
            </a:extLst>
          </p:cNvPr>
          <p:cNvSpPr txBox="1">
            <a:spLocks/>
          </p:cNvSpPr>
          <p:nvPr/>
        </p:nvSpPr>
        <p:spPr>
          <a:xfrm>
            <a:off x="358858" y="6353752"/>
            <a:ext cx="10837889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t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0">
                <a:solidFill>
                  <a:srgbClr val="BCBCBC"/>
                </a:solidFill>
                <a:latin typeface="Trebuchet MS" panose="020B0703020202090204" pitchFamily="34" charset="0"/>
              </a:rPr>
              <a:t>Ideias Fab Nova Friburgo </a:t>
            </a:r>
            <a:r>
              <a:rPr lang="pt-BR" sz="1400" b="0" u="sng">
                <a:solidFill>
                  <a:srgbClr val="58C8E5"/>
                </a:solidFill>
                <a:latin typeface="Trebuchet MS" panose="020B0703020202090204" pitchFamily="34" charset="0"/>
              </a:rPr>
              <a:t>link para apresentação em vídeo</a:t>
            </a:r>
            <a:endParaRPr lang="pt-BR" sz="1400" b="0">
              <a:solidFill>
                <a:srgbClr val="BCBCBC"/>
              </a:solidFill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01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716AF3C-CC00-8245-ACDB-5DB76D3CF3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C8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2D18C-46BC-3B43-8A0B-C01167FF93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9" r="7372"/>
          <a:stretch/>
        </p:blipFill>
        <p:spPr>
          <a:xfrm>
            <a:off x="6220327" y="0"/>
            <a:ext cx="5971672" cy="68580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B53ABE48-D2CD-3446-B8D0-FC72446C8FC8}"/>
              </a:ext>
            </a:extLst>
          </p:cNvPr>
          <p:cNvSpPr txBox="1">
            <a:spLocks/>
          </p:cNvSpPr>
          <p:nvPr/>
        </p:nvSpPr>
        <p:spPr>
          <a:xfrm>
            <a:off x="570870" y="1256610"/>
            <a:ext cx="4987719" cy="525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14400" rtl="0" eaLnBrk="1" fontAlgn="t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" sz="3200">
                <a:solidFill>
                  <a:schemeClr val="bg1"/>
                </a:solidFill>
                <a:latin typeface="Trebuchet MS" panose="020B0703020202090204" pitchFamily="34" charset="0"/>
              </a:rPr>
              <a:t>Próximos passos:</a:t>
            </a:r>
            <a:br>
              <a:rPr lang="pt" sz="2800" b="0">
                <a:solidFill>
                  <a:schemeClr val="bg1"/>
                </a:solidFill>
                <a:latin typeface="Trebuchet MS" panose="020B0703020202090204" pitchFamily="34" charset="0"/>
              </a:rPr>
            </a:br>
            <a:endParaRPr lang="pt" sz="2800" b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" sz="2000">
                <a:solidFill>
                  <a:schemeClr val="bg1"/>
                </a:solidFill>
                <a:latin typeface="Trebuchet MS" panose="020B0703020202090204" pitchFamily="34" charset="0"/>
              </a:rPr>
              <a:t>1º Digitalização dos resultados</a:t>
            </a:r>
            <a:br>
              <a:rPr lang="pt" sz="2000" b="0">
                <a:solidFill>
                  <a:schemeClr val="bg1"/>
                </a:solidFill>
                <a:latin typeface="Trebuchet MS" panose="020B0703020202090204" pitchFamily="34" charset="0"/>
              </a:rPr>
            </a:br>
            <a:r>
              <a:rPr lang="pt" sz="2000" b="0">
                <a:solidFill>
                  <a:schemeClr val="bg1"/>
                </a:solidFill>
                <a:latin typeface="Trebuchet MS" panose="020B0703020202090204" pitchFamily="34" charset="0"/>
              </a:rPr>
              <a:t>Cada Fab Lab vai digitalizar seguindo </a:t>
            </a:r>
            <a:br>
              <a:rPr lang="pt" sz="2000" b="0">
                <a:solidFill>
                  <a:schemeClr val="bg1"/>
                </a:solidFill>
                <a:latin typeface="Trebuchet MS" panose="020B0703020202090204" pitchFamily="34" charset="0"/>
              </a:rPr>
            </a:br>
            <a:r>
              <a:rPr lang="pt" sz="2000" b="0">
                <a:solidFill>
                  <a:schemeClr val="bg1"/>
                </a:solidFill>
                <a:latin typeface="Trebuchet MS" panose="020B0703020202090204" pitchFamily="34" charset="0"/>
              </a:rPr>
              <a:t>o roteiro desta apresentação</a:t>
            </a:r>
            <a:br>
              <a:rPr lang="pt" sz="2000" b="0">
                <a:solidFill>
                  <a:schemeClr val="bg1"/>
                </a:solidFill>
                <a:latin typeface="Trebuchet MS" panose="020B0703020202090204" pitchFamily="34" charset="0"/>
              </a:rPr>
            </a:br>
            <a:endParaRPr lang="pt" sz="2000" b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" sz="2000">
                <a:solidFill>
                  <a:schemeClr val="bg1"/>
                </a:solidFill>
                <a:latin typeface="Trebuchet MS" panose="020B0703020202090204" pitchFamily="34" charset="0"/>
              </a:rPr>
              <a:t>2º Consolidação de todo o material </a:t>
            </a:r>
            <a:br>
              <a:rPr lang="pt" sz="2000" b="0">
                <a:solidFill>
                  <a:schemeClr val="bg1"/>
                </a:solidFill>
                <a:latin typeface="Trebuchet MS" panose="020B0703020202090204" pitchFamily="34" charset="0"/>
              </a:rPr>
            </a:br>
            <a:r>
              <a:rPr lang="pt" sz="2000" b="0">
                <a:solidFill>
                  <a:schemeClr val="bg1"/>
                </a:solidFill>
                <a:latin typeface="Trebuchet MS" panose="020B0703020202090204" pitchFamily="34" charset="0"/>
              </a:rPr>
              <a:t>Casa Firjan irá propor direcionamento </a:t>
            </a:r>
            <a:br>
              <a:rPr lang="pt" sz="2000" b="0">
                <a:solidFill>
                  <a:schemeClr val="bg1"/>
                </a:solidFill>
                <a:latin typeface="Trebuchet MS" panose="020B0703020202090204" pitchFamily="34" charset="0"/>
              </a:rPr>
            </a:br>
            <a:r>
              <a:rPr lang="pt" sz="2000" b="0">
                <a:solidFill>
                  <a:schemeClr val="bg1"/>
                </a:solidFill>
                <a:latin typeface="Trebuchet MS" panose="020B0703020202090204" pitchFamily="34" charset="0"/>
              </a:rPr>
              <a:t>de um plano de trabalho compartilhado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" sz="2000" b="0">
              <a:solidFill>
                <a:schemeClr val="bg1"/>
              </a:solidFill>
              <a:latin typeface="Trebuchet MS" panose="020B070302020209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" sz="2000">
                <a:solidFill>
                  <a:schemeClr val="bg1"/>
                </a:solidFill>
                <a:latin typeface="Trebuchet MS" panose="020B0703020202090204" pitchFamily="34" charset="0"/>
              </a:rPr>
              <a:t>3º Apresentação e validação </a:t>
            </a:r>
            <a:br>
              <a:rPr lang="pt" sz="2000" b="0">
                <a:solidFill>
                  <a:schemeClr val="bg1"/>
                </a:solidFill>
                <a:latin typeface="Trebuchet MS" panose="020B0703020202090204" pitchFamily="34" charset="0"/>
              </a:rPr>
            </a:br>
            <a:r>
              <a:rPr lang="pt" sz="2000" b="0">
                <a:solidFill>
                  <a:schemeClr val="bg1"/>
                </a:solidFill>
                <a:latin typeface="Trebuchet MS" panose="020B0703020202090204" pitchFamily="34" charset="0"/>
              </a:rPr>
              <a:t>com representantes de cada Fab Lab </a:t>
            </a:r>
            <a:br>
              <a:rPr lang="pt" sz="2000" b="0">
                <a:solidFill>
                  <a:schemeClr val="bg1"/>
                </a:solidFill>
                <a:latin typeface="Trebuchet MS" panose="020B0703020202090204" pitchFamily="34" charset="0"/>
              </a:rPr>
            </a:br>
            <a:r>
              <a:rPr lang="pt" sz="2000" b="0">
                <a:solidFill>
                  <a:schemeClr val="bg1"/>
                </a:solidFill>
                <a:latin typeface="Trebuchet MS" panose="020B0703020202090204" pitchFamily="34" charset="0"/>
              </a:rPr>
              <a:t>e GRC via skype ou appear.in</a:t>
            </a:r>
            <a:br>
              <a:rPr lang="pt" sz="2800" b="0">
                <a:solidFill>
                  <a:schemeClr val="bg1"/>
                </a:solidFill>
                <a:latin typeface="Trebuchet MS" panose="020B0703020202090204" pitchFamily="34" charset="0"/>
              </a:rPr>
            </a:br>
            <a:endParaRPr lang="pt-BR" sz="2800" dirty="0">
              <a:solidFill>
                <a:schemeClr val="bg1"/>
              </a:solidFill>
              <a:latin typeface="Trebuchet MS" panose="020B0703020202090204" pitchFamily="34" charset="0"/>
            </a:endParaRPr>
          </a:p>
        </p:txBody>
      </p:sp>
      <p:pic>
        <p:nvPicPr>
          <p:cNvPr id="17" name="Picture 1" descr="LOGO_SENAI_BRANCO.png">
            <a:extLst>
              <a:ext uri="{FF2B5EF4-FFF2-40B4-BE49-F238E27FC236}">
                <a16:creationId xmlns:a16="http://schemas.microsoft.com/office/drawing/2014/main" id="{C121E5D1-1091-EF4E-8C09-32055577541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8606" y="6183363"/>
            <a:ext cx="1008862" cy="437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770496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Personalizada 2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FFFFFF"/>
      </a:hlink>
      <a:folHlink>
        <a:srgbClr val="FFFFFF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10000"/>
            <a:alpha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7373786-4B94-420F-BB4A-47B599E36124}">
  <we:reference id="wa104178141" version="3.10.0.52" store="pt-BR" storeType="OMEX"/>
  <we:alternateReferences>
    <we:reference id="wa104178141" version="3.10.0.52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63534</TotalTime>
  <Words>388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Trebuchet MS</vt:lpstr>
      <vt:lpstr>Wingdings</vt:lpstr>
      <vt:lpstr>1_Tema do Office</vt:lpstr>
      <vt:lpstr>1_Personalizar design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Ariane Silva Alves</dc:creator>
  <cp:lastModifiedBy>Felipe Sanches</cp:lastModifiedBy>
  <cp:revision>2170</cp:revision>
  <cp:lastPrinted>2018-11-28T18:09:32Z</cp:lastPrinted>
  <dcterms:created xsi:type="dcterms:W3CDTF">2017-11-05T19:46:47Z</dcterms:created>
  <dcterms:modified xsi:type="dcterms:W3CDTF">2019-04-16T22:01:23Z</dcterms:modified>
</cp:coreProperties>
</file>