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3" r:id="rId3"/>
    <p:sldId id="272" r:id="rId4"/>
    <p:sldId id="326" r:id="rId5"/>
    <p:sldId id="259" r:id="rId6"/>
    <p:sldId id="321" r:id="rId7"/>
    <p:sldId id="262" r:id="rId8"/>
    <p:sldId id="320" r:id="rId9"/>
    <p:sldId id="299" r:id="rId10"/>
    <p:sldId id="315" r:id="rId11"/>
    <p:sldId id="302" r:id="rId12"/>
    <p:sldId id="316" r:id="rId13"/>
    <p:sldId id="324" r:id="rId14"/>
    <p:sldId id="325" r:id="rId15"/>
    <p:sldId id="304" r:id="rId16"/>
    <p:sldId id="319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A200D-3EF1-4FBB-B370-F7D61A53BD85}">
  <a:tblStyle styleId="{8C3A200D-3EF1-4FBB-B370-F7D61A53BD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408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27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3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40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6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1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4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1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8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0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7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9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41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4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9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2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62" r:id="rId7"/>
    <p:sldLayoutId id="2147483669" r:id="rId8"/>
    <p:sldLayoutId id="2147483670" r:id="rId9"/>
    <p:sldLayoutId id="2147483671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rabalho de Conclusão de Curso – Apresentação Final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PPNX</a:t>
            </a:r>
            <a:endParaRPr sz="6000" b="0" dirty="0" smtClean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60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112401" y="2241176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400" dirty="0">
                <a:solidFill>
                  <a:schemeClr val="dk1"/>
                </a:solidFill>
                <a:ea typeface="Ebrima" panose="02000000000000000000" pitchFamily="2" charset="0"/>
                <a:cs typeface="Ebrima" panose="02000000000000000000" pitchFamily="2" charset="0"/>
              </a:rPr>
              <a:t>O objetivo do projeto </a:t>
            </a:r>
            <a:r>
              <a:rPr lang="pt-BR" sz="1400" i="1" dirty="0">
                <a:solidFill>
                  <a:schemeClr val="dk1"/>
                </a:solidFill>
                <a:ea typeface="Ebrima" panose="02000000000000000000" pitchFamily="2" charset="0"/>
                <a:cs typeface="Ebrima" panose="02000000000000000000" pitchFamily="2" charset="0"/>
              </a:rPr>
              <a:t>PPNX Energy</a:t>
            </a:r>
            <a:r>
              <a:rPr lang="pt-BR" sz="1400" dirty="0">
                <a:solidFill>
                  <a:schemeClr val="dk1"/>
                </a:solidFill>
                <a:ea typeface="Ebrima" panose="02000000000000000000" pitchFamily="2" charset="0"/>
                <a:cs typeface="Ebrima" panose="02000000000000000000" pitchFamily="2" charset="0"/>
              </a:rPr>
              <a:t> é incentivar os usuários a economizar energia de forma efetiva, mostrando o consumo de cada aparelho além de uma estimativa do valor a ser pago mensalmente pelo cliente.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1482403"/>
            <a:ext cx="5214300" cy="86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>
                <a:latin typeface="Lucida Fax" panose="02060602050505020204" pitchFamily="18" charset="0"/>
              </a:rPr>
              <a:t>O</a:t>
            </a:r>
            <a:r>
              <a:rPr lang="pt-BR" dirty="0" smtClean="0">
                <a:latin typeface="Lucida Fax" panose="02060602050505020204" pitchFamily="18" charset="0"/>
              </a:rPr>
              <a:t>BJETIVOS</a:t>
            </a:r>
            <a:endParaRPr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FUNCIONAMENTO</a:t>
            </a:r>
            <a:endParaRPr sz="4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Agency FB" panose="020B0503020202020204" pitchFamily="34" charset="0"/>
              </a:rPr>
              <a:t>04</a:t>
            </a:r>
            <a:endParaRPr sz="8800" dirty="0">
              <a:latin typeface="Agency FB" panose="020B0503020202020204" pitchFamily="34" charset="0"/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Desenvolvimento Teórico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586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Lucida Fax" panose="02060602050505020204" pitchFamily="18" charset="0"/>
              </a:rPr>
              <a:t>F</a:t>
            </a:r>
            <a:r>
              <a:rPr lang="en" dirty="0" smtClean="0">
                <a:latin typeface="Lucida Fax" panose="02060602050505020204" pitchFamily="18" charset="0"/>
              </a:rPr>
              <a:t>UNCIONAMENTO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632559" y="2130872"/>
            <a:ext cx="3225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Primeiramente o usuário deve efetuar seu login no aplicativo, inserindo suas informações pessoais.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632559" y="1486172"/>
            <a:ext cx="1920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Login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35" name="Google Shape;235;p36"/>
          <p:cNvCxnSpPr/>
          <p:nvPr/>
        </p:nvCxnSpPr>
        <p:spPr>
          <a:xfrm>
            <a:off x="4499459" y="2130872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" y="1638571"/>
            <a:ext cx="5243113" cy="31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Lucida Fax" panose="02060602050505020204" pitchFamily="18" charset="0"/>
              </a:rPr>
              <a:t>F</a:t>
            </a:r>
            <a:r>
              <a:rPr lang="en" dirty="0" smtClean="0">
                <a:latin typeface="Lucida Fax" panose="02060602050505020204" pitchFamily="18" charset="0"/>
              </a:rPr>
              <a:t>UNCIONAMENTO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632559" y="2130872"/>
            <a:ext cx="3225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Após o usuário efetuar o </a:t>
            </a:r>
            <a:r>
              <a:rPr lang="pt-BR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</a:t>
            </a:r>
            <a:r>
              <a:rPr lang="pt-B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ele pode começar a inserir seus equipamentos eletrodomésticos, para o aplicativo poder ter conhecimento de quais aparelhos o cliente deseja efetuar o monitoramento do consumo.</a:t>
            </a:r>
          </a:p>
        </p:txBody>
      </p:sp>
      <p:sp>
        <p:nvSpPr>
          <p:cNvPr id="234" name="Google Shape;234;p36"/>
          <p:cNvSpPr txBox="1"/>
          <p:nvPr/>
        </p:nvSpPr>
        <p:spPr>
          <a:xfrm>
            <a:off x="5632559" y="1486172"/>
            <a:ext cx="1920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Aparelhos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35" name="Google Shape;235;p36"/>
          <p:cNvCxnSpPr/>
          <p:nvPr/>
        </p:nvCxnSpPr>
        <p:spPr>
          <a:xfrm>
            <a:off x="4499459" y="2130872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59" r="20178" b="3192"/>
          <a:stretch/>
        </p:blipFill>
        <p:spPr>
          <a:xfrm>
            <a:off x="246126" y="1727840"/>
            <a:ext cx="5386433" cy="28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Lucida Fax" panose="02060602050505020204" pitchFamily="18" charset="0"/>
              </a:rPr>
              <a:t>F</a:t>
            </a:r>
            <a:r>
              <a:rPr lang="en" dirty="0" smtClean="0">
                <a:latin typeface="Lucida Fax" panose="02060602050505020204" pitchFamily="18" charset="0"/>
              </a:rPr>
              <a:t>UNCIONAMENTO</a:t>
            </a:r>
            <a:endParaRPr dirty="0">
              <a:latin typeface="Lucida Fax" panose="02060602050505020204" pitchFamily="18" charset="0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632559" y="2130872"/>
            <a:ext cx="3225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Depois do usuário </a:t>
            </a:r>
            <a:r>
              <a:rPr lang="pt-BR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inserir os aparelhos</a:t>
            </a:r>
            <a:r>
              <a:rPr lang="pt-B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ele pode </a:t>
            </a:r>
            <a:r>
              <a:rPr lang="pt-BR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acompanhar seu consumo diário.</a:t>
            </a:r>
            <a:endParaRPr lang="pt-BR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632559" y="1486172"/>
            <a:ext cx="1920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Monitorização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35" name="Google Shape;235;p36"/>
          <p:cNvCxnSpPr/>
          <p:nvPr/>
        </p:nvCxnSpPr>
        <p:spPr>
          <a:xfrm>
            <a:off x="4499459" y="2130872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" r="14697"/>
          <a:stretch/>
        </p:blipFill>
        <p:spPr>
          <a:xfrm>
            <a:off x="353016" y="1757536"/>
            <a:ext cx="5279543" cy="27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Agency FB" panose="020B0503020202020204" pitchFamily="34" charset="0"/>
              </a:rPr>
              <a:t>APRESENTAÇÃO</a:t>
            </a:r>
            <a:endParaRPr sz="4400" dirty="0">
              <a:latin typeface="Agency FB" panose="020B050302020202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Agency FB" panose="020B0503020202020204" pitchFamily="34" charset="0"/>
              </a:rPr>
              <a:t>05</a:t>
            </a:r>
            <a:endParaRPr sz="8800" dirty="0">
              <a:latin typeface="Agency FB" panose="020B0503020202020204" pitchFamily="34" charset="0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Performance Prática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922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Lucida Fax" panose="02060602050505020204" pitchFamily="18" charset="0"/>
              </a:rPr>
              <a:t>A</a:t>
            </a:r>
            <a:r>
              <a:rPr lang="en" dirty="0" smtClean="0">
                <a:latin typeface="Lucida Fax" panose="02060602050505020204" pitchFamily="18" charset="0"/>
              </a:rPr>
              <a:t>PRESENTAÇÃO</a:t>
            </a:r>
            <a:endParaRPr sz="2800" dirty="0">
              <a:latin typeface="Lucida Fax" panose="02060602050505020204" pitchFamily="18" charset="0"/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Lucida Fax" panose="02060602050505020204" pitchFamily="18" charset="0"/>
              </a:rPr>
              <a:t>A seguir a apresentação do aplicativo funcionando na prática.</a:t>
            </a:r>
            <a:endParaRPr sz="1400" dirty="0">
              <a:latin typeface="Lucida Fax" panose="02060602050505020204" pitchFamily="18" charset="0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8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Alguma dúvida?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 dirty="0" smtClean="0"/>
              <a:t>ppnxenergy03@gmail.com</a:t>
            </a:r>
            <a:endParaRPr sz="1100" i="1" dirty="0"/>
          </a:p>
        </p:txBody>
      </p:sp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Roboto Condensed Light"/>
              </a:rPr>
              <a:t>Muito </a:t>
            </a:r>
            <a:br>
              <a:rPr lang="en" sz="4400" dirty="0" smtClean="0">
                <a:latin typeface="Roboto Condensed Light"/>
              </a:rPr>
            </a:br>
            <a:r>
              <a:rPr lang="en" sz="4400" dirty="0" smtClean="0">
                <a:latin typeface="Roboto Condensed Light"/>
              </a:rPr>
              <a:t>Obrigado</a:t>
            </a:r>
            <a:endParaRPr sz="4400" dirty="0">
              <a:latin typeface="Roboto Condensed Light"/>
            </a:endParaRPr>
          </a:p>
        </p:txBody>
      </p:sp>
      <p:cxnSp>
        <p:nvCxnSpPr>
          <p:cNvPr id="599" name="Google Shape;599;p51"/>
          <p:cNvCxnSpPr/>
          <p:nvPr/>
        </p:nvCxnSpPr>
        <p:spPr>
          <a:xfrm flipH="1">
            <a:off x="8156400" y="618565"/>
            <a:ext cx="987600" cy="11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" y="4080340"/>
            <a:ext cx="3943350" cy="68550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88" y="3221627"/>
            <a:ext cx="276424" cy="27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733604" y="3039621"/>
            <a:ext cx="74488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060004" y="1084133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 smtClean="0">
                <a:latin typeface="Lucida Fax" panose="02060602050505020204" pitchFamily="18" charset="0"/>
              </a:rPr>
              <a:t>PPNX Energy</a:t>
            </a:r>
            <a:endParaRPr b="0" i="1" dirty="0">
              <a:latin typeface="Lucida Fax" panose="02060602050505020204" pitchFamily="18" charset="0"/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638504" y="3039621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Lucida Fax" panose="02060602050505020204" pitchFamily="18" charset="0"/>
              </a:rPr>
              <a:t>Sua economia é nosso objetivo!</a:t>
            </a:r>
            <a:endParaRPr dirty="0">
              <a:latin typeface="Lucida Fax" panose="020606020505050202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40" y="0"/>
            <a:ext cx="5455790" cy="545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ucida Fax" panose="02060602050505020204" pitchFamily="18" charset="0"/>
              </a:rPr>
              <a:t>INTEGRANTES</a:t>
            </a:r>
            <a:endParaRPr dirty="0">
              <a:latin typeface="Lucida Fax" panose="02060602050505020204" pitchFamily="18" charset="0"/>
            </a:endParaRPr>
          </a:p>
        </p:txBody>
      </p:sp>
      <p:cxnSp>
        <p:nvCxnSpPr>
          <p:cNvPr id="409" name="Google Shape;409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4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Pedro Henrique Mandira Trianoski</a:t>
            </a:r>
            <a:endParaRPr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Programação </a:t>
            </a:r>
            <a:r>
              <a:rPr lang="en" i="1" dirty="0" smtClean="0"/>
              <a:t>C#</a:t>
            </a:r>
            <a:r>
              <a:rPr lang="en" dirty="0" smtClean="0"/>
              <a:t> e </a:t>
            </a:r>
            <a:r>
              <a:rPr lang="en" i="1" dirty="0" smtClean="0"/>
              <a:t>Mobile</a:t>
            </a:r>
            <a:endParaRPr i="1"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Pedro Henrique Marques Redhed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Programação </a:t>
            </a:r>
            <a:r>
              <a:rPr lang="pt-BR" i="1" dirty="0" smtClean="0"/>
              <a:t>C#</a:t>
            </a:r>
            <a:r>
              <a:rPr lang="pt-BR" dirty="0" smtClean="0"/>
              <a:t> e </a:t>
            </a:r>
            <a:r>
              <a:rPr lang="pt-BR" i="1" dirty="0" smtClean="0"/>
              <a:t>Mobile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Nicolas Sant’Anna Lima</a:t>
            </a:r>
            <a:endParaRPr dirty="0"/>
          </a:p>
        </p:txBody>
      </p:sp>
      <p:sp>
        <p:nvSpPr>
          <p:cNvPr id="415" name="Google Shape;415;p44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Programação </a:t>
            </a:r>
            <a:r>
              <a:rPr lang="pt-BR" i="1" dirty="0" smtClean="0"/>
              <a:t>C#</a:t>
            </a:r>
            <a:r>
              <a:rPr lang="pt-BR" dirty="0" smtClean="0"/>
              <a:t> e </a:t>
            </a:r>
            <a:r>
              <a:rPr lang="pt-BR" i="1" dirty="0" smtClean="0"/>
              <a:t>SQL</a:t>
            </a:r>
            <a:endParaRPr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44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João Vitor de Pontes</a:t>
            </a:r>
            <a:endParaRPr dirty="0"/>
          </a:p>
        </p:txBody>
      </p:sp>
      <p:sp>
        <p:nvSpPr>
          <p:cNvPr id="417" name="Google Shape;417;p44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Programação </a:t>
            </a:r>
            <a:r>
              <a:rPr lang="pt-BR" i="1" dirty="0" smtClean="0"/>
              <a:t>Mobile</a:t>
            </a:r>
            <a:r>
              <a:rPr lang="pt-BR" dirty="0" smtClean="0"/>
              <a:t> e Documentação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8" name="Google Shape;418;p44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79" y="1299050"/>
            <a:ext cx="1184820" cy="118482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98" y="1307745"/>
            <a:ext cx="1184820" cy="118482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0" y="3298991"/>
            <a:ext cx="1184820" cy="118482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98" y="3298991"/>
            <a:ext cx="1184820" cy="1184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TÓPICO DO CONTEÚDO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64944" y="16546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65094" y="62029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Apresentação do Projeto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64944" y="113166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Problematização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365094" y="158649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Consumo e Desperdício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1793096" y="50826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01</a:t>
            </a:r>
            <a:endParaRPr sz="3200"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1780054" y="245098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1780054" y="147962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cxnSp>
        <p:nvCxnSpPr>
          <p:cNvPr id="158" name="Google Shape;158;p30"/>
          <p:cNvCxnSpPr/>
          <p:nvPr/>
        </p:nvCxnSpPr>
        <p:spPr>
          <a:xfrm flipH="1">
            <a:off x="2971873" y="0"/>
            <a:ext cx="4409" cy="23575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6183396" y="313237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6243454" y="209360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6243454" y="311330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05</a:t>
            </a:r>
            <a:endParaRPr sz="320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6243454" y="413300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06</a:t>
            </a:r>
            <a:endParaRPr sz="3200"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64944" y="21051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365094" y="2559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Economia e Energia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7133004" y="17761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Funcionamento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7133004" y="223097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Desenvolvimento Teórico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7133004" y="280006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Apresentação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7133004" y="325488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Prática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7133004" y="381232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Finalização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7133004" y="426714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Fim da Apresentação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1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INTRODUÇÃO</a:t>
            </a:r>
            <a:endParaRPr sz="4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Agency FB" panose="020B0503020202020204" pitchFamily="34" charset="0"/>
              </a:rPr>
              <a:t>01</a:t>
            </a:r>
            <a:endParaRPr sz="8800" dirty="0">
              <a:latin typeface="Agency FB" panose="020B0503020202020204" pitchFamily="34" charset="0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Apresentação do Projeto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112401" y="2241176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400" dirty="0">
                <a:solidFill>
                  <a:schemeClr val="dk1"/>
                </a:solidFill>
              </a:rPr>
              <a:t>Este projeto trás uma resposta à questão do desperdício de </a:t>
            </a:r>
            <a:r>
              <a:rPr lang="pt-BR" sz="1400" dirty="0" smtClean="0">
                <a:solidFill>
                  <a:schemeClr val="dk1"/>
                </a:solidFill>
              </a:rPr>
              <a:t>energia. O </a:t>
            </a:r>
            <a:r>
              <a:rPr lang="pt-BR" sz="1400" dirty="0">
                <a:solidFill>
                  <a:schemeClr val="dk1"/>
                </a:solidFill>
              </a:rPr>
              <a:t>consumo de energia elétrica nas residências tem aumentado anualmente, este fato mostra que a população esta gastando cada vez mais energia, o que gera contas mais caras além de afetar a matriz energética do país.</a:t>
            </a:r>
          </a:p>
          <a:p>
            <a:pPr marL="0" lvl="0" indent="0" algn="just">
              <a:buNone/>
            </a:pPr>
            <a:endParaRPr lang="pt-BR" sz="1400" dirty="0">
              <a:solidFill>
                <a:schemeClr val="dk1"/>
              </a:solidFill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1482403"/>
            <a:ext cx="5214300" cy="86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dirty="0">
                <a:latin typeface="Lucida Fax" panose="02060602050505020204" pitchFamily="18" charset="0"/>
              </a:rPr>
              <a:t>I</a:t>
            </a:r>
            <a:r>
              <a:rPr lang="pt-BR" dirty="0">
                <a:latin typeface="Lucida Fax" panose="02060602050505020204" pitchFamily="18" charset="0"/>
              </a:rPr>
              <a:t>NTRODUÇÃO</a:t>
            </a:r>
            <a:endParaRPr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Agency FB" panose="020B0503020202020204" pitchFamily="34" charset="0"/>
              </a:rPr>
              <a:t>PROBLEMATIZAÇÃO</a:t>
            </a:r>
            <a:endParaRPr sz="4400" dirty="0">
              <a:latin typeface="Agency FB" panose="020B0503020202020204" pitchFamily="34" charset="0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Agency FB" panose="020B0503020202020204" pitchFamily="34" charset="0"/>
              </a:rPr>
              <a:t>02</a:t>
            </a:r>
            <a:endParaRPr sz="8800" dirty="0">
              <a:latin typeface="Agency FB" panose="020B0503020202020204" pitchFamily="34" charset="0"/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Consumo e Desperdício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112401" y="2241176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400" dirty="0" smtClean="0">
                <a:solidFill>
                  <a:schemeClr val="dk1"/>
                </a:solidFill>
              </a:rPr>
              <a:t>O </a:t>
            </a:r>
            <a:r>
              <a:rPr lang="pt-BR" sz="1400" dirty="0">
                <a:solidFill>
                  <a:schemeClr val="dk1"/>
                </a:solidFill>
              </a:rPr>
              <a:t>projeto PPNX Energy é um aplicativo para seu celular, que também pode ser acessado com um computador. O aplicativo foi desenvolvido usando programação </a:t>
            </a:r>
            <a:r>
              <a:rPr lang="pt-BR" sz="1400" i="1" dirty="0">
                <a:solidFill>
                  <a:schemeClr val="dk1"/>
                </a:solidFill>
              </a:rPr>
              <a:t>C#</a:t>
            </a:r>
            <a:r>
              <a:rPr lang="pt-BR" sz="1400" dirty="0">
                <a:solidFill>
                  <a:schemeClr val="dk1"/>
                </a:solidFill>
              </a:rPr>
              <a:t> e </a:t>
            </a:r>
            <a:r>
              <a:rPr lang="pt-BR" sz="1400" i="1" dirty="0">
                <a:solidFill>
                  <a:schemeClr val="dk1"/>
                </a:solidFill>
              </a:rPr>
              <a:t>Mobile.</a:t>
            </a:r>
            <a:r>
              <a:rPr lang="pt-BR" sz="1400" dirty="0">
                <a:solidFill>
                  <a:schemeClr val="dk1"/>
                </a:solidFill>
              </a:rPr>
              <a:t> Sua interface intuitiva é de fácil acesso para qualquer usuário que quiser saber mais sobre seu consumo de energia, além de como reduzi-lo.</a:t>
            </a:r>
          </a:p>
          <a:p>
            <a:pPr marL="0" lvl="0" indent="0" algn="just">
              <a:buNone/>
            </a:pPr>
            <a:endParaRPr lang="pt-BR" sz="1400" dirty="0">
              <a:solidFill>
                <a:schemeClr val="dk1"/>
              </a:solidFill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1482403"/>
            <a:ext cx="5214300" cy="86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dirty="0" smtClean="0">
                <a:latin typeface="Lucida Fax" panose="02060602050505020204" pitchFamily="18" charset="0"/>
              </a:rPr>
              <a:t>P</a:t>
            </a:r>
            <a:r>
              <a:rPr lang="pt-BR" dirty="0" smtClean="0">
                <a:latin typeface="Lucida Fax" panose="02060602050505020204" pitchFamily="18" charset="0"/>
              </a:rPr>
              <a:t>ROBLEMATIZAÇÃO</a:t>
            </a:r>
            <a:endParaRPr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Agency FB" panose="020B0503020202020204" pitchFamily="34" charset="0"/>
              </a:rPr>
              <a:t>OBJETIVOS</a:t>
            </a:r>
            <a:endParaRPr sz="4400" dirty="0">
              <a:latin typeface="Agency FB" panose="020B050302020202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03</a:t>
            </a:r>
            <a:endParaRPr sz="8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Economia de Energia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241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337</Words>
  <Application>Microsoft Office PowerPoint</Application>
  <PresentationFormat>Apresentação na tela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Agency FB</vt:lpstr>
      <vt:lpstr>Arial</vt:lpstr>
      <vt:lpstr>Ebrima</vt:lpstr>
      <vt:lpstr>Exo 2</vt:lpstr>
      <vt:lpstr>Fira Sans Extra Condensed Medium</vt:lpstr>
      <vt:lpstr>Lucida Fax</vt:lpstr>
      <vt:lpstr>Roboto Condensed</vt:lpstr>
      <vt:lpstr>Roboto Condensed Light</vt:lpstr>
      <vt:lpstr>Squada One</vt:lpstr>
      <vt:lpstr>Times New Roman</vt:lpstr>
      <vt:lpstr>Tech Newsletter by Slidesgo</vt:lpstr>
      <vt:lpstr>PPNX ENERGY</vt:lpstr>
      <vt:lpstr>PPNX Energy</vt:lpstr>
      <vt:lpstr>INTEGRANTES</vt:lpstr>
      <vt:lpstr>TÓPICO DO CONTEÚDO</vt:lpstr>
      <vt:lpstr>INTRODUÇÃO</vt:lpstr>
      <vt:lpstr>INTRODUÇÃO</vt:lpstr>
      <vt:lpstr>PROBLEMATIZAÇÃO</vt:lpstr>
      <vt:lpstr>PROBLEMATIZAÇÃO</vt:lpstr>
      <vt:lpstr>OBJETIVOS</vt:lpstr>
      <vt:lpstr>OBJETIVOS</vt:lpstr>
      <vt:lpstr>FUNCIONAMENTO</vt:lpstr>
      <vt:lpstr>FUNCIONAMENTO</vt:lpstr>
      <vt:lpstr>FUNCIONAMENTO</vt:lpstr>
      <vt:lpstr>FUNCIONAMENTO</vt:lpstr>
      <vt:lpstr>APRESENTAÇÃO</vt:lpstr>
      <vt:lpstr>APRESENTAÇÃO</vt:lpstr>
      <vt:lpstr>Muito  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ddstr</dc:creator>
  <cp:lastModifiedBy>Usuário do Windows</cp:lastModifiedBy>
  <cp:revision>57</cp:revision>
  <dcterms:modified xsi:type="dcterms:W3CDTF">2020-11-24T12:25:01Z</dcterms:modified>
</cp:coreProperties>
</file>