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87" r:id="rId15"/>
    <p:sldId id="288" r:id="rId16"/>
    <p:sldId id="271" r:id="rId17"/>
    <p:sldId id="273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4" r:id="rId29"/>
    <p:sldId id="282" r:id="rId30"/>
    <p:sldId id="285" r:id="rId31"/>
    <p:sldId id="286" r:id="rId3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4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8283-7149-48C6-8721-70F44B8F8F7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29/06/2017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7AEB-1F02-41B0-9375-105565D710C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272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8283-7149-48C6-8721-70F44B8F8F7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29/06/2017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7AEB-1F02-41B0-9375-105565D710C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070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8283-7149-48C6-8721-70F44B8F8F7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29/06/2017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7AEB-1F02-41B0-9375-105565D710C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60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8283-7149-48C6-8721-70F44B8F8F7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29/06/2017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7AEB-1F02-41B0-9375-105565D710C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069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8283-7149-48C6-8721-70F44B8F8F7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29/06/2017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7AEB-1F02-41B0-9375-105565D710C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650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8283-7149-48C6-8721-70F44B8F8F7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29/06/2017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7AEB-1F02-41B0-9375-105565D710C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095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8283-7149-48C6-8721-70F44B8F8F7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29/06/2017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7AEB-1F02-41B0-9375-105565D710C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363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8283-7149-48C6-8721-70F44B8F8F7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29/06/2017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7AEB-1F02-41B0-9375-105565D710C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942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8283-7149-48C6-8721-70F44B8F8F7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29/06/2017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7AEB-1F02-41B0-9375-105565D710C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79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8283-7149-48C6-8721-70F44B8F8F7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29/06/2017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7AEB-1F02-41B0-9375-105565D710C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806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8283-7149-48C6-8721-70F44B8F8F7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29/06/2017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7AEB-1F02-41B0-9375-105565D710C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900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D8283-7149-48C6-8721-70F44B8F8F7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29/06/2017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C7AEB-1F02-41B0-9375-105565D710C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85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64920" cy="132588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6281" y="48962"/>
            <a:ext cx="1274462" cy="1274462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4515920" y="123095"/>
            <a:ext cx="34612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>
              <a:solidFill>
                <a:prstClr val="black"/>
              </a:solidFill>
            </a:endParaRPr>
          </a:p>
          <a:p>
            <a:pPr algn="ctr"/>
            <a:r>
              <a:rPr lang="pt-BR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Politécnico IPRJ/UERJ </a:t>
            </a:r>
          </a:p>
          <a:p>
            <a:pPr algn="ctr"/>
            <a:r>
              <a:rPr lang="pt-BR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Disciplina: Multimídia </a:t>
            </a:r>
          </a:p>
          <a:p>
            <a:pPr algn="ctr"/>
            <a:r>
              <a:rPr lang="pt-BR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Professora: Sílvia </a:t>
            </a:r>
            <a:r>
              <a:rPr lang="pt-BR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Victer</a:t>
            </a:r>
            <a:endParaRPr lang="pt-BR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364934" y="6409038"/>
            <a:ext cx="1520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Pedro Coelho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860816" y="2542791"/>
            <a:ext cx="105288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0" dirty="0" smtClean="0">
                <a:solidFill>
                  <a:srgbClr val="014CE5"/>
                </a:solidFill>
                <a:latin typeface="Barcelona 2013 By HD" panose="02000500000000000000" pitchFamily="2" charset="0"/>
              </a:rPr>
              <a:t>HISTOGRAMA DE UMA IMAGEM</a:t>
            </a:r>
            <a:endParaRPr lang="pt-BR" sz="8000" dirty="0">
              <a:solidFill>
                <a:srgbClr val="014CE5"/>
              </a:solidFill>
              <a:latin typeface="Barcelona 2013 By HD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756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014CE5"/>
                </a:solidFill>
                <a:latin typeface="Barcelona 2013 By HD" panose="02000500000000000000" pitchFamily="2" charset="0"/>
              </a:rPr>
              <a:t>EXEMPLOS</a:t>
            </a:r>
            <a:endParaRPr lang="pt-BR" dirty="0">
              <a:solidFill>
                <a:srgbClr val="014CE5"/>
              </a:solidFill>
              <a:latin typeface="Barcelona 2013 By HD" panose="02000500000000000000" pitchFamily="2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9999" y="2502960"/>
            <a:ext cx="9792001" cy="299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492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014CE5"/>
                </a:solidFill>
                <a:latin typeface="Barcelona 2013 By HD" panose="02000500000000000000" pitchFamily="2" charset="0"/>
              </a:rPr>
              <a:t>EXEMPLOS</a:t>
            </a:r>
            <a:endParaRPr lang="pt-BR" dirty="0">
              <a:solidFill>
                <a:srgbClr val="014CE5"/>
              </a:solidFill>
              <a:latin typeface="Barcelona 2013 By HD" panose="02000500000000000000" pitchFamily="2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2623" y="1690688"/>
            <a:ext cx="6846751" cy="241666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373" y="4107355"/>
            <a:ext cx="3557250" cy="253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998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14CE5"/>
                </a:solidFill>
                <a:latin typeface="Barcelona 2013 By HD" panose="02000500000000000000" pitchFamily="2" charset="0"/>
              </a:rPr>
              <a:t>EXEMPLOS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1653" y="1825625"/>
            <a:ext cx="760869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64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014CE5"/>
                </a:solidFill>
                <a:latin typeface="Barcelona 2013 By HD" panose="02000500000000000000" pitchFamily="2" charset="0"/>
              </a:rPr>
              <a:t>EXEMPLOS</a:t>
            </a:r>
            <a:endParaRPr lang="pt-BR" dirty="0">
              <a:solidFill>
                <a:srgbClr val="014CE5"/>
              </a:solidFill>
              <a:latin typeface="Barcelona 2013 By HD" panose="02000500000000000000" pitchFamily="2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9453" y="1825625"/>
            <a:ext cx="787309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619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014CE5"/>
                </a:solidFill>
                <a:latin typeface="Barcelona 2013 By HD" panose="02000500000000000000" pitchFamily="2" charset="0"/>
              </a:rPr>
              <a:t>EXEMPLOS</a:t>
            </a:r>
            <a:endParaRPr lang="pt-BR" dirty="0">
              <a:solidFill>
                <a:srgbClr val="014CE5"/>
              </a:solidFill>
              <a:latin typeface="Barcelona 2013 By HD" panose="02000500000000000000" pitchFamily="2" charset="0"/>
            </a:endParaRPr>
          </a:p>
        </p:txBody>
      </p:sp>
      <p:pic>
        <p:nvPicPr>
          <p:cNvPr id="12" name="Espaço Reservado para Conteúdo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67352" y="987425"/>
            <a:ext cx="4203871" cy="4873625"/>
          </a:xfrm>
          <a:prstGeom prst="rect">
            <a:avLst/>
          </a:prstGeom>
        </p:spPr>
      </p:pic>
      <p:sp>
        <p:nvSpPr>
          <p:cNvPr id="7" name="Espaço Reservado para Texto 6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original=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imread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('einstein.bmp');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equalizada=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histeq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original,N_niveis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subplot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(2,2,1)</a:t>
            </a:r>
          </a:p>
          <a:p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imshow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(original)</a:t>
            </a:r>
          </a:p>
          <a:p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('Imagem Original')</a:t>
            </a:r>
          </a:p>
          <a:p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subplot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(2,2,2)</a:t>
            </a:r>
          </a:p>
          <a:p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imshow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(equalizada)</a:t>
            </a:r>
          </a:p>
          <a:p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('Imagem Equalizada')</a:t>
            </a:r>
          </a:p>
          <a:p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subplot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(2,2,3)</a:t>
            </a:r>
          </a:p>
          <a:p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imhist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(original)</a:t>
            </a:r>
          </a:p>
          <a:p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subplot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(2,2,4)</a:t>
            </a:r>
          </a:p>
          <a:p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imhist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(equalizada)</a:t>
            </a:r>
          </a:p>
        </p:txBody>
      </p:sp>
    </p:spTree>
    <p:extLst>
      <p:ext uri="{BB962C8B-B14F-4D97-AF65-F5344CB8AC3E}">
        <p14:creationId xmlns:p14="http://schemas.microsoft.com/office/powerpoint/2010/main" val="1312168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014CE5"/>
                </a:solidFill>
                <a:latin typeface="Barcelona 2013 By HD" panose="02000500000000000000" pitchFamily="2" charset="0"/>
              </a:rPr>
              <a:t>EXEMPLOS</a:t>
            </a:r>
            <a:endParaRPr lang="pt-BR" dirty="0">
              <a:solidFill>
                <a:srgbClr val="014CE5"/>
              </a:solidFill>
              <a:latin typeface="Barcelona 2013 By HD" panose="02000500000000000000" pitchFamily="2" charset="0"/>
            </a:endParaRPr>
          </a:p>
        </p:txBody>
      </p:sp>
      <p:pic>
        <p:nvPicPr>
          <p:cNvPr id="12" name="Espaço Reservado para Conteúdo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67352" y="987425"/>
            <a:ext cx="4203871" cy="4873625"/>
          </a:xfrm>
          <a:prstGeom prst="rect">
            <a:avLst/>
          </a:prstGeom>
        </p:spPr>
      </p:pic>
      <p:sp>
        <p:nvSpPr>
          <p:cNvPr id="7" name="Espaço Reservado para Texto 6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original=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imread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('einstein.bmp');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equalizada=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histeq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original,N_niveis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subplot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(2,2,1)</a:t>
            </a:r>
          </a:p>
          <a:p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imshow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(original)</a:t>
            </a:r>
          </a:p>
          <a:p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('Imagem Original')</a:t>
            </a:r>
          </a:p>
          <a:p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subplot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(2,2,2)</a:t>
            </a:r>
          </a:p>
          <a:p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imshow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(equalizada)</a:t>
            </a:r>
          </a:p>
          <a:p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('Imagem Equalizada')</a:t>
            </a:r>
          </a:p>
          <a:p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subplot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(2,2,3)</a:t>
            </a:r>
          </a:p>
          <a:p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imhist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(original)</a:t>
            </a:r>
          </a:p>
          <a:p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subplot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(2,2,4)</a:t>
            </a:r>
          </a:p>
          <a:p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imhist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(equalizada)</a:t>
            </a:r>
          </a:p>
        </p:txBody>
      </p:sp>
    </p:spTree>
    <p:extLst>
      <p:ext uri="{BB962C8B-B14F-4D97-AF65-F5344CB8AC3E}">
        <p14:creationId xmlns:p14="http://schemas.microsoft.com/office/powerpoint/2010/main" val="575562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14CE5"/>
                </a:solidFill>
                <a:latin typeface="Barcelona 2013 By HD" panose="02000500000000000000" pitchFamily="2" charset="0"/>
              </a:rPr>
              <a:t>Expansão de histograma </a:t>
            </a:r>
            <a:r>
              <a:rPr lang="pt-BR" dirty="0">
                <a:solidFill>
                  <a:srgbClr val="014CE5"/>
                </a:solidFill>
                <a:latin typeface="Helvetica Inserat LT Std" panose="020B0806030702050204" pitchFamily="34" charset="0"/>
              </a:rPr>
              <a:t>(</a:t>
            </a:r>
            <a:r>
              <a:rPr lang="pt-BR" dirty="0">
                <a:solidFill>
                  <a:srgbClr val="014CE5"/>
                </a:solidFill>
                <a:latin typeface="Barcelona 2013 By HD" panose="02000500000000000000" pitchFamily="2" charset="0"/>
              </a:rPr>
              <a:t>Input </a:t>
            </a:r>
            <a:r>
              <a:rPr lang="pt-BR" dirty="0" err="1">
                <a:solidFill>
                  <a:srgbClr val="014CE5"/>
                </a:solidFill>
                <a:latin typeface="Barcelona 2013 By HD" panose="02000500000000000000" pitchFamily="2" charset="0"/>
              </a:rPr>
              <a:t>cropping</a:t>
            </a:r>
            <a:r>
              <a:rPr lang="pt-BR" dirty="0">
                <a:solidFill>
                  <a:srgbClr val="014CE5"/>
                </a:solidFill>
                <a:latin typeface="Helvetica Inserat LT Std" panose="020B0806030702050204" pitchFamily="34" charset="0"/>
              </a:rPr>
              <a:t>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Nesta técnica, o histograma original de uma imagem é modificado de tal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forma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 parte dele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é expandida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ocupar toda a faixa de cinza da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imagem. </a:t>
            </a:r>
          </a:p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próximas figuras ilustram esquematicamente o processo e as figuras seguintes mostram um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 de utilização desta técnica para aprimoramento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contraste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uma imagem.</a:t>
            </a:r>
          </a:p>
        </p:txBody>
      </p:sp>
    </p:spTree>
    <p:extLst>
      <p:ext uri="{BB962C8B-B14F-4D97-AF65-F5344CB8AC3E}">
        <p14:creationId xmlns:p14="http://schemas.microsoft.com/office/powerpoint/2010/main" val="330117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014CE5"/>
                </a:solidFill>
                <a:latin typeface="Barcelona 2013 By HD" panose="02000500000000000000" pitchFamily="2" charset="0"/>
              </a:rPr>
              <a:t>EXEMPLOS</a:t>
            </a:r>
            <a:endParaRPr lang="pt-BR" dirty="0">
              <a:solidFill>
                <a:srgbClr val="014CE5"/>
              </a:solidFill>
              <a:latin typeface="Barcelona 2013 By HD" panose="02000500000000000000" pitchFamily="2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3875" y="2176718"/>
            <a:ext cx="2524500" cy="112133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76719"/>
            <a:ext cx="2524500" cy="1121333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4217773" y="3414749"/>
            <a:ext cx="2464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Expansão de histograma</a:t>
            </a:r>
          </a:p>
        </p:txBody>
      </p:sp>
    </p:spTree>
    <p:extLst>
      <p:ext uri="{BB962C8B-B14F-4D97-AF65-F5344CB8AC3E}">
        <p14:creationId xmlns:p14="http://schemas.microsoft.com/office/powerpoint/2010/main" val="4193913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014CE5"/>
                </a:solidFill>
                <a:latin typeface="Barcelona 2013 By HD" panose="02000500000000000000" pitchFamily="2" charset="0"/>
              </a:rPr>
              <a:t>EXEMPLOS</a:t>
            </a:r>
            <a:endParaRPr lang="pt-BR" dirty="0">
              <a:solidFill>
                <a:srgbClr val="014CE5"/>
              </a:solidFill>
              <a:latin typeface="Barcelona 2013 By HD" panose="02000500000000000000" pitchFamily="2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050" y="1836029"/>
            <a:ext cx="4245750" cy="2880667"/>
          </a:xfrm>
          <a:prstGeom prst="rect">
            <a:avLst/>
          </a:prstGeom>
        </p:spPr>
      </p:pic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836029"/>
            <a:ext cx="4245750" cy="2880667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180041" y="5214551"/>
            <a:ext cx="5831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 de aplicação da técnica de expansão de histograma</a:t>
            </a:r>
          </a:p>
        </p:txBody>
      </p:sp>
    </p:spTree>
    <p:extLst>
      <p:ext uri="{BB962C8B-B14F-4D97-AF65-F5344CB8AC3E}">
        <p14:creationId xmlns:p14="http://schemas.microsoft.com/office/powerpoint/2010/main" val="2816455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solidFill>
                  <a:srgbClr val="014CE5"/>
                </a:solidFill>
                <a:latin typeface="Barcelona 2013 By HD" panose="02000500000000000000" pitchFamily="2" charset="0"/>
              </a:rPr>
              <a:t>COMPRESsão</a:t>
            </a:r>
            <a:r>
              <a:rPr lang="pt-BR" dirty="0" smtClean="0">
                <a:solidFill>
                  <a:srgbClr val="014CE5"/>
                </a:solidFill>
                <a:latin typeface="Barcelona 2013 By HD" panose="02000500000000000000" pitchFamily="2" charset="0"/>
              </a:rPr>
              <a:t> </a:t>
            </a:r>
            <a:r>
              <a:rPr lang="pt-BR" dirty="0">
                <a:solidFill>
                  <a:srgbClr val="014CE5"/>
                </a:solidFill>
                <a:latin typeface="Barcelona 2013 By HD" panose="02000500000000000000" pitchFamily="2" charset="0"/>
              </a:rPr>
              <a:t>de histograma </a:t>
            </a:r>
            <a:r>
              <a:rPr lang="pt-BR" dirty="0" smtClean="0">
                <a:solidFill>
                  <a:srgbClr val="014CE5"/>
                </a:solidFill>
                <a:latin typeface="Helvetica Inserat LT Std" panose="020B0806030702050204" pitchFamily="34" charset="0"/>
              </a:rPr>
              <a:t>(</a:t>
            </a:r>
            <a:r>
              <a:rPr lang="pt-BR" dirty="0" err="1" smtClean="0">
                <a:solidFill>
                  <a:srgbClr val="014CE5"/>
                </a:solidFill>
                <a:latin typeface="Barcelona 2013 By HD" panose="02000500000000000000" pitchFamily="2" charset="0"/>
              </a:rPr>
              <a:t>OUTput</a:t>
            </a:r>
            <a:r>
              <a:rPr lang="pt-BR" dirty="0" smtClean="0">
                <a:solidFill>
                  <a:srgbClr val="014CE5"/>
                </a:solidFill>
                <a:latin typeface="Barcelona 2013 By HD" panose="02000500000000000000" pitchFamily="2" charset="0"/>
              </a:rPr>
              <a:t> </a:t>
            </a:r>
            <a:r>
              <a:rPr lang="pt-BR" dirty="0" err="1">
                <a:solidFill>
                  <a:srgbClr val="014CE5"/>
                </a:solidFill>
                <a:latin typeface="Barcelona 2013 By HD" panose="02000500000000000000" pitchFamily="2" charset="0"/>
              </a:rPr>
              <a:t>cropping</a:t>
            </a:r>
            <a:r>
              <a:rPr lang="pt-BR" dirty="0">
                <a:solidFill>
                  <a:srgbClr val="014CE5"/>
                </a:solidFill>
                <a:latin typeface="Helvetica Inserat LT Std" panose="020B0806030702050204" pitchFamily="34" charset="0"/>
              </a:rPr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técnica de compressão de histograma, como o próprio nome sugere, modifica o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histograma original de uma imagem de tal forma que suas raias passam a ocupar apenas um trecho da faixa total de cinza, produzindo como resultado uma redução de contraste na imagem.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próximas figuras ilustram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esquematicamente o processo enquanto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figuras que seguem, mostram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 exemplo de aplicação desta técnica a imagens monocromáticas.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10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014CE5"/>
                </a:solidFill>
                <a:latin typeface="Barcelona 2013 By HD" panose="02000500000000000000" pitchFamily="2" charset="0"/>
              </a:rPr>
              <a:t>O que é um histograma?</a:t>
            </a:r>
            <a:endParaRPr lang="pt-BR" dirty="0">
              <a:solidFill>
                <a:srgbClr val="014CE5"/>
              </a:solidFill>
              <a:latin typeface="Barcelona 2013 By HD" panose="02000500000000000000" pitchFamily="2" charset="0"/>
            </a:endParaRPr>
          </a:p>
        </p:txBody>
      </p:sp>
      <p:sp>
        <p:nvSpPr>
          <p:cNvPr id="11" name="Espaço Reservado para Conteúdo 10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ráficos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barras que mostram a variação sobre uma faixa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específica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uma ferramenta que nos possibilita conhecer as características de um processo ou um lote de produto permitindo uma visão geral da variação de um conjunto de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dados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maneira como esses dados se distribuem contribui de uma forma decisiva na identificação dos dados. Eles descrevem a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freqüência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que variam os processos e a forma de distribuição dos dados como um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todo</a:t>
            </a:r>
          </a:p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Foi desenvolvido por 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Guerry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em 1833 para descrever sua análise de dados sobre crime. Desde então, os histogramas tem sido aplicados para descrever os dados nas mais diversas áreas, dentre elas, o processamento de imagens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314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014CE5"/>
                </a:solidFill>
                <a:latin typeface="Barcelona 2013 By HD" panose="02000500000000000000" pitchFamily="2" charset="0"/>
              </a:rPr>
              <a:t>EXEMPLOS</a:t>
            </a:r>
            <a:endParaRPr lang="pt-BR" dirty="0">
              <a:solidFill>
                <a:srgbClr val="014CE5"/>
              </a:solidFill>
              <a:latin typeface="Barcelona 2013 By HD" panose="02000500000000000000" pitchFamily="2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5452" y="2336756"/>
            <a:ext cx="2524500" cy="112133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2047" y="2336757"/>
            <a:ext cx="2524500" cy="1121333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4729952" y="4003590"/>
            <a:ext cx="2732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Compressão de histograma</a:t>
            </a:r>
          </a:p>
        </p:txBody>
      </p:sp>
    </p:spTree>
    <p:extLst>
      <p:ext uri="{BB962C8B-B14F-4D97-AF65-F5344CB8AC3E}">
        <p14:creationId xmlns:p14="http://schemas.microsoft.com/office/powerpoint/2010/main" val="251075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014CE5"/>
                </a:solidFill>
                <a:latin typeface="Barcelona 2013 By HD" panose="02000500000000000000" pitchFamily="2" charset="0"/>
              </a:rPr>
              <a:t>EXEMPLOS</a:t>
            </a:r>
            <a:endParaRPr lang="pt-BR" dirty="0">
              <a:solidFill>
                <a:srgbClr val="014CE5"/>
              </a:solidFill>
              <a:latin typeface="Barcelona 2013 By HD" panose="02000500000000000000" pitchFamily="2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71892"/>
            <a:ext cx="4054500" cy="274533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9300" y="1771892"/>
            <a:ext cx="4054500" cy="2745334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059752" y="5206314"/>
            <a:ext cx="6072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 de aplicação da técnica de compressão de histograma</a:t>
            </a:r>
          </a:p>
        </p:txBody>
      </p:sp>
    </p:spTree>
    <p:extLst>
      <p:ext uri="{BB962C8B-B14F-4D97-AF65-F5344CB8AC3E}">
        <p14:creationId xmlns:p14="http://schemas.microsoft.com/office/powerpoint/2010/main" val="1194688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014CE5"/>
                </a:solidFill>
                <a:latin typeface="Barcelona 2013 By HD" panose="02000500000000000000" pitchFamily="2" charset="0"/>
              </a:rPr>
              <a:t>HIPERBOLIZAÇÃO</a:t>
            </a:r>
            <a:endParaRPr lang="pt-BR" dirty="0">
              <a:solidFill>
                <a:srgbClr val="014CE5"/>
              </a:solidFill>
              <a:latin typeface="Barcelona 2013 By HD" panose="020005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 técnica, proposta originalmente por Frei [Frei 1977], consiste na modificação da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imagem original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através de uma função de transferência tal que produza à saída uma imagem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cujo histograma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tenha forma hiperbólica. Ela é empregada principalmente para corrigir a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equalização do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histograma levando-se em conta a resposta visual do olho humano, que é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considerada logarítmica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Ou seja, a equalização do histograma seria processada em duas etapas, sendo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primeira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aplicação da técnica de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hiperbolização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a segunda executada pela retina.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figuras a seguir mostram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 exemplo de aplicação desta técnica, comparando-a com a equalização de histograma.</a:t>
            </a:r>
          </a:p>
        </p:txBody>
      </p:sp>
    </p:spTree>
    <p:extLst>
      <p:ext uri="{BB962C8B-B14F-4D97-AF65-F5344CB8AC3E}">
        <p14:creationId xmlns:p14="http://schemas.microsoft.com/office/powerpoint/2010/main" val="3876309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014CE5"/>
                </a:solidFill>
                <a:latin typeface="Barcelona 2013 By HD" panose="02000500000000000000" pitchFamily="2" charset="0"/>
              </a:rPr>
              <a:t>EXEMPLOS</a:t>
            </a:r>
            <a:endParaRPr lang="pt-BR" dirty="0">
              <a:solidFill>
                <a:srgbClr val="014CE5"/>
              </a:solidFill>
              <a:latin typeface="Barcelona 2013 By HD" panose="02000500000000000000" pitchFamily="2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93401"/>
            <a:ext cx="2523600" cy="170874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69757"/>
            <a:ext cx="2524500" cy="112133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4200" y="1493401"/>
            <a:ext cx="2523600" cy="170875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4200" y="3769756"/>
            <a:ext cx="2524500" cy="112133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0200" y="1493398"/>
            <a:ext cx="2523600" cy="170875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0200" y="3769756"/>
            <a:ext cx="2524500" cy="1121333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879427" y="33012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5869015" y="330128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9871427" y="33012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(e)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1879427" y="499022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5869015" y="499022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9884251" y="49902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(f)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1544657" y="5535082"/>
            <a:ext cx="91026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Comparação entre equalização e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hiperbolização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histograma: (a) imagem original,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histograma original, (c) imagem após equalização de histograma, (d) histograma equalizado,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(e) imagem após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hiperbolização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(f) histograma correspondente à imagem (e).</a:t>
            </a:r>
          </a:p>
        </p:txBody>
      </p:sp>
    </p:spTree>
    <p:extLst>
      <p:ext uri="{BB962C8B-B14F-4D97-AF65-F5344CB8AC3E}">
        <p14:creationId xmlns:p14="http://schemas.microsoft.com/office/powerpoint/2010/main" val="1667752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rgbClr val="014CE5"/>
                </a:solidFill>
                <a:latin typeface="Barcelona 2013 By HD" panose="02000500000000000000" pitchFamily="2" charset="0"/>
              </a:rPr>
              <a:t>Hiperbolização</a:t>
            </a:r>
            <a:r>
              <a:rPr lang="pt-BR" dirty="0">
                <a:solidFill>
                  <a:srgbClr val="014CE5"/>
                </a:solidFill>
                <a:latin typeface="Barcelona 2013 By HD" panose="02000500000000000000" pitchFamily="2" charset="0"/>
              </a:rPr>
              <a:t> quadrática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[Cobra et al. 1992], Cobra, Costa e Menezes propõem uma nova abordagem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à 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hiperbolização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histograma, à qual denominaram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hiperbolização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quadrática de histograma.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 técnica é baseada em um modelo do sistema visual periférico humano que leva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 conta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fato de que o olho humano se acomoda à intensidade média da cena observada e não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à intensidade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dos pixels individuais, como subentende o modelo utilizado por [Frei 1977]. </a:t>
            </a:r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Como resultado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obtém-se uma distribuição mais espaçada dos níveis de cinza, com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menor concentração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região escura do histograma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898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rgbClr val="014CE5"/>
                </a:solidFill>
                <a:latin typeface="Barcelona 2013 By HD" panose="02000500000000000000" pitchFamily="2" charset="0"/>
              </a:rPr>
              <a:t>Hiperbolização</a:t>
            </a:r>
            <a:r>
              <a:rPr lang="pt-BR" dirty="0">
                <a:solidFill>
                  <a:srgbClr val="014CE5"/>
                </a:solidFill>
                <a:latin typeface="Barcelona 2013 By HD" panose="02000500000000000000" pitchFamily="2" charset="0"/>
              </a:rPr>
              <a:t> quadrática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figuras seguintes ilustram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uso desta técnica, mostrando na parte (a) a imagem original,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 parte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seu histograma, e nas figuras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(g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e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(h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 resultado da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hiperbolização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quadrática sobre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imagem e o histograma correspondente. Para efeito comparativo, também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são apresentados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resultados da equalização de histograma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figuras (c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e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e da 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hiperbolização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figuras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e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7258506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014CE5"/>
                </a:solidFill>
                <a:latin typeface="Barcelona 2013 By HD" panose="02000500000000000000" pitchFamily="2" charset="0"/>
              </a:rPr>
              <a:t>EXEMPLOS</a:t>
            </a:r>
            <a:endParaRPr lang="pt-BR" dirty="0">
              <a:solidFill>
                <a:srgbClr val="014CE5"/>
              </a:solidFill>
              <a:latin typeface="Barcelona 2013 By HD" panose="02000500000000000000" pitchFamily="2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0632" y="1690686"/>
            <a:ext cx="4054500" cy="282266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5570" y="2541354"/>
            <a:ext cx="2524500" cy="1121333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447309" y="48425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8777247" y="484258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2067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014CE5"/>
                </a:solidFill>
                <a:latin typeface="Barcelona 2013 By HD" panose="02000500000000000000" pitchFamily="2" charset="0"/>
              </a:rPr>
              <a:t>EXEMPLOS</a:t>
            </a:r>
            <a:endParaRPr lang="pt-BR" dirty="0">
              <a:solidFill>
                <a:srgbClr val="014CE5"/>
              </a:solidFill>
              <a:latin typeface="Barcelona 2013 By HD" panose="02000500000000000000" pitchFamily="2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0632" y="1690686"/>
            <a:ext cx="4054500" cy="2822667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447309" y="48425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8777247" y="484258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632" y="1690686"/>
            <a:ext cx="4054500" cy="2822667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1982" y="2541354"/>
            <a:ext cx="2524500" cy="112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1478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014CE5"/>
                </a:solidFill>
                <a:latin typeface="Barcelona 2013 By HD" panose="02000500000000000000" pitchFamily="2" charset="0"/>
              </a:rPr>
              <a:t>EXEMPLOS</a:t>
            </a:r>
            <a:endParaRPr lang="pt-BR" dirty="0">
              <a:solidFill>
                <a:srgbClr val="014CE5"/>
              </a:solidFill>
              <a:latin typeface="Barcelona 2013 By HD" panose="02000500000000000000" pitchFamily="2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0632" y="1690686"/>
            <a:ext cx="4054500" cy="282266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5570" y="2541354"/>
            <a:ext cx="2524500" cy="1121333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447309" y="48425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(e)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8790071" y="48425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(f)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0632" y="1690686"/>
            <a:ext cx="4054500" cy="2822667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5570" y="2541354"/>
            <a:ext cx="2524500" cy="112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7798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014CE5"/>
                </a:solidFill>
                <a:latin typeface="Barcelona 2013 By HD" panose="02000500000000000000" pitchFamily="2" charset="0"/>
              </a:rPr>
              <a:t>EXEMPLOS</a:t>
            </a:r>
            <a:endParaRPr lang="pt-BR" dirty="0">
              <a:solidFill>
                <a:srgbClr val="014CE5"/>
              </a:solidFill>
              <a:latin typeface="Barcelona 2013 By HD" panose="02000500000000000000" pitchFamily="2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0632" y="1690686"/>
            <a:ext cx="4054500" cy="282266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5570" y="2541354"/>
            <a:ext cx="2524500" cy="1121333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440897" y="484258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(g)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8770835" y="484258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(h)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0632" y="1690686"/>
            <a:ext cx="4054500" cy="2822667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5570" y="2536279"/>
            <a:ext cx="2524500" cy="112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71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014CE5"/>
                </a:solidFill>
                <a:latin typeface="Barcelona 2013 By HD" panose="02000500000000000000" pitchFamily="2" charset="0"/>
              </a:rPr>
              <a:t>COMO FUNCIONA O HISTOGRAMA DE UMA IMAGEM?</a:t>
            </a:r>
            <a:endParaRPr lang="pt-BR" dirty="0">
              <a:solidFill>
                <a:srgbClr val="014CE5"/>
              </a:solidFill>
              <a:latin typeface="Barcelona 2013 By HD" panose="020005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Muito utilizado para estudo de contraste da </a:t>
            </a:r>
            <a:r>
              <a:rPr lang="pt-B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imagem</a:t>
            </a:r>
          </a:p>
          <a:p>
            <a:r>
              <a:rPr 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Intensidades baixas denotam níveis escuros e intensidades altas níveis </a:t>
            </a:r>
            <a:r>
              <a:rPr lang="pt-B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claros</a:t>
            </a:r>
          </a:p>
          <a:p>
            <a:r>
              <a:rPr 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objetivo é fazer com que a imagem tenha todos níveis possíveis de </a:t>
            </a:r>
            <a:r>
              <a:rPr lang="pt-B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intensidades</a:t>
            </a:r>
          </a:p>
          <a:p>
            <a:r>
              <a:rPr 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realizado através de uma transformação </a:t>
            </a:r>
            <a:r>
              <a:rPr lang="pt-B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espacial</a:t>
            </a:r>
          </a:p>
          <a:p>
            <a:r>
              <a:rPr 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Histograma: mostra as frequências (probabilidades) de níveis de </a:t>
            </a:r>
            <a:r>
              <a:rPr lang="pt-B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cinza</a:t>
            </a:r>
          </a:p>
          <a:p>
            <a:r>
              <a:rPr 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Frequência relativa: dividir as frequência pelo número total de pixels na imagem</a:t>
            </a:r>
          </a:p>
        </p:txBody>
      </p:sp>
    </p:spTree>
    <p:extLst>
      <p:ext uri="{BB962C8B-B14F-4D97-AF65-F5344CB8AC3E}">
        <p14:creationId xmlns:p14="http://schemas.microsoft.com/office/powerpoint/2010/main" val="1909584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014CE5"/>
                </a:solidFill>
                <a:latin typeface="Barcelona 2013 By HD" panose="02000500000000000000" pitchFamily="2" charset="0"/>
              </a:rPr>
              <a:t>OBRIGADO POR ASSISTIREM A APRESENTAÇÃO</a:t>
            </a:r>
            <a:endParaRPr lang="pt-BR" dirty="0">
              <a:solidFill>
                <a:srgbClr val="014CE5"/>
              </a:solidFill>
              <a:latin typeface="Barcelona 2013 By HD" panose="02000500000000000000" pitchFamily="2" charset="0"/>
            </a:endParaRPr>
          </a:p>
        </p:txBody>
      </p:sp>
      <p:pic>
        <p:nvPicPr>
          <p:cNvPr id="1028" name="Picture 4" descr="http://viralsprint.com/wp-content/uploads/2015/12/1458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823" y="1825625"/>
            <a:ext cx="578635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5967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014CE5"/>
                </a:solidFill>
                <a:latin typeface="Barcelona 2013 By HD" panose="02000500000000000000" pitchFamily="2" charset="0"/>
              </a:rPr>
              <a:t>REFERÊNCIAS BIBLIOGRÁFICAS</a:t>
            </a:r>
            <a:endParaRPr lang="pt-BR" dirty="0">
              <a:solidFill>
                <a:srgbClr val="014CE5"/>
              </a:solidFill>
              <a:latin typeface="Barcelona 2013 By HD" panose="020005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HISTOGRAMA: O que é? Quando usar? Como fazer um histograma?. Disponível em: &lt;http://marketingfuturo.com/histograma-o-que-e-quando-usar-como-fazer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/&gt;.</a:t>
            </a:r>
          </a:p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PERALVA, Bernardo 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Sotto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-Maior. Introdução ao Processamento Digital de Imagens.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MARQUES FILHO,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Ogê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VIEIRA NETO, Hugo. Processamento Digital de Imagens. Rio de Janeiro: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Brasport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1999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PINHO, Sérgio; DO COUTO, Rui. 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Equalização e modificação de histogramas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399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014CE5"/>
                </a:solidFill>
                <a:latin typeface="Barcelona 2013 By HD" panose="02000500000000000000" pitchFamily="2" charset="0"/>
              </a:rPr>
              <a:t>EXEMPLOS</a:t>
            </a:r>
            <a:endParaRPr lang="pt-BR" dirty="0">
              <a:solidFill>
                <a:srgbClr val="014CE5"/>
              </a:solidFill>
              <a:latin typeface="Barcelona 2013 By HD" panose="02000500000000000000" pitchFamily="2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3984" y="1825625"/>
            <a:ext cx="806403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099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014CE5"/>
                </a:solidFill>
                <a:latin typeface="Barcelona 2013 By HD" panose="02000500000000000000" pitchFamily="2" charset="0"/>
              </a:rPr>
              <a:t>EQUALIZAÇÃO DO HISTOGRAMA</a:t>
            </a:r>
            <a:endParaRPr lang="pt-BR" dirty="0">
              <a:solidFill>
                <a:srgbClr val="014CE5"/>
              </a:solidFill>
              <a:latin typeface="Barcelona 2013 By HD" panose="020005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Redistribuição dos níveis de cinza de forma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uniforme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Feito de forma automática através da função de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transformação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999" y="3282342"/>
            <a:ext cx="5814001" cy="276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790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014CE5"/>
                </a:solidFill>
                <a:latin typeface="Barcelona 2013 By HD" panose="02000500000000000000" pitchFamily="2" charset="0"/>
              </a:rPr>
              <a:t>EXEMPLOS</a:t>
            </a:r>
            <a:endParaRPr lang="pt-BR" dirty="0">
              <a:solidFill>
                <a:srgbClr val="014CE5"/>
              </a:solidFill>
              <a:latin typeface="Barcelona 2013 By HD" panose="02000500000000000000" pitchFamily="2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7235" y="1284446"/>
            <a:ext cx="4897530" cy="557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067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014CE5"/>
                </a:solidFill>
                <a:latin typeface="Barcelona 2013 By HD" panose="02000500000000000000" pitchFamily="2" charset="0"/>
              </a:rPr>
              <a:t>EXEMPLOS</a:t>
            </a:r>
            <a:endParaRPr lang="pt-BR" dirty="0">
              <a:solidFill>
                <a:srgbClr val="014CE5"/>
              </a:solidFill>
              <a:latin typeface="Barcelona 2013 By HD" panose="020005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Considere uma imagem N x M com L níveis de cinza</a:t>
                </a:r>
              </a:p>
              <a:p>
                <a:r>
                  <a:rPr lang="pt-B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Idealmente gostaríamos que o número de pixels com cada nível de cinza fosse</a:t>
                </a:r>
                <a:r>
                  <a:rPr lang="pt-B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br>
                  <a:rPr lang="pt-B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pt-B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pt-B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pt-B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𝑁𝑀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den>
                    </m:f>
                  </m:oMath>
                </a14:m>
                <a:endParaRPr lang="pt-BR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B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 equalizarmos o histograma, fazemos</a:t>
                </a:r>
                <a:r>
                  <a:rPr lang="pt-B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br>
                  <a:rPr lang="pt-B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−1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𝑀𝑁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pt-BR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pt-B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3320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014CE5"/>
                </a:solidFill>
                <a:latin typeface="Barcelona 2013 By HD" panose="02000500000000000000" pitchFamily="2" charset="0"/>
              </a:rPr>
              <a:t>EXEMPLOS</a:t>
            </a:r>
            <a:endParaRPr lang="pt-BR" dirty="0">
              <a:solidFill>
                <a:srgbClr val="014CE5"/>
              </a:solidFill>
              <a:latin typeface="Barcelona 2013 By HD" panose="020005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Considere uma imagem 64 x 64 de 3 bits (L=8), com o histograma com a seguinte distribuição de valores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350143"/>
              </p:ext>
            </p:extLst>
          </p:nvPr>
        </p:nvGraphicFramePr>
        <p:xfrm>
          <a:off x="2032000" y="2974340"/>
          <a:ext cx="812799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Rk</a:t>
                      </a:r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(intensidade)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Nk</a:t>
                      </a:r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(frequência)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Pk</a:t>
                      </a:r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(probabilidade)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790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0,19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1023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0,25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850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0,21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656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0,16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329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0,08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245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0,06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122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0,03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0,02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7925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014CE5"/>
                </a:solidFill>
                <a:latin typeface="Barcelona 2013 By HD" panose="02000500000000000000" pitchFamily="2" charset="0"/>
              </a:rPr>
              <a:t>EXEMPLOS</a:t>
            </a:r>
            <a:endParaRPr lang="pt-BR" dirty="0">
              <a:solidFill>
                <a:srgbClr val="014CE5"/>
              </a:solidFill>
              <a:latin typeface="Barcelona 2013 By HD" panose="020005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=7 </m:t>
                      </m:r>
                      <m:nary>
                        <m:naryPr>
                          <m:chr m:val="∑"/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  <m:e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nary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=1,33</m:t>
                      </m:r>
                    </m:oMath>
                  </m:oMathPara>
                </a14:m>
                <a:endParaRPr lang="pt-BR" sz="2400" b="0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pt-BR" sz="2400" b="0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=7 </m:t>
                      </m:r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nary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08</m:t>
                      </m:r>
                    </m:oMath>
                  </m:oMathPara>
                </a14:m>
                <a:endParaRPr lang="pt-BR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pt-BR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4,55</a:t>
                </a:r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pt-BR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pt-BR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5,67</a:t>
                </a:r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pt-BR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6,23</a:t>
                </a:r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pt-BR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6,65;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pt-BR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6,86;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pt-BR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7,00</a:t>
                </a:r>
                <a:endPara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Estes </a:t>
                </a:r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são os valores de intensidade que temos depois da equalização do histograma. Arredondando estes valores, temos </a:t>
                </a:r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pt-BR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14:m>
                  <m:oMath xmlns:m="http://schemas.openxmlformats.org/officeDocument/2006/math">
                    <m:r>
                      <a:rPr lang="pt-BR" sz="24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pt-BR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pt-BR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14:m>
                  <m:oMath xmlns:m="http://schemas.openxmlformats.org/officeDocument/2006/math">
                    <m:r>
                      <a:rPr lang="pt-BR" sz="24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pt-BR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pt-BR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pt-BR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pt-BR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pt-BR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pt-BR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pt-BR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pt-BR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pt-BR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foi mapeado para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pt-BR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pt-BR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foi mapeado para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pt-BR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3</a:t>
                </a:r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,...</a:t>
                </a:r>
                <a:endParaRPr lang="pt-BR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r="-1101" b="-15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8555347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</TotalTime>
  <Words>935</Words>
  <Application>Microsoft Office PowerPoint</Application>
  <PresentationFormat>Widescreen</PresentationFormat>
  <Paragraphs>142</Paragraphs>
  <Slides>31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9" baseType="lpstr">
      <vt:lpstr>Arial</vt:lpstr>
      <vt:lpstr>Barcelona 2013 By HD</vt:lpstr>
      <vt:lpstr>Calibri</vt:lpstr>
      <vt:lpstr>Calibri Light</vt:lpstr>
      <vt:lpstr>Cambria Math</vt:lpstr>
      <vt:lpstr>Helvetica Inserat LT Std</vt:lpstr>
      <vt:lpstr>Times New Roman</vt:lpstr>
      <vt:lpstr>1_Tema do Office</vt:lpstr>
      <vt:lpstr>Apresentação do PowerPoint</vt:lpstr>
      <vt:lpstr>O que é um histograma?</vt:lpstr>
      <vt:lpstr>COMO FUNCIONA O HISTOGRAMA DE UMA IMAGEM?</vt:lpstr>
      <vt:lpstr>EXEMPLOS</vt:lpstr>
      <vt:lpstr>EQUALIZAÇÃO DO HISTOGRAMA</vt:lpstr>
      <vt:lpstr>EXEMPLOS</vt:lpstr>
      <vt:lpstr>EXEMPLOS</vt:lpstr>
      <vt:lpstr>EXEMPLOS</vt:lpstr>
      <vt:lpstr>EXEMPLOS</vt:lpstr>
      <vt:lpstr>EXEMPLOS</vt:lpstr>
      <vt:lpstr>EXEMPLOS</vt:lpstr>
      <vt:lpstr>EXEMPLOS</vt:lpstr>
      <vt:lpstr>EXEMPLOS</vt:lpstr>
      <vt:lpstr>EXEMPLOS</vt:lpstr>
      <vt:lpstr>EXEMPLOS</vt:lpstr>
      <vt:lpstr>Expansão de histograma (Input cropping)</vt:lpstr>
      <vt:lpstr>EXEMPLOS</vt:lpstr>
      <vt:lpstr>EXEMPLOS</vt:lpstr>
      <vt:lpstr>COMPRESsão de histograma (OUTput cropping)</vt:lpstr>
      <vt:lpstr>EXEMPLOS</vt:lpstr>
      <vt:lpstr>EXEMPLOS</vt:lpstr>
      <vt:lpstr>HIPERBOLIZAÇÃO</vt:lpstr>
      <vt:lpstr>EXEMPLOS</vt:lpstr>
      <vt:lpstr>Hiperbolização quadrática</vt:lpstr>
      <vt:lpstr>Hiperbolização quadrática</vt:lpstr>
      <vt:lpstr>EXEMPLOS</vt:lpstr>
      <vt:lpstr>EXEMPLOS</vt:lpstr>
      <vt:lpstr>EXEMPLOS</vt:lpstr>
      <vt:lpstr>EXEMPLOS</vt:lpstr>
      <vt:lpstr>OBRIGADO POR ASSISTIREM A APRESENTAÇÃO</vt:lpstr>
      <vt:lpstr>REFERÊNCIAS BIBLIOGRÁFICAS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Coelho</dc:creator>
  <cp:lastModifiedBy>Pedro Coelho</cp:lastModifiedBy>
  <cp:revision>27</cp:revision>
  <cp:lastPrinted>2017-06-29T13:34:36Z</cp:lastPrinted>
  <dcterms:created xsi:type="dcterms:W3CDTF">2017-06-28T14:52:38Z</dcterms:created>
  <dcterms:modified xsi:type="dcterms:W3CDTF">2017-06-29T13:50:12Z</dcterms:modified>
</cp:coreProperties>
</file>