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6" r:id="rId5"/>
    <p:sldId id="267" r:id="rId6"/>
    <p:sldId id="285" r:id="rId7"/>
    <p:sldId id="272" r:id="rId8"/>
    <p:sldId id="271" r:id="rId9"/>
    <p:sldId id="270" r:id="rId10"/>
    <p:sldId id="273" r:id="rId11"/>
    <p:sldId id="292" r:id="rId12"/>
    <p:sldId id="284" r:id="rId13"/>
    <p:sldId id="283" r:id="rId14"/>
    <p:sldId id="281" r:id="rId15"/>
    <p:sldId id="280" r:id="rId16"/>
    <p:sldId id="279" r:id="rId17"/>
    <p:sldId id="277" r:id="rId18"/>
    <p:sldId id="276" r:id="rId19"/>
    <p:sldId id="286" r:id="rId20"/>
    <p:sldId id="287" r:id="rId21"/>
    <p:sldId id="289" r:id="rId22"/>
    <p:sldId id="290" r:id="rId23"/>
    <p:sldId id="288" r:id="rId24"/>
    <p:sldId id="293" r:id="rId25"/>
    <p:sldId id="294" r:id="rId26"/>
    <p:sldId id="295" r:id="rId27"/>
    <p:sldId id="296" r:id="rId28"/>
    <p:sldId id="297" r:id="rId29"/>
    <p:sldId id="298" r:id="rId30"/>
    <p:sldId id="300" r:id="rId31"/>
    <p:sldId id="301" r:id="rId32"/>
    <p:sldId id="291" r:id="rId33"/>
    <p:sldId id="265" r:id="rId34"/>
  </p:sldIdLst>
  <p:sldSz cx="10693400" cy="7561263"/>
  <p:notesSz cx="6858000" cy="9144000"/>
  <p:defaultTextStyle>
    <a:defPPr>
      <a:defRPr lang="pt-B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DD0"/>
    <a:srgbClr val="D82F44"/>
    <a:srgbClr val="75314E"/>
    <a:srgbClr val="0070AD"/>
    <a:srgbClr val="A11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2" autoAdjust="0"/>
  </p:normalViewPr>
  <p:slideViewPr>
    <p:cSldViewPr>
      <p:cViewPr varScale="1">
        <p:scale>
          <a:sx n="60" d="100"/>
          <a:sy n="60" d="100"/>
        </p:scale>
        <p:origin x="1398" y="60"/>
      </p:cViewPr>
      <p:guideLst>
        <p:guide orient="horz" pos="2382"/>
        <p:guide pos="336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802005" y="2348895"/>
            <a:ext cx="9089390" cy="1620771"/>
          </a:xfrm>
          <a:prstGeom prst="rect">
            <a:avLst/>
          </a:prstGeom>
        </p:spPr>
        <p:txBody>
          <a:bodyPr lIns="104296" tIns="52148" rIns="104296" bIns="52148"/>
          <a:lstStyle/>
          <a:p>
            <a:r>
              <a:rPr lang="pt-BR"/>
              <a:t>Clique para editar o título mestre</a:t>
            </a:r>
          </a:p>
        </p:txBody>
      </p:sp>
      <p:sp>
        <p:nvSpPr>
          <p:cNvPr id="3" name="Subtítulo 2"/>
          <p:cNvSpPr>
            <a:spLocks noGrp="1"/>
          </p:cNvSpPr>
          <p:nvPr>
            <p:ph type="subTitle" idx="1"/>
          </p:nvPr>
        </p:nvSpPr>
        <p:spPr>
          <a:xfrm>
            <a:off x="1604010" y="4284716"/>
            <a:ext cx="7485380" cy="1932323"/>
          </a:xfrm>
          <a:prstGeom prst="rect">
            <a:avLst/>
          </a:prstGeom>
        </p:spPr>
        <p:txBody>
          <a:bodyPr lIns="104296" tIns="52148" rIns="104296" bIns="52148"/>
          <a:lstStyle>
            <a:lvl1pPr marL="0" indent="0" algn="ctr">
              <a:buNone/>
              <a:defRPr>
                <a:solidFill>
                  <a:schemeClr val="tx1">
                    <a:tint val="75000"/>
                  </a:schemeClr>
                </a:solidFill>
              </a:defRPr>
            </a:lvl1pPr>
            <a:lvl2pPr marL="521482" indent="0" algn="ctr">
              <a:buNone/>
              <a:defRPr>
                <a:solidFill>
                  <a:schemeClr val="tx1">
                    <a:tint val="75000"/>
                  </a:schemeClr>
                </a:solidFill>
              </a:defRPr>
            </a:lvl2pPr>
            <a:lvl3pPr marL="1042965" indent="0" algn="ctr">
              <a:buNone/>
              <a:defRPr>
                <a:solidFill>
                  <a:schemeClr val="tx1">
                    <a:tint val="75000"/>
                  </a:schemeClr>
                </a:solidFill>
              </a:defRPr>
            </a:lvl3pPr>
            <a:lvl4pPr marL="1564447" indent="0" algn="ctr">
              <a:buNone/>
              <a:defRPr>
                <a:solidFill>
                  <a:schemeClr val="tx1">
                    <a:tint val="75000"/>
                  </a:schemeClr>
                </a:solidFill>
              </a:defRPr>
            </a:lvl4pPr>
            <a:lvl5pPr marL="2085929" indent="0" algn="ctr">
              <a:buNone/>
              <a:defRPr>
                <a:solidFill>
                  <a:schemeClr val="tx1">
                    <a:tint val="75000"/>
                  </a:schemeClr>
                </a:solidFill>
              </a:defRPr>
            </a:lvl5pPr>
            <a:lvl6pPr marL="2607412" indent="0" algn="ctr">
              <a:buNone/>
              <a:defRPr>
                <a:solidFill>
                  <a:schemeClr val="tx1">
                    <a:tint val="75000"/>
                  </a:schemeClr>
                </a:solidFill>
              </a:defRPr>
            </a:lvl6pPr>
            <a:lvl7pPr marL="3128894" indent="0" algn="ctr">
              <a:buNone/>
              <a:defRPr>
                <a:solidFill>
                  <a:schemeClr val="tx1">
                    <a:tint val="75000"/>
                  </a:schemeClr>
                </a:solidFill>
              </a:defRPr>
            </a:lvl7pPr>
            <a:lvl8pPr marL="3650376" indent="0" algn="ctr">
              <a:buNone/>
              <a:defRPr>
                <a:solidFill>
                  <a:schemeClr val="tx1">
                    <a:tint val="75000"/>
                  </a:schemeClr>
                </a:solidFill>
              </a:defRPr>
            </a:lvl8pPr>
            <a:lvl9pPr marL="4171859"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35528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98774" y="302804"/>
            <a:ext cx="2606517" cy="6451578"/>
          </a:xfrm>
          <a:prstGeom prst="rect">
            <a:avLst/>
          </a:prstGeom>
        </p:spPr>
        <p:txBody>
          <a:bodyPr vert="eaVert" lIns="104296" tIns="52148" rIns="104296" bIns="52148"/>
          <a:lstStyle/>
          <a:p>
            <a:r>
              <a:rPr lang="pt-BR"/>
              <a:t>Clique para editar o título mestre</a:t>
            </a:r>
          </a:p>
        </p:txBody>
      </p:sp>
      <p:sp>
        <p:nvSpPr>
          <p:cNvPr id="3" name="Espaço Reservado para Texto Vertical 2"/>
          <p:cNvSpPr>
            <a:spLocks noGrp="1"/>
          </p:cNvSpPr>
          <p:nvPr>
            <p:ph type="body" orient="vert" idx="1"/>
          </p:nvPr>
        </p:nvSpPr>
        <p:spPr>
          <a:xfrm>
            <a:off x="579227" y="302804"/>
            <a:ext cx="7641326" cy="6451578"/>
          </a:xfrm>
          <a:prstGeom prst="rect">
            <a:avLst/>
          </a:prstGeom>
        </p:spPr>
        <p:txBody>
          <a:bodyPr vert="eaVert" lIns="104296" tIns="52148" rIns="104296" bIns="52148"/>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86834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44706" y="4858814"/>
            <a:ext cx="9089390" cy="1501751"/>
          </a:xfrm>
          <a:prstGeom prst="rect">
            <a:avLst/>
          </a:prstGeom>
        </p:spPr>
        <p:txBody>
          <a:bodyPr lIns="104296" tIns="52148" rIns="104296" bIns="52148" anchor="t"/>
          <a:lstStyle>
            <a:lvl1pPr algn="l">
              <a:defRPr sz="4600" b="1" cap="all"/>
            </a:lvl1pPr>
          </a:lstStyle>
          <a:p>
            <a:r>
              <a:rPr lang="pt-BR"/>
              <a:t>Clique para editar o título mestre</a:t>
            </a:r>
          </a:p>
        </p:txBody>
      </p:sp>
      <p:sp>
        <p:nvSpPr>
          <p:cNvPr id="3" name="Espaço Reservado para Texto 2"/>
          <p:cNvSpPr>
            <a:spLocks noGrp="1"/>
          </p:cNvSpPr>
          <p:nvPr>
            <p:ph type="body" idx="1"/>
          </p:nvPr>
        </p:nvSpPr>
        <p:spPr>
          <a:xfrm>
            <a:off x="844706" y="3204786"/>
            <a:ext cx="9089390" cy="1654026"/>
          </a:xfrm>
          <a:prstGeom prst="rect">
            <a:avLst/>
          </a:prstGeom>
        </p:spPr>
        <p:txBody>
          <a:bodyPr lIns="104296" tIns="52148" rIns="104296" bIns="52148" anchor="b"/>
          <a:lstStyle>
            <a:lvl1pPr marL="0" indent="0">
              <a:buNone/>
              <a:defRPr sz="2300">
                <a:solidFill>
                  <a:schemeClr val="tx1">
                    <a:tint val="75000"/>
                  </a:schemeClr>
                </a:solidFill>
              </a:defRPr>
            </a:lvl1pPr>
            <a:lvl2pPr marL="521482" indent="0">
              <a:buNone/>
              <a:defRPr sz="2100">
                <a:solidFill>
                  <a:schemeClr val="tx1">
                    <a:tint val="75000"/>
                  </a:schemeClr>
                </a:solidFill>
              </a:defRPr>
            </a:lvl2pPr>
            <a:lvl3pPr marL="1042965" indent="0">
              <a:buNone/>
              <a:defRPr sz="1800">
                <a:solidFill>
                  <a:schemeClr val="tx1">
                    <a:tint val="75000"/>
                  </a:schemeClr>
                </a:solidFill>
              </a:defRPr>
            </a:lvl3pPr>
            <a:lvl4pPr marL="1564447" indent="0">
              <a:buNone/>
              <a:defRPr sz="1600">
                <a:solidFill>
                  <a:schemeClr val="tx1">
                    <a:tint val="75000"/>
                  </a:schemeClr>
                </a:solidFill>
              </a:defRPr>
            </a:lvl4pPr>
            <a:lvl5pPr marL="2085929" indent="0">
              <a:buNone/>
              <a:defRPr sz="1600">
                <a:solidFill>
                  <a:schemeClr val="tx1">
                    <a:tint val="75000"/>
                  </a:schemeClr>
                </a:solidFill>
              </a:defRPr>
            </a:lvl5pPr>
            <a:lvl6pPr marL="2607412" indent="0">
              <a:buNone/>
              <a:defRPr sz="1600">
                <a:solidFill>
                  <a:schemeClr val="tx1">
                    <a:tint val="75000"/>
                  </a:schemeClr>
                </a:solidFill>
              </a:defRPr>
            </a:lvl6pPr>
            <a:lvl7pPr marL="3128894" indent="0">
              <a:buNone/>
              <a:defRPr sz="1600">
                <a:solidFill>
                  <a:schemeClr val="tx1">
                    <a:tint val="75000"/>
                  </a:schemeClr>
                </a:solidFill>
              </a:defRPr>
            </a:lvl7pPr>
            <a:lvl8pPr marL="3650376" indent="0">
              <a:buNone/>
              <a:defRPr sz="1600">
                <a:solidFill>
                  <a:schemeClr val="tx1">
                    <a:tint val="75000"/>
                  </a:schemeClr>
                </a:solidFill>
              </a:defRPr>
            </a:lvl8pPr>
            <a:lvl9pPr marL="4171859"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54221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Conteúdo 2"/>
          <p:cNvSpPr>
            <a:spLocks noGrp="1"/>
          </p:cNvSpPr>
          <p:nvPr>
            <p:ph sz="half" idx="1"/>
          </p:nvPr>
        </p:nvSpPr>
        <p:spPr>
          <a:xfrm>
            <a:off x="579226" y="1764297"/>
            <a:ext cx="5123921" cy="4990084"/>
          </a:xfrm>
          <a:prstGeom prst="rect">
            <a:avLst/>
          </a:prstGeom>
        </p:spPr>
        <p:txBody>
          <a:bodyPr lIns="104296" tIns="52148" rIns="104296" bIns="52148"/>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881371" y="1764297"/>
            <a:ext cx="5123921" cy="4990084"/>
          </a:xfrm>
          <a:prstGeom prst="rect">
            <a:avLst/>
          </a:prstGeom>
        </p:spPr>
        <p:txBody>
          <a:bodyPr lIns="104296" tIns="52148" rIns="104296" bIns="52148"/>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76834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lvl1pPr>
              <a:defRPr/>
            </a:lvl1pPr>
          </a:lstStyle>
          <a:p>
            <a:r>
              <a:rPr lang="pt-BR"/>
              <a:t>Clique para editar o título mestre</a:t>
            </a:r>
          </a:p>
        </p:txBody>
      </p:sp>
      <p:sp>
        <p:nvSpPr>
          <p:cNvPr id="3" name="Espaço Reservado para Texto 2"/>
          <p:cNvSpPr>
            <a:spLocks noGrp="1"/>
          </p:cNvSpPr>
          <p:nvPr>
            <p:ph type="body" idx="1"/>
          </p:nvPr>
        </p:nvSpPr>
        <p:spPr>
          <a:xfrm>
            <a:off x="534671" y="1692533"/>
            <a:ext cx="4724775" cy="705367"/>
          </a:xfrm>
          <a:prstGeom prst="rect">
            <a:avLst/>
          </a:prstGeom>
        </p:spPr>
        <p:txBody>
          <a:bodyPr lIns="104296" tIns="52148" rIns="104296" bIns="52148"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pt-BR"/>
              <a:t>Clique para editar o texto mestre</a:t>
            </a:r>
          </a:p>
        </p:txBody>
      </p:sp>
      <p:sp>
        <p:nvSpPr>
          <p:cNvPr id="4" name="Espaço Reservado para Conteúdo 3"/>
          <p:cNvSpPr>
            <a:spLocks noGrp="1"/>
          </p:cNvSpPr>
          <p:nvPr>
            <p:ph sz="half" idx="2"/>
          </p:nvPr>
        </p:nvSpPr>
        <p:spPr>
          <a:xfrm>
            <a:off x="534671" y="2397901"/>
            <a:ext cx="4724775" cy="4356478"/>
          </a:xfrm>
          <a:prstGeom prst="rect">
            <a:avLst/>
          </a:prstGeom>
        </p:spPr>
        <p:txBody>
          <a:bodyPr lIns="104296" tIns="52148" rIns="104296" bIns="52148"/>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432100" y="1692533"/>
            <a:ext cx="4726631" cy="705367"/>
          </a:xfrm>
          <a:prstGeom prst="rect">
            <a:avLst/>
          </a:prstGeom>
        </p:spPr>
        <p:txBody>
          <a:bodyPr lIns="104296" tIns="52148" rIns="104296" bIns="52148" anchor="b"/>
          <a:lstStyle>
            <a:lvl1pPr marL="0" indent="0">
              <a:buNone/>
              <a:defRPr sz="2700" b="1"/>
            </a:lvl1pPr>
            <a:lvl2pPr marL="521482" indent="0">
              <a:buNone/>
              <a:defRPr sz="2300" b="1"/>
            </a:lvl2pPr>
            <a:lvl3pPr marL="1042965" indent="0">
              <a:buNone/>
              <a:defRPr sz="2100" b="1"/>
            </a:lvl3pPr>
            <a:lvl4pPr marL="1564447" indent="0">
              <a:buNone/>
              <a:defRPr sz="1800" b="1"/>
            </a:lvl4pPr>
            <a:lvl5pPr marL="2085929" indent="0">
              <a:buNone/>
              <a:defRPr sz="1800" b="1"/>
            </a:lvl5pPr>
            <a:lvl6pPr marL="2607412" indent="0">
              <a:buNone/>
              <a:defRPr sz="1800" b="1"/>
            </a:lvl6pPr>
            <a:lvl7pPr marL="3128894" indent="0">
              <a:buNone/>
              <a:defRPr sz="1800" b="1"/>
            </a:lvl7pPr>
            <a:lvl8pPr marL="3650376" indent="0">
              <a:buNone/>
              <a:defRPr sz="1800" b="1"/>
            </a:lvl8pPr>
            <a:lvl9pPr marL="4171859" indent="0">
              <a:buNone/>
              <a:defRPr sz="1800" b="1"/>
            </a:lvl9pPr>
          </a:lstStyle>
          <a:p>
            <a:pPr lvl="0"/>
            <a:r>
              <a:rPr lang="pt-BR"/>
              <a:t>Clique para editar o texto mestre</a:t>
            </a:r>
          </a:p>
        </p:txBody>
      </p:sp>
      <p:sp>
        <p:nvSpPr>
          <p:cNvPr id="6" name="Espaço Reservado para Conteúdo 5"/>
          <p:cNvSpPr>
            <a:spLocks noGrp="1"/>
          </p:cNvSpPr>
          <p:nvPr>
            <p:ph sz="quarter" idx="4"/>
          </p:nvPr>
        </p:nvSpPr>
        <p:spPr>
          <a:xfrm>
            <a:off x="5432100" y="2397901"/>
            <a:ext cx="4726631" cy="4356478"/>
          </a:xfrm>
          <a:prstGeom prst="rect">
            <a:avLst/>
          </a:prstGeom>
        </p:spPr>
        <p:txBody>
          <a:bodyPr lIns="104296" tIns="52148" rIns="104296" bIns="52148"/>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8" name="Espaço Reservado para Rodapé 7"/>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9" name="Espaço Reservado para Número de Slide 8"/>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21207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Data 2"/>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4" name="Espaço Reservado para Rodapé 3"/>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5" name="Espaço Reservado para Número de Slide 4"/>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16712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3" name="Espaço Reservado para Rodapé 2"/>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4" name="Espaço Reservado para Número de Slide 3"/>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423499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4669" y="301050"/>
            <a:ext cx="3518056" cy="1281214"/>
          </a:xfrm>
          <a:prstGeom prst="rect">
            <a:avLst/>
          </a:prstGeom>
        </p:spPr>
        <p:txBody>
          <a:bodyPr lIns="104296" tIns="52148" rIns="104296" bIns="52148" anchor="b"/>
          <a:lstStyle>
            <a:lvl1pPr algn="l">
              <a:defRPr sz="2300" b="1"/>
            </a:lvl1pPr>
          </a:lstStyle>
          <a:p>
            <a:r>
              <a:rPr lang="pt-BR"/>
              <a:t>Clique para editar o título mestre</a:t>
            </a:r>
          </a:p>
        </p:txBody>
      </p:sp>
      <p:sp>
        <p:nvSpPr>
          <p:cNvPr id="3" name="Espaço Reservado para Conteúdo 2"/>
          <p:cNvSpPr>
            <a:spLocks noGrp="1"/>
          </p:cNvSpPr>
          <p:nvPr>
            <p:ph idx="1"/>
          </p:nvPr>
        </p:nvSpPr>
        <p:spPr>
          <a:xfrm>
            <a:off x="4180822" y="301053"/>
            <a:ext cx="5977908" cy="6453328"/>
          </a:xfrm>
          <a:prstGeom prst="rect">
            <a:avLst/>
          </a:prstGeom>
        </p:spPr>
        <p:txBody>
          <a:bodyPr lIns="104296" tIns="52148" rIns="104296" bIns="52148"/>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34669" y="1582267"/>
            <a:ext cx="3518056" cy="5172114"/>
          </a:xfrm>
          <a:prstGeom prst="rect">
            <a:avLst/>
          </a:prstGeom>
        </p:spPr>
        <p:txBody>
          <a:bodyPr lIns="104296" tIns="52148" rIns="104296" bIns="52148"/>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411836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095982" y="5292884"/>
            <a:ext cx="6416040" cy="624855"/>
          </a:xfrm>
          <a:prstGeom prst="rect">
            <a:avLst/>
          </a:prstGeom>
        </p:spPr>
        <p:txBody>
          <a:bodyPr lIns="104296" tIns="52148" rIns="104296" bIns="52148" anchor="b"/>
          <a:lstStyle>
            <a:lvl1pPr algn="l">
              <a:defRPr sz="2300" b="1"/>
            </a:lvl1pPr>
          </a:lstStyle>
          <a:p>
            <a:r>
              <a:rPr lang="pt-BR"/>
              <a:t>Clique para editar o título mestre</a:t>
            </a:r>
          </a:p>
        </p:txBody>
      </p:sp>
      <p:sp>
        <p:nvSpPr>
          <p:cNvPr id="3" name="Espaço Reservado para Imagem 2"/>
          <p:cNvSpPr>
            <a:spLocks noGrp="1"/>
          </p:cNvSpPr>
          <p:nvPr>
            <p:ph type="pic" idx="1"/>
          </p:nvPr>
        </p:nvSpPr>
        <p:spPr>
          <a:xfrm>
            <a:off x="2095982" y="675613"/>
            <a:ext cx="6416040" cy="4536758"/>
          </a:xfrm>
          <a:prstGeom prst="rect">
            <a:avLst/>
          </a:prstGeom>
        </p:spPr>
        <p:txBody>
          <a:bodyPr lIns="104296" tIns="52148" rIns="104296" bIns="52148"/>
          <a:lstStyle>
            <a:lvl1pPr marL="0" indent="0">
              <a:buNone/>
              <a:defRPr sz="3600"/>
            </a:lvl1pPr>
            <a:lvl2pPr marL="521482" indent="0">
              <a:buNone/>
              <a:defRPr sz="3200"/>
            </a:lvl2pPr>
            <a:lvl3pPr marL="1042965" indent="0">
              <a:buNone/>
              <a:defRPr sz="2700"/>
            </a:lvl3pPr>
            <a:lvl4pPr marL="1564447" indent="0">
              <a:buNone/>
              <a:defRPr sz="2300"/>
            </a:lvl4pPr>
            <a:lvl5pPr marL="2085929" indent="0">
              <a:buNone/>
              <a:defRPr sz="2300"/>
            </a:lvl5pPr>
            <a:lvl6pPr marL="2607412" indent="0">
              <a:buNone/>
              <a:defRPr sz="2300"/>
            </a:lvl6pPr>
            <a:lvl7pPr marL="3128894" indent="0">
              <a:buNone/>
              <a:defRPr sz="2300"/>
            </a:lvl7pPr>
            <a:lvl8pPr marL="3650376" indent="0">
              <a:buNone/>
              <a:defRPr sz="2300"/>
            </a:lvl8pPr>
            <a:lvl9pPr marL="4171859" indent="0">
              <a:buNone/>
              <a:defRPr sz="2300"/>
            </a:lvl9pPr>
          </a:lstStyle>
          <a:p>
            <a:endParaRPr lang="pt-BR"/>
          </a:p>
        </p:txBody>
      </p:sp>
      <p:sp>
        <p:nvSpPr>
          <p:cNvPr id="4" name="Espaço Reservado para Texto 3"/>
          <p:cNvSpPr>
            <a:spLocks noGrp="1"/>
          </p:cNvSpPr>
          <p:nvPr>
            <p:ph type="body" sz="half" idx="2"/>
          </p:nvPr>
        </p:nvSpPr>
        <p:spPr>
          <a:xfrm>
            <a:off x="2095982" y="5917739"/>
            <a:ext cx="6416040" cy="887398"/>
          </a:xfrm>
          <a:prstGeom prst="rect">
            <a:avLst/>
          </a:prstGeom>
        </p:spPr>
        <p:txBody>
          <a:bodyPr lIns="104296" tIns="52148" rIns="104296" bIns="52148"/>
          <a:lstStyle>
            <a:lvl1pPr marL="0" indent="0">
              <a:buNone/>
              <a:defRPr sz="1600"/>
            </a:lvl1pPr>
            <a:lvl2pPr marL="521482" indent="0">
              <a:buNone/>
              <a:defRPr sz="1400"/>
            </a:lvl2pPr>
            <a:lvl3pPr marL="1042965" indent="0">
              <a:buNone/>
              <a:defRPr sz="1100"/>
            </a:lvl3pPr>
            <a:lvl4pPr marL="1564447" indent="0">
              <a:buNone/>
              <a:defRPr sz="1000"/>
            </a:lvl4pPr>
            <a:lvl5pPr marL="2085929" indent="0">
              <a:buNone/>
              <a:defRPr sz="1000"/>
            </a:lvl5pPr>
            <a:lvl6pPr marL="2607412" indent="0">
              <a:buNone/>
              <a:defRPr sz="1000"/>
            </a:lvl6pPr>
            <a:lvl7pPr marL="3128894" indent="0">
              <a:buNone/>
              <a:defRPr sz="1000"/>
            </a:lvl7pPr>
            <a:lvl8pPr marL="3650376" indent="0">
              <a:buNone/>
              <a:defRPr sz="1000"/>
            </a:lvl8pPr>
            <a:lvl9pPr marL="4171859"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6" name="Espaço Reservado para Rodapé 5"/>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7" name="Espaço Reservado para Número de Slide 6"/>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37175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34671" y="302801"/>
            <a:ext cx="9624060" cy="1260211"/>
          </a:xfrm>
          <a:prstGeom prst="rect">
            <a:avLst/>
          </a:prstGeom>
        </p:spPr>
        <p:txBody>
          <a:bodyPr lIns="104296" tIns="52148" rIns="104296" bIns="52148"/>
          <a:lstStyle/>
          <a:p>
            <a:r>
              <a:rPr lang="pt-BR"/>
              <a:t>Clique para editar o título mestre</a:t>
            </a:r>
          </a:p>
        </p:txBody>
      </p:sp>
      <p:sp>
        <p:nvSpPr>
          <p:cNvPr id="3" name="Espaço Reservado para Texto Vertical 2"/>
          <p:cNvSpPr>
            <a:spLocks noGrp="1"/>
          </p:cNvSpPr>
          <p:nvPr>
            <p:ph type="body" orient="vert" idx="1"/>
          </p:nvPr>
        </p:nvSpPr>
        <p:spPr>
          <a:xfrm>
            <a:off x="534671" y="1764297"/>
            <a:ext cx="9624060" cy="4990084"/>
          </a:xfrm>
          <a:prstGeom prst="rect">
            <a:avLst/>
          </a:prstGeom>
        </p:spPr>
        <p:txBody>
          <a:bodyPr vert="eaVert" lIns="104296" tIns="52148" rIns="104296" bIns="52148"/>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534670" y="7008173"/>
            <a:ext cx="2495127" cy="402567"/>
          </a:xfrm>
          <a:prstGeom prst="rect">
            <a:avLst/>
          </a:prstGeom>
        </p:spPr>
        <p:txBody>
          <a:bodyPr lIns="104296" tIns="52148" rIns="104296" bIns="52148"/>
          <a:lstStyle/>
          <a:p>
            <a:fld id="{A013E46C-8083-4A11-8DB1-DD238AF18D42}" type="datetimeFigureOut">
              <a:rPr lang="pt-BR" smtClean="0"/>
              <a:pPr/>
              <a:t>21/09/2024</a:t>
            </a:fld>
            <a:endParaRPr lang="pt-BR"/>
          </a:p>
        </p:txBody>
      </p:sp>
      <p:sp>
        <p:nvSpPr>
          <p:cNvPr id="5" name="Espaço Reservado para Rodapé 4"/>
          <p:cNvSpPr>
            <a:spLocks noGrp="1"/>
          </p:cNvSpPr>
          <p:nvPr>
            <p:ph type="ftr" sz="quarter" idx="11"/>
          </p:nvPr>
        </p:nvSpPr>
        <p:spPr>
          <a:xfrm>
            <a:off x="3653580" y="7008173"/>
            <a:ext cx="3386243" cy="402567"/>
          </a:xfrm>
          <a:prstGeom prst="rect">
            <a:avLst/>
          </a:prstGeom>
        </p:spPr>
        <p:txBody>
          <a:bodyPr lIns="104296" tIns="52148" rIns="104296" bIns="52148"/>
          <a:lstStyle/>
          <a:p>
            <a:endParaRPr lang="pt-BR"/>
          </a:p>
        </p:txBody>
      </p:sp>
      <p:sp>
        <p:nvSpPr>
          <p:cNvPr id="6" name="Espaço Reservado para Número de Slide 5"/>
          <p:cNvSpPr>
            <a:spLocks noGrp="1"/>
          </p:cNvSpPr>
          <p:nvPr>
            <p:ph type="sldNum" sz="quarter" idx="12"/>
          </p:nvPr>
        </p:nvSpPr>
        <p:spPr>
          <a:xfrm>
            <a:off x="7663604" y="7008173"/>
            <a:ext cx="2495127" cy="402567"/>
          </a:xfrm>
          <a:prstGeom prst="rect">
            <a:avLst/>
          </a:prstGeom>
        </p:spPr>
        <p:txBody>
          <a:bodyPr lIns="104296" tIns="52148" rIns="104296" bIns="52148"/>
          <a:lstStyle/>
          <a:p>
            <a:fld id="{9D1C2877-10A2-4970-993E-18FDC4B495ED}" type="slidenum">
              <a:rPr lang="pt-BR" smtClean="0"/>
              <a:pPr/>
              <a:t>‹nº›</a:t>
            </a:fld>
            <a:endParaRPr lang="pt-BR"/>
          </a:p>
        </p:txBody>
      </p:sp>
    </p:spTree>
    <p:extLst>
      <p:ext uri="{BB962C8B-B14F-4D97-AF65-F5344CB8AC3E}">
        <p14:creationId xmlns:p14="http://schemas.microsoft.com/office/powerpoint/2010/main" val="236166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Tree>
    <p:extLst>
      <p:ext uri="{BB962C8B-B14F-4D97-AF65-F5344CB8AC3E}">
        <p14:creationId xmlns:p14="http://schemas.microsoft.com/office/powerpoint/2010/main" val="296673211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1042965" rtl="0" eaLnBrk="1" latinLnBrk="0" hangingPunct="1">
        <a:spcBef>
          <a:spcPct val="0"/>
        </a:spcBef>
        <a:buNone/>
        <a:defRPr sz="5000" kern="1200">
          <a:solidFill>
            <a:schemeClr val="tx1"/>
          </a:solidFill>
          <a:latin typeface="+mj-lt"/>
          <a:ea typeface="+mj-ea"/>
          <a:cs typeface="+mj-cs"/>
        </a:defRPr>
      </a:lvl1pPr>
    </p:titleStyle>
    <p:bodyStyle>
      <a:lvl1pPr marL="391112" indent="-391112" algn="l" defTabSz="104296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7409" indent="-325926" algn="l" defTabSz="104296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706" indent="-260741" algn="l" defTabSz="104296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188"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67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153"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635"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117"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600" indent="-260741" algn="l" defTabSz="104296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Tree>
    <p:extLst>
      <p:ext uri="{BB962C8B-B14F-4D97-AF65-F5344CB8AC3E}">
        <p14:creationId xmlns:p14="http://schemas.microsoft.com/office/powerpoint/2010/main" val="280094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3CAF647-8756-54BB-E111-A29BAD25B521}"/>
              </a:ext>
            </a:extLst>
          </p:cNvPr>
          <p:cNvSpPr txBox="1"/>
          <p:nvPr/>
        </p:nvSpPr>
        <p:spPr>
          <a:xfrm>
            <a:off x="0" y="0"/>
            <a:ext cx="10693400" cy="4939814"/>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Modelo em V</a:t>
            </a:r>
          </a:p>
          <a:p>
            <a:pPr algn="just"/>
            <a:endParaRPr lang="pt-BR" b="0" i="0" dirty="0">
              <a:effectLst/>
              <a:latin typeface="+mj-lt"/>
            </a:endParaRPr>
          </a:p>
          <a:p>
            <a:pPr algn="just"/>
            <a:r>
              <a:rPr lang="pt-BR" b="0" i="0" dirty="0">
                <a:effectLst/>
                <a:latin typeface="+mj-lt"/>
              </a:rPr>
              <a:t>Também conhecido como </a:t>
            </a:r>
            <a:r>
              <a:rPr lang="pt-BR" b="0" i="1" u="sng" dirty="0">
                <a:effectLst/>
                <a:latin typeface="+mj-lt"/>
              </a:rPr>
              <a:t>modelo de verificação e validação</a:t>
            </a:r>
            <a:r>
              <a:rPr lang="pt-BR" b="0" i="0" dirty="0">
                <a:effectLst/>
                <a:latin typeface="+mj-lt"/>
              </a:rPr>
              <a:t>, o modelo V é desenvolvido a partir da metodologia </a:t>
            </a:r>
            <a:r>
              <a:rPr lang="pt-BR" b="0" i="0" dirty="0" err="1">
                <a:effectLst/>
                <a:latin typeface="+mj-lt"/>
              </a:rPr>
              <a:t>Waterfall</a:t>
            </a:r>
            <a:r>
              <a:rPr lang="pt-BR" b="0" i="0" dirty="0">
                <a:effectLst/>
                <a:latin typeface="+mj-lt"/>
              </a:rPr>
              <a:t> (Cascata). </a:t>
            </a:r>
          </a:p>
          <a:p>
            <a:pPr algn="just"/>
            <a:r>
              <a:rPr lang="pt-BR" b="0" i="0" dirty="0">
                <a:effectLst/>
                <a:latin typeface="+mj-lt"/>
              </a:rPr>
              <a:t>No modelo em V, a fase de teste é parte integrante do estágio de desenvolvimento. Por isso, cada etapa de desenvolvimento mapeia para uma fase de teste correspondente. Neste momento, os profissionais e engenheiros de controle de qualidade podem detectar defeitos no início da fase de desenvolvimento. </a:t>
            </a:r>
          </a:p>
          <a:p>
            <a:pPr algn="just"/>
            <a:r>
              <a:rPr lang="pt-BR" b="0" i="0" dirty="0">
                <a:effectLst/>
                <a:latin typeface="+mj-lt"/>
              </a:rPr>
              <a:t>Assim, os desenvolvedores são avisados de antemão, evitando que erros avancem no fluxo de processos. É possível, por exemplo, evitar que um código com bug resulte em erros de design mais tarde. Na prática, as várias atividades de teste do modelo em V diminuem as chances de bugs entrarem em produção. </a:t>
            </a:r>
          </a:p>
          <a:p>
            <a:pPr algn="just"/>
            <a:r>
              <a:rPr lang="pt-BR" b="0" i="0" dirty="0">
                <a:effectLst/>
                <a:latin typeface="+mj-lt"/>
              </a:rPr>
              <a:t>De tal modo, este SDLC é recomendado para projetos de grande escala com especificações diretas e conjuntos de requisitos bem definidos. </a:t>
            </a:r>
            <a:r>
              <a:rPr lang="pt-BR" b="0" i="0" u="sng" dirty="0">
                <a:effectLst/>
                <a:latin typeface="+mj-lt"/>
              </a:rPr>
              <a:t>Porém, pode não funcionar em cenários com muitas mudanças imprevisíveis ou novas solicitações de recursos.</a:t>
            </a:r>
          </a:p>
        </p:txBody>
      </p:sp>
    </p:spTree>
    <p:extLst>
      <p:ext uri="{BB962C8B-B14F-4D97-AF65-F5344CB8AC3E}">
        <p14:creationId xmlns:p14="http://schemas.microsoft.com/office/powerpoint/2010/main" val="288082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5FC05F6C-4D39-5774-C156-84809215EDE8}"/>
              </a:ext>
            </a:extLst>
          </p:cNvPr>
          <p:cNvPicPr>
            <a:picLocks noChangeAspect="1"/>
          </p:cNvPicPr>
          <p:nvPr/>
        </p:nvPicPr>
        <p:blipFill>
          <a:blip r:embed="rId2"/>
          <a:stretch>
            <a:fillRect/>
          </a:stretch>
        </p:blipFill>
        <p:spPr>
          <a:xfrm>
            <a:off x="990216" y="684287"/>
            <a:ext cx="8712968" cy="5688632"/>
          </a:xfrm>
          <a:prstGeom prst="rect">
            <a:avLst/>
          </a:prstGeom>
        </p:spPr>
      </p:pic>
    </p:spTree>
    <p:extLst>
      <p:ext uri="{BB962C8B-B14F-4D97-AF65-F5344CB8AC3E}">
        <p14:creationId xmlns:p14="http://schemas.microsoft.com/office/powerpoint/2010/main" val="25659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72FA7FE-7A4B-E4D3-4CD5-2AF5907C7F2D}"/>
              </a:ext>
            </a:extLst>
          </p:cNvPr>
          <p:cNvSpPr txBox="1"/>
          <p:nvPr/>
        </p:nvSpPr>
        <p:spPr>
          <a:xfrm>
            <a:off x="0" y="0"/>
            <a:ext cx="10693400" cy="6878806"/>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Modelo RAD Prototipagem</a:t>
            </a:r>
          </a:p>
          <a:p>
            <a:pPr algn="just"/>
            <a:r>
              <a:rPr lang="pt-BR" b="0" i="0" dirty="0">
                <a:effectLst/>
                <a:latin typeface="+mj-lt"/>
              </a:rPr>
              <a:t>O </a:t>
            </a:r>
            <a:r>
              <a:rPr lang="pt-BR" b="0" i="0" dirty="0" err="1">
                <a:effectLst/>
                <a:latin typeface="+mj-lt"/>
              </a:rPr>
              <a:t>Rapid</a:t>
            </a:r>
            <a:r>
              <a:rPr lang="pt-BR" b="0" i="0" dirty="0">
                <a:effectLst/>
                <a:latin typeface="+mj-lt"/>
              </a:rPr>
              <a:t> </a:t>
            </a:r>
            <a:r>
              <a:rPr lang="pt-BR" b="0" i="0" dirty="0" err="1">
                <a:effectLst/>
                <a:latin typeface="+mj-lt"/>
              </a:rPr>
              <a:t>Application</a:t>
            </a:r>
            <a:r>
              <a:rPr lang="pt-BR" b="0" i="0" dirty="0">
                <a:effectLst/>
                <a:latin typeface="+mj-lt"/>
              </a:rPr>
              <a:t> Development (RAD) é uma metodologia de desenvolvimento de software ágil e iterativa, voltada para produção rápida de aplicativos de software funcionais. O modelo RAD é recomendado para projetos que exigem um alto nível de flexibilidade e velocidade.</a:t>
            </a:r>
          </a:p>
          <a:p>
            <a:pPr algn="just"/>
            <a:r>
              <a:rPr lang="pt-BR" b="0" i="0" dirty="0">
                <a:effectLst/>
                <a:latin typeface="+mj-lt"/>
              </a:rPr>
              <a:t>Em sua essência, </a:t>
            </a:r>
            <a:r>
              <a:rPr lang="pt-BR" b="0" i="1" u="sng" dirty="0">
                <a:effectLst/>
                <a:latin typeface="+mj-lt"/>
              </a:rPr>
              <a:t>a rapidez no desenvolvimento de protótipos de software ou modelos funcionais é a principal característica do modelo RAD</a:t>
            </a:r>
            <a:r>
              <a:rPr lang="pt-BR" b="0" i="0" dirty="0">
                <a:effectLst/>
                <a:latin typeface="+mj-lt"/>
              </a:rPr>
              <a:t>. Isso porque ele incentiva os desenvolvedores a produzirem protótipos funcionais com agilidade. Tais protótipos servem como representações físicas dos recursos e capacidades essenciais do software.</a:t>
            </a:r>
          </a:p>
          <a:p>
            <a:pPr algn="just"/>
            <a:endParaRPr lang="pt-BR" b="0" i="0" dirty="0">
              <a:effectLst/>
              <a:latin typeface="+mj-lt"/>
            </a:endParaRPr>
          </a:p>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a:t>
            </a:r>
            <a:r>
              <a:rPr lang="pt-BR" u="sng" dirty="0">
                <a:effectLst>
                  <a:outerShdw blurRad="38100" dist="38100" dir="2700000" algn="tl">
                    <a:srgbClr val="000000">
                      <a:alpha val="43137"/>
                    </a:srgbClr>
                  </a:outerShdw>
                </a:effectLst>
                <a:highlight>
                  <a:srgbClr val="FBFBFB"/>
                </a:highlight>
                <a:latin typeface="+mj-lt"/>
              </a:rPr>
              <a:t>Modelo evolutivo</a:t>
            </a:r>
          </a:p>
          <a:p>
            <a:pPr algn="just"/>
            <a:r>
              <a:rPr lang="pt-BR" dirty="0">
                <a:latin typeface="+mj-lt"/>
              </a:rPr>
              <a:t>No modelo evolutivo, os requisitos são levantados de modo paralelo à evolução da aplicação. Ele. Assim como no modelo </a:t>
            </a:r>
            <a:r>
              <a:rPr lang="pt-BR" dirty="0" err="1">
                <a:latin typeface="+mj-lt"/>
              </a:rPr>
              <a:t>incr</a:t>
            </a:r>
            <a:r>
              <a:rPr lang="pt-BR" i="1" u="sng" dirty="0" err="1">
                <a:latin typeface="+mj-lt"/>
              </a:rPr>
              <a:t>é</a:t>
            </a:r>
            <a:r>
              <a:rPr lang="pt-BR" i="1" u="sng" dirty="0">
                <a:latin typeface="+mj-lt"/>
              </a:rPr>
              <a:t> útil especialmente nos cenários em que as funcionalidades necessárias para a solução não estão definidas </a:t>
            </a:r>
            <a:r>
              <a:rPr lang="pt-BR" i="1" u="sng" dirty="0" err="1">
                <a:latin typeface="+mj-lt"/>
              </a:rPr>
              <a:t>corretamente</a:t>
            </a:r>
            <a:r>
              <a:rPr lang="pt-BR" dirty="0" err="1">
                <a:latin typeface="+mj-lt"/>
              </a:rPr>
              <a:t>emental</a:t>
            </a:r>
            <a:r>
              <a:rPr lang="pt-BR" dirty="0">
                <a:latin typeface="+mj-lt"/>
              </a:rPr>
              <a:t>, há uma comunicação direta com o cliente, permitindo que ele aplique feedbacks e auxilie na melhoria dos recursos de modo contínuo.</a:t>
            </a:r>
          </a:p>
          <a:p>
            <a:pPr algn="just"/>
            <a:r>
              <a:rPr lang="pt-BR" dirty="0">
                <a:latin typeface="+mj-lt"/>
              </a:rPr>
              <a:t>Sempre que um feedback é entregue, um novo projeto de desenvolvimento se iniciará. Em outras palavras, as mudanças no sistema e as suas atualizações são feitas como a evolução de uma espécie: a cada nova versão do software, melhorias são aplicadas para garantir maior satisfação do usuário.</a:t>
            </a:r>
          </a:p>
          <a:p>
            <a:pPr algn="just"/>
            <a:endParaRPr lang="pt-BR" b="0" i="0" dirty="0">
              <a:effectLst/>
              <a:latin typeface="+mj-lt"/>
            </a:endParaRPr>
          </a:p>
        </p:txBody>
      </p:sp>
    </p:spTree>
    <p:extLst>
      <p:ext uri="{BB962C8B-B14F-4D97-AF65-F5344CB8AC3E}">
        <p14:creationId xmlns:p14="http://schemas.microsoft.com/office/powerpoint/2010/main" val="406472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C551658-6CFC-FC2D-3FBB-1E01781324F6}"/>
              </a:ext>
            </a:extLst>
          </p:cNvPr>
          <p:cNvSpPr txBox="1"/>
          <p:nvPr/>
        </p:nvSpPr>
        <p:spPr>
          <a:xfrm>
            <a:off x="6494" y="16906"/>
            <a:ext cx="10686906" cy="7201972"/>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Incremental</a:t>
            </a:r>
          </a:p>
          <a:p>
            <a:pPr algn="just"/>
            <a:r>
              <a:rPr lang="pt-BR" b="0" i="0" dirty="0">
                <a:effectLst/>
                <a:highlight>
                  <a:srgbClr val="FFFFFF"/>
                </a:highlight>
                <a:latin typeface="+mj-lt"/>
              </a:rPr>
              <a:t>No modelo de ciclo de vida incremental, a empresa divide os requisitos e funcionalidades em módulos. Cada um deles é, então, avaliado e classificado com um nível de </a:t>
            </a:r>
            <a:r>
              <a:rPr lang="pt-BR" dirty="0">
                <a:highlight>
                  <a:srgbClr val="FFFFFF"/>
                </a:highlight>
                <a:latin typeface="+mj-lt"/>
              </a:rPr>
              <a:t>prioridades.</a:t>
            </a:r>
            <a:r>
              <a:rPr lang="pt-BR" b="0" i="0" dirty="0">
                <a:effectLst/>
                <a:highlight>
                  <a:srgbClr val="FFFFFF"/>
                </a:highlight>
                <a:latin typeface="+mj-lt"/>
              </a:rPr>
              <a:t> Sendo assim, o time pode planejar etapas com foco nos módulos prioritários.</a:t>
            </a:r>
          </a:p>
          <a:p>
            <a:pPr algn="just"/>
            <a:r>
              <a:rPr lang="pt-BR" b="0" i="0" dirty="0">
                <a:effectLst/>
                <a:highlight>
                  <a:srgbClr val="FFFFFF"/>
                </a:highlight>
                <a:latin typeface="+mj-lt"/>
              </a:rPr>
              <a:t>Ao término de cada etapa, o cliente recebe uma amostra do software com as funcionalidades já criadas. Isso permite que os recursos mais importantes sejam testados rapidamente no ambiente de produção. Ou seja, a empresa terá mais meios para coletar dados sobre o uso da aplicação e o que pode ser feito pra otimizá-la.</a:t>
            </a:r>
          </a:p>
          <a:p>
            <a:pPr algn="just"/>
            <a:r>
              <a:rPr lang="pt-BR" b="0" i="0" dirty="0">
                <a:effectLst/>
                <a:highlight>
                  <a:srgbClr val="FFFFFF"/>
                </a:highlight>
                <a:latin typeface="+mj-lt"/>
              </a:rPr>
              <a:t>As chances de o cliente ter elevada satisfação também são maiores. Afinal, ele poderá entregar um feedback contínuo sobre os recursos e as suas expectativas. Portanto, a empresa pode criar maior alinhamento com o usuário e as suas demandas.</a:t>
            </a:r>
          </a:p>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Prototipagem</a:t>
            </a:r>
          </a:p>
          <a:p>
            <a:pPr algn="just"/>
            <a:r>
              <a:rPr lang="pt-BR" b="0" i="0" dirty="0">
                <a:effectLst/>
                <a:highlight>
                  <a:srgbClr val="FFFFFF"/>
                </a:highlight>
              </a:rPr>
              <a:t>A Prototipagem consiste na construção de um exemplar com os requisitos essenciais solicitados pelo cliente. E, num primeiro momento, não é exigido um conhecimento aprofundado desses tópicos.</a:t>
            </a:r>
          </a:p>
          <a:p>
            <a:pPr algn="just"/>
            <a:r>
              <a:rPr lang="pt-BR" b="0" i="0" dirty="0">
                <a:effectLst/>
                <a:highlight>
                  <a:srgbClr val="FFFFFF"/>
                </a:highlight>
              </a:rPr>
              <a:t>A ideia é que ele experimente, na prática, como o sistema ou parte dele funcionará. Então, após esse primeiro contato, é hora de esclarecer o que não foi bem interpretado, a fim de que os desenvolvedores consigam aprofundar alguns conceitos e entender um pouco mais sobre as reais necessidades do cliente. Depois que o primeiro feedback, e novos requisitos são colhidos, o projeto é aprimorado e apresentado para a obtenção de novos feedbacks, até que a versão final seja alcançada satisfatoriamente.</a:t>
            </a:r>
          </a:p>
          <a:p>
            <a:pPr algn="just"/>
            <a:endParaRPr lang="pt-BR" b="0" i="0" dirty="0">
              <a:effectLst/>
              <a:highlight>
                <a:srgbClr val="FFFFFF"/>
              </a:highlight>
              <a:latin typeface="+mj-lt"/>
            </a:endParaRPr>
          </a:p>
        </p:txBody>
      </p:sp>
    </p:spTree>
    <p:extLst>
      <p:ext uri="{BB962C8B-B14F-4D97-AF65-F5344CB8AC3E}">
        <p14:creationId xmlns:p14="http://schemas.microsoft.com/office/powerpoint/2010/main" val="372489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E4B6C13-9CA9-A664-4A7F-0EBD4AE01FD5}"/>
              </a:ext>
            </a:extLst>
          </p:cNvPr>
          <p:cNvSpPr txBox="1"/>
          <p:nvPr/>
        </p:nvSpPr>
        <p:spPr>
          <a:xfrm>
            <a:off x="0" y="35707"/>
            <a:ext cx="10693400" cy="6848029"/>
          </a:xfrm>
          <a:prstGeom prst="rect">
            <a:avLst/>
          </a:prstGeom>
          <a:noFill/>
        </p:spPr>
        <p:txBody>
          <a:bodyPr wrap="square">
            <a:spAutoFit/>
          </a:bodyPr>
          <a:lstStyle/>
          <a:p>
            <a:pPr algn="l" rtl="0" fontAlgn="auto"/>
            <a:r>
              <a:rPr lang="pt-BR" u="sng" dirty="0">
                <a:effectLst>
                  <a:outerShdw blurRad="38100" dist="38100" dir="2700000" algn="tl">
                    <a:srgbClr val="000000">
                      <a:alpha val="43137"/>
                    </a:srgbClr>
                  </a:outerShdw>
                </a:effectLst>
                <a:highlight>
                  <a:srgbClr val="FBFBFB"/>
                </a:highlight>
                <a:latin typeface="+mj-lt"/>
              </a:rPr>
              <a:t>Comparação entre os Modelos: Cascata, Espiral e Entrega Incremental</a:t>
            </a:r>
          </a:p>
          <a:p>
            <a:pPr algn="l" rtl="0" fontAlgn="auto"/>
            <a:endParaRPr lang="pt-BR" u="sng" dirty="0">
              <a:effectLst>
                <a:outerShdw blurRad="38100" dist="38100" dir="2700000" algn="tl">
                  <a:srgbClr val="000000">
                    <a:alpha val="43137"/>
                  </a:srgbClr>
                </a:outerShdw>
              </a:effectLst>
              <a:highlight>
                <a:srgbClr val="FBFBFB"/>
              </a:highlight>
              <a:latin typeface="+mj-lt"/>
            </a:endParaRPr>
          </a:p>
          <a:p>
            <a:pPr algn="just" fontAlgn="auto"/>
            <a:r>
              <a:rPr lang="pt-BR" dirty="0">
                <a:highlight>
                  <a:srgbClr val="FFFFFF"/>
                </a:highlight>
                <a:latin typeface="+mj-lt"/>
              </a:rPr>
              <a:t>Esses modelos de desenvolvimento de software possuem abordagens distintas para lidar com os requisitos, as mudanças e os riscos ao longo do processo. A escolha do modelo mais adequado depende da natureza do projeto, dos requisitos e da disposição para lidar com a incerteza e a flexibilidade. É importante considerar as vantagens e desvantagens de cada modelo, bem como as necessidades específicas do cliente e da equipe de desenvolvimento.</a:t>
            </a:r>
          </a:p>
          <a:p>
            <a:pPr algn="l" rtl="0" fontAlgn="auto"/>
            <a:endParaRPr lang="pt-BR" u="sng" dirty="0">
              <a:effectLst>
                <a:outerShdw blurRad="38100" dist="38100" dir="2700000" algn="tl">
                  <a:srgbClr val="000000">
                    <a:alpha val="43137"/>
                  </a:srgbClr>
                </a:outerShdw>
              </a:effectLst>
              <a:highlight>
                <a:srgbClr val="FBFBFB"/>
              </a:highlight>
              <a:latin typeface="+mj-lt"/>
            </a:endParaRPr>
          </a:p>
          <a:p>
            <a:pPr algn="l" fontAlgn="auto"/>
            <a:r>
              <a:rPr lang="pt-BR" u="sng" dirty="0">
                <a:effectLst>
                  <a:outerShdw blurRad="38100" dist="38100" dir="2700000" algn="tl">
                    <a:srgbClr val="000000">
                      <a:alpha val="43137"/>
                    </a:srgbClr>
                  </a:outerShdw>
                </a:effectLst>
                <a:highlight>
                  <a:srgbClr val="FBFBFB"/>
                </a:highlight>
                <a:latin typeface="+mj-lt"/>
              </a:rPr>
              <a:t>Modelo em Cascata:</a:t>
            </a:r>
          </a:p>
          <a:p>
            <a:pPr algn="just" fontAlgn="auto"/>
            <a:endParaRPr lang="pt-BR" dirty="0">
              <a:highlight>
                <a:srgbClr val="FFFFFF"/>
              </a:highlight>
              <a:latin typeface="+mj-lt"/>
            </a:endParaRPr>
          </a:p>
          <a:p>
            <a:pPr algn="just" fontAlgn="auto"/>
            <a:r>
              <a:rPr lang="pt-BR" dirty="0">
                <a:highlight>
                  <a:srgbClr val="FFFFFF"/>
                </a:highlight>
                <a:latin typeface="+mj-lt"/>
              </a:rPr>
              <a:t>O modelo em Cascata adota uma abordagem sequencial, em que as fases de desenvolvimento ocorrem em uma ordem linear e bem definida. Cada fase é concluída antes de iniciar a próxima, seguindo uma progressão rígida. Esse modelo requer uma especificação de requisitos detalhada e precisa no início do projeto e é adequado para projetos com requisitos estáveis e bem compreendidos. No entanto, possui menor flexibilidade para acomodar mudanças de requisitos durante o desenvolvimento. Além disso, o feedback do cliente é recebido no final do processo, quando as mudanças são mais difíceis e caras de serem implementadas. O modelo em Cascata é mais adequado pa</a:t>
            </a:r>
            <a:r>
              <a:rPr lang="pt-BR" b="0" i="0" dirty="0">
                <a:effectLst/>
                <a:highlight>
                  <a:srgbClr val="FFFFFF"/>
                </a:highlight>
                <a:latin typeface="+mj-lt"/>
              </a:rPr>
              <a:t>ra projetos de menor escala e com menor risco de mudanças significativas nos requisitos.</a:t>
            </a:r>
          </a:p>
          <a:p>
            <a:pPr algn="l" rtl="0" fontAlgn="auto"/>
            <a:endParaRPr lang="pt-BR" sz="2500" u="sng" dirty="0">
              <a:effectLst>
                <a:outerShdw blurRad="38100" dist="38100" dir="2700000" algn="tl">
                  <a:srgbClr val="000000">
                    <a:alpha val="43137"/>
                  </a:srgbClr>
                </a:outerShdw>
              </a:effectLst>
              <a:highlight>
                <a:srgbClr val="FBFBFB"/>
              </a:highlight>
              <a:latin typeface="+mj-lt"/>
            </a:endParaRPr>
          </a:p>
        </p:txBody>
      </p:sp>
    </p:spTree>
    <p:extLst>
      <p:ext uri="{BB962C8B-B14F-4D97-AF65-F5344CB8AC3E}">
        <p14:creationId xmlns:p14="http://schemas.microsoft.com/office/powerpoint/2010/main" val="155821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delo de Desenvolvimento de Software – Cascata | D'R Blog">
            <a:extLst>
              <a:ext uri="{FF2B5EF4-FFF2-40B4-BE49-F238E27FC236}">
                <a16:creationId xmlns:a16="http://schemas.microsoft.com/office/drawing/2014/main" id="{E94D7937-F838-E47A-F333-82B23E5D2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48" y="540271"/>
            <a:ext cx="8136904" cy="539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6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F3C0B05-C852-D9EC-655C-5DA2D5CC1F86}"/>
              </a:ext>
            </a:extLst>
          </p:cNvPr>
          <p:cNvSpPr txBox="1"/>
          <p:nvPr/>
        </p:nvSpPr>
        <p:spPr>
          <a:xfrm>
            <a:off x="0" y="0"/>
            <a:ext cx="10693400" cy="2677656"/>
          </a:xfrm>
          <a:prstGeom prst="rect">
            <a:avLst/>
          </a:prstGeom>
          <a:noFill/>
        </p:spPr>
        <p:txBody>
          <a:bodyPr wrap="square">
            <a:spAutoFit/>
          </a:bodyPr>
          <a:lstStyle/>
          <a:p>
            <a:pPr algn="just" fontAlgn="auto"/>
            <a:r>
              <a:rPr lang="pt-BR" u="sng" dirty="0">
                <a:effectLst>
                  <a:outerShdw blurRad="38100" dist="38100" dir="2700000" algn="tl">
                    <a:srgbClr val="000000">
                      <a:alpha val="43137"/>
                    </a:srgbClr>
                  </a:outerShdw>
                </a:effectLst>
                <a:highlight>
                  <a:srgbClr val="FBFBFB"/>
                </a:highlight>
                <a:latin typeface="+mj-lt"/>
              </a:rPr>
              <a:t>Entrega Incremental:</a:t>
            </a:r>
          </a:p>
          <a:p>
            <a:pPr algn="just" fontAlgn="auto"/>
            <a:r>
              <a:rPr lang="pt-BR" dirty="0">
                <a:highlight>
                  <a:srgbClr val="FFFFFF"/>
                </a:highlight>
                <a:latin typeface="+mj-lt"/>
              </a:rPr>
              <a:t>No modelo de Entrega Incremental, o projeto é dividido em incrementos funcionais, nos quais cada incremento é desenvolvido e entregue separadamente. Os requisitos são agrupados em módulos e priorizados para determinar a ordem de entrega dos incrementos. Esse modelo permite entregas mais rápidas de partes funcionais do software, fornecendo valor ao cliente em estágios intermediários. Além disso, facilita a obtenção de feedback do cliente em fases anteriores do desenvolvimento, permitindo ajustes e mudanças ao longo do tempo. É mais adequado para projetos com requisitos menos claros ou propensos a mudanças. </a:t>
            </a:r>
          </a:p>
        </p:txBody>
      </p:sp>
      <p:pic>
        <p:nvPicPr>
          <p:cNvPr id="2050" name="Picture 2">
            <a:extLst>
              <a:ext uri="{FF2B5EF4-FFF2-40B4-BE49-F238E27FC236}">
                <a16:creationId xmlns:a16="http://schemas.microsoft.com/office/drawing/2014/main" id="{59685686-3514-74D3-8103-D8786CBE9D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2" t="7846" r="3789" b="4539"/>
          <a:stretch/>
        </p:blipFill>
        <p:spPr bwMode="auto">
          <a:xfrm>
            <a:off x="1881719" y="2677656"/>
            <a:ext cx="6929961" cy="374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24C02FA-DA35-FEB0-4642-3B2BA2BCC671}"/>
              </a:ext>
            </a:extLst>
          </p:cNvPr>
          <p:cNvSpPr txBox="1"/>
          <p:nvPr/>
        </p:nvSpPr>
        <p:spPr>
          <a:xfrm>
            <a:off x="32190" y="-28679"/>
            <a:ext cx="10661210" cy="5647700"/>
          </a:xfrm>
          <a:prstGeom prst="rect">
            <a:avLst/>
          </a:prstGeom>
          <a:noFill/>
        </p:spPr>
        <p:txBody>
          <a:bodyPr wrap="square">
            <a:spAutoFit/>
          </a:bodyPr>
          <a:lstStyle/>
          <a:p>
            <a:pPr algn="l" fontAlgn="auto"/>
            <a:r>
              <a:rPr lang="pt-BR" sz="2500" u="sng" dirty="0">
                <a:effectLst>
                  <a:outerShdw blurRad="38100" dist="38100" dir="2700000" algn="tl">
                    <a:srgbClr val="000000">
                      <a:alpha val="43137"/>
                    </a:srgbClr>
                  </a:outerShdw>
                </a:effectLst>
                <a:highlight>
                  <a:srgbClr val="FBFBFB"/>
                </a:highlight>
                <a:latin typeface="+mj-lt"/>
              </a:rPr>
              <a:t>Modelo Espiral:</a:t>
            </a:r>
          </a:p>
          <a:p>
            <a:pPr algn="just" fontAlgn="auto"/>
            <a:endParaRPr lang="pt-BR" dirty="0">
              <a:highlight>
                <a:srgbClr val="FFFFFF"/>
              </a:highlight>
            </a:endParaRPr>
          </a:p>
          <a:p>
            <a:pPr algn="just" fontAlgn="auto"/>
            <a:r>
              <a:rPr lang="pt-BR" dirty="0">
                <a:highlight>
                  <a:srgbClr val="FFFFFF"/>
                </a:highlight>
              </a:rPr>
              <a:t>O Modelo Espiral incorpora elementos de desenvolvimento iterativo com a análise de riscos ao longo do tempo. O projeto é dividido em ciclos, cada um composto por quatro etapas: identificação de objetivos, análise de riscos, desenvolvimento e planejamento da próxima iteração. Cada ciclo de iteração permite aprimorar o software com base no feedback do cliente e na avaliação dos riscos. Esse modelo enfoca a mitigação de riscos ao longo do tempo, permitindo a adaptação às mudanças e a incorporação de melhorias contínuas. É mais adequado para projetos complexos, nos quais os riscos e requisitos não são completamente compreendidos no início. No entanto, exige maior envolvimento e colaboração do cliente em cada ciclo de iteração. Pode ser mais demorado e custoso devido às múltiplas iterações e ao processo contínuo de avaliação e planejamento.</a:t>
            </a:r>
          </a:p>
          <a:p>
            <a:pPr algn="just"/>
            <a:r>
              <a:rPr lang="pt-BR" b="0" i="0" dirty="0">
                <a:effectLst/>
                <a:highlight>
                  <a:srgbClr val="FFFFFF"/>
                </a:highlight>
                <a:latin typeface="+mj-lt"/>
              </a:rPr>
              <a:t>O Modelo Espiral é especialmente adequado para projetos complexos e de grande escala, nos quais os requisitos podem não ser totalmente compreendidos desde o início ou podem sofrer mudanças significativas ao longo do tempo. Sua abordagem iterativa permite a realização de prototipagem, testes e validações contínuas, o que possibilita ajustes e refinamentos constantes.</a:t>
            </a:r>
          </a:p>
          <a:p>
            <a:pPr algn="just" fontAlgn="auto"/>
            <a:endParaRPr lang="pt-BR" dirty="0">
              <a:highlight>
                <a:srgbClr val="FFFFFF"/>
              </a:highlight>
            </a:endParaRPr>
          </a:p>
        </p:txBody>
      </p:sp>
    </p:spTree>
    <p:extLst>
      <p:ext uri="{BB962C8B-B14F-4D97-AF65-F5344CB8AC3E}">
        <p14:creationId xmlns:p14="http://schemas.microsoft.com/office/powerpoint/2010/main" val="62915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E8E3DFF-567E-5050-1846-415EE296E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
            <a:ext cx="10693400" cy="752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04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E008470-14C7-FBEC-76A6-5740EC3BEAFB}"/>
              </a:ext>
            </a:extLst>
          </p:cNvPr>
          <p:cNvSpPr txBox="1"/>
          <p:nvPr/>
        </p:nvSpPr>
        <p:spPr>
          <a:xfrm>
            <a:off x="0" y="0"/>
            <a:ext cx="10693400" cy="3954929"/>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Modelos Ágeis</a:t>
            </a:r>
          </a:p>
          <a:p>
            <a:pPr algn="l"/>
            <a:endParaRPr lang="pt-BR" sz="2800" u="sng" dirty="0">
              <a:effectLst>
                <a:outerShdw blurRad="38100" dist="38100" dir="2700000" algn="tl">
                  <a:srgbClr val="000000">
                    <a:alpha val="43137"/>
                  </a:srgbClr>
                </a:outerShdw>
              </a:effectLst>
              <a:highlight>
                <a:srgbClr val="FBFBFB"/>
              </a:highlight>
              <a:latin typeface="+mj-lt"/>
            </a:endParaRPr>
          </a:p>
          <a:p>
            <a:pPr marL="342900" indent="-342900">
              <a:buFont typeface="Wingdings" panose="05000000000000000000" pitchFamily="2" charset="2"/>
              <a:buChar char="à"/>
            </a:pPr>
            <a:r>
              <a:rPr lang="pt-BR" sz="2400" b="1" i="1" u="sng" dirty="0">
                <a:solidFill>
                  <a:srgbClr val="212121"/>
                </a:solidFill>
                <a:effectLst/>
                <a:highlight>
                  <a:srgbClr val="FFFFFF"/>
                </a:highlight>
                <a:latin typeface="Montserrat" panose="00000500000000000000" pitchFamily="2" charset="0"/>
              </a:rPr>
              <a:t>SCRUM</a:t>
            </a:r>
          </a:p>
          <a:p>
            <a:pPr algn="just"/>
            <a:endParaRPr lang="pt-BR" sz="2000" dirty="0">
              <a:highlight>
                <a:srgbClr val="FFFFFF"/>
              </a:highlight>
            </a:endParaRPr>
          </a:p>
          <a:p>
            <a:pPr algn="just"/>
            <a:r>
              <a:rPr lang="pt-BR" dirty="0">
                <a:highlight>
                  <a:srgbClr val="FFFFFF"/>
                </a:highlight>
              </a:rPr>
              <a:t>O Scrum é uma metodologia ágil amplamente adotada no  desenvolvimento de software, conhecida por sua flexibilidade e abordagem iterativa e incremental. Essa abordagem é centrada em um processo iterativo e incremental, conhecido como sprints, que são ciclos de desenvolvimento de duração fixa, geralmente entre duas a quatro semanas. O Scrum é projetado para oferecer valor rapidamente e ao longo do projeto, adaptando-se às mudanças rapidamente e com eficiência.</a:t>
            </a:r>
          </a:p>
          <a:p>
            <a:pPr algn="l"/>
            <a:endParaRPr lang="pt-BR" sz="2500" u="sng" dirty="0">
              <a:effectLst>
                <a:outerShdw blurRad="38100" dist="38100" dir="2700000" algn="tl">
                  <a:srgbClr val="000000">
                    <a:alpha val="43137"/>
                  </a:srgbClr>
                </a:outerShdw>
              </a:effectLst>
              <a:highlight>
                <a:srgbClr val="FBFBFB"/>
              </a:highlight>
              <a:latin typeface="+mj-lt"/>
            </a:endParaRPr>
          </a:p>
        </p:txBody>
      </p:sp>
    </p:spTree>
    <p:extLst>
      <p:ext uri="{BB962C8B-B14F-4D97-AF65-F5344CB8AC3E}">
        <p14:creationId xmlns:p14="http://schemas.microsoft.com/office/powerpoint/2010/main" val="207001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
        <p:nvSpPr>
          <p:cNvPr id="2" name="CaixaDeTexto 1"/>
          <p:cNvSpPr txBox="1"/>
          <p:nvPr/>
        </p:nvSpPr>
        <p:spPr>
          <a:xfrm>
            <a:off x="0" y="-48126"/>
            <a:ext cx="10692892" cy="6740307"/>
          </a:xfrm>
          <a:prstGeom prst="rect">
            <a:avLst/>
          </a:prstGeom>
          <a:noFill/>
        </p:spPr>
        <p:txBody>
          <a:bodyPr wrap="square" rtlCol="0">
            <a:spAutoFit/>
          </a:bodyPr>
          <a:lstStyle/>
          <a:p>
            <a:pPr algn="ctr"/>
            <a:r>
              <a:rPr lang="pt-BR" sz="7200" b="1" dirty="0">
                <a:solidFill>
                  <a:schemeClr val="bg1"/>
                </a:solidFill>
              </a:rPr>
              <a:t>Tema 2 - Modelos de ciclo de vida, metodologias ágeis	(Scrum,	XP), abordagens tradicionais (cascata, espiral) e métodos híbridos.</a:t>
            </a:r>
          </a:p>
        </p:txBody>
      </p:sp>
    </p:spTree>
    <p:extLst>
      <p:ext uri="{BB962C8B-B14F-4D97-AF65-F5344CB8AC3E}">
        <p14:creationId xmlns:p14="http://schemas.microsoft.com/office/powerpoint/2010/main" val="291656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294242A2-F04F-DDB4-C458-F80DC2B5340B}"/>
              </a:ext>
            </a:extLst>
          </p:cNvPr>
          <p:cNvSpPr txBox="1"/>
          <p:nvPr/>
        </p:nvSpPr>
        <p:spPr>
          <a:xfrm>
            <a:off x="-3342" y="21262"/>
            <a:ext cx="10696742" cy="6340197"/>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Estrutura do Scrum</a:t>
            </a:r>
          </a:p>
          <a:p>
            <a:pPr algn="just"/>
            <a:r>
              <a:rPr lang="pt-BR" b="0" i="0" dirty="0">
                <a:effectLst/>
                <a:highlight>
                  <a:srgbClr val="FFFFFF"/>
                </a:highlight>
              </a:rPr>
              <a:t>O Scrum é estruturado em rituais que são realizados pelo time Scrum ao longo do desenvolvimento do projeto e ao longo de cada iteração.</a:t>
            </a:r>
          </a:p>
          <a:p>
            <a:pPr algn="just">
              <a:buFont typeface="Arial" panose="020B0604020202020204" pitchFamily="34" charset="0"/>
              <a:buChar char="•"/>
            </a:pPr>
            <a:r>
              <a:rPr lang="pt-BR" b="1" i="0" dirty="0">
                <a:effectLst/>
                <a:highlight>
                  <a:srgbClr val="FFFFFF"/>
                </a:highlight>
              </a:rPr>
              <a:t> </a:t>
            </a:r>
            <a:r>
              <a:rPr lang="pt-BR" b="1" i="0" dirty="0" err="1">
                <a:effectLst/>
                <a:highlight>
                  <a:srgbClr val="FFFFFF"/>
                </a:highlight>
              </a:rPr>
              <a:t>Product</a:t>
            </a:r>
            <a:r>
              <a:rPr lang="pt-BR" b="1" i="0" dirty="0">
                <a:effectLst/>
                <a:highlight>
                  <a:srgbClr val="FFFFFF"/>
                </a:highlight>
              </a:rPr>
              <a:t> Backlog:</a:t>
            </a:r>
            <a:r>
              <a:rPr lang="pt-BR" b="0" i="0" dirty="0">
                <a:effectLst/>
                <a:highlight>
                  <a:srgbClr val="FFFFFF"/>
                </a:highlight>
              </a:rPr>
              <a:t> Uma lista dinâmica de funcionalidades e melhorias priorizadas pelo </a:t>
            </a:r>
            <a:r>
              <a:rPr lang="pt-BR" b="0" i="0" dirty="0" err="1">
                <a:effectLst/>
                <a:highlight>
                  <a:srgbClr val="FFFFFF"/>
                </a:highlight>
              </a:rPr>
              <a:t>Product</a:t>
            </a:r>
            <a:r>
              <a:rPr lang="pt-BR" b="0" i="0" dirty="0">
                <a:effectLst/>
                <a:highlight>
                  <a:srgbClr val="FFFFFF"/>
                </a:highlight>
              </a:rPr>
              <a:t> </a:t>
            </a:r>
            <a:r>
              <a:rPr lang="pt-BR" b="0" i="0" dirty="0" err="1">
                <a:effectLst/>
                <a:highlight>
                  <a:srgbClr val="FFFFFF"/>
                </a:highlight>
              </a:rPr>
              <a:t>Owner</a:t>
            </a:r>
            <a:r>
              <a:rPr lang="pt-BR" b="0" i="0" dirty="0">
                <a:effectLst/>
                <a:highlight>
                  <a:srgbClr val="FFFFFF"/>
                </a:highlight>
              </a:rPr>
              <a:t> que precisam ser implementadas na aplicação. </a:t>
            </a:r>
          </a:p>
          <a:p>
            <a:pPr algn="just">
              <a:buFont typeface="Arial" panose="020B0604020202020204" pitchFamily="34" charset="0"/>
              <a:buChar char="•"/>
            </a:pPr>
            <a:r>
              <a:rPr lang="pt-BR" b="1" i="0" dirty="0">
                <a:effectLst/>
                <a:highlight>
                  <a:srgbClr val="FFFFFF"/>
                </a:highlight>
              </a:rPr>
              <a:t> Sprint Planning:</a:t>
            </a:r>
            <a:r>
              <a:rPr lang="pt-BR" b="0" i="0" dirty="0">
                <a:effectLst/>
                <a:highlight>
                  <a:srgbClr val="FFFFFF"/>
                </a:highlight>
              </a:rPr>
              <a:t> Reunião onde a equipe seleciona itens do </a:t>
            </a:r>
            <a:r>
              <a:rPr lang="pt-BR" b="0" i="0" dirty="0" err="1">
                <a:effectLst/>
                <a:highlight>
                  <a:srgbClr val="FFFFFF"/>
                </a:highlight>
              </a:rPr>
              <a:t>Product</a:t>
            </a:r>
            <a:r>
              <a:rPr lang="pt-BR" b="0" i="0" dirty="0">
                <a:effectLst/>
                <a:highlight>
                  <a:srgbClr val="FFFFFF"/>
                </a:highlight>
              </a:rPr>
              <a:t> Backlog para trabalhar durante a próxima Sprint.</a:t>
            </a:r>
          </a:p>
          <a:p>
            <a:pPr algn="just">
              <a:buFont typeface="Arial" panose="020B0604020202020204" pitchFamily="34" charset="0"/>
              <a:buChar char="•"/>
            </a:pPr>
            <a:r>
              <a:rPr lang="pt-BR" b="1" i="0" dirty="0">
                <a:effectLst/>
                <a:highlight>
                  <a:srgbClr val="FFFFFF"/>
                </a:highlight>
              </a:rPr>
              <a:t> Sprint:</a:t>
            </a:r>
            <a:r>
              <a:rPr lang="pt-BR" b="0" i="0" dirty="0">
                <a:effectLst/>
                <a:highlight>
                  <a:srgbClr val="FFFFFF"/>
                </a:highlight>
              </a:rPr>
              <a:t> Um período de tempo fixo (geralmente 2 a 4 semanas) durante o qual a equipe desenvolve e entrega incrementos de </a:t>
            </a:r>
            <a:r>
              <a:rPr lang="pt-BR" b="0" i="0" u="none" strike="noStrike" dirty="0">
                <a:effectLst/>
                <a:highlight>
                  <a:srgbClr val="FFFFFF"/>
                </a:highlight>
              </a:rPr>
              <a:t> software</a:t>
            </a:r>
            <a:r>
              <a:rPr lang="pt-BR" b="0" i="0" dirty="0">
                <a:effectLst/>
                <a:highlight>
                  <a:srgbClr val="FFFFFF"/>
                </a:highlight>
              </a:rPr>
              <a:t>.</a:t>
            </a:r>
          </a:p>
          <a:p>
            <a:pPr algn="just">
              <a:buFont typeface="Arial" panose="020B0604020202020204" pitchFamily="34" charset="0"/>
              <a:buChar char="•"/>
            </a:pPr>
            <a:r>
              <a:rPr lang="pt-BR" b="1" i="0" dirty="0">
                <a:effectLst/>
                <a:highlight>
                  <a:srgbClr val="FFFFFF"/>
                </a:highlight>
              </a:rPr>
              <a:t> Daily Scrum</a:t>
            </a:r>
            <a:r>
              <a:rPr lang="pt-BR" b="0" i="0" dirty="0">
                <a:effectLst/>
                <a:highlight>
                  <a:srgbClr val="FFFFFF"/>
                </a:highlight>
              </a:rPr>
              <a:t>: Reunião diária curta onde a equipe compartilha atualizações e discute impedimentos.</a:t>
            </a:r>
          </a:p>
          <a:p>
            <a:pPr algn="just">
              <a:buFont typeface="Arial" panose="020B0604020202020204" pitchFamily="34" charset="0"/>
              <a:buChar char="•"/>
            </a:pPr>
            <a:r>
              <a:rPr lang="pt-BR" b="1" i="0" dirty="0">
                <a:effectLst/>
                <a:highlight>
                  <a:srgbClr val="FFFFFF"/>
                </a:highlight>
              </a:rPr>
              <a:t> Sprint Review</a:t>
            </a:r>
            <a:r>
              <a:rPr lang="pt-BR" b="0" i="0" dirty="0">
                <a:effectLst/>
                <a:highlight>
                  <a:srgbClr val="FFFFFF"/>
                </a:highlight>
              </a:rPr>
              <a:t>: Reunião ao final de cada Sprint para revisar e demonstrar o trabalho realizado.</a:t>
            </a:r>
          </a:p>
          <a:p>
            <a:pPr algn="just">
              <a:buFont typeface="Arial" panose="020B0604020202020204" pitchFamily="34" charset="0"/>
              <a:buChar char="•"/>
            </a:pPr>
            <a:r>
              <a:rPr lang="pt-BR" b="1" i="0" dirty="0">
                <a:effectLst/>
                <a:highlight>
                  <a:srgbClr val="FFFFFF"/>
                </a:highlight>
              </a:rPr>
              <a:t> Sprint </a:t>
            </a:r>
            <a:r>
              <a:rPr lang="pt-BR" b="1" i="0" dirty="0" err="1">
                <a:effectLst/>
                <a:highlight>
                  <a:srgbClr val="FFFFFF"/>
                </a:highlight>
              </a:rPr>
              <a:t>Retrospective</a:t>
            </a:r>
            <a:r>
              <a:rPr lang="pt-BR" b="1" i="0" dirty="0">
                <a:effectLst/>
                <a:highlight>
                  <a:srgbClr val="FFFFFF"/>
                </a:highlight>
              </a:rPr>
              <a:t>:</a:t>
            </a:r>
            <a:r>
              <a:rPr lang="pt-BR" b="0" i="0" dirty="0">
                <a:effectLst/>
                <a:highlight>
                  <a:srgbClr val="FFFFFF"/>
                </a:highlight>
              </a:rPr>
              <a:t> Uma análise retrospectiva no final de cada Sprint para identificar melhorias contínuas no processo.</a:t>
            </a:r>
          </a:p>
          <a:p>
            <a:pPr algn="just">
              <a:buFont typeface="Arial" panose="020B0604020202020204" pitchFamily="34" charset="0"/>
              <a:buChar char="•"/>
            </a:pPr>
            <a:r>
              <a:rPr lang="pt-BR" dirty="0">
                <a:highlight>
                  <a:srgbClr val="FFFFFF"/>
                </a:highlight>
              </a:rPr>
              <a:t> </a:t>
            </a:r>
            <a:r>
              <a:rPr lang="pt-BR" b="1" dirty="0">
                <a:highlight>
                  <a:srgbClr val="FFFFFF"/>
                </a:highlight>
              </a:rPr>
              <a:t>Backlog </a:t>
            </a:r>
            <a:r>
              <a:rPr lang="pt-BR" b="1" dirty="0" err="1">
                <a:highlight>
                  <a:srgbClr val="FFFFFF"/>
                </a:highlight>
              </a:rPr>
              <a:t>Refinement</a:t>
            </a:r>
            <a:r>
              <a:rPr lang="pt-BR" b="1" dirty="0">
                <a:highlight>
                  <a:srgbClr val="FFFFFF"/>
                </a:highlight>
              </a:rPr>
              <a:t>: </a:t>
            </a:r>
            <a:r>
              <a:rPr lang="pt-BR" dirty="0">
                <a:highlight>
                  <a:srgbClr val="FFFFFF"/>
                </a:highlight>
              </a:rPr>
              <a:t>muitas equipes realizam sessões de refinamento do backlog (também conhecido como </a:t>
            </a:r>
            <a:r>
              <a:rPr lang="pt-BR" dirty="0" err="1">
                <a:highlight>
                  <a:srgbClr val="FFFFFF"/>
                </a:highlight>
              </a:rPr>
              <a:t>grooming</a:t>
            </a:r>
            <a:r>
              <a:rPr lang="pt-BR" dirty="0">
                <a:highlight>
                  <a:srgbClr val="FFFFFF"/>
                </a:highlight>
              </a:rPr>
              <a:t>) durante o sprint para revisar e ajustar o backlog do produto. Isso inclui reestimar tarefas, </a:t>
            </a:r>
            <a:r>
              <a:rPr lang="pt-BR" dirty="0" err="1">
                <a:highlight>
                  <a:srgbClr val="FFFFFF"/>
                </a:highlight>
              </a:rPr>
              <a:t>repriorizar</a:t>
            </a:r>
            <a:r>
              <a:rPr lang="pt-BR" dirty="0">
                <a:highlight>
                  <a:srgbClr val="FFFFFF"/>
                </a:highlight>
              </a:rPr>
              <a:t> itens e adicionar novos detalhes conforme necessário.</a:t>
            </a:r>
          </a:p>
          <a:p>
            <a:br>
              <a:rPr lang="pt-BR" dirty="0"/>
            </a:br>
            <a:endParaRPr lang="pt-BR" dirty="0"/>
          </a:p>
        </p:txBody>
      </p:sp>
    </p:spTree>
    <p:extLst>
      <p:ext uri="{BB962C8B-B14F-4D97-AF65-F5344CB8AC3E}">
        <p14:creationId xmlns:p14="http://schemas.microsoft.com/office/powerpoint/2010/main" val="304979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4B11FCE-3465-7B08-7C15-2F976F30E912}"/>
              </a:ext>
            </a:extLst>
          </p:cNvPr>
          <p:cNvSpPr txBox="1"/>
          <p:nvPr/>
        </p:nvSpPr>
        <p:spPr>
          <a:xfrm>
            <a:off x="-3342" y="0"/>
            <a:ext cx="10696742" cy="3431709"/>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Papéis do Scrum</a:t>
            </a:r>
          </a:p>
          <a:p>
            <a:pPr algn="just"/>
            <a:r>
              <a:rPr lang="pt-BR" b="0" i="0" dirty="0">
                <a:effectLst/>
                <a:highlight>
                  <a:srgbClr val="FFFFFF"/>
                </a:highlight>
                <a:latin typeface="+mj-lt"/>
              </a:rPr>
              <a:t>Cada um dos membros do time Scrum pode exercer um papel diferente e de suma importância para o andamento do projeto. </a:t>
            </a:r>
          </a:p>
          <a:p>
            <a:pPr algn="just"/>
            <a:endParaRPr lang="pt-BR" b="0" i="0" dirty="0">
              <a:effectLst/>
              <a:highlight>
                <a:srgbClr val="FFFFFF"/>
              </a:highlight>
              <a:latin typeface="+mj-lt"/>
            </a:endParaRPr>
          </a:p>
          <a:p>
            <a:pPr algn="just">
              <a:buFont typeface="Arial" panose="020B0604020202020204" pitchFamily="34" charset="0"/>
              <a:buChar char="•"/>
            </a:pPr>
            <a:r>
              <a:rPr lang="pt-BR" b="1" i="0" dirty="0">
                <a:effectLst/>
                <a:highlight>
                  <a:srgbClr val="FFFFFF"/>
                </a:highlight>
                <a:latin typeface="+mj-lt"/>
              </a:rPr>
              <a:t> </a:t>
            </a:r>
            <a:r>
              <a:rPr lang="pt-BR" b="1" i="0" dirty="0" err="1">
                <a:effectLst/>
                <a:highlight>
                  <a:srgbClr val="FFFFFF"/>
                </a:highlight>
                <a:latin typeface="+mj-lt"/>
              </a:rPr>
              <a:t>Product</a:t>
            </a:r>
            <a:r>
              <a:rPr lang="pt-BR" b="1" i="0" dirty="0">
                <a:effectLst/>
                <a:highlight>
                  <a:srgbClr val="FFFFFF"/>
                </a:highlight>
                <a:latin typeface="+mj-lt"/>
              </a:rPr>
              <a:t> </a:t>
            </a:r>
            <a:r>
              <a:rPr lang="pt-BR" b="1" i="0" dirty="0" err="1">
                <a:effectLst/>
                <a:highlight>
                  <a:srgbClr val="FFFFFF"/>
                </a:highlight>
                <a:latin typeface="+mj-lt"/>
              </a:rPr>
              <a:t>Owner</a:t>
            </a:r>
            <a:r>
              <a:rPr lang="pt-BR" b="1" i="0" dirty="0">
                <a:effectLst/>
                <a:highlight>
                  <a:srgbClr val="FFFFFF"/>
                </a:highlight>
                <a:latin typeface="+mj-lt"/>
              </a:rPr>
              <a:t>:</a:t>
            </a:r>
            <a:r>
              <a:rPr lang="pt-BR" b="0" i="0" dirty="0">
                <a:effectLst/>
                <a:highlight>
                  <a:srgbClr val="FFFFFF"/>
                </a:highlight>
                <a:latin typeface="+mj-lt"/>
              </a:rPr>
              <a:t> Responsável por definir prioridades e garantir que a equipe desenvolva funcionalidades que entreguem valor ao cliente ou usuário final.</a:t>
            </a:r>
          </a:p>
          <a:p>
            <a:pPr algn="just">
              <a:buFont typeface="Arial" panose="020B0604020202020204" pitchFamily="34" charset="0"/>
              <a:buChar char="•"/>
            </a:pPr>
            <a:r>
              <a:rPr lang="pt-BR" b="1" i="0" dirty="0">
                <a:effectLst/>
                <a:highlight>
                  <a:srgbClr val="FFFFFF"/>
                </a:highlight>
                <a:latin typeface="+mj-lt"/>
              </a:rPr>
              <a:t> Scrum Master:</a:t>
            </a:r>
            <a:r>
              <a:rPr lang="pt-BR" b="0" i="0" dirty="0">
                <a:effectLst/>
                <a:highlight>
                  <a:srgbClr val="FFFFFF"/>
                </a:highlight>
                <a:latin typeface="+mj-lt"/>
              </a:rPr>
              <a:t> Facilitador que ajuda a equipe a entender e implementar o Scrum de maneira eficaz.</a:t>
            </a:r>
          </a:p>
          <a:p>
            <a:pPr algn="just">
              <a:buFont typeface="Arial" panose="020B0604020202020204" pitchFamily="34" charset="0"/>
              <a:buChar char="•"/>
            </a:pPr>
            <a:r>
              <a:rPr lang="pt-BR" b="1" i="0" dirty="0">
                <a:effectLst/>
                <a:highlight>
                  <a:srgbClr val="FFFFFF"/>
                </a:highlight>
                <a:latin typeface="+mj-lt"/>
              </a:rPr>
              <a:t> Scrum Team:</a:t>
            </a:r>
            <a:r>
              <a:rPr lang="pt-BR" b="0" i="0" dirty="0">
                <a:effectLst/>
                <a:highlight>
                  <a:srgbClr val="FFFFFF"/>
                </a:highlight>
                <a:latin typeface="+mj-lt"/>
              </a:rPr>
              <a:t> A equipe de desenvolvimento responsável por entregar os incrementos de software.</a:t>
            </a:r>
          </a:p>
        </p:txBody>
      </p:sp>
    </p:spTree>
    <p:extLst>
      <p:ext uri="{BB962C8B-B14F-4D97-AF65-F5344CB8AC3E}">
        <p14:creationId xmlns:p14="http://schemas.microsoft.com/office/powerpoint/2010/main" val="2356146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8793D46-14A8-FB8B-F13C-9023E141D5DB}"/>
              </a:ext>
            </a:extLst>
          </p:cNvPr>
          <p:cNvSpPr txBox="1"/>
          <p:nvPr/>
        </p:nvSpPr>
        <p:spPr>
          <a:xfrm>
            <a:off x="-3342" y="0"/>
            <a:ext cx="10696742" cy="6663363"/>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Vantagens e Desafios do Scrum</a:t>
            </a:r>
          </a:p>
          <a:p>
            <a:pPr algn="l"/>
            <a:endParaRPr lang="pt-BR" b="0" i="0" dirty="0">
              <a:solidFill>
                <a:srgbClr val="222222"/>
              </a:solidFill>
              <a:effectLst/>
              <a:highlight>
                <a:srgbClr val="FFFFFF"/>
              </a:highlight>
              <a:latin typeface="Work Sans" pitchFamily="2" charset="0"/>
            </a:endParaRPr>
          </a:p>
          <a:p>
            <a:pPr algn="just"/>
            <a:r>
              <a:rPr lang="pt-BR" b="1" i="0" u="sng" dirty="0">
                <a:effectLst/>
                <a:highlight>
                  <a:srgbClr val="FFFFFF"/>
                </a:highlight>
                <a:latin typeface="+mj-lt"/>
              </a:rPr>
              <a:t>Dentre as vantagens destacamos</a:t>
            </a:r>
            <a:r>
              <a:rPr lang="pt-BR" b="0" i="0" dirty="0">
                <a:effectLst/>
                <a:highlight>
                  <a:srgbClr val="FFFFFF"/>
                </a:highlight>
                <a:latin typeface="+mj-lt"/>
              </a:rPr>
              <a:t>:</a:t>
            </a:r>
          </a:p>
          <a:p>
            <a:pPr algn="just"/>
            <a:endParaRPr lang="pt-BR" b="0" i="0" dirty="0">
              <a:effectLst/>
              <a:highlight>
                <a:srgbClr val="FFFFFF"/>
              </a:highlight>
              <a:latin typeface="+mj-lt"/>
            </a:endParaRPr>
          </a:p>
          <a:p>
            <a:pPr algn="just">
              <a:buFont typeface="Arial" panose="020B0604020202020204" pitchFamily="34" charset="0"/>
              <a:buChar char="•"/>
            </a:pPr>
            <a:r>
              <a:rPr lang="pt-BR" b="1" i="0" dirty="0">
                <a:effectLst/>
                <a:highlight>
                  <a:srgbClr val="FFFFFF"/>
                </a:highlight>
                <a:latin typeface="+mj-lt"/>
              </a:rPr>
              <a:t> Adaptabilidade:</a:t>
            </a:r>
            <a:r>
              <a:rPr lang="pt-BR" b="0" i="0" dirty="0">
                <a:effectLst/>
                <a:highlight>
                  <a:srgbClr val="FFFFFF"/>
                </a:highlight>
                <a:latin typeface="+mj-lt"/>
              </a:rPr>
              <a:t> O Scrum é altamente adaptável a mudanças nos requisitos durante o desenvolvimento.</a:t>
            </a:r>
          </a:p>
          <a:p>
            <a:pPr algn="just">
              <a:buFont typeface="Arial" panose="020B0604020202020204" pitchFamily="34" charset="0"/>
              <a:buChar char="•"/>
            </a:pPr>
            <a:r>
              <a:rPr lang="pt-BR" b="1" i="0" dirty="0">
                <a:effectLst/>
                <a:highlight>
                  <a:srgbClr val="FFFFFF"/>
                </a:highlight>
                <a:latin typeface="+mj-lt"/>
              </a:rPr>
              <a:t> Entrega incremental:</a:t>
            </a:r>
            <a:r>
              <a:rPr lang="pt-BR" b="0" i="0" dirty="0">
                <a:effectLst/>
                <a:highlight>
                  <a:srgbClr val="FFFFFF"/>
                </a:highlight>
                <a:latin typeface="+mj-lt"/>
              </a:rPr>
              <a:t> Os incrementos regulares permitem que as partes interessadas vejam resultados tangíveis frequentemente.</a:t>
            </a:r>
          </a:p>
          <a:p>
            <a:pPr algn="just">
              <a:buFont typeface="Arial" panose="020B0604020202020204" pitchFamily="34" charset="0"/>
              <a:buChar char="•"/>
            </a:pPr>
            <a:r>
              <a:rPr lang="pt-BR" b="1" i="0" dirty="0">
                <a:effectLst/>
                <a:highlight>
                  <a:srgbClr val="FFFFFF"/>
                </a:highlight>
                <a:latin typeface="+mj-lt"/>
              </a:rPr>
              <a:t> Colaboração intensa:</a:t>
            </a:r>
            <a:r>
              <a:rPr lang="pt-BR" b="0" i="0" dirty="0">
                <a:effectLst/>
                <a:highlight>
                  <a:srgbClr val="FFFFFF"/>
                </a:highlight>
                <a:latin typeface="+mj-lt"/>
              </a:rPr>
              <a:t> Promove a colaboração contínua entre membros da equipe e partes interessadas.</a:t>
            </a:r>
          </a:p>
          <a:p>
            <a:pPr algn="just">
              <a:buFont typeface="Arial" panose="020B0604020202020204" pitchFamily="34" charset="0"/>
              <a:buChar char="•"/>
            </a:pPr>
            <a:endParaRPr lang="pt-BR" b="0" i="0" dirty="0">
              <a:effectLst/>
              <a:highlight>
                <a:srgbClr val="FFFFFF"/>
              </a:highlight>
              <a:latin typeface="+mj-lt"/>
            </a:endParaRPr>
          </a:p>
          <a:p>
            <a:pPr algn="just"/>
            <a:r>
              <a:rPr lang="pt-BR" b="1" u="sng" dirty="0">
                <a:highlight>
                  <a:srgbClr val="FFFFFF"/>
                </a:highlight>
                <a:latin typeface="+mj-lt"/>
              </a:rPr>
              <a:t>Já os desafios dessa metodologia são os seguintes</a:t>
            </a:r>
            <a:r>
              <a:rPr lang="pt-BR" b="0" i="0" dirty="0">
                <a:effectLst/>
                <a:highlight>
                  <a:srgbClr val="FFFFFF"/>
                </a:highlight>
                <a:latin typeface="+mj-lt"/>
              </a:rPr>
              <a:t>:</a:t>
            </a:r>
          </a:p>
          <a:p>
            <a:pPr algn="just"/>
            <a:endParaRPr lang="pt-BR" b="0" i="0" dirty="0">
              <a:effectLst/>
              <a:highlight>
                <a:srgbClr val="FFFFFF"/>
              </a:highlight>
              <a:latin typeface="+mj-lt"/>
            </a:endParaRPr>
          </a:p>
          <a:p>
            <a:pPr algn="just">
              <a:buFont typeface="Arial" panose="020B0604020202020204" pitchFamily="34" charset="0"/>
              <a:buChar char="•"/>
            </a:pPr>
            <a:r>
              <a:rPr lang="pt-BR" b="1" i="0" dirty="0">
                <a:effectLst/>
                <a:highlight>
                  <a:srgbClr val="FFFFFF"/>
                </a:highlight>
                <a:latin typeface="+mj-lt"/>
              </a:rPr>
              <a:t> Aprendizado inicial:</a:t>
            </a:r>
            <a:r>
              <a:rPr lang="pt-BR" b="0" i="0" dirty="0">
                <a:effectLst/>
                <a:highlight>
                  <a:srgbClr val="FFFFFF"/>
                </a:highlight>
                <a:latin typeface="+mj-lt"/>
              </a:rPr>
              <a:t> Requer uma compreensão sólida dos conceitos e uma transição suave para quem vem de outras metodologias, a fim de evitar problemas iniciais.</a:t>
            </a:r>
          </a:p>
          <a:p>
            <a:pPr algn="just">
              <a:buFont typeface="Arial" panose="020B0604020202020204" pitchFamily="34" charset="0"/>
              <a:buChar char="•"/>
            </a:pPr>
            <a:r>
              <a:rPr lang="pt-BR" b="1" i="0" dirty="0">
                <a:effectLst/>
                <a:highlight>
                  <a:srgbClr val="FFFFFF"/>
                </a:highlight>
                <a:latin typeface="+mj-lt"/>
              </a:rPr>
              <a:t> Envolvimento do cliente:</a:t>
            </a:r>
            <a:r>
              <a:rPr lang="pt-BR" b="0" i="0" dirty="0">
                <a:effectLst/>
                <a:highlight>
                  <a:srgbClr val="FFFFFF"/>
                </a:highlight>
                <a:latin typeface="+mj-lt"/>
              </a:rPr>
              <a:t> A necessidade de feedback constante do cliente pode ser desafiadora em projetos com clientes pouco disponíveis.</a:t>
            </a:r>
          </a:p>
          <a:p>
            <a:pPr algn="just">
              <a:buFont typeface="Arial" panose="020B0604020202020204" pitchFamily="34" charset="0"/>
              <a:buChar char="•"/>
            </a:pPr>
            <a:r>
              <a:rPr lang="pt-BR" b="1" i="0" dirty="0">
                <a:effectLst/>
                <a:highlight>
                  <a:srgbClr val="FFFFFF"/>
                </a:highlight>
                <a:latin typeface="+mj-lt"/>
              </a:rPr>
              <a:t> Mudança cultural</a:t>
            </a:r>
            <a:r>
              <a:rPr lang="pt-BR" b="0" i="0" dirty="0">
                <a:effectLst/>
                <a:highlight>
                  <a:srgbClr val="FFFFFF"/>
                </a:highlight>
                <a:latin typeface="+mj-lt"/>
              </a:rPr>
              <a:t>: Adotar uma mentalidade ágil pode exigir mudanças culturais significativas na organização e nos times. Times que já atuaram com metodologias tradicionais tendem a apresentar maior resistência à essa mudança e podem comprometer o andamento do projeto. </a:t>
            </a:r>
          </a:p>
        </p:txBody>
      </p:sp>
    </p:spTree>
    <p:extLst>
      <p:ext uri="{BB962C8B-B14F-4D97-AF65-F5344CB8AC3E}">
        <p14:creationId xmlns:p14="http://schemas.microsoft.com/office/powerpoint/2010/main" val="1558279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411AA08-B267-AD00-2A39-3B46E74A3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8" y="324247"/>
            <a:ext cx="9649072"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3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706A283-EAE5-9E71-E14F-5FA9C8844BF7}"/>
              </a:ext>
            </a:extLst>
          </p:cNvPr>
          <p:cNvSpPr txBox="1"/>
          <p:nvPr/>
        </p:nvSpPr>
        <p:spPr>
          <a:xfrm>
            <a:off x="17236" y="0"/>
            <a:ext cx="10676163" cy="4755148"/>
          </a:xfrm>
          <a:prstGeom prst="rect">
            <a:avLst/>
          </a:prstGeom>
          <a:noFill/>
        </p:spPr>
        <p:txBody>
          <a:bodyPr wrap="square">
            <a:spAutoFit/>
          </a:bodyPr>
          <a:lstStyle/>
          <a:p>
            <a:pPr marL="342900" indent="-342900">
              <a:buFont typeface="Wingdings" panose="05000000000000000000" pitchFamily="2" charset="2"/>
              <a:buChar char="à"/>
            </a:pPr>
            <a:r>
              <a:rPr lang="pt-BR" sz="2400" b="1" i="1" u="sng" dirty="0">
                <a:solidFill>
                  <a:srgbClr val="212121"/>
                </a:solidFill>
                <a:highlight>
                  <a:srgbClr val="FFFFFF"/>
                </a:highlight>
                <a:latin typeface="Montserrat" panose="00000500000000000000" pitchFamily="2" charset="0"/>
              </a:rPr>
              <a:t>Extreme </a:t>
            </a:r>
            <a:r>
              <a:rPr lang="pt-BR" sz="2400" b="1" i="1" u="sng" dirty="0" err="1">
                <a:solidFill>
                  <a:srgbClr val="212121"/>
                </a:solidFill>
                <a:highlight>
                  <a:srgbClr val="FFFFFF"/>
                </a:highlight>
                <a:latin typeface="Montserrat" panose="00000500000000000000" pitchFamily="2" charset="0"/>
              </a:rPr>
              <a:t>Programming</a:t>
            </a:r>
            <a:r>
              <a:rPr lang="pt-BR" sz="2400" b="1" i="1" u="sng" dirty="0">
                <a:solidFill>
                  <a:srgbClr val="212121"/>
                </a:solidFill>
                <a:highlight>
                  <a:srgbClr val="FFFFFF"/>
                </a:highlight>
                <a:latin typeface="Montserrat" panose="00000500000000000000" pitchFamily="2" charset="0"/>
              </a:rPr>
              <a:t> (XP)</a:t>
            </a:r>
          </a:p>
          <a:p>
            <a:pPr marL="342900" indent="-342900">
              <a:buFont typeface="Wingdings" panose="05000000000000000000" pitchFamily="2" charset="2"/>
              <a:buChar char="à"/>
            </a:pPr>
            <a:endParaRPr lang="pt-BR" sz="2400" b="1" i="1" u="sng" dirty="0">
              <a:solidFill>
                <a:srgbClr val="212121"/>
              </a:solidFill>
              <a:highlight>
                <a:srgbClr val="FFFFFF"/>
              </a:highlight>
              <a:latin typeface="Montserrat" panose="00000500000000000000" pitchFamily="2" charset="0"/>
            </a:endParaRPr>
          </a:p>
          <a:p>
            <a:pPr algn="just"/>
            <a:r>
              <a:rPr lang="pt-BR" dirty="0">
                <a:highlight>
                  <a:srgbClr val="FFFFFF"/>
                </a:highlight>
                <a:latin typeface="+mj-lt"/>
              </a:rPr>
              <a:t>É uma metodologia ágil que prioriza a entrega contínua de software de alta qualidade através da adoção de práticas técnicas rigorosas e da promoção de valores como comunicação, feedback, simplicidade e coragem. O XP incentiva a colaboração estreita entre os desenvolvedores e os clientes, permitindo um entendimento claro dos requisitos e uma resposta rápida às mudanças.</a:t>
            </a:r>
          </a:p>
          <a:p>
            <a:pPr algn="just"/>
            <a:r>
              <a:rPr lang="pt-BR" dirty="0">
                <a:highlight>
                  <a:srgbClr val="FFFFFF"/>
                </a:highlight>
                <a:latin typeface="+mj-lt"/>
              </a:rPr>
              <a:t>As práticas centrais do XP incluem programação em pares, desenvolvimento orientado a testes, integração contínua, refatoração e propriedade coletiva do código. Estas práticas promovem a excelência técnica e a resiliência, garantindo que o software entregue seja de alta qualidade, fácil de manter e adaptável às mudanças no ambiente de projeto.</a:t>
            </a:r>
          </a:p>
          <a:p>
            <a:pPr algn="just"/>
            <a:endParaRPr lang="pt-BR" dirty="0">
              <a:highlight>
                <a:srgbClr val="FFFFFF"/>
              </a:highlight>
              <a:latin typeface="+mj-lt"/>
            </a:endParaRPr>
          </a:p>
          <a:p>
            <a:pPr algn="just"/>
            <a:endParaRPr lang="pt-BR" dirty="0">
              <a:highlight>
                <a:srgbClr val="FFFFFF"/>
              </a:highlight>
              <a:latin typeface="+mj-lt"/>
            </a:endParaRPr>
          </a:p>
          <a:p>
            <a:pPr algn="just"/>
            <a:endParaRPr lang="pt-BR" dirty="0">
              <a:highlight>
                <a:srgbClr val="FFFFFF"/>
              </a:highlight>
              <a:latin typeface="+mj-lt"/>
            </a:endParaRPr>
          </a:p>
          <a:p>
            <a:endParaRPr lang="pt-BR" sz="2400" b="1" i="1" u="sng" dirty="0">
              <a:solidFill>
                <a:srgbClr val="212121"/>
              </a:solidFill>
              <a:highlight>
                <a:srgbClr val="FFFFFF"/>
              </a:highlight>
              <a:latin typeface="Montserrat" panose="00000500000000000000" pitchFamily="2" charset="0"/>
            </a:endParaRPr>
          </a:p>
        </p:txBody>
      </p:sp>
    </p:spTree>
    <p:extLst>
      <p:ext uri="{BB962C8B-B14F-4D97-AF65-F5344CB8AC3E}">
        <p14:creationId xmlns:p14="http://schemas.microsoft.com/office/powerpoint/2010/main" val="370455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A593506-FCB1-1F36-53B2-01B619BF6A48}"/>
              </a:ext>
            </a:extLst>
          </p:cNvPr>
          <p:cNvSpPr txBox="1"/>
          <p:nvPr/>
        </p:nvSpPr>
        <p:spPr>
          <a:xfrm>
            <a:off x="8670" y="13785"/>
            <a:ext cx="10684729" cy="5801588"/>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Os papéis mais importantes do XP são:</a:t>
            </a:r>
          </a:p>
          <a:p>
            <a:pPr algn="l"/>
            <a:endParaRPr lang="pt-BR" sz="2800" u="sng" dirty="0">
              <a:effectLst>
                <a:outerShdw blurRad="38100" dist="38100" dir="2700000" algn="tl">
                  <a:srgbClr val="000000">
                    <a:alpha val="43137"/>
                  </a:srgbClr>
                </a:outerShdw>
              </a:effectLst>
              <a:highlight>
                <a:srgbClr val="FBFBFB"/>
              </a:highlight>
              <a:latin typeface="+mj-lt"/>
            </a:endParaRPr>
          </a:p>
          <a:p>
            <a:pPr algn="just"/>
            <a:r>
              <a:rPr lang="pt-BR" b="0" i="0" dirty="0">
                <a:effectLst/>
                <a:highlight>
                  <a:srgbClr val="FFFFFF"/>
                </a:highlight>
              </a:rPr>
              <a:t>• Os </a:t>
            </a:r>
            <a:r>
              <a:rPr lang="pt-BR" b="1" i="0" dirty="0">
                <a:effectLst/>
                <a:highlight>
                  <a:srgbClr val="FFFFFF"/>
                </a:highlight>
              </a:rPr>
              <a:t>programadores</a:t>
            </a:r>
            <a:r>
              <a:rPr lang="pt-BR" b="0" i="0" dirty="0">
                <a:effectLst/>
                <a:highlight>
                  <a:srgbClr val="FFFFFF"/>
                </a:highlight>
              </a:rPr>
              <a:t> que são maioria dos membros da equipe;</a:t>
            </a:r>
          </a:p>
          <a:p>
            <a:pPr algn="just"/>
            <a:br>
              <a:rPr lang="pt-BR" b="0" i="0" dirty="0">
                <a:effectLst/>
                <a:highlight>
                  <a:srgbClr val="FFFFFF"/>
                </a:highlight>
              </a:rPr>
            </a:br>
            <a:r>
              <a:rPr lang="pt-BR" b="0" i="0" dirty="0">
                <a:effectLst/>
                <a:highlight>
                  <a:srgbClr val="FFFFFF"/>
                </a:highlight>
              </a:rPr>
              <a:t>• O </a:t>
            </a:r>
            <a:r>
              <a:rPr lang="pt-BR" b="1" i="0" dirty="0">
                <a:effectLst/>
                <a:highlight>
                  <a:srgbClr val="FFFFFF"/>
                </a:highlight>
              </a:rPr>
              <a:t>coach</a:t>
            </a:r>
            <a:r>
              <a:rPr lang="pt-BR" b="0" i="0" dirty="0">
                <a:effectLst/>
                <a:highlight>
                  <a:srgbClr val="FFFFFF"/>
                </a:highlight>
              </a:rPr>
              <a:t> que geralmente é o programador mais experiente da equipe e deve assegurar que seus membros estejam executando as práticas propostas e garantir que a metodologia esteja sendo seguida;</a:t>
            </a:r>
          </a:p>
          <a:p>
            <a:pPr algn="just"/>
            <a:br>
              <a:rPr lang="pt-BR" b="0" i="0" dirty="0">
                <a:effectLst/>
                <a:highlight>
                  <a:srgbClr val="FFFFFF"/>
                </a:highlight>
              </a:rPr>
            </a:br>
            <a:r>
              <a:rPr lang="pt-BR" b="0" i="0" dirty="0">
                <a:effectLst/>
                <a:highlight>
                  <a:srgbClr val="FFFFFF"/>
                </a:highlight>
              </a:rPr>
              <a:t>• O </a:t>
            </a:r>
            <a:r>
              <a:rPr lang="pt-BR" b="1" i="0" dirty="0" err="1">
                <a:effectLst/>
                <a:highlight>
                  <a:srgbClr val="FFFFFF"/>
                </a:highlight>
              </a:rPr>
              <a:t>tracker</a:t>
            </a:r>
            <a:r>
              <a:rPr lang="pt-BR" b="1" i="0" dirty="0">
                <a:effectLst/>
                <a:highlight>
                  <a:srgbClr val="FFFFFF"/>
                </a:highlight>
              </a:rPr>
              <a:t> </a:t>
            </a:r>
            <a:r>
              <a:rPr lang="pt-BR" b="0" i="0" dirty="0">
                <a:effectLst/>
                <a:highlight>
                  <a:srgbClr val="FFFFFF"/>
                </a:highlight>
              </a:rPr>
              <a:t>é o desenvolvedor responsável por prover informações referentes ao progresso do projeto e por mostrar pontos que devem ser melhorados. É da responsabilidade do </a:t>
            </a:r>
            <a:r>
              <a:rPr lang="pt-BR" b="0" i="0" dirty="0" err="1">
                <a:effectLst/>
                <a:highlight>
                  <a:srgbClr val="FFFFFF"/>
                </a:highlight>
              </a:rPr>
              <a:t>tracker</a:t>
            </a:r>
            <a:r>
              <a:rPr lang="pt-BR" b="0" i="0" dirty="0">
                <a:effectLst/>
                <a:highlight>
                  <a:srgbClr val="FFFFFF"/>
                </a:highlight>
              </a:rPr>
              <a:t> elaborar os radiadores de informação.</a:t>
            </a:r>
          </a:p>
          <a:p>
            <a:pPr algn="just"/>
            <a:br>
              <a:rPr lang="pt-BR" b="0" i="0" dirty="0">
                <a:effectLst/>
                <a:highlight>
                  <a:srgbClr val="FFFFFF"/>
                </a:highlight>
              </a:rPr>
            </a:br>
            <a:r>
              <a:rPr lang="pt-BR" b="0" i="0" dirty="0">
                <a:effectLst/>
                <a:highlight>
                  <a:srgbClr val="FFFFFF"/>
                </a:highlight>
              </a:rPr>
              <a:t>• Na metodologia XP o </a:t>
            </a:r>
            <a:r>
              <a:rPr lang="pt-BR" b="1" i="0" dirty="0">
                <a:effectLst/>
                <a:highlight>
                  <a:srgbClr val="FFFFFF"/>
                </a:highlight>
              </a:rPr>
              <a:t>cliente</a:t>
            </a:r>
            <a:r>
              <a:rPr lang="pt-BR" b="0" i="0" dirty="0">
                <a:effectLst/>
                <a:highlight>
                  <a:srgbClr val="FFFFFF"/>
                </a:highlight>
              </a:rPr>
              <a:t> é considerado parte da equipe visto que ele conhece as regras do negócio, consegue definir prioridades funcionais do software e além de prover feedback do processo de desenvolvimento. Recomenda-se que o cliente esteja presente o tempo todo. Quando isto não for possível o coach assume o papel de cliente proxy, responsabilizando-se por repassar informações ao cliente real.</a:t>
            </a:r>
          </a:p>
        </p:txBody>
      </p:sp>
    </p:spTree>
    <p:extLst>
      <p:ext uri="{BB962C8B-B14F-4D97-AF65-F5344CB8AC3E}">
        <p14:creationId xmlns:p14="http://schemas.microsoft.com/office/powerpoint/2010/main" val="1415391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D4A13E9-3749-7D25-1708-09D0573B7BB7}"/>
              </a:ext>
            </a:extLst>
          </p:cNvPr>
          <p:cNvSpPr txBox="1"/>
          <p:nvPr/>
        </p:nvSpPr>
        <p:spPr>
          <a:xfrm>
            <a:off x="28484" y="0"/>
            <a:ext cx="10664916" cy="6232475"/>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rPr>
              <a:t>Práticas do Extreme </a:t>
            </a:r>
            <a:r>
              <a:rPr lang="pt-BR" u="sng" dirty="0" err="1">
                <a:effectLst>
                  <a:outerShdw blurRad="38100" dist="38100" dir="2700000" algn="tl">
                    <a:srgbClr val="000000">
                      <a:alpha val="43137"/>
                    </a:srgbClr>
                  </a:outerShdw>
                </a:effectLst>
                <a:highlight>
                  <a:srgbClr val="FBFBFB"/>
                </a:highlight>
                <a:latin typeface="+mj-lt"/>
              </a:rPr>
              <a:t>Programming</a:t>
            </a:r>
            <a:r>
              <a:rPr lang="pt-BR" u="sng" dirty="0">
                <a:effectLst>
                  <a:outerShdw blurRad="38100" dist="38100" dir="2700000" algn="tl">
                    <a:srgbClr val="000000">
                      <a:alpha val="43137"/>
                    </a:srgbClr>
                  </a:outerShdw>
                </a:effectLst>
                <a:highlight>
                  <a:srgbClr val="FBFBFB"/>
                </a:highlight>
                <a:latin typeface="+mj-lt"/>
              </a:rPr>
              <a:t> (XP)</a:t>
            </a:r>
          </a:p>
          <a:p>
            <a:pPr algn="just"/>
            <a:r>
              <a:rPr lang="pt-BR" b="0" i="0" dirty="0">
                <a:effectLst/>
                <a:highlight>
                  <a:srgbClr val="FFFFFF"/>
                </a:highlight>
                <a:latin typeface="+mj-lt"/>
              </a:rPr>
              <a:t>O XP apresenta algumas práticas que orientam a sua implementação e a forma como o time deve se portar para desenvolver um projeto do início ao fim sem grandes problemas.</a:t>
            </a:r>
          </a:p>
          <a:p>
            <a:pPr algn="just">
              <a:buFont typeface="Arial" panose="020B0604020202020204" pitchFamily="34" charset="0"/>
              <a:buChar char="•"/>
            </a:pPr>
            <a:r>
              <a:rPr lang="pt-BR" b="1" i="0" dirty="0">
                <a:effectLst/>
                <a:highlight>
                  <a:srgbClr val="FFFFFF"/>
                </a:highlight>
                <a:latin typeface="+mj-lt"/>
              </a:rPr>
              <a:t> Desenvolvimento Orientado a Testes (TDD):</a:t>
            </a:r>
            <a:r>
              <a:rPr lang="pt-BR" b="0" i="0" dirty="0">
                <a:effectLst/>
                <a:highlight>
                  <a:srgbClr val="FFFFFF"/>
                </a:highlight>
                <a:latin typeface="+mj-lt"/>
              </a:rPr>
              <a:t> A escrita de testes é priorizada antes mesmo da implementação do código, garantindo uma base sólida para a qualidade do software.</a:t>
            </a:r>
          </a:p>
          <a:p>
            <a:pPr algn="just">
              <a:buFont typeface="Arial" panose="020B0604020202020204" pitchFamily="34" charset="0"/>
              <a:buChar char="•"/>
            </a:pPr>
            <a:r>
              <a:rPr lang="pt-BR" b="1" i="0" dirty="0">
                <a:effectLst/>
                <a:highlight>
                  <a:srgbClr val="FFFFFF"/>
                </a:highlight>
                <a:latin typeface="+mj-lt"/>
              </a:rPr>
              <a:t> Programação em pares (</a:t>
            </a:r>
            <a:r>
              <a:rPr lang="pt-BR" b="1" i="0" dirty="0" err="1">
                <a:effectLst/>
                <a:highlight>
                  <a:srgbClr val="FFFFFF"/>
                </a:highlight>
                <a:latin typeface="+mj-lt"/>
              </a:rPr>
              <a:t>Pair</a:t>
            </a:r>
            <a:r>
              <a:rPr lang="pt-BR" b="1" i="0" dirty="0">
                <a:effectLst/>
                <a:highlight>
                  <a:srgbClr val="FFFFFF"/>
                </a:highlight>
                <a:latin typeface="+mj-lt"/>
              </a:rPr>
              <a:t> </a:t>
            </a:r>
            <a:r>
              <a:rPr lang="pt-BR" b="1" i="0" dirty="0" err="1">
                <a:effectLst/>
                <a:highlight>
                  <a:srgbClr val="FFFFFF"/>
                </a:highlight>
                <a:latin typeface="+mj-lt"/>
              </a:rPr>
              <a:t>Programming</a:t>
            </a:r>
            <a:r>
              <a:rPr lang="pt-BR" b="1" i="0" dirty="0">
                <a:effectLst/>
                <a:highlight>
                  <a:srgbClr val="FFFFFF"/>
                </a:highlight>
                <a:latin typeface="+mj-lt"/>
              </a:rPr>
              <a:t>):</a:t>
            </a:r>
            <a:r>
              <a:rPr lang="pt-BR" b="0" i="0" dirty="0">
                <a:effectLst/>
                <a:highlight>
                  <a:srgbClr val="FFFFFF"/>
                </a:highlight>
                <a:latin typeface="+mj-lt"/>
              </a:rPr>
              <a:t> Dois programadores trabalham juntos em uma única estação de trabalho, promovendo a colaboração e o compartilhamento de conhecimento.</a:t>
            </a:r>
          </a:p>
          <a:p>
            <a:pPr algn="just">
              <a:buFont typeface="Arial" panose="020B0604020202020204" pitchFamily="34" charset="0"/>
              <a:buChar char="•"/>
            </a:pPr>
            <a:r>
              <a:rPr lang="pt-BR" b="1" i="0" dirty="0">
                <a:effectLst/>
                <a:highlight>
                  <a:srgbClr val="FFFFFF"/>
                </a:highlight>
                <a:latin typeface="+mj-lt"/>
              </a:rPr>
              <a:t> Integração contínua:</a:t>
            </a:r>
            <a:r>
              <a:rPr lang="pt-BR" b="0" i="0" dirty="0">
                <a:effectLst/>
                <a:highlight>
                  <a:srgbClr val="FFFFFF"/>
                </a:highlight>
                <a:latin typeface="+mj-lt"/>
              </a:rPr>
              <a:t> As alterações no código são integradas regularmente, garantindo uma detecção rápida de possíveis problemas.</a:t>
            </a:r>
          </a:p>
          <a:p>
            <a:pPr algn="just">
              <a:buFont typeface="Arial" panose="020B0604020202020204" pitchFamily="34" charset="0"/>
              <a:buChar char="•"/>
            </a:pPr>
            <a:r>
              <a:rPr lang="pt-BR" b="1" i="0" dirty="0">
                <a:effectLst/>
                <a:highlight>
                  <a:srgbClr val="FFFFFF"/>
                </a:highlight>
                <a:latin typeface="+mj-lt"/>
              </a:rPr>
              <a:t> Refatoração constante:</a:t>
            </a:r>
            <a:r>
              <a:rPr lang="pt-BR" b="0" i="0" dirty="0">
                <a:effectLst/>
                <a:highlight>
                  <a:srgbClr val="FFFFFF"/>
                </a:highlight>
                <a:latin typeface="+mj-lt"/>
              </a:rPr>
              <a:t> Melhorias contínuas no código são realizadas para garantir sua legibilidade, manutenção e eficiência.</a:t>
            </a:r>
          </a:p>
          <a:p>
            <a:pPr algn="just">
              <a:buFont typeface="Arial" panose="020B0604020202020204" pitchFamily="34" charset="0"/>
              <a:buChar char="•"/>
            </a:pPr>
            <a:r>
              <a:rPr lang="pt-BR" b="1" i="0" dirty="0">
                <a:effectLst/>
                <a:highlight>
                  <a:srgbClr val="FFFFFF"/>
                </a:highlight>
                <a:latin typeface="+mj-lt"/>
              </a:rPr>
              <a:t> Jogo do planejamento (Planning Game):</a:t>
            </a:r>
            <a:r>
              <a:rPr lang="pt-BR" b="0" i="0" dirty="0">
                <a:effectLst/>
                <a:highlight>
                  <a:srgbClr val="FFFFFF"/>
                </a:highlight>
                <a:latin typeface="+mj-lt"/>
              </a:rPr>
              <a:t> Equipe de desenvolvimento e cliente colaboram para estabelecer prioridades e estimativas para as tarefas.</a:t>
            </a:r>
          </a:p>
          <a:p>
            <a:pPr algn="just">
              <a:buFont typeface="Arial" panose="020B0604020202020204" pitchFamily="34" charset="0"/>
              <a:buChar char="•"/>
            </a:pPr>
            <a:endParaRPr lang="pt-BR" dirty="0">
              <a:highlight>
                <a:srgbClr val="FFFFFF"/>
              </a:highlight>
              <a:latin typeface="+mj-lt"/>
            </a:endParaRPr>
          </a:p>
          <a:p>
            <a:pPr algn="just"/>
            <a:r>
              <a:rPr lang="pt-BR" b="1" u="sng" dirty="0">
                <a:highlight>
                  <a:srgbClr val="FFFFFF"/>
                </a:highlight>
                <a:latin typeface="+mj-lt"/>
              </a:rPr>
              <a:t>Importante</a:t>
            </a:r>
            <a:r>
              <a:rPr lang="pt-BR" dirty="0">
                <a:highlight>
                  <a:srgbClr val="FFFFFF"/>
                </a:highlight>
                <a:latin typeface="+mj-lt"/>
              </a:rPr>
              <a:t>: A </a:t>
            </a:r>
            <a:r>
              <a:rPr lang="pt-BR" b="1" dirty="0">
                <a:highlight>
                  <a:srgbClr val="FFFFFF"/>
                </a:highlight>
                <a:latin typeface="+mj-lt"/>
              </a:rPr>
              <a:t>XP</a:t>
            </a:r>
            <a:r>
              <a:rPr lang="pt-BR" dirty="0">
                <a:highlight>
                  <a:srgbClr val="FFFFFF"/>
                </a:highlight>
                <a:latin typeface="+mj-lt"/>
              </a:rPr>
              <a:t> enfatiza que não se deve fazer horas extras constantemente e, se isso ocorrer, existem problemas no projeto que devem ser resolvidos não com aumento de horas, mas com melhor planejamento. O </a:t>
            </a:r>
            <a:r>
              <a:rPr lang="pt-BR" b="1" dirty="0">
                <a:highlight>
                  <a:srgbClr val="FFFFFF"/>
                </a:highlight>
                <a:latin typeface="+mj-lt"/>
              </a:rPr>
              <a:t>Scrum</a:t>
            </a:r>
            <a:r>
              <a:rPr lang="pt-BR" dirty="0">
                <a:highlight>
                  <a:srgbClr val="FFFFFF"/>
                </a:highlight>
                <a:latin typeface="+mj-lt"/>
              </a:rPr>
              <a:t> enfatiza que equipes auto-organizáveis escolhem qual a melhor forma para completarem seu trabalho.</a:t>
            </a:r>
          </a:p>
          <a:p>
            <a:pPr algn="just"/>
            <a:endParaRPr lang="pt-BR" b="0" i="0" dirty="0">
              <a:effectLst/>
              <a:highlight>
                <a:srgbClr val="FFFFFF"/>
              </a:highlight>
              <a:latin typeface="+mj-lt"/>
            </a:endParaRPr>
          </a:p>
        </p:txBody>
      </p:sp>
    </p:spTree>
    <p:extLst>
      <p:ext uri="{BB962C8B-B14F-4D97-AF65-F5344CB8AC3E}">
        <p14:creationId xmlns:p14="http://schemas.microsoft.com/office/powerpoint/2010/main" val="2451126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áticas Do XP">
            <a:extLst>
              <a:ext uri="{FF2B5EF4-FFF2-40B4-BE49-F238E27FC236}">
                <a16:creationId xmlns:a16="http://schemas.microsoft.com/office/drawing/2014/main" id="{0FF34CE8-B784-2850-6955-AD457C6A4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256" y="180231"/>
            <a:ext cx="7992888"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30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422C83D-AEA0-A42E-A3F6-38E51509DA17}"/>
              </a:ext>
            </a:extLst>
          </p:cNvPr>
          <p:cNvSpPr txBox="1"/>
          <p:nvPr/>
        </p:nvSpPr>
        <p:spPr>
          <a:xfrm>
            <a:off x="-27482" y="0"/>
            <a:ext cx="10720881" cy="4401205"/>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Metodologia Híbrida</a:t>
            </a:r>
          </a:p>
          <a:p>
            <a:pPr algn="l"/>
            <a:endParaRPr lang="pt-BR" b="0" i="0" dirty="0">
              <a:solidFill>
                <a:srgbClr val="424242"/>
              </a:solidFill>
              <a:effectLst/>
              <a:highlight>
                <a:srgbClr val="FFFFFF"/>
              </a:highlight>
              <a:latin typeface="Open Sans" panose="020B0606030504020204" pitchFamily="34" charset="0"/>
            </a:endParaRPr>
          </a:p>
          <a:p>
            <a:pPr algn="just"/>
            <a:r>
              <a:rPr lang="pt-BR" b="0" i="0" dirty="0">
                <a:effectLst/>
                <a:highlight>
                  <a:srgbClr val="FFFFFF"/>
                </a:highlight>
              </a:rPr>
              <a:t>A metodologia híbrida é uma combinação de práticas ágeis e tradicionais, que busca aproveitar os benefícios de ambas as abordagens. A metodologia híbrida segue um planejamento detalhado e tem metas a longo prazo, mas também possui maior flexibilidade no gerenciamento e na execução das atividades. A metodologia híbrida permite adaptar-se aos diferentes cenários e necessidades dos projetos, mantendo um alto controle de qualidade.</a:t>
            </a:r>
          </a:p>
          <a:p>
            <a:pPr algn="just"/>
            <a:endParaRPr lang="pt-BR" b="0" i="0" dirty="0">
              <a:effectLst/>
              <a:highlight>
                <a:srgbClr val="FFFFFF"/>
              </a:highlight>
            </a:endParaRPr>
          </a:p>
          <a:p>
            <a:pPr algn="just"/>
            <a:r>
              <a:rPr lang="pt-BR" b="0" i="0" dirty="0">
                <a:effectLst/>
                <a:highlight>
                  <a:srgbClr val="FFFFFF"/>
                </a:highlight>
              </a:rPr>
              <a:t>A utilização de metodologia híbrida depende do tipo, da complexidade e do contexto do projeto. Alguns projetos podem se beneficiar mais de uma abordagem ágil pura, outros de uma abordagem tradicional pura, e outros de uma mistura das duas. A escolha da metodologia híbrida deve levar em conta as características do projeto, as expectativas do cliente, os recursos disponíveis e os riscos envolvidos.</a:t>
            </a:r>
          </a:p>
        </p:txBody>
      </p:sp>
    </p:spTree>
    <p:extLst>
      <p:ext uri="{BB962C8B-B14F-4D97-AF65-F5344CB8AC3E}">
        <p14:creationId xmlns:p14="http://schemas.microsoft.com/office/powerpoint/2010/main" val="1924779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6CC232C-3118-6F15-F2D2-58B0934E0A7C}"/>
              </a:ext>
            </a:extLst>
          </p:cNvPr>
          <p:cNvSpPr txBox="1"/>
          <p:nvPr/>
        </p:nvSpPr>
        <p:spPr>
          <a:xfrm>
            <a:off x="15785" y="3768"/>
            <a:ext cx="10677615" cy="5370701"/>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Modelo Espiral</a:t>
            </a:r>
          </a:p>
          <a:p>
            <a:endParaRPr lang="pt-BR" dirty="0"/>
          </a:p>
          <a:p>
            <a:pPr algn="just"/>
            <a:r>
              <a:rPr lang="pt-BR" b="0" i="0" dirty="0">
                <a:effectLst/>
                <a:highlight>
                  <a:srgbClr val="FFFFFF"/>
                </a:highlight>
                <a:latin typeface="+mj-lt"/>
              </a:rPr>
              <a:t>O Modelo Espiral consiste em um processo evolucionário de desenvolvimento, onde o ciclo deve ser repetido quantas vezes forem necessárias para atingir o objetivo. Dentre os elementos que o Modelo Espiral combina de outros modelos, temos: </a:t>
            </a:r>
          </a:p>
          <a:p>
            <a:pPr algn="just"/>
            <a:endParaRPr lang="pt-BR" b="0" i="0" dirty="0">
              <a:effectLst/>
              <a:highlight>
                <a:srgbClr val="FFFFFF"/>
              </a:highlight>
              <a:latin typeface="+mj-lt"/>
            </a:endParaRPr>
          </a:p>
          <a:p>
            <a:pPr algn="just">
              <a:buFont typeface="Arial" panose="020B0604020202020204" pitchFamily="34" charset="0"/>
              <a:buChar char="•"/>
            </a:pPr>
            <a:r>
              <a:rPr lang="pt-BR" b="1" i="0" dirty="0">
                <a:effectLst/>
                <a:highlight>
                  <a:srgbClr val="FFFFFF"/>
                </a:highlight>
                <a:latin typeface="+mj-lt"/>
              </a:rPr>
              <a:t> Ciclos iterativos:</a:t>
            </a:r>
            <a:r>
              <a:rPr lang="pt-BR" b="0" i="0" dirty="0">
                <a:effectLst/>
                <a:highlight>
                  <a:srgbClr val="FFFFFF"/>
                </a:highlight>
                <a:latin typeface="+mj-lt"/>
              </a:rPr>
              <a:t> Assim como em modelos iterativos, o Modelo Espiral abraça a ideia de ciclos de desenvolvimento. No entanto, cada ciclo no Espiral é orientado pela necessidade de gerenciar riscos específicos.</a:t>
            </a:r>
          </a:p>
          <a:p>
            <a:pPr algn="just">
              <a:buFont typeface="Arial" panose="020B0604020202020204" pitchFamily="34" charset="0"/>
              <a:buChar char="•"/>
            </a:pPr>
            <a:r>
              <a:rPr lang="pt-BR" b="1" i="0" dirty="0">
                <a:effectLst/>
                <a:highlight>
                  <a:srgbClr val="FFFFFF"/>
                </a:highlight>
                <a:latin typeface="+mj-lt"/>
              </a:rPr>
              <a:t> Planejamento progressivo:</a:t>
            </a:r>
            <a:r>
              <a:rPr lang="pt-BR" b="0" i="0" dirty="0">
                <a:effectLst/>
                <a:highlight>
                  <a:srgbClr val="FFFFFF"/>
                </a:highlight>
                <a:latin typeface="+mj-lt"/>
              </a:rPr>
              <a:t> Inspirado no Modelo em Cascata, o Espiral incorpora o planejamento detalhado, mas esse planejamento evolui progressivamente à medida que a equipe adquire conhecimento e lida com incertezas.</a:t>
            </a:r>
          </a:p>
          <a:p>
            <a:pPr algn="just">
              <a:buFont typeface="Arial" panose="020B0604020202020204" pitchFamily="34" charset="0"/>
              <a:buChar char="•"/>
            </a:pPr>
            <a:r>
              <a:rPr lang="pt-BR" b="1" i="0" dirty="0">
                <a:effectLst/>
                <a:highlight>
                  <a:srgbClr val="FFFFFF"/>
                </a:highlight>
                <a:latin typeface="+mj-lt"/>
              </a:rPr>
              <a:t> Avaliação contínua:</a:t>
            </a:r>
            <a:r>
              <a:rPr lang="pt-BR" b="0" i="0" dirty="0">
                <a:effectLst/>
                <a:highlight>
                  <a:srgbClr val="FFFFFF"/>
                </a:highlight>
                <a:latin typeface="+mj-lt"/>
              </a:rPr>
              <a:t> Similar à abordagem ágil, a avaliação contínua e o feedback do cliente são partes essenciais do Modelo Espiral, permitindo ajustes constantes e melhorias no produto.</a:t>
            </a:r>
          </a:p>
          <a:p>
            <a:br>
              <a:rPr lang="pt-BR" dirty="0"/>
            </a:br>
            <a:endParaRPr lang="pt-BR" dirty="0"/>
          </a:p>
        </p:txBody>
      </p:sp>
    </p:spTree>
    <p:extLst>
      <p:ext uri="{BB962C8B-B14F-4D97-AF65-F5344CB8AC3E}">
        <p14:creationId xmlns:p14="http://schemas.microsoft.com/office/powerpoint/2010/main" val="334087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16042"/>
            <a:ext cx="10693400" cy="2123658"/>
          </a:xfrm>
          <a:prstGeom prst="rect">
            <a:avLst/>
          </a:prstGeom>
          <a:solidFill>
            <a:srgbClr val="0FADD0"/>
          </a:solidFill>
        </p:spPr>
        <p:txBody>
          <a:bodyPr wrap="square" rtlCol="0">
            <a:spAutoFit/>
          </a:bodyPr>
          <a:lstStyle/>
          <a:p>
            <a:r>
              <a:rPr lang="pt-BR" sz="4400" b="1" dirty="0">
                <a:solidFill>
                  <a:schemeClr val="bg1"/>
                </a:solidFill>
              </a:rPr>
              <a:t>SDLC (ciclo de vida de desenvolvimento de software)</a:t>
            </a:r>
          </a:p>
          <a:p>
            <a:endParaRPr lang="pt-BR" sz="4400" b="1" dirty="0">
              <a:solidFill>
                <a:schemeClr val="bg1"/>
              </a:solidFill>
            </a:endParaRPr>
          </a:p>
        </p:txBody>
      </p:sp>
      <p:sp>
        <p:nvSpPr>
          <p:cNvPr id="4" name="CaixaDeTexto 3">
            <a:extLst>
              <a:ext uri="{FF2B5EF4-FFF2-40B4-BE49-F238E27FC236}">
                <a16:creationId xmlns:a16="http://schemas.microsoft.com/office/drawing/2014/main" id="{3E78ABB9-1AD1-C13D-7567-0D918C0E0AC8}"/>
              </a:ext>
            </a:extLst>
          </p:cNvPr>
          <p:cNvSpPr txBox="1"/>
          <p:nvPr/>
        </p:nvSpPr>
        <p:spPr>
          <a:xfrm>
            <a:off x="0" y="2139700"/>
            <a:ext cx="10693400" cy="4293483"/>
          </a:xfrm>
          <a:prstGeom prst="rect">
            <a:avLst/>
          </a:prstGeom>
          <a:noFill/>
        </p:spPr>
        <p:txBody>
          <a:bodyPr wrap="square">
            <a:spAutoFit/>
          </a:bodyPr>
          <a:lstStyle/>
          <a:p>
            <a:pPr algn="just"/>
            <a:r>
              <a:rPr lang="pt-BR" dirty="0"/>
              <a:t>O ciclo de vida de um software é uma estrutura que indica processos e atividades envolvidas no desenvolvimento, operação e manutenção de um software, abrangendo de fato toda a vida do sistema. Neste ciclo, existem modelos que definem como o software será desenvolvido, lançado, aprimorado e finalizado. A escolha desse modelo, que definirá a sequência de etapas das atividades, é feita entre o cliente e a equipe de desenvolvimento e várias coisas podem impactá-la, como negócio, tempo disponível, custo, equipe etc. A ordem das fases é que vai definir o ciclo de vida do seu software.</a:t>
            </a:r>
          </a:p>
          <a:p>
            <a:pPr algn="just"/>
            <a:endParaRPr lang="pt-BR" dirty="0"/>
          </a:p>
          <a:p>
            <a:pPr algn="just"/>
            <a:r>
              <a:rPr lang="pt-BR" dirty="0"/>
              <a:t>A metodologia do ciclo de vida de desenvolvimento de software (SDLC) oferece uma estrutura de gerenciamento sistemática, com produtos específicos em cada estágio do processo de desenvolvimento do software. Como resultado, todos os participantes do processo concordam antecipadamente com as metas e os requisitos do desenvolvimento do software e têm um plano para alcançar essas metas.</a:t>
            </a:r>
          </a:p>
        </p:txBody>
      </p:sp>
    </p:spTree>
    <p:extLst>
      <p:ext uri="{BB962C8B-B14F-4D97-AF65-F5344CB8AC3E}">
        <p14:creationId xmlns:p14="http://schemas.microsoft.com/office/powerpoint/2010/main" val="2583140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4DA147C3-5C3F-CAE1-C235-5CCC56C5A6D1}"/>
              </a:ext>
            </a:extLst>
          </p:cNvPr>
          <p:cNvSpPr txBox="1"/>
          <p:nvPr/>
        </p:nvSpPr>
        <p:spPr>
          <a:xfrm>
            <a:off x="0" y="19302"/>
            <a:ext cx="10693400" cy="523220"/>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Lean Software Development</a:t>
            </a:r>
          </a:p>
        </p:txBody>
      </p:sp>
      <p:sp>
        <p:nvSpPr>
          <p:cNvPr id="9" name="CaixaDeTexto 8">
            <a:extLst>
              <a:ext uri="{FF2B5EF4-FFF2-40B4-BE49-F238E27FC236}">
                <a16:creationId xmlns:a16="http://schemas.microsoft.com/office/drawing/2014/main" id="{F6B03F08-2071-BD55-3698-62961082755E}"/>
              </a:ext>
            </a:extLst>
          </p:cNvPr>
          <p:cNvSpPr txBox="1"/>
          <p:nvPr/>
        </p:nvSpPr>
        <p:spPr>
          <a:xfrm>
            <a:off x="0" y="542522"/>
            <a:ext cx="10693400" cy="6555641"/>
          </a:xfrm>
          <a:prstGeom prst="rect">
            <a:avLst/>
          </a:prstGeom>
          <a:noFill/>
        </p:spPr>
        <p:txBody>
          <a:bodyPr wrap="square">
            <a:spAutoFit/>
          </a:bodyPr>
          <a:lstStyle/>
          <a:p>
            <a:pPr algn="just"/>
            <a:r>
              <a:rPr lang="pt-BR" dirty="0">
                <a:highlight>
                  <a:srgbClr val="FFFFFF"/>
                </a:highlight>
              </a:rPr>
              <a:t>É</a:t>
            </a:r>
            <a:r>
              <a:rPr lang="pt-BR" b="0" i="0" dirty="0">
                <a:effectLst/>
                <a:highlight>
                  <a:srgbClr val="FFFFFF"/>
                </a:highlight>
              </a:rPr>
              <a:t> uma abordagem inspirada nos princípios do Lean Manufacturing, que busca eliminar desperdícios, otimizar processos e oferecer valor contínuo ao cliente. </a:t>
            </a:r>
          </a:p>
          <a:p>
            <a:pPr algn="just"/>
            <a:endParaRPr lang="pt-BR" dirty="0">
              <a:highlight>
                <a:srgbClr val="FFFFFF"/>
              </a:highlight>
            </a:endParaRPr>
          </a:p>
          <a:p>
            <a:pPr algn="just"/>
            <a:r>
              <a:rPr lang="pt-BR" b="0" i="0" dirty="0">
                <a:effectLst/>
                <a:highlight>
                  <a:srgbClr val="FFFFFF"/>
                </a:highlight>
              </a:rPr>
              <a:t>Os </a:t>
            </a:r>
            <a:r>
              <a:rPr lang="pt-BR" b="1" i="0" u="sng" dirty="0">
                <a:effectLst/>
                <a:highlight>
                  <a:srgbClr val="FFFFFF"/>
                </a:highlight>
              </a:rPr>
              <a:t>princípios chave do Lean Development </a:t>
            </a:r>
            <a:r>
              <a:rPr lang="pt-BR" b="0" i="0" dirty="0">
                <a:effectLst/>
                <a:highlight>
                  <a:srgbClr val="FFFFFF"/>
                </a:highlight>
              </a:rPr>
              <a:t>são:</a:t>
            </a:r>
          </a:p>
          <a:p>
            <a:pPr algn="just">
              <a:buFont typeface="Arial" panose="020B0604020202020204" pitchFamily="34" charset="0"/>
              <a:buChar char="•"/>
            </a:pPr>
            <a:r>
              <a:rPr lang="pt-BR" b="1" i="0" dirty="0">
                <a:effectLst/>
                <a:highlight>
                  <a:srgbClr val="FFFFFF"/>
                </a:highlight>
              </a:rPr>
              <a:t> Eliminação de desperdícios:</a:t>
            </a:r>
            <a:r>
              <a:rPr lang="pt-BR" b="0" i="0" dirty="0">
                <a:effectLst/>
                <a:highlight>
                  <a:srgbClr val="FFFFFF"/>
                </a:highlight>
              </a:rPr>
              <a:t> Identificação e remoção de atividades e processos que não agregam valor ao produto final.</a:t>
            </a:r>
          </a:p>
          <a:p>
            <a:pPr algn="just">
              <a:buFont typeface="Arial" panose="020B0604020202020204" pitchFamily="34" charset="0"/>
              <a:buChar char="•"/>
            </a:pPr>
            <a:r>
              <a:rPr lang="pt-BR" b="1" i="0" dirty="0">
                <a:effectLst/>
                <a:highlight>
                  <a:srgbClr val="FFFFFF"/>
                </a:highlight>
              </a:rPr>
              <a:t> Amplificação do aprendizado</a:t>
            </a:r>
            <a:r>
              <a:rPr lang="pt-BR" b="0" i="0" dirty="0">
                <a:effectLst/>
                <a:highlight>
                  <a:srgbClr val="FFFFFF"/>
                </a:highlight>
              </a:rPr>
              <a:t>: Fomento de uma cultura que promove a aprendizagem contínua e a adaptação baseada em feedback constante.</a:t>
            </a:r>
          </a:p>
          <a:p>
            <a:pPr algn="just">
              <a:buFont typeface="Arial" panose="020B0604020202020204" pitchFamily="34" charset="0"/>
              <a:buChar char="•"/>
            </a:pPr>
            <a:r>
              <a:rPr lang="pt-BR" b="1" i="0" dirty="0">
                <a:effectLst/>
                <a:highlight>
                  <a:srgbClr val="FFFFFF"/>
                </a:highlight>
              </a:rPr>
              <a:t> Decisões tardias</a:t>
            </a:r>
            <a:r>
              <a:rPr lang="pt-BR" b="0" i="0" dirty="0">
                <a:effectLst/>
                <a:highlight>
                  <a:srgbClr val="FFFFFF"/>
                </a:highlight>
              </a:rPr>
              <a:t>: Adiamento das decisões para o último momento possível, baseado em informações mais precisas e atuais.</a:t>
            </a:r>
          </a:p>
          <a:p>
            <a:pPr algn="just">
              <a:buFont typeface="Arial" panose="020B0604020202020204" pitchFamily="34" charset="0"/>
              <a:buChar char="•"/>
            </a:pPr>
            <a:r>
              <a:rPr lang="pt-BR" b="1" i="0" dirty="0">
                <a:effectLst/>
                <a:highlight>
                  <a:srgbClr val="FFFFFF"/>
                </a:highlight>
              </a:rPr>
              <a:t> Entrega rápida:</a:t>
            </a:r>
            <a:r>
              <a:rPr lang="pt-BR" b="0" i="0" dirty="0">
                <a:effectLst/>
                <a:highlight>
                  <a:srgbClr val="FFFFFF"/>
                </a:highlight>
              </a:rPr>
              <a:t> Busca por ciclos de entrega curtos e eficientes para proporcionar valor rápido ao cliente.</a:t>
            </a:r>
          </a:p>
          <a:p>
            <a:pPr algn="just"/>
            <a:r>
              <a:rPr lang="pt-BR" b="1" i="1" u="sng" dirty="0">
                <a:solidFill>
                  <a:srgbClr val="222222"/>
                </a:solidFill>
                <a:effectLst/>
                <a:highlight>
                  <a:srgbClr val="FFFFFF"/>
                </a:highlight>
                <a:latin typeface="+mj-lt"/>
              </a:rPr>
              <a:t>São usados 2 elementos que auxiliam na visualização do fluxo de trabalho e na entrega</a:t>
            </a:r>
            <a:r>
              <a:rPr lang="pt-BR" b="0" i="0" dirty="0">
                <a:solidFill>
                  <a:srgbClr val="222222"/>
                </a:solidFill>
                <a:effectLst/>
                <a:highlight>
                  <a:srgbClr val="FFFFFF"/>
                </a:highlight>
                <a:latin typeface="+mj-lt"/>
              </a:rPr>
              <a:t>: </a:t>
            </a:r>
          </a:p>
          <a:p>
            <a:pPr algn="just">
              <a:buFont typeface="Arial" panose="020B0604020202020204" pitchFamily="34" charset="0"/>
              <a:buChar char="•"/>
            </a:pPr>
            <a:r>
              <a:rPr lang="pt-BR" b="1" i="0" dirty="0">
                <a:solidFill>
                  <a:srgbClr val="222222"/>
                </a:solidFill>
                <a:effectLst/>
                <a:highlight>
                  <a:srgbClr val="FFFFFF"/>
                </a:highlight>
                <a:latin typeface="+mj-lt"/>
              </a:rPr>
              <a:t> </a:t>
            </a:r>
            <a:r>
              <a:rPr lang="pt-BR" b="1" i="0" dirty="0" err="1">
                <a:solidFill>
                  <a:srgbClr val="222222"/>
                </a:solidFill>
                <a:effectLst/>
                <a:highlight>
                  <a:srgbClr val="FFFFFF"/>
                </a:highlight>
                <a:latin typeface="+mj-lt"/>
              </a:rPr>
              <a:t>Kanban</a:t>
            </a:r>
            <a:r>
              <a:rPr lang="pt-BR" b="1" i="0" dirty="0">
                <a:solidFill>
                  <a:srgbClr val="222222"/>
                </a:solidFill>
                <a:effectLst/>
                <a:highlight>
                  <a:srgbClr val="FFFFFF"/>
                </a:highlight>
                <a:latin typeface="+mj-lt"/>
              </a:rPr>
              <a:t>:</a:t>
            </a:r>
            <a:r>
              <a:rPr lang="pt-BR" b="0" i="0" dirty="0">
                <a:solidFill>
                  <a:srgbClr val="222222"/>
                </a:solidFill>
                <a:effectLst/>
                <a:highlight>
                  <a:srgbClr val="FFFFFF"/>
                </a:highlight>
                <a:latin typeface="+mj-lt"/>
              </a:rPr>
              <a:t> O uso de quadros </a:t>
            </a:r>
            <a:r>
              <a:rPr lang="pt-BR" b="0" i="0" dirty="0" err="1">
                <a:solidFill>
                  <a:srgbClr val="222222"/>
                </a:solidFill>
                <a:effectLst/>
                <a:highlight>
                  <a:srgbClr val="FFFFFF"/>
                </a:highlight>
                <a:latin typeface="+mj-lt"/>
              </a:rPr>
              <a:t>Kanban</a:t>
            </a:r>
            <a:r>
              <a:rPr lang="pt-BR" b="0" i="0" dirty="0">
                <a:solidFill>
                  <a:srgbClr val="222222"/>
                </a:solidFill>
                <a:effectLst/>
                <a:highlight>
                  <a:srgbClr val="FFFFFF"/>
                </a:highlight>
                <a:latin typeface="+mj-lt"/>
              </a:rPr>
              <a:t> visualiza o fluxo de trabalho, otimiza a eficiência e destaca possíveis gargalos.</a:t>
            </a:r>
          </a:p>
          <a:p>
            <a:pPr algn="just">
              <a:buFont typeface="Arial" panose="020B0604020202020204" pitchFamily="34" charset="0"/>
              <a:buChar char="•"/>
            </a:pPr>
            <a:r>
              <a:rPr lang="pt-BR" b="1" i="0" dirty="0">
                <a:solidFill>
                  <a:srgbClr val="222222"/>
                </a:solidFill>
                <a:effectLst/>
                <a:highlight>
                  <a:srgbClr val="FFFFFF"/>
                </a:highlight>
                <a:latin typeface="+mj-lt"/>
              </a:rPr>
              <a:t> Iterações pequenas e contínuas:</a:t>
            </a:r>
            <a:r>
              <a:rPr lang="pt-BR" b="0" i="0" dirty="0">
                <a:solidFill>
                  <a:srgbClr val="222222"/>
                </a:solidFill>
                <a:effectLst/>
                <a:highlight>
                  <a:srgbClr val="FFFFFF"/>
                </a:highlight>
                <a:latin typeface="+mj-lt"/>
              </a:rPr>
              <a:t> A entrega incremental de funcionalidades pequenas, mas valiosas, é uma prática fundamental no Lean.</a:t>
            </a:r>
          </a:p>
          <a:p>
            <a:pPr algn="just"/>
            <a:endParaRPr lang="pt-BR" b="0" i="0" dirty="0">
              <a:effectLst/>
              <a:highlight>
                <a:srgbClr val="FFFFFF"/>
              </a:highlight>
            </a:endParaRPr>
          </a:p>
          <a:p>
            <a:br>
              <a:rPr lang="pt-BR" dirty="0"/>
            </a:br>
            <a:endParaRPr lang="pt-BR" dirty="0"/>
          </a:p>
        </p:txBody>
      </p:sp>
    </p:spTree>
    <p:extLst>
      <p:ext uri="{BB962C8B-B14F-4D97-AF65-F5344CB8AC3E}">
        <p14:creationId xmlns:p14="http://schemas.microsoft.com/office/powerpoint/2010/main" val="3906994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236FA5E1-08D7-7389-D2C8-015558E0532E}"/>
              </a:ext>
            </a:extLst>
          </p:cNvPr>
          <p:cNvSpPr txBox="1"/>
          <p:nvPr/>
        </p:nvSpPr>
        <p:spPr>
          <a:xfrm>
            <a:off x="-10713" y="-22509"/>
            <a:ext cx="10704114" cy="6555641"/>
          </a:xfrm>
          <a:prstGeom prst="rect">
            <a:avLst/>
          </a:prstGeom>
          <a:noFill/>
        </p:spPr>
        <p:txBody>
          <a:bodyPr wrap="square">
            <a:spAutoFit/>
          </a:bodyPr>
          <a:lstStyle/>
          <a:p>
            <a:pPr algn="just"/>
            <a:r>
              <a:rPr lang="pt-BR" sz="2800" u="sng" dirty="0">
                <a:effectLst>
                  <a:outerShdw blurRad="38100" dist="38100" dir="2700000" algn="tl">
                    <a:srgbClr val="000000">
                      <a:alpha val="43137"/>
                    </a:srgbClr>
                  </a:outerShdw>
                </a:effectLst>
                <a:highlight>
                  <a:srgbClr val="FBFBFB"/>
                </a:highlight>
                <a:latin typeface="+mj-lt"/>
              </a:rPr>
              <a:t>Design Thinking + Scrum</a:t>
            </a:r>
          </a:p>
          <a:p>
            <a:pPr algn="just"/>
            <a:r>
              <a:rPr lang="pt-BR" b="0" i="0" dirty="0">
                <a:effectLst/>
                <a:highlight>
                  <a:srgbClr val="FFFFFF"/>
                </a:highlight>
                <a:latin typeface="+mj-lt"/>
              </a:rPr>
              <a:t>A união do Design Thinking com o Scrum oferece o melhor dos dois mundos, melhorando a qualidade dos processos e projetos. Na utilização dessas metodologias, o Design Thinking com o objetivo de explorar o problema e definir o escopo e o Scrum trazendo os valores do </a:t>
            </a:r>
            <a:r>
              <a:rPr lang="pt-BR" b="0" i="0" u="none" strike="noStrike" dirty="0">
                <a:effectLst/>
                <a:highlight>
                  <a:srgbClr val="FFFFFF"/>
                </a:highlight>
                <a:latin typeface="+mj-lt"/>
              </a:rPr>
              <a:t> Agile</a:t>
            </a:r>
            <a:r>
              <a:rPr lang="pt-BR" b="0" i="0" dirty="0">
                <a:effectLst/>
                <a:highlight>
                  <a:srgbClr val="FFFFFF"/>
                </a:highlight>
                <a:latin typeface="+mj-lt"/>
              </a:rPr>
              <a:t> para agregar valor com entregas contínuas do produto.</a:t>
            </a:r>
          </a:p>
          <a:p>
            <a:pPr algn="just"/>
            <a:r>
              <a:rPr lang="pt-BR" sz="2800" u="sng" dirty="0">
                <a:effectLst>
                  <a:outerShdw blurRad="38100" dist="38100" dir="2700000" algn="tl">
                    <a:srgbClr val="000000">
                      <a:alpha val="43137"/>
                    </a:srgbClr>
                  </a:outerShdw>
                </a:effectLst>
                <a:highlight>
                  <a:srgbClr val="FBFBFB"/>
                </a:highlight>
                <a:latin typeface="+mj-lt"/>
              </a:rPr>
              <a:t>Design Thinking + Lean + Agile</a:t>
            </a:r>
          </a:p>
          <a:p>
            <a:pPr algn="just"/>
            <a:r>
              <a:rPr lang="pt-BR" b="0" i="0" dirty="0">
                <a:effectLst/>
                <a:highlight>
                  <a:srgbClr val="FFFFFF"/>
                </a:highlight>
                <a:latin typeface="+mj-lt"/>
              </a:rPr>
              <a:t>Essas metodologias são aplicadas em diferentes áreas e com métodos diferentes, mas a união delas se completam, gerando benefício na garantia de </a:t>
            </a:r>
            <a:r>
              <a:rPr lang="pt-BR" b="1" i="0" dirty="0">
                <a:effectLst/>
                <a:highlight>
                  <a:srgbClr val="FFFFFF"/>
                </a:highlight>
                <a:latin typeface="+mj-lt"/>
              </a:rPr>
              <a:t>produtividade e eficiência dos processos e projetos</a:t>
            </a:r>
            <a:r>
              <a:rPr lang="pt-BR" b="0" i="0" dirty="0">
                <a:effectLst/>
                <a:highlight>
                  <a:srgbClr val="FFFFFF"/>
                </a:highlight>
                <a:latin typeface="+mj-lt"/>
              </a:rPr>
              <a:t>.</a:t>
            </a:r>
          </a:p>
          <a:p>
            <a:pPr algn="just"/>
            <a:r>
              <a:rPr lang="pt-BR" b="0" i="0" dirty="0">
                <a:effectLst/>
                <a:highlight>
                  <a:srgbClr val="FFFFFF"/>
                </a:highlight>
                <a:latin typeface="+mj-lt"/>
              </a:rPr>
              <a:t>O </a:t>
            </a:r>
            <a:r>
              <a:rPr lang="pt-BR" b="0" i="1" dirty="0">
                <a:effectLst/>
                <a:highlight>
                  <a:srgbClr val="FFFFFF"/>
                </a:highlight>
                <a:latin typeface="+mj-lt"/>
              </a:rPr>
              <a:t>Design Thinking</a:t>
            </a:r>
            <a:r>
              <a:rPr lang="pt-BR" b="0" i="0" dirty="0">
                <a:effectLst/>
                <a:highlight>
                  <a:srgbClr val="FFFFFF"/>
                </a:highlight>
                <a:latin typeface="+mj-lt"/>
              </a:rPr>
              <a:t> apresenta a forma para solucionar os problemas, o </a:t>
            </a:r>
            <a:r>
              <a:rPr lang="pt-BR" b="0" i="1" dirty="0">
                <a:effectLst/>
                <a:highlight>
                  <a:srgbClr val="FFFFFF"/>
                </a:highlight>
                <a:latin typeface="+mj-lt"/>
              </a:rPr>
              <a:t>Lean </a:t>
            </a:r>
            <a:r>
              <a:rPr lang="pt-BR" b="0" i="0" dirty="0">
                <a:effectLst/>
                <a:highlight>
                  <a:srgbClr val="FFFFFF"/>
                </a:highlight>
                <a:latin typeface="+mj-lt"/>
              </a:rPr>
              <a:t>mostra como construir um fluxo de trabalho e, aplicando os valores do </a:t>
            </a:r>
            <a:r>
              <a:rPr lang="pt-BR" b="0" i="1" dirty="0">
                <a:effectLst/>
                <a:highlight>
                  <a:srgbClr val="FFFFFF"/>
                </a:highlight>
                <a:latin typeface="+mj-lt"/>
              </a:rPr>
              <a:t>Agile</a:t>
            </a:r>
            <a:r>
              <a:rPr lang="pt-BR" b="0" i="0" dirty="0">
                <a:effectLst/>
                <a:highlight>
                  <a:srgbClr val="FFFFFF"/>
                </a:highlight>
                <a:latin typeface="+mj-lt"/>
              </a:rPr>
              <a:t>, é possível se adaptar às mudanças e modificações durante os processos.</a:t>
            </a:r>
          </a:p>
          <a:p>
            <a:pPr algn="just"/>
            <a:r>
              <a:rPr lang="pt-BR" sz="2800" u="sng" dirty="0">
                <a:effectLst>
                  <a:outerShdw blurRad="38100" dist="38100" dir="2700000" algn="tl">
                    <a:srgbClr val="000000">
                      <a:alpha val="43137"/>
                    </a:srgbClr>
                  </a:outerShdw>
                </a:effectLst>
                <a:highlight>
                  <a:srgbClr val="FBFBFB"/>
                </a:highlight>
                <a:latin typeface="+mj-lt"/>
              </a:rPr>
              <a:t>Lean + Six Sigma + Scrum </a:t>
            </a:r>
          </a:p>
          <a:p>
            <a:pPr algn="just"/>
            <a:r>
              <a:rPr lang="pt-BR" b="0" i="0" dirty="0">
                <a:effectLst/>
                <a:highlight>
                  <a:srgbClr val="FFFFFF"/>
                </a:highlight>
                <a:latin typeface="+mj-lt"/>
              </a:rPr>
              <a:t>O </a:t>
            </a:r>
            <a:r>
              <a:rPr lang="pt-BR" b="1" i="1" dirty="0">
                <a:effectLst/>
                <a:highlight>
                  <a:srgbClr val="FFFFFF"/>
                </a:highlight>
                <a:latin typeface="+mj-lt"/>
              </a:rPr>
              <a:t>Lean Seis Sigma (LSS)</a:t>
            </a:r>
            <a:r>
              <a:rPr lang="pt-BR" b="1" i="0" dirty="0">
                <a:effectLst/>
                <a:highlight>
                  <a:srgbClr val="FFFFFF"/>
                </a:highlight>
                <a:latin typeface="+mj-lt"/>
              </a:rPr>
              <a:t> com o </a:t>
            </a:r>
            <a:r>
              <a:rPr lang="pt-BR" b="1" i="1" dirty="0">
                <a:effectLst/>
                <a:highlight>
                  <a:srgbClr val="FFFFFF"/>
                </a:highlight>
                <a:latin typeface="+mj-lt"/>
              </a:rPr>
              <a:t>Scrum </a:t>
            </a:r>
            <a:r>
              <a:rPr lang="pt-BR" b="0" i="0" dirty="0">
                <a:effectLst/>
                <a:highlight>
                  <a:srgbClr val="FFFFFF"/>
                </a:highlight>
                <a:latin typeface="+mj-lt"/>
              </a:rPr>
              <a:t>é uma abordagem para aumentar a </a:t>
            </a:r>
            <a:r>
              <a:rPr lang="pt-BR" b="1" i="0" dirty="0">
                <a:effectLst/>
                <a:highlight>
                  <a:srgbClr val="FFFFFF"/>
                </a:highlight>
                <a:latin typeface="+mj-lt"/>
              </a:rPr>
              <a:t>agilidade da gestão</a:t>
            </a:r>
            <a:r>
              <a:rPr lang="pt-BR" b="0" i="0" dirty="0">
                <a:effectLst/>
                <a:highlight>
                  <a:srgbClr val="FFFFFF"/>
                </a:highlight>
                <a:latin typeface="+mj-lt"/>
              </a:rPr>
              <a:t> com o </a:t>
            </a:r>
            <a:r>
              <a:rPr lang="pt-BR" b="0" i="1" dirty="0">
                <a:effectLst/>
                <a:highlight>
                  <a:srgbClr val="FFFFFF"/>
                </a:highlight>
                <a:latin typeface="+mj-lt"/>
              </a:rPr>
              <a:t>Scrum </a:t>
            </a:r>
            <a:r>
              <a:rPr lang="pt-BR" b="0" i="0" dirty="0">
                <a:effectLst/>
                <a:highlight>
                  <a:srgbClr val="FFFFFF"/>
                </a:highlight>
                <a:latin typeface="+mj-lt"/>
              </a:rPr>
              <a:t>e melhorar os processos, com a utilização do DMAIC. Esse processo tem um grande avanço que é a criação de um </a:t>
            </a:r>
            <a:r>
              <a:rPr lang="pt-BR" b="1" i="0" u="none" strike="noStrike" dirty="0">
                <a:effectLst/>
                <a:highlight>
                  <a:srgbClr val="FFFFFF"/>
                </a:highlight>
                <a:latin typeface="+mj-lt"/>
              </a:rPr>
              <a:t>Agile DMAIC (Definir, Medir, Analisar, Melhorar e Controlar)</a:t>
            </a:r>
            <a:r>
              <a:rPr lang="pt-BR" b="0" i="0" dirty="0">
                <a:effectLst/>
                <a:highlight>
                  <a:srgbClr val="FFFFFF"/>
                </a:highlight>
                <a:latin typeface="+mj-lt"/>
              </a:rPr>
              <a:t>, que é a aplicação dos eventos </a:t>
            </a:r>
            <a:r>
              <a:rPr lang="pt-BR" b="0" i="1" dirty="0">
                <a:effectLst/>
                <a:highlight>
                  <a:srgbClr val="FFFFFF"/>
                </a:highlight>
                <a:latin typeface="+mj-lt"/>
              </a:rPr>
              <a:t>Scrum </a:t>
            </a:r>
            <a:r>
              <a:rPr lang="pt-BR" b="0" i="0" dirty="0">
                <a:effectLst/>
                <a:highlight>
                  <a:srgbClr val="FFFFFF"/>
                </a:highlight>
                <a:latin typeface="+mj-lt"/>
              </a:rPr>
              <a:t>dentro dos passos do modelo tradicional.</a:t>
            </a:r>
          </a:p>
          <a:p>
            <a:pPr algn="just"/>
            <a:r>
              <a:rPr lang="pt-BR" b="1" dirty="0">
                <a:highlight>
                  <a:srgbClr val="FFFFFF"/>
                </a:highlight>
                <a:latin typeface="Montserrat" panose="00000500000000000000" pitchFamily="2" charset="0"/>
              </a:rPr>
              <a:t>Six Sigma </a:t>
            </a:r>
            <a:r>
              <a:rPr lang="pt-BR" b="1" dirty="0">
                <a:highlight>
                  <a:srgbClr val="FFFFFF"/>
                </a:highlight>
                <a:latin typeface="Montserrat" panose="00000500000000000000" pitchFamily="2" charset="0"/>
                <a:sym typeface="Wingdings" panose="05000000000000000000" pitchFamily="2" charset="2"/>
              </a:rPr>
              <a:t> Motorola (anos 80)  </a:t>
            </a:r>
            <a:r>
              <a:rPr lang="pt-BR" b="1" i="0" dirty="0">
                <a:effectLst/>
                <a:highlight>
                  <a:srgbClr val="FFFFFF"/>
                </a:highlight>
                <a:latin typeface="Montserrat" panose="00000500000000000000" pitchFamily="2" charset="0"/>
              </a:rPr>
              <a:t>analisar a qualidade dos processos</a:t>
            </a:r>
            <a:r>
              <a:rPr lang="pt-BR" b="1" i="0" dirty="0">
                <a:effectLst/>
                <a:highlight>
                  <a:srgbClr val="FFFFFF"/>
                </a:highlight>
                <a:latin typeface="+mj-lt"/>
                <a:sym typeface="Wingdings" panose="05000000000000000000" pitchFamily="2" charset="2"/>
              </a:rPr>
              <a:t> </a:t>
            </a:r>
            <a:r>
              <a:rPr lang="pt-BR" b="1" dirty="0">
                <a:highlight>
                  <a:srgbClr val="FFFFFF"/>
                </a:highlight>
                <a:latin typeface="+mj-lt"/>
                <a:sym typeface="Wingdings" panose="05000000000000000000" pitchFamily="2" charset="2"/>
              </a:rPr>
              <a:t>(</a:t>
            </a:r>
            <a:r>
              <a:rPr lang="pt-BR" b="1" i="0" dirty="0">
                <a:effectLst/>
                <a:highlight>
                  <a:srgbClr val="FFFFFF"/>
                </a:highlight>
                <a:latin typeface="Montserrat" panose="00000500000000000000" pitchFamily="2" charset="0"/>
              </a:rPr>
              <a:t>redução de custos, otimização dos processos e satisfação do cliente</a:t>
            </a:r>
            <a:r>
              <a:rPr lang="pt-BR" b="1" dirty="0">
                <a:highlight>
                  <a:srgbClr val="FFFFFF"/>
                </a:highlight>
                <a:latin typeface="+mj-lt"/>
                <a:sym typeface="Wingdings" panose="05000000000000000000" pitchFamily="2" charset="2"/>
              </a:rPr>
              <a:t>).</a:t>
            </a:r>
            <a:endParaRPr lang="pt-BR" b="0" i="0" dirty="0">
              <a:effectLst/>
              <a:highlight>
                <a:srgbClr val="FFFFFF"/>
              </a:highlight>
              <a:latin typeface="+mj-lt"/>
            </a:endParaRPr>
          </a:p>
        </p:txBody>
      </p:sp>
    </p:spTree>
    <p:extLst>
      <p:ext uri="{BB962C8B-B14F-4D97-AF65-F5344CB8AC3E}">
        <p14:creationId xmlns:p14="http://schemas.microsoft.com/office/powerpoint/2010/main" val="1452277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EC4A671-B533-7505-211B-6EBD325CFAC6}"/>
              </a:ext>
            </a:extLst>
          </p:cNvPr>
          <p:cNvSpPr txBox="1"/>
          <p:nvPr/>
        </p:nvSpPr>
        <p:spPr>
          <a:xfrm>
            <a:off x="-3342" y="-18807"/>
            <a:ext cx="10696742" cy="5970865"/>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Como escolher o modelo certo para </a:t>
            </a:r>
            <a:r>
              <a:rPr lang="pt-BR" sz="2500" u="sng" dirty="0">
                <a:effectLst>
                  <a:outerShdw blurRad="38100" dist="38100" dir="2700000" algn="tl">
                    <a:srgbClr val="000000">
                      <a:alpha val="43137"/>
                    </a:srgbClr>
                  </a:outerShdw>
                </a:effectLst>
                <a:highlight>
                  <a:srgbClr val="FBFBFB"/>
                </a:highlight>
                <a:latin typeface="+mj-lt"/>
              </a:rPr>
              <a:t>cada projeto</a:t>
            </a:r>
          </a:p>
          <a:p>
            <a:pPr algn="just"/>
            <a:r>
              <a:rPr lang="pt-BR" b="0" i="0" dirty="0">
                <a:effectLst/>
                <a:highlight>
                  <a:srgbClr val="FFFFFF"/>
                </a:highlight>
                <a:latin typeface="+mj-lt"/>
              </a:rPr>
              <a:t>Para escolher o modelo que melhor se encaixa no seu projeto é preciso analisar as necessidades do projeto e considerar o Ciclo de Vida do Produto. </a:t>
            </a:r>
          </a:p>
          <a:p>
            <a:pPr algn="just"/>
            <a:endParaRPr lang="pt-BR" dirty="0">
              <a:highlight>
                <a:srgbClr val="FFFFFF"/>
              </a:highlight>
              <a:latin typeface="+mj-lt"/>
            </a:endParaRPr>
          </a:p>
          <a:p>
            <a:pPr algn="just">
              <a:buFont typeface="Arial" panose="020B0604020202020204" pitchFamily="34" charset="0"/>
              <a:buChar char="•"/>
            </a:pPr>
            <a:r>
              <a:rPr lang="pt-BR" b="1" i="0" dirty="0">
                <a:effectLst/>
                <a:highlight>
                  <a:srgbClr val="FFFFFF"/>
                </a:highlight>
                <a:latin typeface="+mj-lt"/>
              </a:rPr>
              <a:t> Tamanho e complexidade:</a:t>
            </a:r>
            <a:r>
              <a:rPr lang="pt-BR" b="0" i="0" dirty="0">
                <a:effectLst/>
                <a:highlight>
                  <a:srgbClr val="FFFFFF"/>
                </a:highlight>
                <a:latin typeface="+mj-lt"/>
              </a:rPr>
              <a:t> Projetos menores e menos complexos podem se beneficiar de abordagens ágeis, enquanto projetos complexos podem exigir modelos incrementais ou iterativos.</a:t>
            </a:r>
          </a:p>
          <a:p>
            <a:pPr algn="just">
              <a:buFont typeface="Arial" panose="020B0604020202020204" pitchFamily="34" charset="0"/>
              <a:buChar char="•"/>
            </a:pPr>
            <a:r>
              <a:rPr lang="pt-BR" b="1" i="0" dirty="0">
                <a:effectLst/>
                <a:highlight>
                  <a:srgbClr val="FFFFFF"/>
                </a:highlight>
                <a:latin typeface="+mj-lt"/>
              </a:rPr>
              <a:t> Requisitos de mudança:</a:t>
            </a:r>
            <a:r>
              <a:rPr lang="pt-BR" b="0" i="0" dirty="0">
                <a:effectLst/>
                <a:highlight>
                  <a:srgbClr val="FFFFFF"/>
                </a:highlight>
                <a:latin typeface="+mj-lt"/>
              </a:rPr>
              <a:t> Se os requisitos são suscetíveis a mudanças frequentes, modelos ágeis como Scrum podem ser mais apropriados.</a:t>
            </a:r>
          </a:p>
          <a:p>
            <a:pPr algn="just">
              <a:buFont typeface="Arial" panose="020B0604020202020204" pitchFamily="34" charset="0"/>
              <a:buChar char="•"/>
            </a:pPr>
            <a:r>
              <a:rPr lang="pt-BR" b="1" i="0" dirty="0">
                <a:effectLst/>
                <a:highlight>
                  <a:srgbClr val="FFFFFF"/>
                </a:highlight>
                <a:latin typeface="+mj-lt"/>
              </a:rPr>
              <a:t> Agilidade cultural:</a:t>
            </a:r>
            <a:r>
              <a:rPr lang="pt-BR" b="0" i="0" dirty="0">
                <a:effectLst/>
                <a:highlight>
                  <a:srgbClr val="FFFFFF"/>
                </a:highlight>
                <a:latin typeface="+mj-lt"/>
              </a:rPr>
              <a:t> Organizações que valorizam a agilidade e a flexibilidade podem encontrar sucesso com </a:t>
            </a:r>
            <a:r>
              <a:rPr lang="pt-BR" b="0" i="0" u="none" strike="noStrike" dirty="0">
                <a:effectLst/>
                <a:highlight>
                  <a:srgbClr val="FFFFFF"/>
                </a:highlight>
                <a:latin typeface="+mj-lt"/>
              </a:rPr>
              <a:t> metodologias ágeis</a:t>
            </a:r>
            <a:r>
              <a:rPr lang="pt-BR" b="0" i="0" dirty="0">
                <a:effectLst/>
                <a:highlight>
                  <a:srgbClr val="FFFFFF"/>
                </a:highlight>
                <a:latin typeface="+mj-lt"/>
              </a:rPr>
              <a:t> como Scrum ou Extreme </a:t>
            </a:r>
            <a:r>
              <a:rPr lang="pt-BR" b="0" i="0" dirty="0" err="1">
                <a:effectLst/>
                <a:highlight>
                  <a:srgbClr val="FFFFFF"/>
                </a:highlight>
                <a:latin typeface="+mj-lt"/>
              </a:rPr>
              <a:t>Programming</a:t>
            </a:r>
            <a:r>
              <a:rPr lang="pt-BR" b="0" i="0" dirty="0">
                <a:effectLst/>
                <a:highlight>
                  <a:srgbClr val="FFFFFF"/>
                </a:highlight>
                <a:latin typeface="+mj-lt"/>
              </a:rPr>
              <a:t>.</a:t>
            </a:r>
          </a:p>
          <a:p>
            <a:pPr algn="just">
              <a:buFont typeface="Arial" panose="020B0604020202020204" pitchFamily="34" charset="0"/>
              <a:buChar char="•"/>
            </a:pPr>
            <a:r>
              <a:rPr lang="pt-BR" b="1" i="0" dirty="0">
                <a:effectLst/>
                <a:highlight>
                  <a:srgbClr val="FFFFFF"/>
                </a:highlight>
                <a:latin typeface="+mj-lt"/>
              </a:rPr>
              <a:t> Ênfase na qualidade:</a:t>
            </a:r>
            <a:r>
              <a:rPr lang="pt-BR" b="0" i="0" dirty="0">
                <a:effectLst/>
                <a:highlight>
                  <a:srgbClr val="FFFFFF"/>
                </a:highlight>
                <a:latin typeface="+mj-lt"/>
              </a:rPr>
              <a:t> Modelos como Lean Software Development podem ser escolhas ideais para organizações que priorizam a qualidade e a eliminação de desperdícios.</a:t>
            </a:r>
          </a:p>
          <a:p>
            <a:pPr algn="just">
              <a:buFont typeface="Arial" panose="020B0604020202020204" pitchFamily="34" charset="0"/>
              <a:buChar char="•"/>
            </a:pPr>
            <a:r>
              <a:rPr lang="pt-BR" b="1" i="0" dirty="0">
                <a:effectLst/>
                <a:highlight>
                  <a:srgbClr val="FFFFFF"/>
                </a:highlight>
                <a:latin typeface="+mj-lt"/>
              </a:rPr>
              <a:t> Ciclo de Vida Curto:</a:t>
            </a:r>
            <a:r>
              <a:rPr lang="pt-BR" b="0" i="0" dirty="0">
                <a:effectLst/>
                <a:highlight>
                  <a:srgbClr val="FFFFFF"/>
                </a:highlight>
                <a:latin typeface="+mj-lt"/>
              </a:rPr>
              <a:t> Para produtos com ciclos de vida curtos, modelos ágeis ou incrementais podem ser mais adequados.</a:t>
            </a:r>
          </a:p>
          <a:p>
            <a:pPr algn="just">
              <a:buFont typeface="Arial" panose="020B0604020202020204" pitchFamily="34" charset="0"/>
              <a:buChar char="•"/>
            </a:pPr>
            <a:r>
              <a:rPr lang="pt-BR" b="1" i="0" dirty="0">
                <a:effectLst/>
                <a:highlight>
                  <a:srgbClr val="FFFFFF"/>
                </a:highlight>
                <a:latin typeface="+mj-lt"/>
              </a:rPr>
              <a:t> Sistemas críticos e duradouros:</a:t>
            </a:r>
            <a:r>
              <a:rPr lang="pt-BR" b="0" i="0" dirty="0">
                <a:effectLst/>
                <a:highlight>
                  <a:srgbClr val="FFFFFF"/>
                </a:highlight>
                <a:latin typeface="+mj-lt"/>
              </a:rPr>
              <a:t> Modelos mais tradicionais, como o modelo em cascata, podem ser preferíveis para sistemas que exigem planejamento detalhado e controle rigoroso.</a:t>
            </a:r>
          </a:p>
          <a:p>
            <a:pPr algn="l"/>
            <a:endParaRPr lang="pt-BR" b="0" i="0" dirty="0">
              <a:solidFill>
                <a:srgbClr val="222222"/>
              </a:solidFill>
              <a:effectLst/>
              <a:highlight>
                <a:srgbClr val="FFFFFF"/>
              </a:highlight>
              <a:latin typeface="Work Sans" panose="020F0502020204030204" pitchFamily="2" charset="0"/>
            </a:endParaRPr>
          </a:p>
        </p:txBody>
      </p:sp>
    </p:spTree>
    <p:extLst>
      <p:ext uri="{BB962C8B-B14F-4D97-AF65-F5344CB8AC3E}">
        <p14:creationId xmlns:p14="http://schemas.microsoft.com/office/powerpoint/2010/main" val="1946563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1111"/>
            <a:ext cx="10693958" cy="7560152"/>
          </a:xfrm>
          <a:prstGeom prst="rect">
            <a:avLst/>
          </a:prstGeom>
        </p:spPr>
      </p:pic>
      <p:sp>
        <p:nvSpPr>
          <p:cNvPr id="4" name="CaixaDeTexto 3"/>
          <p:cNvSpPr txBox="1"/>
          <p:nvPr/>
        </p:nvSpPr>
        <p:spPr>
          <a:xfrm>
            <a:off x="-4561" y="1404367"/>
            <a:ext cx="10694466" cy="1200329"/>
          </a:xfrm>
          <a:prstGeom prst="rect">
            <a:avLst/>
          </a:prstGeom>
          <a:noFill/>
        </p:spPr>
        <p:txBody>
          <a:bodyPr wrap="square" rtlCol="0">
            <a:spAutoFit/>
          </a:bodyPr>
          <a:lstStyle/>
          <a:p>
            <a:pPr algn="ctr"/>
            <a:r>
              <a:rPr lang="pt-BR" sz="7200" b="1" dirty="0">
                <a:solidFill>
                  <a:srgbClr val="0FADD0"/>
                </a:solidFill>
              </a:rPr>
              <a:t>Obrigado!</a:t>
            </a:r>
          </a:p>
        </p:txBody>
      </p:sp>
    </p:spTree>
    <p:extLst>
      <p:ext uri="{BB962C8B-B14F-4D97-AF65-F5344CB8AC3E}">
        <p14:creationId xmlns:p14="http://schemas.microsoft.com/office/powerpoint/2010/main" val="219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BF57F3E-635A-D34D-2BCD-9F5A9C1D4387}"/>
              </a:ext>
            </a:extLst>
          </p:cNvPr>
          <p:cNvSpPr txBox="1"/>
          <p:nvPr/>
        </p:nvSpPr>
        <p:spPr>
          <a:xfrm>
            <a:off x="9034" y="-9153"/>
            <a:ext cx="10684366" cy="5309146"/>
          </a:xfrm>
          <a:prstGeom prst="rect">
            <a:avLst/>
          </a:prstGeom>
          <a:noFill/>
        </p:spPr>
        <p:txBody>
          <a:bodyPr wrap="square">
            <a:spAutoFit/>
          </a:bodyPr>
          <a:lstStyle/>
          <a:p>
            <a:pPr algn="just"/>
            <a:r>
              <a:rPr lang="pt-BR" b="0" i="0" u="sng" dirty="0">
                <a:effectLst>
                  <a:outerShdw blurRad="38100" dist="38100" dir="2700000" algn="tl">
                    <a:srgbClr val="000000">
                      <a:alpha val="43137"/>
                    </a:srgbClr>
                  </a:outerShdw>
                </a:effectLst>
                <a:highlight>
                  <a:srgbClr val="FBFBFB"/>
                </a:highlight>
                <a:latin typeface="+mj-lt"/>
              </a:rPr>
              <a:t>Alguns benefícios do SDLC</a:t>
            </a:r>
            <a:r>
              <a:rPr lang="pt-BR" b="0" i="0" dirty="0">
                <a:effectLst/>
                <a:highlight>
                  <a:srgbClr val="FBFBFB"/>
                </a:highlight>
                <a:latin typeface="+mj-lt"/>
              </a:rPr>
              <a:t>:</a:t>
            </a:r>
          </a:p>
          <a:p>
            <a:pPr algn="just"/>
            <a:endParaRPr lang="pt-BR" b="0" i="0" dirty="0">
              <a:effectLst/>
              <a:highlight>
                <a:srgbClr val="FBFBFB"/>
              </a:highlight>
              <a:latin typeface="+mj-lt"/>
            </a:endParaRPr>
          </a:p>
          <a:p>
            <a:pPr algn="just">
              <a:buFont typeface="Arial" panose="020B0604020202020204" pitchFamily="34" charset="0"/>
              <a:buChar char="•"/>
            </a:pPr>
            <a:r>
              <a:rPr lang="pt-BR" b="0" i="0" dirty="0">
                <a:effectLst/>
                <a:highlight>
                  <a:srgbClr val="FBFBFB"/>
                </a:highlight>
                <a:latin typeface="+mj-lt"/>
              </a:rPr>
              <a:t> Maior visibilidade do processo de desenvolvimento para todas as partes envolvidas</a:t>
            </a:r>
          </a:p>
          <a:p>
            <a:pPr algn="just">
              <a:buFont typeface="Arial" panose="020B0604020202020204" pitchFamily="34" charset="0"/>
              <a:buChar char="•"/>
            </a:pPr>
            <a:r>
              <a:rPr lang="pt-BR" b="0" i="0" dirty="0">
                <a:effectLst/>
                <a:highlight>
                  <a:srgbClr val="FBFBFB"/>
                </a:highlight>
                <a:latin typeface="+mj-lt"/>
              </a:rPr>
              <a:t> Estimativa, planejamento e programação eficientes</a:t>
            </a:r>
          </a:p>
          <a:p>
            <a:pPr algn="just">
              <a:buFont typeface="Arial" panose="020B0604020202020204" pitchFamily="34" charset="0"/>
              <a:buChar char="•"/>
            </a:pPr>
            <a:r>
              <a:rPr lang="pt-BR" b="0" i="0" dirty="0">
                <a:effectLst/>
                <a:highlight>
                  <a:srgbClr val="FBFBFB"/>
                </a:highlight>
                <a:latin typeface="+mj-lt"/>
              </a:rPr>
              <a:t> Melhor gerenciamento de riscos e estimativa de custos</a:t>
            </a:r>
          </a:p>
          <a:p>
            <a:pPr algn="just">
              <a:buFont typeface="Arial" panose="020B0604020202020204" pitchFamily="34" charset="0"/>
              <a:buChar char="•"/>
            </a:pPr>
            <a:r>
              <a:rPr lang="pt-BR" b="0" i="0" dirty="0">
                <a:effectLst/>
                <a:highlight>
                  <a:srgbClr val="FBFBFB"/>
                </a:highlight>
                <a:latin typeface="+mj-lt"/>
              </a:rPr>
              <a:t> Entrega sistemática do software e maior satisfação do cliente</a:t>
            </a:r>
          </a:p>
          <a:p>
            <a:pPr algn="just">
              <a:buFont typeface="Arial" panose="020B0604020202020204" pitchFamily="34" charset="0"/>
              <a:buChar char="•"/>
            </a:pPr>
            <a:endParaRPr lang="pt-BR" dirty="0">
              <a:highlight>
                <a:srgbClr val="FBFBFB"/>
              </a:highlight>
              <a:latin typeface="+mj-lt"/>
            </a:endParaRPr>
          </a:p>
          <a:p>
            <a:pPr algn="just"/>
            <a:r>
              <a:rPr lang="pt-BR" u="sng" dirty="0">
                <a:effectLst>
                  <a:outerShdw blurRad="38100" dist="38100" dir="2700000" algn="tl">
                    <a:srgbClr val="000000">
                      <a:alpha val="43137"/>
                    </a:srgbClr>
                  </a:outerShdw>
                </a:effectLst>
                <a:highlight>
                  <a:srgbClr val="FBFBFB"/>
                </a:highlight>
                <a:latin typeface="+mj-lt"/>
              </a:rPr>
              <a:t>Funcionamento do SDLC:</a:t>
            </a:r>
          </a:p>
          <a:p>
            <a:pPr algn="just"/>
            <a:endParaRPr lang="pt-BR" b="0" i="0" dirty="0">
              <a:effectLst/>
              <a:latin typeface="AmazonEmber"/>
            </a:endParaRPr>
          </a:p>
          <a:p>
            <a:pPr algn="just"/>
            <a:r>
              <a:rPr lang="pt-BR" dirty="0">
                <a:highlight>
                  <a:srgbClr val="FBFBFB"/>
                </a:highlight>
                <a:latin typeface="+mj-lt"/>
              </a:rPr>
              <a:t>O ciclo de vida do desenvolvimento de software (SDLC) destaca várias tarefas necessárias para criar uma aplicação de software. O processo de desenvolvimento passa por vários estágios, à medida que os desenvolvedores adicionam novos recursos e corrigem bugs no software.</a:t>
            </a:r>
          </a:p>
          <a:p>
            <a:pPr algn="just"/>
            <a:endParaRPr lang="pt-BR" dirty="0">
              <a:highlight>
                <a:srgbClr val="FBFBFB"/>
              </a:highlight>
              <a:latin typeface="+mj-lt"/>
            </a:endParaRPr>
          </a:p>
          <a:p>
            <a:pPr algn="just"/>
            <a:r>
              <a:rPr lang="pt-BR" dirty="0">
                <a:highlight>
                  <a:srgbClr val="FBFBFB"/>
                </a:highlight>
                <a:latin typeface="+mj-lt"/>
              </a:rPr>
              <a:t>Os detalhes dos processos do SDLC variam para diferentes equipes. Porém, destacamos abaixo </a:t>
            </a:r>
            <a:r>
              <a:rPr lang="pt-BR" i="1" u="sng" dirty="0">
                <a:highlight>
                  <a:srgbClr val="FBFBFB"/>
                </a:highlight>
                <a:latin typeface="+mj-lt"/>
              </a:rPr>
              <a:t>algumas fases comuns do SDLC</a:t>
            </a:r>
            <a:r>
              <a:rPr lang="pt-BR" dirty="0">
                <a:highlight>
                  <a:srgbClr val="FBFBFB"/>
                </a:highlight>
                <a:latin typeface="+mj-lt"/>
              </a:rPr>
              <a:t>:</a:t>
            </a:r>
          </a:p>
          <a:p>
            <a:pPr algn="just"/>
            <a:endParaRPr lang="pt-BR" sz="2400" b="0" i="0" dirty="0">
              <a:effectLst/>
              <a:highlight>
                <a:srgbClr val="FBFBFB"/>
              </a:highlight>
              <a:latin typeface="+mj-lt"/>
            </a:endParaRPr>
          </a:p>
        </p:txBody>
      </p:sp>
    </p:spTree>
    <p:extLst>
      <p:ext uri="{BB962C8B-B14F-4D97-AF65-F5344CB8AC3E}">
        <p14:creationId xmlns:p14="http://schemas.microsoft.com/office/powerpoint/2010/main" val="281605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2CAE806-3D41-88EB-C11F-A21FA0C053FE}"/>
              </a:ext>
            </a:extLst>
          </p:cNvPr>
          <p:cNvSpPr txBox="1"/>
          <p:nvPr/>
        </p:nvSpPr>
        <p:spPr>
          <a:xfrm>
            <a:off x="0" y="0"/>
            <a:ext cx="10693400" cy="7848302"/>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rPr>
              <a:t>1) Planejamento</a:t>
            </a:r>
          </a:p>
          <a:p>
            <a:pPr algn="just"/>
            <a:r>
              <a:rPr lang="pt-BR" dirty="0">
                <a:latin typeface="+mj-lt"/>
              </a:rPr>
              <a:t>I</a:t>
            </a:r>
            <a:r>
              <a:rPr lang="pt-BR" b="0" i="0" dirty="0">
                <a:effectLst/>
                <a:latin typeface="+mj-lt"/>
              </a:rPr>
              <a:t>nclui tarefas como a análise do custo-benefício, a programação, a estimativa e a alocação de recursos. A equipe coleta requisitos de várias partes envolvidas, como clientes, especialistas internos e externos e gerentes, a fim de criar um documento de especificação de requisitos.</a:t>
            </a:r>
          </a:p>
          <a:p>
            <a:pPr algn="just"/>
            <a:r>
              <a:rPr lang="pt-BR" u="sng" dirty="0">
                <a:effectLst>
                  <a:outerShdw blurRad="38100" dist="38100" dir="2700000" algn="tl">
                    <a:srgbClr val="000000">
                      <a:alpha val="43137"/>
                    </a:srgbClr>
                  </a:outerShdw>
                </a:effectLst>
                <a:highlight>
                  <a:srgbClr val="FBFBFB"/>
                </a:highlight>
                <a:latin typeface="+mj-lt"/>
              </a:rPr>
              <a:t>2) Projeto</a:t>
            </a:r>
          </a:p>
          <a:p>
            <a:pPr algn="just"/>
            <a:r>
              <a:rPr lang="pt-BR" dirty="0">
                <a:latin typeface="+mj-lt"/>
              </a:rPr>
              <a:t>os engenheiros de software analisam os requisitos e identificam as melhores soluções para criar o software. </a:t>
            </a:r>
          </a:p>
          <a:p>
            <a:pPr algn="just"/>
            <a:r>
              <a:rPr lang="pt-BR" u="sng" dirty="0">
                <a:effectLst>
                  <a:outerShdw blurRad="38100" dist="38100" dir="2700000" algn="tl">
                    <a:srgbClr val="000000">
                      <a:alpha val="43137"/>
                    </a:srgbClr>
                  </a:outerShdw>
                </a:effectLst>
                <a:highlight>
                  <a:srgbClr val="FBFBFB"/>
                </a:highlight>
                <a:latin typeface="+mj-lt"/>
              </a:rPr>
              <a:t>3) Implementação</a:t>
            </a:r>
          </a:p>
          <a:p>
            <a:pPr algn="just"/>
            <a:r>
              <a:rPr lang="pt-BR" dirty="0">
                <a:latin typeface="+mj-lt"/>
              </a:rPr>
              <a:t>Eles analisam os requisitos para identificar as tarefas de codificação menores que podem realizar diariamente para alcançar o resultado final.</a:t>
            </a:r>
          </a:p>
          <a:p>
            <a:r>
              <a:rPr lang="pt-BR" u="sng" dirty="0">
                <a:effectLst>
                  <a:outerShdw blurRad="38100" dist="38100" dir="2700000" algn="tl">
                    <a:srgbClr val="000000">
                      <a:alpha val="43137"/>
                    </a:srgbClr>
                  </a:outerShdw>
                </a:effectLst>
                <a:highlight>
                  <a:srgbClr val="FBFBFB"/>
                </a:highlight>
                <a:latin typeface="+mj-lt"/>
              </a:rPr>
              <a:t>4) Teste</a:t>
            </a:r>
          </a:p>
          <a:p>
            <a:pPr algn="just"/>
            <a:r>
              <a:rPr lang="pt-BR" dirty="0">
                <a:latin typeface="+mj-lt"/>
              </a:rPr>
              <a:t>A análise de qualidade inclui testar o software para identificar erros e verificar se ele atende aos requisitos do cliente. A fase de teste pode ocorrer em paralelo à fase de desenvolvimento.</a:t>
            </a:r>
          </a:p>
          <a:p>
            <a:r>
              <a:rPr lang="pt-BR" u="sng" dirty="0">
                <a:effectLst>
                  <a:outerShdw blurRad="38100" dist="38100" dir="2700000" algn="tl">
                    <a:srgbClr val="000000">
                      <a:alpha val="43137"/>
                    </a:srgbClr>
                  </a:outerShdw>
                </a:effectLst>
                <a:highlight>
                  <a:srgbClr val="FBFBFB"/>
                </a:highlight>
                <a:latin typeface="+mj-lt"/>
              </a:rPr>
              <a:t>5) Implantação</a:t>
            </a:r>
          </a:p>
          <a:p>
            <a:pPr algn="just"/>
            <a:r>
              <a:rPr lang="pt-BR" dirty="0">
                <a:latin typeface="+mj-lt"/>
              </a:rPr>
              <a:t>O software usado pelo cliente é considerado em produção, enquanto outras cópias são consideradas como o ambiente de compilação ou ambiente de teste.</a:t>
            </a:r>
          </a:p>
          <a:p>
            <a:pPr algn="just"/>
            <a:r>
              <a:rPr lang="pt-BR" u="sng" dirty="0">
                <a:effectLst>
                  <a:outerShdw blurRad="38100" dist="38100" dir="2700000" algn="tl">
                    <a:srgbClr val="000000">
                      <a:alpha val="43137"/>
                    </a:srgbClr>
                  </a:outerShdw>
                </a:effectLst>
                <a:highlight>
                  <a:srgbClr val="FBFBFB"/>
                </a:highlight>
                <a:latin typeface="+mj-lt"/>
              </a:rPr>
              <a:t>6) Manutenção</a:t>
            </a:r>
          </a:p>
          <a:p>
            <a:pPr algn="just"/>
            <a:r>
              <a:rPr lang="pt-BR" b="0" i="0" dirty="0">
                <a:effectLst/>
                <a:latin typeface="+mj-lt"/>
              </a:rPr>
              <a:t>Na fase de manutenção, entre outras tarefas, a equipe corrige bugs, soluciona problemas do cliente e gerencia as alterações do software. Além disso, a equipe monitora a performance geral do sistema, a segurança e a experiência do usuário para identificar novas formas de melhorar o software existente.</a:t>
            </a:r>
          </a:p>
          <a:p>
            <a:pPr algn="just"/>
            <a:endParaRPr lang="pt-BR" dirty="0">
              <a:latin typeface="+mj-lt"/>
            </a:endParaRPr>
          </a:p>
          <a:p>
            <a:pPr algn="just"/>
            <a:endParaRPr lang="pt-BR" dirty="0">
              <a:latin typeface="+mj-lt"/>
            </a:endParaRPr>
          </a:p>
          <a:p>
            <a:pPr algn="just"/>
            <a:endParaRPr lang="pt-BR" dirty="0">
              <a:latin typeface="+mj-lt"/>
            </a:endParaRPr>
          </a:p>
        </p:txBody>
      </p:sp>
    </p:spTree>
    <p:extLst>
      <p:ext uri="{BB962C8B-B14F-4D97-AF65-F5344CB8AC3E}">
        <p14:creationId xmlns:p14="http://schemas.microsoft.com/office/powerpoint/2010/main" val="237964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ECC50AE6-00E2-12B7-E669-51936DE4BED1}"/>
              </a:ext>
            </a:extLst>
          </p:cNvPr>
          <p:cNvSpPr txBox="1"/>
          <p:nvPr/>
        </p:nvSpPr>
        <p:spPr>
          <a:xfrm>
            <a:off x="0" y="0"/>
            <a:ext cx="5350042" cy="523220"/>
          </a:xfrm>
          <a:prstGeom prst="rect">
            <a:avLst/>
          </a:prstGeom>
          <a:noFill/>
        </p:spPr>
        <p:txBody>
          <a:bodyPr wrap="square">
            <a:spAutoFit/>
          </a:bodyPr>
          <a:lstStyle/>
          <a:p>
            <a:pPr algn="l"/>
            <a:r>
              <a:rPr lang="pt-BR" sz="2800" u="sng" dirty="0">
                <a:effectLst>
                  <a:outerShdw blurRad="38100" dist="38100" dir="2700000" algn="tl">
                    <a:srgbClr val="000000">
                      <a:alpha val="43137"/>
                    </a:srgbClr>
                  </a:outerShdw>
                </a:effectLst>
                <a:highlight>
                  <a:srgbClr val="FBFBFB"/>
                </a:highlight>
                <a:latin typeface="+mj-lt"/>
              </a:rPr>
              <a:t>Etapas do ciclo de vida de software</a:t>
            </a:r>
          </a:p>
        </p:txBody>
      </p:sp>
      <p:sp>
        <p:nvSpPr>
          <p:cNvPr id="7" name="CaixaDeTexto 6">
            <a:extLst>
              <a:ext uri="{FF2B5EF4-FFF2-40B4-BE49-F238E27FC236}">
                <a16:creationId xmlns:a16="http://schemas.microsoft.com/office/drawing/2014/main" id="{AA737943-7261-BEE4-9149-500ABE893E64}"/>
              </a:ext>
            </a:extLst>
          </p:cNvPr>
          <p:cNvSpPr txBox="1"/>
          <p:nvPr/>
        </p:nvSpPr>
        <p:spPr>
          <a:xfrm>
            <a:off x="0" y="684287"/>
            <a:ext cx="10693400" cy="4939814"/>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rPr>
              <a:t>Definição do modelo</a:t>
            </a:r>
          </a:p>
          <a:p>
            <a:pPr algn="just"/>
            <a:r>
              <a:rPr lang="pt-BR" b="0" i="0" dirty="0">
                <a:effectLst/>
                <a:latin typeface="+mj-lt"/>
              </a:rPr>
              <a:t>Para começar, é fundamental realizar uma análise prévia do sistema. A partir daí, o gestor e os demais </a:t>
            </a:r>
            <a:r>
              <a:rPr lang="pt-BR" dirty="0">
                <a:latin typeface="+mj-lt"/>
              </a:rPr>
              <a:t>profissionais envolvidos </a:t>
            </a:r>
            <a:r>
              <a:rPr lang="pt-BR" b="0" i="0" dirty="0">
                <a:effectLst/>
                <a:latin typeface="+mj-lt"/>
              </a:rPr>
              <a:t>no projeto podem escolher um dos modelos existentes para orientar a construção do software.</a:t>
            </a:r>
          </a:p>
          <a:p>
            <a:pPr algn="just"/>
            <a:r>
              <a:rPr lang="pt-BR" u="sng" dirty="0">
                <a:effectLst>
                  <a:outerShdw blurRad="38100" dist="38100" dir="2700000" algn="tl">
                    <a:srgbClr val="000000">
                      <a:alpha val="43137"/>
                    </a:srgbClr>
                  </a:outerShdw>
                </a:effectLst>
                <a:highlight>
                  <a:srgbClr val="FBFBFB"/>
                </a:highlight>
                <a:latin typeface="+mj-lt"/>
              </a:rPr>
              <a:t>Desenvolvimento</a:t>
            </a:r>
          </a:p>
          <a:p>
            <a:pPr algn="just"/>
            <a:r>
              <a:rPr lang="pt-BR" dirty="0">
                <a:latin typeface="+mj-lt"/>
              </a:rPr>
              <a:t>Esse é o momento dedicado à análise das questões centrais de desenvolvimento, como design, codificação, prototipagens, testes, entre outros. Vale lembrar que essas atividades devem corresponder com o que foi descrito nas etapas anteriores, para ficarem dentro das regras de negócio. </a:t>
            </a:r>
          </a:p>
          <a:p>
            <a:pPr algn="just"/>
            <a:r>
              <a:rPr lang="pt-BR" u="sng" dirty="0">
                <a:effectLst>
                  <a:outerShdw blurRad="38100" dist="38100" dir="2700000" algn="tl">
                    <a:srgbClr val="000000">
                      <a:alpha val="43137"/>
                    </a:srgbClr>
                  </a:outerShdw>
                </a:effectLst>
                <a:highlight>
                  <a:srgbClr val="FBFBFB"/>
                </a:highlight>
                <a:latin typeface="+mj-lt"/>
              </a:rPr>
              <a:t>Operação e manutenção</a:t>
            </a:r>
          </a:p>
          <a:p>
            <a:pPr algn="just"/>
            <a:r>
              <a:rPr lang="pt-BR" dirty="0">
                <a:latin typeface="+mj-lt"/>
              </a:rPr>
              <a:t>Concluído o desenvolvimento, é hora de lançar o sistema no mercado, liberando-o para o usuário final. Nesta etapa, a equipe de profissionais, geralmente, se dedica a consertar bugs e aplicar novas funcionalidades. Também entra nessa etapa a continuidade do software em caso de necessidade, como atender novos requisitos ou novas funcionalidades e em constante processo de manutenção. Sempre em concordância com o modelo de ciclo de vida adotado pelo projeto. </a:t>
            </a:r>
          </a:p>
        </p:txBody>
      </p:sp>
    </p:spTree>
    <p:extLst>
      <p:ext uri="{BB962C8B-B14F-4D97-AF65-F5344CB8AC3E}">
        <p14:creationId xmlns:p14="http://schemas.microsoft.com/office/powerpoint/2010/main" val="68739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8B1CE514-35A0-A57A-9062-C534D98793A8}"/>
              </a:ext>
            </a:extLst>
          </p:cNvPr>
          <p:cNvSpPr txBox="1"/>
          <p:nvPr/>
        </p:nvSpPr>
        <p:spPr>
          <a:xfrm>
            <a:off x="-36094" y="0"/>
            <a:ext cx="10729494" cy="5586145"/>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rPr>
              <a:t>Modelos de SDLC</a:t>
            </a:r>
          </a:p>
          <a:p>
            <a:pPr algn="just"/>
            <a:r>
              <a:rPr lang="pt-BR" b="0" i="0" dirty="0">
                <a:effectLst/>
                <a:highlight>
                  <a:srgbClr val="FBFBFB"/>
                </a:highlight>
                <a:latin typeface="+mj-lt"/>
              </a:rPr>
              <a:t>Um modelo de ciclo de vida de desenvolvimento de software (SDLC) apresenta conceitualmente o SDLC de forma organizada para ajudar as empresas a implementá-lo. Diferentes modelos organizam as fases do SDLC em ordens cronológicas variadas, a fim de otimizar o ciclo de desenvolvimento. Analisaremos abaixo </a:t>
            </a:r>
            <a:r>
              <a:rPr lang="pt-BR" b="0" u="sng" dirty="0">
                <a:effectLst/>
                <a:highlight>
                  <a:srgbClr val="FBFBFB"/>
                </a:highlight>
                <a:latin typeface="+mj-lt"/>
              </a:rPr>
              <a:t>alguns modelos de SDLC mais usados</a:t>
            </a:r>
            <a:r>
              <a:rPr lang="pt-BR" b="0" i="0" dirty="0">
                <a:effectLst/>
                <a:highlight>
                  <a:srgbClr val="FBFBFB"/>
                </a:highlight>
                <a:latin typeface="+mj-lt"/>
              </a:rPr>
              <a:t>:</a:t>
            </a:r>
          </a:p>
          <a:p>
            <a:pPr algn="just"/>
            <a:endParaRPr lang="pt-BR" b="0" i="0" dirty="0">
              <a:effectLst/>
              <a:highlight>
                <a:srgbClr val="FBFBFB"/>
              </a:highlight>
              <a:latin typeface="+mj-lt"/>
            </a:endParaRPr>
          </a:p>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Cascata</a:t>
            </a:r>
          </a:p>
          <a:p>
            <a:pPr algn="just"/>
            <a:r>
              <a:rPr lang="pt-BR" b="0" i="0" dirty="0">
                <a:effectLst/>
                <a:highlight>
                  <a:srgbClr val="FBFBFB"/>
                </a:highlight>
                <a:latin typeface="+mj-lt"/>
              </a:rPr>
              <a:t>O modelo cascata organiza todas as fases sequencialmente, de forma que cada fase nova dependa do resultado da fase anterior. Conceitualmente, o design flui de uma fase para a outra, como uma cascata.</a:t>
            </a:r>
          </a:p>
          <a:p>
            <a:pPr algn="just"/>
            <a:r>
              <a:rPr lang="pt-BR" b="1" i="1" dirty="0">
                <a:highlight>
                  <a:srgbClr val="FBFBFB"/>
                </a:highlight>
                <a:latin typeface="+mj-lt"/>
              </a:rPr>
              <a:t>- </a:t>
            </a:r>
            <a:r>
              <a:rPr lang="pt-BR" b="1" i="1" dirty="0">
                <a:effectLst/>
                <a:highlight>
                  <a:srgbClr val="FBFBFB"/>
                </a:highlight>
                <a:latin typeface="+mj-lt"/>
              </a:rPr>
              <a:t>Prós e contras</a:t>
            </a:r>
            <a:endParaRPr lang="pt-BR" b="1" i="0" dirty="0">
              <a:effectLst/>
              <a:highlight>
                <a:srgbClr val="FBFBFB"/>
              </a:highlight>
              <a:latin typeface="+mj-lt"/>
            </a:endParaRPr>
          </a:p>
          <a:p>
            <a:pPr algn="just"/>
            <a:r>
              <a:rPr lang="pt-BR" b="0" i="0" dirty="0">
                <a:effectLst/>
                <a:highlight>
                  <a:srgbClr val="FBFBFB"/>
                </a:highlight>
                <a:latin typeface="+mj-lt"/>
              </a:rPr>
              <a:t>O modelo cascata proporciona disciplina para o gerenciamento de projetos e oferece um resultado tangível ao final de cada fase. Porém, não é possível fazer alterações depois que uma fase for concluída, pois as alterações podem afetar o tempo de entrega, os custos e a qualidade do software. Portanto, esse modelo é mais adequado para pequenos projetos de desenvolvimento de software, nos quais é mais fácil organizar e gerenciar tarefas e os requisitos podem ser predefinidos com precisão.</a:t>
            </a:r>
          </a:p>
        </p:txBody>
      </p:sp>
    </p:spTree>
    <p:extLst>
      <p:ext uri="{BB962C8B-B14F-4D97-AF65-F5344CB8AC3E}">
        <p14:creationId xmlns:p14="http://schemas.microsoft.com/office/powerpoint/2010/main" val="332670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546176B-30BF-9AC1-EB12-29675DB16B66}"/>
              </a:ext>
            </a:extLst>
          </p:cNvPr>
          <p:cNvSpPr txBox="1"/>
          <p:nvPr/>
        </p:nvSpPr>
        <p:spPr>
          <a:xfrm>
            <a:off x="-3342" y="0"/>
            <a:ext cx="10696742" cy="5909310"/>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Iterativo</a:t>
            </a:r>
          </a:p>
          <a:p>
            <a:pPr algn="just"/>
            <a:r>
              <a:rPr lang="pt-BR" b="0" i="0" dirty="0">
                <a:effectLst/>
                <a:highlight>
                  <a:srgbClr val="FBFBFB"/>
                </a:highlight>
                <a:latin typeface="+mj-lt"/>
              </a:rPr>
              <a:t>O processo iterativo sugere que as equipes comecem o desenvolvimento de software com um pequeno subconjunto de requisitos. Com o passar do tempo, eles aprimoram as versões iterativamente até que o software completo esteja pronto para produção. A equipe produz uma nova versão do software ao final de cada iteração.</a:t>
            </a:r>
          </a:p>
          <a:p>
            <a:pPr algn="just"/>
            <a:r>
              <a:rPr lang="pt-BR" b="1" i="1" dirty="0">
                <a:highlight>
                  <a:srgbClr val="FBFBFB"/>
                </a:highlight>
                <a:latin typeface="+mj-lt"/>
              </a:rPr>
              <a:t>- Prós e contras</a:t>
            </a:r>
          </a:p>
          <a:p>
            <a:pPr algn="just"/>
            <a:r>
              <a:rPr lang="pt-BR" b="0" i="0" dirty="0">
                <a:effectLst/>
                <a:highlight>
                  <a:srgbClr val="FBFBFB"/>
                </a:highlight>
                <a:latin typeface="+mj-lt"/>
              </a:rPr>
              <a:t>A identificação e o gerenciamento de riscos são fáceis, uma vez que os requisitos podem ser alterados entre as iterações. Porém, a repetição de ciclos pode levar à alteração do escopo e a subestimação de recursos.</a:t>
            </a:r>
          </a:p>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Espiral</a:t>
            </a:r>
          </a:p>
          <a:p>
            <a:pPr algn="just"/>
            <a:r>
              <a:rPr lang="pt-BR" dirty="0">
                <a:highlight>
                  <a:srgbClr val="FBFBFB"/>
                </a:highlight>
                <a:latin typeface="+mj-lt"/>
              </a:rPr>
              <a:t>O modelo espiral combina os pequenos ciclos repetidos do modelo iterativo com o fluxo sequencial linear do modelo cascata, a fim de priorizar a análise de riscos. O modelo espiral pode ser usado para garantir o lançamento e o aprimoramento gradual do software, com a criação de protótipos em cada fase.</a:t>
            </a:r>
          </a:p>
          <a:p>
            <a:pPr algn="just"/>
            <a:r>
              <a:rPr lang="pt-BR" b="1" i="1" dirty="0">
                <a:highlight>
                  <a:srgbClr val="FBFBFB"/>
                </a:highlight>
                <a:latin typeface="+mj-lt"/>
              </a:rPr>
              <a:t>- Prós e contras</a:t>
            </a:r>
          </a:p>
          <a:p>
            <a:pPr algn="just"/>
            <a:r>
              <a:rPr lang="pt-BR" dirty="0">
                <a:highlight>
                  <a:srgbClr val="FBFBFB"/>
                </a:highlight>
                <a:latin typeface="+mj-lt"/>
              </a:rPr>
              <a:t>O modelo espiral é adequado para projetos grandes e complexos, que exigem alterações frequentes. Porém, ele pode ter um custo alto para projetos menores com escopo limitado.</a:t>
            </a:r>
          </a:p>
          <a:p>
            <a:pPr algn="just"/>
            <a:endParaRPr lang="pt-BR" b="0" i="0" dirty="0">
              <a:effectLst/>
              <a:highlight>
                <a:srgbClr val="FBFBFB"/>
              </a:highlight>
              <a:latin typeface="+mj-lt"/>
            </a:endParaRPr>
          </a:p>
        </p:txBody>
      </p:sp>
    </p:spTree>
    <p:extLst>
      <p:ext uri="{BB962C8B-B14F-4D97-AF65-F5344CB8AC3E}">
        <p14:creationId xmlns:p14="http://schemas.microsoft.com/office/powerpoint/2010/main" val="296613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232D50E-52FD-5E24-24B8-1A664B1695AC}"/>
              </a:ext>
            </a:extLst>
          </p:cNvPr>
          <p:cNvSpPr txBox="1"/>
          <p:nvPr/>
        </p:nvSpPr>
        <p:spPr>
          <a:xfrm>
            <a:off x="15058" y="36126"/>
            <a:ext cx="10678341" cy="5586145"/>
          </a:xfrm>
          <a:prstGeom prst="rect">
            <a:avLst/>
          </a:prstGeom>
          <a:noFill/>
        </p:spPr>
        <p:txBody>
          <a:bodyPr wrap="square">
            <a:spAutoFit/>
          </a:bodyPr>
          <a:lstStyle/>
          <a:p>
            <a:pPr algn="just"/>
            <a:r>
              <a:rPr lang="pt-BR" u="sng" dirty="0">
                <a:effectLst>
                  <a:outerShdw blurRad="38100" dist="38100" dir="2700000" algn="tl">
                    <a:srgbClr val="000000">
                      <a:alpha val="43137"/>
                    </a:srgbClr>
                  </a:outerShdw>
                </a:effectLst>
                <a:highlight>
                  <a:srgbClr val="FBFBFB"/>
                </a:highlight>
                <a:latin typeface="+mj-lt"/>
                <a:sym typeface="Wingdings" panose="05000000000000000000" pitchFamily="2" charset="2"/>
              </a:rPr>
              <a:t> </a:t>
            </a:r>
            <a:r>
              <a:rPr lang="pt-BR" u="sng" dirty="0">
                <a:effectLst>
                  <a:outerShdw blurRad="38100" dist="38100" dir="2700000" algn="tl">
                    <a:srgbClr val="000000">
                      <a:alpha val="43137"/>
                    </a:srgbClr>
                  </a:outerShdw>
                </a:effectLst>
                <a:highlight>
                  <a:srgbClr val="FBFBFB"/>
                </a:highlight>
                <a:latin typeface="+mj-lt"/>
              </a:rPr>
              <a:t>Ágil</a:t>
            </a:r>
          </a:p>
          <a:p>
            <a:pPr algn="just"/>
            <a:r>
              <a:rPr lang="pt-BR" b="0" i="0" dirty="0">
                <a:effectLst/>
                <a:highlight>
                  <a:srgbClr val="FBFBFB"/>
                </a:highlight>
                <a:latin typeface="+mj-lt"/>
              </a:rPr>
              <a:t>O modelo ágil organiza as fases do SDLC em vários ciclos de desenvolvimento. A equipe itera as fases rapidamente, fazendo apenas alterações pequenas e incrementais ao software em cada ciclo. Eles avaliam continuamente os requisitos, planos e resultados para que possam responder rapidamente às alterações. </a:t>
            </a:r>
            <a:r>
              <a:rPr lang="pt-BR" b="0" i="1" u="sng" dirty="0">
                <a:effectLst/>
                <a:highlight>
                  <a:srgbClr val="FBFBFB"/>
                </a:highlight>
                <a:latin typeface="+mj-lt"/>
              </a:rPr>
              <a:t>O modelo ágil é iterativo e incremental</a:t>
            </a:r>
            <a:r>
              <a:rPr lang="pt-BR" b="0" i="0" dirty="0">
                <a:effectLst/>
                <a:highlight>
                  <a:srgbClr val="FBFBFB"/>
                </a:highlight>
                <a:latin typeface="+mj-lt"/>
              </a:rPr>
              <a:t>, o que o torna mais eficiente do que outros modelos de processo. </a:t>
            </a:r>
            <a:r>
              <a:rPr lang="pt-BR" i="1" u="sng" dirty="0">
                <a:highlight>
                  <a:srgbClr val="FBFBFB"/>
                </a:highlight>
                <a:latin typeface="+mj-lt"/>
              </a:rPr>
              <a:t>Colaborativo</a:t>
            </a:r>
            <a:r>
              <a:rPr lang="pt-BR" dirty="0">
                <a:highlight>
                  <a:srgbClr val="FBFBFB"/>
                </a:highlight>
                <a:latin typeface="+mj-lt"/>
              </a:rPr>
              <a:t>: o modelo ágil atribui alto valor à comunicação entre partes interessadas, clientes e equipes multifuncionais. Para usar esse SDLC, é importante que o gestor de projetos incentive a comunicação aberta, a transparência e o feedback constante. O fluxo de trabalho é colaborativo, sendo que todos devem contribuir para que o software seja produzido segundo as mudanças nos requisitos e expectativas que aparecem ao longo do caminho.</a:t>
            </a:r>
          </a:p>
          <a:p>
            <a:pPr algn="just"/>
            <a:r>
              <a:rPr lang="pt-BR" b="1" i="1" dirty="0">
                <a:highlight>
                  <a:srgbClr val="FBFBFB"/>
                </a:highlight>
                <a:latin typeface="+mj-lt"/>
              </a:rPr>
              <a:t>- Prós e contras</a:t>
            </a:r>
          </a:p>
          <a:p>
            <a:pPr algn="just"/>
            <a:r>
              <a:rPr lang="pt-BR" b="0" i="0" dirty="0">
                <a:effectLst/>
                <a:highlight>
                  <a:srgbClr val="FBFBFB"/>
                </a:highlight>
                <a:latin typeface="+mj-lt"/>
              </a:rPr>
              <a:t>Os ciclos de desenvolvimento rápidos ajudam as equipes a identificar e resolver questões antecipadamente em projetos complexos, antes que elas se tornem problemas significativos. Eles também podem envolver clientes e outras partes interessadas para obter feedback em todo o ciclo de vida do projeto. Porém, a dependência exagerada do feedback de clientes pode levar a alterações excessivas no escopo ou ao encerramento prematuro do projeto.</a:t>
            </a:r>
          </a:p>
        </p:txBody>
      </p:sp>
    </p:spTree>
    <p:extLst>
      <p:ext uri="{BB962C8B-B14F-4D97-AF65-F5344CB8AC3E}">
        <p14:creationId xmlns:p14="http://schemas.microsoft.com/office/powerpoint/2010/main" val="140573336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8192</TotalTime>
  <Words>4443</Words>
  <Application>Microsoft Office PowerPoint</Application>
  <PresentationFormat>Personalizar</PresentationFormat>
  <Paragraphs>188</Paragraphs>
  <Slides>33</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33</vt:i4>
      </vt:variant>
    </vt:vector>
  </HeadingPairs>
  <TitlesOfParts>
    <vt:vector size="40" baseType="lpstr">
      <vt:lpstr>AmazonEmber</vt:lpstr>
      <vt:lpstr>Arial</vt:lpstr>
      <vt:lpstr>Montserrat</vt:lpstr>
      <vt:lpstr>Open Sans</vt:lpstr>
      <vt:lpstr>Wingdings</vt:lpstr>
      <vt:lpstr>Work Sans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Francisco Eugenio</dc:creator>
  <cp:lastModifiedBy>Wagner Xantre Tagarro</cp:lastModifiedBy>
  <cp:revision>55</cp:revision>
  <dcterms:created xsi:type="dcterms:W3CDTF">2016-01-22T13:40:16Z</dcterms:created>
  <dcterms:modified xsi:type="dcterms:W3CDTF">2024-09-21T20:51:30Z</dcterms:modified>
</cp:coreProperties>
</file>