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92" r:id="rId4"/>
    <p:sldId id="261" r:id="rId5"/>
    <p:sldId id="293" r:id="rId6"/>
    <p:sldId id="266" r:id="rId7"/>
    <p:sldId id="267" r:id="rId8"/>
    <p:sldId id="268" r:id="rId9"/>
    <p:sldId id="270" r:id="rId10"/>
    <p:sldId id="273" r:id="rId11"/>
    <p:sldId id="274" r:id="rId12"/>
    <p:sldId id="276" r:id="rId13"/>
    <p:sldId id="277" r:id="rId14"/>
    <p:sldId id="279" r:id="rId15"/>
    <p:sldId id="281" r:id="rId16"/>
    <p:sldId id="284" r:id="rId17"/>
    <p:sldId id="285" r:id="rId18"/>
    <p:sldId id="288" r:id="rId19"/>
    <p:sldId id="289" r:id="rId20"/>
    <p:sldId id="287" r:id="rId21"/>
    <p:sldId id="291" r:id="rId22"/>
    <p:sldId id="286" r:id="rId23"/>
    <p:sldId id="283" r:id="rId24"/>
    <p:sldId id="282" r:id="rId25"/>
    <p:sldId id="295" r:id="rId26"/>
    <p:sldId id="296" r:id="rId27"/>
    <p:sldId id="297" r:id="rId28"/>
    <p:sldId id="298" r:id="rId29"/>
    <p:sldId id="265" r:id="rId30"/>
  </p:sldIdLst>
  <p:sldSz cx="10693400" cy="7561263"/>
  <p:notesSz cx="6858000" cy="9144000"/>
  <p:defaultTextStyle>
    <a:defPPr>
      <a:defRPr lang="pt-BR"/>
    </a:defPPr>
    <a:lvl1pPr marL="0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DD0"/>
    <a:srgbClr val="D82F44"/>
    <a:srgbClr val="75314E"/>
    <a:srgbClr val="0070AD"/>
    <a:srgbClr val="A1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061" autoAdjust="0"/>
  </p:normalViewPr>
  <p:slideViewPr>
    <p:cSldViewPr>
      <p:cViewPr varScale="1">
        <p:scale>
          <a:sx n="60" d="100"/>
          <a:sy n="60" d="100"/>
        </p:scale>
        <p:origin x="1398" y="60"/>
      </p:cViewPr>
      <p:guideLst>
        <p:guide orient="horz" pos="2382"/>
        <p:guide pos="3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F627-B99C-4FB5-9CD0-0F133664A80D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B299E-9DA7-4EC4-A1F7-AB836CB13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5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B299E-9DA7-4EC4-A1F7-AB836CB1371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26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2005" y="2348895"/>
            <a:ext cx="9089390" cy="1620771"/>
          </a:xfrm>
          <a:prstGeom prst="rect">
            <a:avLst/>
          </a:prstGeom>
        </p:spPr>
        <p:txBody>
          <a:bodyPr lIns="104296" tIns="52148" rIns="104296" bIns="52148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  <a:prstGeom prst="rect">
            <a:avLst/>
          </a:prstGeom>
        </p:spPr>
        <p:txBody>
          <a:bodyPr lIns="104296" tIns="52148" rIns="104296" bIns="5214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4670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A013E46C-8083-4A11-8DB1-DD238AF18D42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653580" y="7008173"/>
            <a:ext cx="3386243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3604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98774" y="302804"/>
            <a:ext cx="2606517" cy="6451578"/>
          </a:xfrm>
          <a:prstGeom prst="rect">
            <a:avLst/>
          </a:prstGeom>
        </p:spPr>
        <p:txBody>
          <a:bodyPr vert="eaVert" lIns="104296" tIns="52148" rIns="104296" bIns="52148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6" cy="6451578"/>
          </a:xfrm>
          <a:prstGeom prst="rect">
            <a:avLst/>
          </a:prstGeom>
        </p:spPr>
        <p:txBody>
          <a:bodyPr vert="eaVert" lIns="104296" tIns="52148" rIns="104296" bIns="52148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4670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A013E46C-8083-4A11-8DB1-DD238AF18D42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653580" y="7008173"/>
            <a:ext cx="3386243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3604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4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706" y="4858814"/>
            <a:ext cx="9089390" cy="1501751"/>
          </a:xfrm>
          <a:prstGeom prst="rect">
            <a:avLst/>
          </a:prstGeom>
        </p:spPr>
        <p:txBody>
          <a:bodyPr lIns="104296" tIns="52148" rIns="104296" bIns="52148" anchor="t"/>
          <a:lstStyle>
            <a:lvl1pPr algn="l">
              <a:defRPr sz="46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4706" y="3204786"/>
            <a:ext cx="9089390" cy="1654026"/>
          </a:xfrm>
          <a:prstGeom prst="rect">
            <a:avLst/>
          </a:prstGeom>
        </p:spPr>
        <p:txBody>
          <a:bodyPr lIns="104296" tIns="52148" rIns="104296" bIns="52148"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8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9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9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8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3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8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4670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A013E46C-8083-4A11-8DB1-DD238AF18D42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653580" y="7008173"/>
            <a:ext cx="3386243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3604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2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1260211"/>
          </a:xfrm>
          <a:prstGeom prst="rect">
            <a:avLst/>
          </a:prstGeom>
        </p:spPr>
        <p:txBody>
          <a:bodyPr lIns="104296" tIns="52148" rIns="104296" bIns="52148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9226" y="1764297"/>
            <a:ext cx="5123921" cy="4990084"/>
          </a:xfrm>
          <a:prstGeom prst="rect">
            <a:avLst/>
          </a:prstGeom>
        </p:spPr>
        <p:txBody>
          <a:bodyPr lIns="104296" tIns="52148" rIns="104296" bIns="52148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81371" y="1764297"/>
            <a:ext cx="5123921" cy="4990084"/>
          </a:xfrm>
          <a:prstGeom prst="rect">
            <a:avLst/>
          </a:prstGeom>
        </p:spPr>
        <p:txBody>
          <a:bodyPr lIns="104296" tIns="52148" rIns="104296" bIns="52148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34670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A013E46C-8083-4A11-8DB1-DD238AF18D42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653580" y="7008173"/>
            <a:ext cx="3386243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663604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34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1260211"/>
          </a:xfrm>
          <a:prstGeom prst="rect">
            <a:avLst/>
          </a:prstGeom>
        </p:spPr>
        <p:txBody>
          <a:bodyPr lIns="104296" tIns="52148" rIns="104296" bIns="52148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4671" y="1692533"/>
            <a:ext cx="4724775" cy="705367"/>
          </a:xfrm>
          <a:prstGeom prst="rect">
            <a:avLst/>
          </a:prstGeom>
        </p:spPr>
        <p:txBody>
          <a:bodyPr lIns="104296" tIns="52148" rIns="104296" bIns="52148" anchor="b"/>
          <a:lstStyle>
            <a:lvl1pPr marL="0" indent="0">
              <a:buNone/>
              <a:defRPr sz="2700" b="1"/>
            </a:lvl1pPr>
            <a:lvl2pPr marL="521482" indent="0">
              <a:buNone/>
              <a:defRPr sz="2300" b="1"/>
            </a:lvl2pPr>
            <a:lvl3pPr marL="1042965" indent="0">
              <a:buNone/>
              <a:defRPr sz="2100" b="1"/>
            </a:lvl3pPr>
            <a:lvl4pPr marL="1564447" indent="0">
              <a:buNone/>
              <a:defRPr sz="1800" b="1"/>
            </a:lvl4pPr>
            <a:lvl5pPr marL="2085929" indent="0">
              <a:buNone/>
              <a:defRPr sz="1800" b="1"/>
            </a:lvl5pPr>
            <a:lvl6pPr marL="2607412" indent="0">
              <a:buNone/>
              <a:defRPr sz="1800" b="1"/>
            </a:lvl6pPr>
            <a:lvl7pPr marL="3128894" indent="0">
              <a:buNone/>
              <a:defRPr sz="1800" b="1"/>
            </a:lvl7pPr>
            <a:lvl8pPr marL="3650376" indent="0">
              <a:buNone/>
              <a:defRPr sz="1800" b="1"/>
            </a:lvl8pPr>
            <a:lvl9pPr marL="4171859" indent="0">
              <a:buNone/>
              <a:defRPr sz="18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4671" y="2397901"/>
            <a:ext cx="4724775" cy="4356478"/>
          </a:xfrm>
          <a:prstGeom prst="rect">
            <a:avLst/>
          </a:prstGeom>
        </p:spPr>
        <p:txBody>
          <a:bodyPr lIns="104296" tIns="52148" rIns="104296" bIns="52148"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32100" y="1692533"/>
            <a:ext cx="4726631" cy="705367"/>
          </a:xfrm>
          <a:prstGeom prst="rect">
            <a:avLst/>
          </a:prstGeom>
        </p:spPr>
        <p:txBody>
          <a:bodyPr lIns="104296" tIns="52148" rIns="104296" bIns="52148" anchor="b"/>
          <a:lstStyle>
            <a:lvl1pPr marL="0" indent="0">
              <a:buNone/>
              <a:defRPr sz="2700" b="1"/>
            </a:lvl1pPr>
            <a:lvl2pPr marL="521482" indent="0">
              <a:buNone/>
              <a:defRPr sz="2300" b="1"/>
            </a:lvl2pPr>
            <a:lvl3pPr marL="1042965" indent="0">
              <a:buNone/>
              <a:defRPr sz="2100" b="1"/>
            </a:lvl3pPr>
            <a:lvl4pPr marL="1564447" indent="0">
              <a:buNone/>
              <a:defRPr sz="1800" b="1"/>
            </a:lvl4pPr>
            <a:lvl5pPr marL="2085929" indent="0">
              <a:buNone/>
              <a:defRPr sz="1800" b="1"/>
            </a:lvl5pPr>
            <a:lvl6pPr marL="2607412" indent="0">
              <a:buNone/>
              <a:defRPr sz="1800" b="1"/>
            </a:lvl6pPr>
            <a:lvl7pPr marL="3128894" indent="0">
              <a:buNone/>
              <a:defRPr sz="1800" b="1"/>
            </a:lvl7pPr>
            <a:lvl8pPr marL="3650376" indent="0">
              <a:buNone/>
              <a:defRPr sz="1800" b="1"/>
            </a:lvl8pPr>
            <a:lvl9pPr marL="4171859" indent="0">
              <a:buNone/>
              <a:defRPr sz="18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32100" y="2397901"/>
            <a:ext cx="4726631" cy="4356478"/>
          </a:xfrm>
          <a:prstGeom prst="rect">
            <a:avLst/>
          </a:prstGeom>
        </p:spPr>
        <p:txBody>
          <a:bodyPr lIns="104296" tIns="52148" rIns="104296" bIns="52148"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534670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A013E46C-8083-4A11-8DB1-DD238AF18D42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653580" y="7008173"/>
            <a:ext cx="3386243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663604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07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1260211"/>
          </a:xfrm>
          <a:prstGeom prst="rect">
            <a:avLst/>
          </a:prstGeom>
        </p:spPr>
        <p:txBody>
          <a:bodyPr lIns="104296" tIns="52148" rIns="104296" bIns="52148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534670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A013E46C-8083-4A11-8DB1-DD238AF18D42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653580" y="7008173"/>
            <a:ext cx="3386243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663604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9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534670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A013E46C-8083-4A11-8DB1-DD238AF18D42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653580" y="7008173"/>
            <a:ext cx="3386243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663604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99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669" y="301050"/>
            <a:ext cx="3518056" cy="1281214"/>
          </a:xfrm>
          <a:prstGeom prst="rect">
            <a:avLst/>
          </a:prstGeom>
        </p:spPr>
        <p:txBody>
          <a:bodyPr lIns="104296" tIns="52148" rIns="104296" bIns="52148" anchor="b"/>
          <a:lstStyle>
            <a:lvl1pPr algn="l">
              <a:defRPr sz="23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80822" y="301053"/>
            <a:ext cx="5977908" cy="6453328"/>
          </a:xfrm>
          <a:prstGeom prst="rect">
            <a:avLst/>
          </a:prstGeom>
        </p:spPr>
        <p:txBody>
          <a:bodyPr lIns="104296" tIns="52148" rIns="104296" bIns="52148"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4669" y="1582267"/>
            <a:ext cx="3518056" cy="5172114"/>
          </a:xfrm>
          <a:prstGeom prst="rect">
            <a:avLst/>
          </a:prstGeom>
        </p:spPr>
        <p:txBody>
          <a:bodyPr lIns="104296" tIns="52148" rIns="104296" bIns="52148"/>
          <a:lstStyle>
            <a:lvl1pPr marL="0" indent="0">
              <a:buNone/>
              <a:defRPr sz="1600"/>
            </a:lvl1pPr>
            <a:lvl2pPr marL="521482" indent="0">
              <a:buNone/>
              <a:defRPr sz="1400"/>
            </a:lvl2pPr>
            <a:lvl3pPr marL="1042965" indent="0">
              <a:buNone/>
              <a:defRPr sz="1100"/>
            </a:lvl3pPr>
            <a:lvl4pPr marL="1564447" indent="0">
              <a:buNone/>
              <a:defRPr sz="1000"/>
            </a:lvl4pPr>
            <a:lvl5pPr marL="2085929" indent="0">
              <a:buNone/>
              <a:defRPr sz="1000"/>
            </a:lvl5pPr>
            <a:lvl6pPr marL="2607412" indent="0">
              <a:buNone/>
              <a:defRPr sz="1000"/>
            </a:lvl6pPr>
            <a:lvl7pPr marL="3128894" indent="0">
              <a:buNone/>
              <a:defRPr sz="1000"/>
            </a:lvl7pPr>
            <a:lvl8pPr marL="3650376" indent="0">
              <a:buNone/>
              <a:defRPr sz="1000"/>
            </a:lvl8pPr>
            <a:lvl9pPr marL="4171859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34670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A013E46C-8083-4A11-8DB1-DD238AF18D42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653580" y="7008173"/>
            <a:ext cx="3386243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663604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36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982" y="5292884"/>
            <a:ext cx="6416040" cy="624855"/>
          </a:xfrm>
          <a:prstGeom prst="rect">
            <a:avLst/>
          </a:prstGeom>
        </p:spPr>
        <p:txBody>
          <a:bodyPr lIns="104296" tIns="52148" rIns="104296" bIns="52148" anchor="b"/>
          <a:lstStyle>
            <a:lvl1pPr algn="l">
              <a:defRPr sz="23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  <a:prstGeom prst="rect">
            <a:avLst/>
          </a:prstGeom>
        </p:spPr>
        <p:txBody>
          <a:bodyPr lIns="104296" tIns="52148" rIns="104296" bIns="52148"/>
          <a:lstStyle>
            <a:lvl1pPr marL="0" indent="0">
              <a:buNone/>
              <a:defRPr sz="3600"/>
            </a:lvl1pPr>
            <a:lvl2pPr marL="521482" indent="0">
              <a:buNone/>
              <a:defRPr sz="3200"/>
            </a:lvl2pPr>
            <a:lvl3pPr marL="1042965" indent="0">
              <a:buNone/>
              <a:defRPr sz="2700"/>
            </a:lvl3pPr>
            <a:lvl4pPr marL="1564447" indent="0">
              <a:buNone/>
              <a:defRPr sz="2300"/>
            </a:lvl4pPr>
            <a:lvl5pPr marL="2085929" indent="0">
              <a:buNone/>
              <a:defRPr sz="2300"/>
            </a:lvl5pPr>
            <a:lvl6pPr marL="2607412" indent="0">
              <a:buNone/>
              <a:defRPr sz="2300"/>
            </a:lvl6pPr>
            <a:lvl7pPr marL="3128894" indent="0">
              <a:buNone/>
              <a:defRPr sz="2300"/>
            </a:lvl7pPr>
            <a:lvl8pPr marL="3650376" indent="0">
              <a:buNone/>
              <a:defRPr sz="2300"/>
            </a:lvl8pPr>
            <a:lvl9pPr marL="4171859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  <a:prstGeom prst="rect">
            <a:avLst/>
          </a:prstGeom>
        </p:spPr>
        <p:txBody>
          <a:bodyPr lIns="104296" tIns="52148" rIns="104296" bIns="52148"/>
          <a:lstStyle>
            <a:lvl1pPr marL="0" indent="0">
              <a:buNone/>
              <a:defRPr sz="1600"/>
            </a:lvl1pPr>
            <a:lvl2pPr marL="521482" indent="0">
              <a:buNone/>
              <a:defRPr sz="1400"/>
            </a:lvl2pPr>
            <a:lvl3pPr marL="1042965" indent="0">
              <a:buNone/>
              <a:defRPr sz="1100"/>
            </a:lvl3pPr>
            <a:lvl4pPr marL="1564447" indent="0">
              <a:buNone/>
              <a:defRPr sz="1000"/>
            </a:lvl4pPr>
            <a:lvl5pPr marL="2085929" indent="0">
              <a:buNone/>
              <a:defRPr sz="1000"/>
            </a:lvl5pPr>
            <a:lvl6pPr marL="2607412" indent="0">
              <a:buNone/>
              <a:defRPr sz="1000"/>
            </a:lvl6pPr>
            <a:lvl7pPr marL="3128894" indent="0">
              <a:buNone/>
              <a:defRPr sz="1000"/>
            </a:lvl7pPr>
            <a:lvl8pPr marL="3650376" indent="0">
              <a:buNone/>
              <a:defRPr sz="1000"/>
            </a:lvl8pPr>
            <a:lvl9pPr marL="4171859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34670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A013E46C-8083-4A11-8DB1-DD238AF18D42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653580" y="7008173"/>
            <a:ext cx="3386243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663604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9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1260211"/>
          </a:xfrm>
          <a:prstGeom prst="rect">
            <a:avLst/>
          </a:prstGeom>
        </p:spPr>
        <p:txBody>
          <a:bodyPr lIns="104296" tIns="52148" rIns="104296" bIns="52148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4671" y="1764297"/>
            <a:ext cx="9624060" cy="4990084"/>
          </a:xfrm>
          <a:prstGeom prst="rect">
            <a:avLst/>
          </a:prstGeom>
        </p:spPr>
        <p:txBody>
          <a:bodyPr vert="eaVert" lIns="104296" tIns="52148" rIns="104296" bIns="52148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4670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A013E46C-8083-4A11-8DB1-DD238AF18D42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653580" y="7008173"/>
            <a:ext cx="3386243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3604" y="7008173"/>
            <a:ext cx="2495127" cy="402567"/>
          </a:xfrm>
          <a:prstGeom prst="rect">
            <a:avLst/>
          </a:prstGeom>
        </p:spPr>
        <p:txBody>
          <a:bodyPr lIns="104296" tIns="52148" rIns="104296" bIns="52148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66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1111"/>
            <a:ext cx="10693958" cy="75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104296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12" indent="-391112" algn="l" defTabSz="104296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09" indent="-325926" algn="l" defTabSz="104296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706" indent="-260741" algn="l" defTabSz="10429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188" indent="-260741" algn="l" defTabSz="104296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670" indent="-260741" algn="l" defTabSz="104296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153" indent="-260741" algn="l" defTabSz="10429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5" indent="-260741" algn="l" defTabSz="10429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117" indent="-260741" algn="l" defTabSz="10429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600" indent="-260741" algn="l" defTabSz="10429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1111"/>
            <a:ext cx="10693958" cy="75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1083074-8D52-3C12-0DDD-5B44A926CD7F}"/>
              </a:ext>
            </a:extLst>
          </p:cNvPr>
          <p:cNvSpPr txBox="1"/>
          <p:nvPr/>
        </p:nvSpPr>
        <p:spPr>
          <a:xfrm>
            <a:off x="1458268" y="34763"/>
            <a:ext cx="7272808" cy="1446550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Metas de Gerenciamento de Requisitos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FA8004-EB12-8120-0EBE-C43102AD65A2}"/>
              </a:ext>
            </a:extLst>
          </p:cNvPr>
          <p:cNvSpPr txBox="1"/>
          <p:nvPr/>
        </p:nvSpPr>
        <p:spPr>
          <a:xfrm>
            <a:off x="0" y="1505333"/>
            <a:ext cx="1069340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 Clareza e compreensão: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Um dos principais objetivos do Gerenciamento de Requisitos é estabelecer um entendimento claro e compartilhado do que o projeto pretende alcançar. Isso envolve comunicar de forma eficaz os objetivos, funcionalidades e restrições do projeto a todas as partes interessadas, incluindo desenvolvedores, designers, testadores, analistas de negócios e clientes. </a:t>
            </a:r>
          </a:p>
          <a:p>
            <a:pPr algn="just">
              <a:buFont typeface="+mj-lt"/>
              <a:buAutoNum type="arabicPeriod"/>
            </a:pPr>
            <a:r>
              <a:rPr lang="pt-BR" b="1" dirty="0">
                <a:highlight>
                  <a:srgbClr val="FFFFFF"/>
                </a:highlight>
                <a:latin typeface="+mj-lt"/>
              </a:rPr>
              <a:t> </a:t>
            </a: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Definição de escopo: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O Gerenciamento de Requisitos ajuda a identificar e documentar o escopo do projeto, especificando o que está incluído e o que não está. Essa meta ajuda a definir expectativas e garante que o projeto permaneça focado e alcançável.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 Documentação: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O gerenciamento eficaz de requisitos envolve documentação completa de todos os requisitos. Esta documentação serve como ponto de referência durante todo o ciclo de vida do projeto e auxilia na prevenção de interpretações errôneas ou disputas. 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</a:rPr>
              <a:t>4. Mudar a gestão: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O Gerenciamento de Requisitos fornece um processo estruturado para gerenciar mudanças nos requisitos. Isto inclui avaliar o impacto das alterações, priorizá-las e obter as aprovações apropriadas antes de implementá-las.</a:t>
            </a:r>
          </a:p>
          <a:p>
            <a:pPr algn="just">
              <a:buFont typeface="+mj-lt"/>
              <a:buAutoNum type="arabicPeriod"/>
            </a:pPr>
            <a:endParaRPr lang="pt-BR" b="0" i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2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54AC86E-2BC7-A9FB-8DA0-EB6F250FE77C}"/>
              </a:ext>
            </a:extLst>
          </p:cNvPr>
          <p:cNvSpPr txBox="1"/>
          <p:nvPr/>
        </p:nvSpPr>
        <p:spPr>
          <a:xfrm>
            <a:off x="0" y="0"/>
            <a:ext cx="10693400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effectLst/>
                <a:highlight>
                  <a:srgbClr val="FFFFFF"/>
                </a:highlight>
              </a:rPr>
              <a:t>5. Priorização: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O Gerenciamento de Requisitos envolve a análise e priorização de requisitos com base em fatores como valor do negócio, necessidades do cliente, viabilidade técnica e demanda do mercado</a:t>
            </a:r>
            <a:r>
              <a:rPr lang="pt-BR" dirty="0">
                <a:highlight>
                  <a:srgbClr val="FFFFFF"/>
                </a:highlight>
              </a:rPr>
              <a:t>, </a:t>
            </a:r>
            <a:r>
              <a:rPr lang="pt-BR" b="0" i="0" dirty="0">
                <a:effectLst/>
                <a:highlight>
                  <a:srgbClr val="FFFFFF"/>
                </a:highlight>
              </a:rPr>
              <a:t>otimizando a alocação de recursos.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</a:rPr>
              <a:t>6. Alinhamento com os Objetivos de Negócios: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O Gerenciamento de Requisitos garante que os requisitos do projeto estejam em harmonia com os objetivos estratégicos da empresa. Esse alinhamento maximiza o valor do projeto e seu impacto potencial no negócio.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</a:rPr>
              <a:t>7. Gerenciamento de riscos: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O Gerenciamento de Requisitos desempenha um papel na mitigação de riscos, identificando potenciais desafios e incertezas no início do ciclo de vida do projeto. Ao analisar minuciosamente os requisitos, as equipes podem antecipar riscos potenciais relacionados à viabilidade, restrições tecnológicas ou mudanças de mercado. </a:t>
            </a:r>
          </a:p>
          <a:p>
            <a:pPr algn="just"/>
            <a:r>
              <a:rPr lang="pt-BR" b="1" dirty="0">
                <a:effectLst/>
                <a:latin typeface="var( --e-global-typography-text-font-family )"/>
              </a:rPr>
              <a:t>8. Comunicação:</a:t>
            </a:r>
            <a:r>
              <a:rPr lang="pt-BR" dirty="0">
                <a:latin typeface="var( --e-global-typography-text-font-family )"/>
              </a:rPr>
              <a:t> </a:t>
            </a:r>
            <a:r>
              <a:rPr lang="pt-BR" b="0" dirty="0">
                <a:effectLst/>
                <a:latin typeface="var( --e-global-typography-text-font-family )"/>
              </a:rPr>
              <a:t>O processo envolve facilitar a comunicação entre as diferentes partes interessadas e garantir que suas necessidades, expectativas e preocupações sejam capturadas e integradas aos requisitos do projeto. </a:t>
            </a:r>
          </a:p>
          <a:p>
            <a:pPr algn="just"/>
            <a:r>
              <a:rPr lang="pt-BR" b="1" dirty="0">
                <a:effectLst/>
                <a:latin typeface="var( --e-global-typography-text-font-family )"/>
              </a:rPr>
              <a:t>9. Validação e Verificação:</a:t>
            </a:r>
            <a:r>
              <a:rPr lang="pt-BR" b="0" dirty="0">
                <a:effectLst/>
                <a:latin typeface="var( --e-global-typography-text-font-family )"/>
              </a:rPr>
              <a:t> A validação garante que os requisitos refletem com precisão as necessidades das partes interessadas, enquanto a verificação envolve a confirmação de que a solução implementada atende a esses requisitos. </a:t>
            </a:r>
          </a:p>
          <a:p>
            <a:pPr algn="just"/>
            <a:r>
              <a:rPr lang="pt-BR" b="1" dirty="0">
                <a:latin typeface="var( --e-global-typography-text-font-family )"/>
              </a:rPr>
              <a:t>10. </a:t>
            </a:r>
            <a:r>
              <a:rPr lang="pt-BR" b="1" dirty="0">
                <a:effectLst/>
                <a:latin typeface="var( --e-global-typography-text-font-family )"/>
              </a:rPr>
              <a:t>Rastreabilidade:</a:t>
            </a:r>
            <a:r>
              <a:rPr lang="pt-BR" b="0" dirty="0">
                <a:effectLst/>
                <a:latin typeface="var( --e-global-typography-text-font-family )"/>
              </a:rPr>
              <a:t> Rastreabilidade é a capacidade de rastrear requisitos desde sua origem até o desenvolvimento, testes e implantação. O Gerenciamento de Requisitos fornece um registro transparente de como cada requisito contribui para o produto final.</a:t>
            </a:r>
          </a:p>
          <a:p>
            <a:pPr algn="just"/>
            <a:endParaRPr lang="pt-BR" b="0" i="0" dirty="0">
              <a:effectLst/>
              <a:highlight>
                <a:srgbClr val="FFFFFF"/>
              </a:highlight>
            </a:endParaRPr>
          </a:p>
          <a:p>
            <a:pPr algn="just"/>
            <a:endParaRPr lang="pt-BR" b="0" i="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32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B3746F-EFA9-F777-61A6-473364531D47}"/>
              </a:ext>
            </a:extLst>
          </p:cNvPr>
          <p:cNvSpPr txBox="1"/>
          <p:nvPr/>
        </p:nvSpPr>
        <p:spPr>
          <a:xfrm>
            <a:off x="1458268" y="34763"/>
            <a:ext cx="7272808" cy="1446550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Benefícios de Gerenciamento de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0FAC96-2ADC-8D57-DA4B-60FA68A8BC50}"/>
              </a:ext>
            </a:extLst>
          </p:cNvPr>
          <p:cNvSpPr txBox="1"/>
          <p:nvPr/>
        </p:nvSpPr>
        <p:spPr>
          <a:xfrm>
            <a:off x="0" y="1481313"/>
            <a:ext cx="10693400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highlight>
                  <a:srgbClr val="FFFFFF"/>
                </a:highlight>
              </a:rPr>
              <a:t> Entendimento claro: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O Gerenciamento de Requisitos garante que todas as partes interessadas do projeto, incluindo desenvolvedores, testadores, designers e analistas de negócios, tenham um entendimento compartilhado e claro do que o projeto pretende alcançar.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highlight>
                  <a:srgbClr val="FFFFFF"/>
                </a:highlight>
              </a:rPr>
              <a:t> </a:t>
            </a:r>
            <a:r>
              <a:rPr lang="pt-BR" b="1" i="0" dirty="0">
                <a:effectLst/>
                <a:highlight>
                  <a:srgbClr val="FFFFFF"/>
                </a:highlight>
              </a:rPr>
              <a:t>Ambiguidade reduzida: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Um processo de gerenciamento de requisitos bem estruturado elimina a ambiguidade ao dividir conceitos de alto nível em requisitos específicos e acionáveis.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highlight>
                  <a:srgbClr val="FFFFFF"/>
                </a:highlight>
              </a:rPr>
              <a:t> </a:t>
            </a:r>
            <a:r>
              <a:rPr lang="pt-BR" b="1" i="0" dirty="0">
                <a:effectLst/>
                <a:highlight>
                  <a:srgbClr val="FFFFFF"/>
                </a:highlight>
              </a:rPr>
              <a:t>Escopo Controlado: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O aumento do escopo, a expansão gradual do escopo do projeto além de seus limites iniciais, pode levar a estouros de orçamento, perda de prazos e diminuição da satisfação do cliente.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highlight>
                  <a:srgbClr val="FFFFFF"/>
                </a:highlight>
              </a:rPr>
              <a:t> </a:t>
            </a:r>
            <a:r>
              <a:rPr lang="pt-BR" b="1" i="0" dirty="0">
                <a:effectLst/>
                <a:highlight>
                  <a:srgbClr val="FFFFFF"/>
                </a:highlight>
              </a:rPr>
              <a:t>Colaboração aprimorada: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Em um ambiente colaborativo, diferentes equipes com diferentes conjuntos de habilidades e responsabilidades precisam trabalhar juntas de forma integrada. Esta colaboração resulta num fluxo de trabalho mais harmonioso, onde ideias, feedback e preocupações são partilhados abertamente com uma documentação clara.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highlight>
                  <a:srgbClr val="FFFFFF"/>
                </a:highlight>
              </a:rPr>
              <a:t> Rastreabilidade: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Rastreabilidade é a capacidade de rastrear um requisito desde sua origem até todos os estágios de desenvolvimento e teste permitindo rastreabilidade completa, vinculando requisitos a documentos de design, casos de teste e outros artefatos, garantindo transparência e responsabilidade.</a:t>
            </a:r>
          </a:p>
          <a:p>
            <a:pPr algn="just"/>
            <a:endParaRPr lang="pt-BR" b="0" i="0" dirty="0">
              <a:effectLst/>
              <a:highlight>
                <a:srgbClr val="FFFFFF"/>
              </a:highlight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b="0" i="0" dirty="0">
              <a:effectLst/>
              <a:highlight>
                <a:srgbClr val="FFFFFF"/>
              </a:highlight>
            </a:endParaRPr>
          </a:p>
          <a:p>
            <a:pPr algn="just"/>
            <a:endParaRPr lang="pt-BR" b="0" i="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8558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BA2E05-A0C5-ACF3-4CD7-F4405B773E7C}"/>
              </a:ext>
            </a:extLst>
          </p:cNvPr>
          <p:cNvSpPr txBox="1"/>
          <p:nvPr/>
        </p:nvSpPr>
        <p:spPr>
          <a:xfrm>
            <a:off x="-3342" y="0"/>
            <a:ext cx="10696742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highlight>
                  <a:srgbClr val="FFFFFF"/>
                </a:highlight>
              </a:rPr>
              <a:t> Qualidade melhorada: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Quando os desenvolvedores têm uma compreensão clara do que precisam construir, eles podem se concentrar na criação de produtos de alta qualidade que atendam aos critérios especificados.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highlight>
                  <a:srgbClr val="FFFFFF"/>
                </a:highlight>
                <a:latin typeface="+mj-lt"/>
              </a:rPr>
              <a:t> </a:t>
            </a: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Satisfação do cliente: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O Gerenciamento de Requisitos garante que o produto final esteja alinhado às expectativas do cliente. Ao capturar e validar as necessidades do cliente no início do processo, a equipe do projeto pode fazer os ajustes necessários e evitar alterações dispendiosas posteriormente.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 Alocação Eficiente de Recursos: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Um processo de gerenciamento de requisitos bem organizado ajuda na alocação eficaz de recursos. Isto evita a alocação desnecessária de recursos de baixa prioridade e otimiza o uso dos recursos disponíveis.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 Mitigação de Risco: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O Gerenciamento de Requisitos identifica riscos e incertezas potenciais no início do ciclo de vida do projeto. Por meio de análise e validação cuidadosas dos requisitos, as equipes podem identificar possíveis obstáculos, desafios técnicos e problemas de viabilidade.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effectLst/>
                <a:latin typeface="var( --e-global-typography-text-font-family )"/>
              </a:rPr>
              <a:t> Conformidade Regulatória:</a:t>
            </a:r>
            <a:r>
              <a:rPr lang="pt-BR" b="0" dirty="0">
                <a:effectLst/>
                <a:latin typeface="var( --e-global-typography-text-font-family )"/>
              </a:rPr>
              <a:t> O Gerenciamento de Requisitos ajuda a garantir que os produtos sejam desenvolvidos de acordo com os padrões e regulamentações do setor. Documentação detalhada e recursos de rastreabilidade auxiliam na demonstração de conformidade durante auditorias e inspeções.</a:t>
            </a:r>
            <a:endParaRPr lang="pt-BR" b="0" i="0" dirty="0">
              <a:effectLst/>
              <a:highlight>
                <a:srgbClr val="FFFFFF"/>
              </a:highlight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b="0" i="0" dirty="0">
              <a:effectLst/>
              <a:highlight>
                <a:srgbClr val="FFFFFF"/>
              </a:highlight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b="0" i="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934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EFFA66B-BA13-A860-7991-AF7E87E53284}"/>
              </a:ext>
            </a:extLst>
          </p:cNvPr>
          <p:cNvSpPr txBox="1"/>
          <p:nvPr/>
        </p:nvSpPr>
        <p:spPr>
          <a:xfrm>
            <a:off x="0" y="804204"/>
            <a:ext cx="10684366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1" dirty="0">
                <a:effectLst/>
                <a:highlight>
                  <a:srgbClr val="FFFFFF"/>
                </a:highlight>
              </a:rPr>
              <a:t>Engenharia de Requisitos refere-se ao processo sistemático e disciplinado de elicitar, documentar, analisar e validar requisitos para um projeto</a:t>
            </a:r>
            <a:r>
              <a:rPr lang="pt-BR" b="0" i="0" dirty="0">
                <a:effectLst/>
                <a:highlight>
                  <a:srgbClr val="FFFFFF"/>
                </a:highlight>
              </a:rPr>
              <a:t>. Envolve compreender as necessidades das partes interessadas e transformá-las em requisitos bem definidos e acionáveis ​​que sirvam de base para o projeto. Possui as seguintes </a:t>
            </a:r>
            <a:r>
              <a:rPr lang="pt-BR" b="1" i="0" u="sng" dirty="0">
                <a:effectLst/>
                <a:highlight>
                  <a:srgbClr val="FFFFFF"/>
                </a:highlight>
              </a:rPr>
              <a:t>fases ou etapas</a:t>
            </a:r>
            <a:r>
              <a:rPr lang="pt-BR" b="0" i="0" dirty="0">
                <a:effectLst/>
                <a:highlight>
                  <a:srgbClr val="FFFFFF"/>
                </a:highlight>
              </a:rPr>
              <a:t>: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- Elicitação: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Reunir requisitos de diversas partes interessadas, incluindo usuários finais, clientes, analistas de negócios e especialistas de domínio. Isso envolve técnicas como entrevistas, pesquisas, workshops e observações para descobrir suas necessidades e expectativas.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- Documentação: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Capturar os requisitos levantados de forma clara e estruturada. Os requisitos são documentados de uma forma que seja compreensível para as partes interessadas técnicas e não técnicas. Várias formas de documentação, como histórias de usuários, casos de uso e documentos de requisitos formais, podem ser utilizadas.</a:t>
            </a:r>
          </a:p>
          <a:p>
            <a:pPr algn="just"/>
            <a:r>
              <a:rPr lang="pt-BR" b="1" dirty="0">
                <a:highlight>
                  <a:srgbClr val="FFFFFF"/>
                </a:highlight>
                <a:latin typeface="+mj-lt"/>
              </a:rPr>
              <a:t>- </a:t>
            </a: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Análise: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Analisar e refinar os requisitos coletados para garantir clareza, consistência e integridade. 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- Validação: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A validação envolve verificar se os requisitos estão alinhados com as metas e objetivos do projeto e são viáveis ​​dentro das restrições do projeto.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- Verificação: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Confirmar que os requisitos documentados são compreensíveis, completos e consistentes. A verificação garante que os requisitos possam servir como uma base confiável para projeto e desenvolvimento.</a:t>
            </a:r>
          </a:p>
          <a:p>
            <a:pPr algn="just"/>
            <a:endParaRPr lang="pt-BR" b="0" i="0" dirty="0">
              <a:effectLst/>
              <a:highlight>
                <a:srgbClr val="FFFFFF"/>
              </a:highlight>
              <a:latin typeface="+mj-lt"/>
            </a:endParaRPr>
          </a:p>
          <a:p>
            <a:br>
              <a:rPr lang="pt-BR" dirty="0"/>
            </a:br>
            <a:endParaRPr lang="pt-BR" b="0" i="0" dirty="0">
              <a:effectLst/>
              <a:highlight>
                <a:srgbClr val="FFFFFF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6F1C69-0709-213F-547F-3249B9C154C3}"/>
              </a:ext>
            </a:extLst>
          </p:cNvPr>
          <p:cNvSpPr txBox="1"/>
          <p:nvPr/>
        </p:nvSpPr>
        <p:spPr>
          <a:xfrm>
            <a:off x="1530276" y="0"/>
            <a:ext cx="7272808" cy="769441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Engenharia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93910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F2AC8D-AF92-18AC-2E82-FD1F78B762A8}"/>
              </a:ext>
            </a:extLst>
          </p:cNvPr>
          <p:cNvSpPr txBox="1"/>
          <p:nvPr/>
        </p:nvSpPr>
        <p:spPr>
          <a:xfrm>
            <a:off x="1530276" y="0"/>
            <a:ext cx="7272808" cy="769441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Gerenciamento de 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0B2EAB-3380-95A3-CF27-A15C74F4972C}"/>
              </a:ext>
            </a:extLst>
          </p:cNvPr>
          <p:cNvSpPr txBox="1"/>
          <p:nvPr/>
        </p:nvSpPr>
        <p:spPr>
          <a:xfrm>
            <a:off x="0" y="787436"/>
            <a:ext cx="106934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O </a:t>
            </a:r>
            <a:r>
              <a:rPr lang="pt-BR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Gerenciamento de Requisitos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, por outro lado, é o processo contínuo de gerenciamento sistemático de requisitos durante todo o ciclo de vida do projeto. Envolve atividades destinadas a manter, rastrear e controlar requisitos desde o seu início até a sua implementação e além. O </a:t>
            </a:r>
            <a:r>
              <a:rPr lang="pt-BR" b="0" i="1" u="sng" dirty="0">
                <a:effectLst/>
                <a:highlight>
                  <a:srgbClr val="FFFFFF"/>
                </a:highlight>
                <a:latin typeface="+mj-lt"/>
              </a:rPr>
              <a:t>Gerenciamento de Requisitos concentra-se na organização, comunicação e evolução dos requisitos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: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Mudar a gestão: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Lidar com mudanças nos requisitos à medida que o projeto avança. Isto inclui avaliar o impacto das alterações, obter aprovações para modificações e atualizar a documentação relevante.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Rastreabilidade: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Estabelecer e manter links de rastreabilidade entre requisitos e outros artefatos do projeto, como documentos de design, casos de teste e código. A rastreabilidade garante que todos os requisitos sejam levados em consideração e que as alterações possam ser rastreadas durante o desenvolvimento.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Comunicação: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Facilitar a comunicação eficaz entre as partes interessadas do projeto em relação aos requisitos. Isso inclui compartilhar atualizações, abordar preocupações e garantir que todos tenham um entendimento compartilhado dos requisitos.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Controle de versão: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Gerenciar diferentes versões de documentos de requisitos para acompanhar as alterações ao longo do tempo. Isto é particularmente importante ao lidar com requisitos em evolução ao longo do ciclo de vida do projeto.</a:t>
            </a:r>
          </a:p>
          <a:p>
            <a:pPr algn="just"/>
            <a:endParaRPr lang="pt-BR" b="0" i="0" dirty="0">
              <a:solidFill>
                <a:srgbClr val="7A7A7A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just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037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83777B-05AE-CA5B-ED05-36DF20E2F7B6}"/>
              </a:ext>
            </a:extLst>
          </p:cNvPr>
          <p:cNvSpPr txBox="1"/>
          <p:nvPr/>
        </p:nvSpPr>
        <p:spPr>
          <a:xfrm>
            <a:off x="10486" y="0"/>
            <a:ext cx="1068291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 Alinhamento com os Objetivos de Negócios: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Garantir que os requisitos em evolução do projeto permaneçam alinhados com as metas e objetivos gerais da organização. Isso ajuda a evitar desvios de escopo e mantém o foco estratégico do projeto.</a:t>
            </a:r>
          </a:p>
          <a:p>
            <a:pPr algn="just"/>
            <a:endParaRPr lang="pt-BR" dirty="0">
              <a:highlight>
                <a:srgbClr val="FFFFFF"/>
              </a:highlight>
              <a:latin typeface="+mj-lt"/>
            </a:endParaRPr>
          </a:p>
          <a:p>
            <a:pPr algn="just"/>
            <a:r>
              <a:rPr lang="pt-BR" b="0" dirty="0">
                <a:effectLst/>
                <a:latin typeface="+mj-lt"/>
              </a:rPr>
              <a:t>Em resumo,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Engenharia de Requisitos </a:t>
            </a:r>
            <a:r>
              <a:rPr lang="pt-BR" b="0" dirty="0">
                <a:effectLst/>
                <a:latin typeface="+mj-lt"/>
              </a:rPr>
              <a:t>é o processo de elicitação, documentação, análise e validação de requisitos, principalmente nos estágios iniciais de um projeto.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Gerenciamento de Requisitos</a:t>
            </a:r>
            <a:r>
              <a:rPr lang="pt-BR" b="0" dirty="0">
                <a:effectLst/>
                <a:latin typeface="+mj-lt"/>
              </a:rPr>
              <a:t>, por outro lado, é um processo contínuo que se concentra na organização, comunicação e controle dos requisitos durante todo o ciclo de vida do projeto. Ambos os processos são essenciais para a entrega de projetos bem-sucedidos que atendam às necessidades e expectativas das partes interessadas.</a:t>
            </a:r>
          </a:p>
          <a:p>
            <a:pPr algn="just"/>
            <a:endParaRPr lang="pt-BR" dirty="0">
              <a:latin typeface="+mj-lt"/>
            </a:endParaRPr>
          </a:p>
          <a:p>
            <a:pPr algn="just"/>
            <a:r>
              <a:rPr lang="pt-BR" b="1" i="0" dirty="0">
                <a:effectLst/>
                <a:latin typeface="+mj-lt"/>
              </a:rPr>
              <a:t>Casos de uso</a:t>
            </a:r>
            <a:r>
              <a:rPr lang="pt-BR" b="0" i="0" dirty="0">
                <a:effectLst/>
                <a:latin typeface="+mj-lt"/>
              </a:rPr>
              <a:t> são uma técnica de elicitação de requisitos que descrevem como os usuários interagem com o sistema para atingir objetivos específicos. Eles oferecem cenários concretos que facilitam o entendimento tanto para os profissionais de TI quanto para os clientes, aproximando as expectativas e permitindo uma comunicação mais clara sobre as funcionalidades do sistema.</a:t>
            </a:r>
          </a:p>
          <a:p>
            <a:pPr algn="just"/>
            <a:endParaRPr lang="pt-BR" b="0" dirty="0">
              <a:effectLst/>
              <a:latin typeface="+mj-lt"/>
            </a:endParaRPr>
          </a:p>
          <a:p>
            <a:pPr algn="just"/>
            <a:endParaRPr lang="pt-BR" dirty="0">
              <a:latin typeface="+mj-lt"/>
            </a:endParaRPr>
          </a:p>
          <a:p>
            <a:pPr algn="just"/>
            <a:endParaRPr lang="pt-BR" dirty="0">
              <a:effectLst/>
              <a:latin typeface="+mj-lt"/>
            </a:endParaRPr>
          </a:p>
          <a:p>
            <a:endParaRPr lang="pt-BR" b="0" i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71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A9D2124-502D-6E41-ED5C-29772F96B3A8}"/>
              </a:ext>
            </a:extLst>
          </p:cNvPr>
          <p:cNvSpPr txBox="1"/>
          <p:nvPr/>
        </p:nvSpPr>
        <p:spPr>
          <a:xfrm>
            <a:off x="1710296" y="0"/>
            <a:ext cx="7272808" cy="1446550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Técnicas para Análise de Requisitos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C9CBCC-8EA4-584B-FA4E-D8491198BB9F}"/>
              </a:ext>
            </a:extLst>
          </p:cNvPr>
          <p:cNvSpPr txBox="1"/>
          <p:nvPr/>
        </p:nvSpPr>
        <p:spPr>
          <a:xfrm>
            <a:off x="24713" y="1548383"/>
            <a:ext cx="1066868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 Entrevistas: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As entrevistas com os stakeholders e usuários são uma técnica valiosa para coletar informações e entender suas necessidades. Elas permitem um diálogo direto, possibilitando esclarecer dúvidas e obter detalhes cruciais para a definição dos requisitos.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 Questionários: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são uma maneira eficiente de coletar informações de um grande número de stakeholders. Eles permitem obter uma visão abrangente das expectativas e opiniões das partes interessadas, auxiliando na identificação de requisitos.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 Workshops: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São uma forma de promover a colaboração e a troca de conhecimentos. Esses encontros facilitam a discussão e a identificação conjunta de requisitos importantes, garantindo uma compreensão compartilhada entre os membros da equipe.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 Observação: 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A observação dos usuários e das atividades relacionadas ao sistema permite compreender como as pessoas trabalham atualmente e identificar possíveis melhorias e requisitos adicionais. Essa técnica fornece insights valiosos para o desenvolvimento de um sistema que atenda às necessidades reais dos usuários.</a:t>
            </a:r>
          </a:p>
          <a:p>
            <a:pPr algn="l"/>
            <a:endParaRPr lang="pt-BR" b="0" i="0" dirty="0">
              <a:solidFill>
                <a:srgbClr val="42424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6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4ED8EBA-79FF-781D-A975-11DC4D9A806C}"/>
              </a:ext>
            </a:extLst>
          </p:cNvPr>
          <p:cNvSpPr txBox="1"/>
          <p:nvPr/>
        </p:nvSpPr>
        <p:spPr>
          <a:xfrm>
            <a:off x="14696" y="0"/>
            <a:ext cx="10678704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5. Prototipagem: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A criação de protótipos rápidos e iterativos é uma técnica eficiente para validar requisitos com os usuários. Os protótipos permitem que os usuários experimentem o sistema antes de sua implementação completa, fornecendo feedback valioso e ajudando a refinar os requisitos.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6. Análise de documentos: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A análise detalhada de documentos existentes, como manuais, relatórios e especificações, é uma técnica importante para extrair requisitos relevantes. Esses documentos podem conter informações valiosas que ajudam a entender o contexto do sistema e a identificar requisitos importantes.</a:t>
            </a:r>
          </a:p>
          <a:p>
            <a:pPr algn="just"/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7. Análise de casos de uso: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 Identificar os atores envolvidos no sistema e seus respectivos casos de uso é uma técnica popular para a análise de requisitos. A análise de casos de uso permite compreender os principais fluxos de trabalho e as interações do sistema, auxiliando na definição dos requisitos funcionais.</a:t>
            </a:r>
          </a:p>
          <a:p>
            <a:pPr algn="just"/>
            <a:r>
              <a:rPr lang="pt-BR" b="1" dirty="0">
                <a:highlight>
                  <a:srgbClr val="FFFFFF"/>
                </a:highlight>
                <a:latin typeface="+mj-lt"/>
              </a:rPr>
              <a:t>8. Análise e Especificação de Requisitos: </a:t>
            </a:r>
            <a:r>
              <a:rPr lang="pt-BR" b="0" i="0" dirty="0">
                <a:solidFill>
                  <a:srgbClr val="4B566B"/>
                </a:solidFill>
                <a:effectLst/>
                <a:highlight>
                  <a:srgbClr val="FFFFFF"/>
                </a:highlight>
                <a:latin typeface="Rubik"/>
              </a:rPr>
              <a:t> </a:t>
            </a:r>
            <a:r>
              <a:rPr lang="pt-BR" dirty="0">
                <a:highlight>
                  <a:srgbClr val="FFFFFF"/>
                </a:highlight>
                <a:latin typeface="+mj-lt"/>
              </a:rPr>
              <a:t>é o processo de documentar, analisar, verificar e validar os requisitos coletados nas técnicas exploradas acima – como entrevistas, questionários e observação. </a:t>
            </a:r>
          </a:p>
          <a:p>
            <a:pPr algn="just"/>
            <a:r>
              <a:rPr lang="pt-BR" dirty="0">
                <a:highlight>
                  <a:srgbClr val="FFFFFF"/>
                </a:highlight>
                <a:latin typeface="+mj-lt"/>
              </a:rPr>
              <a:t>A análise de requisitos envolve a priorização de requisitos e a negociação de trade-</a:t>
            </a:r>
            <a:r>
              <a:rPr lang="pt-BR" dirty="0" err="1">
                <a:highlight>
                  <a:srgbClr val="FFFFFF"/>
                </a:highlight>
                <a:latin typeface="+mj-lt"/>
              </a:rPr>
              <a:t>offs</a:t>
            </a:r>
            <a:r>
              <a:rPr lang="pt-BR" dirty="0">
                <a:highlight>
                  <a:srgbClr val="FFFFFF"/>
                </a:highlight>
                <a:latin typeface="+mj-lt"/>
              </a:rPr>
              <a:t> (perde e ganha) entre as partes interessadas, enquanto a especificação de requisitos resulta na criação de documentos detalhados, como o Documento de Requisitos de Software (SRS), que serve como uma referência autoritativa para o desenvolvimento subsequente. </a:t>
            </a:r>
          </a:p>
          <a:p>
            <a:pPr algn="just"/>
            <a:endParaRPr lang="pt-BR" b="1" dirty="0">
              <a:highlight>
                <a:srgbClr val="FFFFFF"/>
              </a:highlight>
              <a:latin typeface="+mj-lt"/>
            </a:endParaRPr>
          </a:p>
          <a:p>
            <a:pPr algn="just"/>
            <a:endParaRPr lang="pt-BR" b="0" i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501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19809E8-8BAA-EC63-A4F2-6EB05822B885}"/>
              </a:ext>
            </a:extLst>
          </p:cNvPr>
          <p:cNvSpPr txBox="1"/>
          <p:nvPr/>
        </p:nvSpPr>
        <p:spPr>
          <a:xfrm>
            <a:off x="1710296" y="0"/>
            <a:ext cx="7272808" cy="1446550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Ferramentas para Análise de 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5562DA-750F-48BB-BEA0-8E261824BE21}"/>
              </a:ext>
            </a:extLst>
          </p:cNvPr>
          <p:cNvSpPr txBox="1"/>
          <p:nvPr/>
        </p:nvSpPr>
        <p:spPr>
          <a:xfrm>
            <a:off x="-3342" y="1446550"/>
            <a:ext cx="1069674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highlight>
                  <a:srgbClr val="FFFFFF"/>
                </a:highlight>
              </a:rPr>
              <a:t> Documentação de requisitos: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O uso de ferramentas de documentação, como o Microsoft Word, Google </a:t>
            </a:r>
            <a:r>
              <a:rPr lang="pt-BR" b="0" i="0" dirty="0" err="1">
                <a:effectLst/>
                <a:highlight>
                  <a:srgbClr val="FFFFFF"/>
                </a:highlight>
              </a:rPr>
              <a:t>Docs</a:t>
            </a:r>
            <a:r>
              <a:rPr lang="pt-BR" b="0" i="0" dirty="0">
                <a:effectLst/>
                <a:highlight>
                  <a:srgbClr val="FFFFFF"/>
                </a:highlight>
              </a:rPr>
              <a:t> ou ferramentas especializadas em gerenciamento de requisitos, como o JIRA ou </a:t>
            </a:r>
            <a:r>
              <a:rPr lang="pt-BR" b="0" i="0" dirty="0" err="1">
                <a:effectLst/>
                <a:highlight>
                  <a:srgbClr val="FFFFFF"/>
                </a:highlight>
              </a:rPr>
              <a:t>Confluence</a:t>
            </a:r>
            <a:r>
              <a:rPr lang="pt-BR" b="0" i="0" dirty="0">
                <a:effectLst/>
                <a:highlight>
                  <a:srgbClr val="FFFFFF"/>
                </a:highlight>
              </a:rPr>
              <a:t>, facilita a criação e a manutenção de uma documentação clara e organizada dos requisitos.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highlight>
                  <a:srgbClr val="FFFFFF"/>
                </a:highlight>
              </a:rPr>
              <a:t> Diagramas UML: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As ferramentas de modelagem UML, como o </a:t>
            </a:r>
            <a:r>
              <a:rPr lang="pt-BR" b="0" i="0" dirty="0" err="1">
                <a:effectLst/>
                <a:highlight>
                  <a:srgbClr val="FFFFFF"/>
                </a:highlight>
              </a:rPr>
              <a:t>Lucidchart</a:t>
            </a:r>
            <a:r>
              <a:rPr lang="pt-BR" b="0" i="0" dirty="0">
                <a:effectLst/>
                <a:highlight>
                  <a:srgbClr val="FFFFFF"/>
                </a:highlight>
              </a:rPr>
              <a:t> ou o Enterprise Architect, permitem a criação de diagramas de caso de uso, diagramas de classe e outros modelos visuais que ajudam a visualizar e comunicar os requisitos de forma clara e compreensível.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highlight>
                  <a:srgbClr val="FFFFFF"/>
                </a:highlight>
              </a:rPr>
              <a:t> Prototipagem: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O uso de ferramentas de prototipagem interativa, como o </a:t>
            </a:r>
            <a:r>
              <a:rPr lang="pt-BR" b="0" i="0" dirty="0" err="1">
                <a:effectLst/>
                <a:highlight>
                  <a:srgbClr val="FFFFFF"/>
                </a:highlight>
              </a:rPr>
              <a:t>Axure</a:t>
            </a:r>
            <a:r>
              <a:rPr lang="pt-BR" b="0" i="0" dirty="0">
                <a:effectLst/>
                <a:highlight>
                  <a:srgbClr val="FFFFFF"/>
                </a:highlight>
              </a:rPr>
              <a:t> RP, </a:t>
            </a:r>
            <a:r>
              <a:rPr lang="pt-BR" b="0" i="0" dirty="0" err="1">
                <a:effectLst/>
                <a:highlight>
                  <a:srgbClr val="FFFFFF"/>
                </a:highlight>
              </a:rPr>
              <a:t>Balsamiq</a:t>
            </a:r>
            <a:r>
              <a:rPr lang="pt-BR" b="0" i="0" dirty="0">
                <a:effectLst/>
                <a:highlight>
                  <a:srgbClr val="FFFFFF"/>
                </a:highlight>
              </a:rPr>
              <a:t> ou Sketch, possibilita a criação de protótipos navegáveis e interativos. Esses protótipos são úteis para validar e comunicar os requisitos com os usuários, proporcionando uma compreensão mais precisa do sistema.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highlight>
                  <a:srgbClr val="FFFFFF"/>
                </a:highlight>
              </a:rPr>
              <a:t> Gerenciamento de requisitos:</a:t>
            </a:r>
            <a:r>
              <a:rPr lang="pt-BR" b="0" i="0" dirty="0">
                <a:effectLst/>
                <a:highlight>
                  <a:srgbClr val="FFFFFF"/>
                </a:highlight>
              </a:rPr>
              <a:t> As ferramentas de gerenciamento de requisitos, como o IBM </a:t>
            </a:r>
            <a:r>
              <a:rPr lang="pt-BR" b="0" i="0" dirty="0" err="1">
                <a:effectLst/>
                <a:highlight>
                  <a:srgbClr val="FFFFFF"/>
                </a:highlight>
              </a:rPr>
              <a:t>Rational</a:t>
            </a:r>
            <a:r>
              <a:rPr lang="pt-BR" b="0" i="0" dirty="0">
                <a:effectLst/>
                <a:highlight>
                  <a:srgbClr val="FFFFFF"/>
                </a:highlight>
              </a:rPr>
              <a:t> DOORS, </a:t>
            </a:r>
            <a:r>
              <a:rPr lang="pt-BR" b="0" i="0" dirty="0" err="1">
                <a:effectLst/>
                <a:highlight>
                  <a:srgbClr val="FFFFFF"/>
                </a:highlight>
              </a:rPr>
              <a:t>ReqIF</a:t>
            </a:r>
            <a:r>
              <a:rPr lang="pt-BR" b="0" i="0" dirty="0">
                <a:effectLst/>
                <a:highlight>
                  <a:srgbClr val="FFFFFF"/>
                </a:highlight>
              </a:rPr>
              <a:t> Studio ou </a:t>
            </a:r>
            <a:r>
              <a:rPr lang="pt-BR" b="0" i="0" dirty="0" err="1">
                <a:effectLst/>
                <a:highlight>
                  <a:srgbClr val="FFFFFF"/>
                </a:highlight>
              </a:rPr>
              <a:t>Jama</a:t>
            </a:r>
            <a:r>
              <a:rPr lang="pt-BR" b="0" i="0" dirty="0">
                <a:effectLst/>
                <a:highlight>
                  <a:srgbClr val="FFFFFF"/>
                </a:highlight>
              </a:rPr>
              <a:t> Connect, são projetadas para capturar, rastrear e gerenciar requisitos ao longo do ciclo de vida do projeto. Essas ferramentas facilitam a colaboração da equipe, o rastreamento de mudanças e a garantia da integridade dos requisitos.</a:t>
            </a:r>
          </a:p>
        </p:txBody>
      </p:sp>
    </p:spTree>
    <p:extLst>
      <p:ext uri="{BB962C8B-B14F-4D97-AF65-F5344CB8AC3E}">
        <p14:creationId xmlns:p14="http://schemas.microsoft.com/office/powerpoint/2010/main" val="14399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1111"/>
            <a:ext cx="10693958" cy="756015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0" y="-48126"/>
            <a:ext cx="106928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Tema 3 - Técnicas de elicitação, análise, especificação, validação e gerenciamento de requisitos.</a:t>
            </a:r>
          </a:p>
        </p:txBody>
      </p:sp>
    </p:spTree>
    <p:extLst>
      <p:ext uri="{BB962C8B-B14F-4D97-AF65-F5344CB8AC3E}">
        <p14:creationId xmlns:p14="http://schemas.microsoft.com/office/powerpoint/2010/main" val="291656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3B64246-A8E1-E436-5AE6-792FD69B573F}"/>
              </a:ext>
            </a:extLst>
          </p:cNvPr>
          <p:cNvSpPr txBox="1"/>
          <p:nvPr/>
        </p:nvSpPr>
        <p:spPr>
          <a:xfrm>
            <a:off x="1314252" y="0"/>
            <a:ext cx="8532948" cy="769441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Etapas da Engenharia de Requisitos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001B6D-96BC-8BEB-E847-57655B8605D9}"/>
              </a:ext>
            </a:extLst>
          </p:cNvPr>
          <p:cNvSpPr txBox="1"/>
          <p:nvPr/>
        </p:nvSpPr>
        <p:spPr>
          <a:xfrm>
            <a:off x="28630" y="769441"/>
            <a:ext cx="1069674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highlight>
                  <a:srgbClr val="FFFFFF"/>
                </a:highlight>
                <a:latin typeface="+mj-lt"/>
              </a:rPr>
              <a:t>1) L</a:t>
            </a: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evantamento dos Requisitos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: O levantamento de requisitos é a primeira fase da engenharia de requisitos, onde o objetivo é coletar informações sobre as necessidades dos usuários e outras partes interessadas. Essa etapa envolve diversas técnicas, como entrevistas, questionários, análise de documentos e sessões de brainstorming. </a:t>
            </a:r>
          </a:p>
          <a:p>
            <a:pPr algn="just"/>
            <a:r>
              <a:rPr lang="pt-BR" b="1" dirty="0">
                <a:highlight>
                  <a:srgbClr val="FFFFFF"/>
                </a:highlight>
                <a:latin typeface="+mj-lt"/>
              </a:rPr>
              <a:t>2) Análise de Requisitos</a:t>
            </a:r>
            <a:r>
              <a:rPr lang="pt-BR" dirty="0">
                <a:highlight>
                  <a:srgbClr val="FFFFFF"/>
                </a:highlight>
                <a:latin typeface="+mj-lt"/>
              </a:rPr>
              <a:t>: 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Após a coleta, os requisitos passam por um processo de análise, que garante que eles sejam relevantes, completos, consistentes e, claro, realizáveis. </a:t>
            </a:r>
          </a:p>
          <a:p>
            <a:pPr algn="just"/>
            <a:r>
              <a:rPr lang="pt-BR" b="1" dirty="0">
                <a:highlight>
                  <a:srgbClr val="FFFFFF"/>
                </a:highlight>
                <a:latin typeface="+mj-lt"/>
              </a:rPr>
              <a:t>3) Documentação de Requisitos</a:t>
            </a:r>
            <a:r>
              <a:rPr lang="pt-BR" dirty="0">
                <a:highlight>
                  <a:srgbClr val="FFFFFF"/>
                </a:highlight>
                <a:latin typeface="+mj-lt"/>
              </a:rPr>
              <a:t>: A documentação é o processo de registrar os requisitos identificados e analisados de maneira clara, precisa e acessível. Geralmente, isso resulta na criação de um Documento de Requisitos de Software (SRS). </a:t>
            </a:r>
          </a:p>
          <a:p>
            <a:pPr algn="just"/>
            <a:r>
              <a:rPr lang="pt-BR" b="1" dirty="0">
                <a:highlight>
                  <a:srgbClr val="FFFFFF"/>
                </a:highlight>
                <a:latin typeface="+mj-lt"/>
              </a:rPr>
              <a:t>4) Verificação, Validação e Garantia da Qualidade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: A verificação envolve a revisão de documentos e o teste do software para garantir que ele esteja sendo construído corretamente — conforme os requisitos documentados. A validação, por outro lado, foca em testar o software no mundo real para garantir que ele atenda às expectativas dos usuários.</a:t>
            </a:r>
          </a:p>
          <a:p>
            <a:pPr algn="just"/>
            <a:r>
              <a:rPr lang="pt-BR" b="1" dirty="0">
                <a:highlight>
                  <a:srgbClr val="FFFFFF"/>
                </a:highlight>
                <a:latin typeface="+mj-lt"/>
              </a:rPr>
              <a:t>5) Gerenciamento de Requisitos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: O gerenciamento de requisitos acompanha o projeto do início ao fim. Ele envolve o rastreio dos requisitos, para garantir que eles sejam atendidos durante o desenvolvimento, o gerenciamento de mudanças nos requisitos conforme o projeto evolui e, por último, mantém as partes interessadas sempre informadas e atualizadas sobre o status dos requisitos.</a:t>
            </a:r>
          </a:p>
          <a:p>
            <a:pPr algn="just"/>
            <a:endParaRPr lang="pt-BR" dirty="0">
              <a:highlight>
                <a:srgbClr val="FFFFFF"/>
              </a:highlight>
              <a:latin typeface="+mj-lt"/>
            </a:endParaRPr>
          </a:p>
          <a:p>
            <a:pPr algn="just"/>
            <a:endParaRPr lang="pt-BR" b="0" i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1542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D36BC3-9F60-AD5C-EE40-06A3350DFEF6}"/>
              </a:ext>
            </a:extLst>
          </p:cNvPr>
          <p:cNvSpPr txBox="1"/>
          <p:nvPr/>
        </p:nvSpPr>
        <p:spPr>
          <a:xfrm>
            <a:off x="1710296" y="0"/>
            <a:ext cx="7272808" cy="1446550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O processo de Levantamento e Análise de requisitos</a:t>
            </a:r>
          </a:p>
        </p:txBody>
      </p:sp>
      <p:pic>
        <p:nvPicPr>
          <p:cNvPr id="6146" name="Picture 2" descr="Processo de levantamento e análise de requisitos">
            <a:extLst>
              <a:ext uri="{FF2B5EF4-FFF2-40B4-BE49-F238E27FC236}">
                <a16:creationId xmlns:a16="http://schemas.microsoft.com/office/drawing/2014/main" id="{AAEA17C6-6B14-85F6-1A19-3F3F51F1A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86" y="1481894"/>
            <a:ext cx="7740860" cy="499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9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D0919D2-2CB0-5036-D7FA-01E52EDDD609}"/>
              </a:ext>
            </a:extLst>
          </p:cNvPr>
          <p:cNvSpPr txBox="1"/>
          <p:nvPr/>
        </p:nvSpPr>
        <p:spPr>
          <a:xfrm>
            <a:off x="0" y="6671"/>
            <a:ext cx="10693400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Compreensão do domínio</a:t>
            </a:r>
            <a:r>
              <a:rPr lang="pt-BR" b="0" i="0" dirty="0">
                <a:effectLst/>
                <a:latin typeface="+mj-lt"/>
              </a:rPr>
              <a:t>: Os analistas devem desenvolver sua compreensão do domínio da aplicação;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Coleta de requisitos</a:t>
            </a:r>
            <a:r>
              <a:rPr lang="pt-BR" b="0" i="0" dirty="0">
                <a:effectLst/>
                <a:latin typeface="+mj-lt"/>
              </a:rPr>
              <a:t>: É o processo de interagir com os stakeholders do sistema para descobrir seus requisitos. A compreensão do domínio se desenvolve mais durante essa atividade;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Classificação</a:t>
            </a:r>
            <a:r>
              <a:rPr lang="pt-BR" b="0" i="0" dirty="0">
                <a:effectLst/>
                <a:latin typeface="+mj-lt"/>
              </a:rPr>
              <a:t>: Essa atividade considera o conjunto não estruturado dos requisitos e os organiza em grupos coerentes;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Resolução de conflitos</a:t>
            </a:r>
            <a:r>
              <a:rPr lang="pt-BR" b="0" i="0" dirty="0">
                <a:effectLst/>
                <a:latin typeface="+mj-lt"/>
              </a:rPr>
              <a:t>: Quando múltiplos stakeholders estão envolvidos, os requisitos apresentarão conflitos. Essa atividade tem por objetivo solucionar esses conflitos;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Definição das prioridades</a:t>
            </a:r>
            <a:r>
              <a:rPr lang="pt-BR" b="0" i="0" dirty="0">
                <a:effectLst/>
                <a:latin typeface="+mj-lt"/>
              </a:rPr>
              <a:t>: Em qualquer conjunto de requisitos, alguns serão mais importantes do que outros. Esse estágio envolve interação com os stakeholders para a definição dos requisitos mais importantes;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Verificação de requisitos</a:t>
            </a:r>
            <a:r>
              <a:rPr lang="pt-BR" b="0" i="0" dirty="0">
                <a:effectLst/>
                <a:latin typeface="+mj-lt"/>
              </a:rPr>
              <a:t>: Os requisitos são verificados para descobrir se estão completos e consistentes e se estão em concordância com o que os stakeholders desejam do sistema.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+mj-lt"/>
            </a:endParaRPr>
          </a:p>
          <a:p>
            <a:pPr algn="just"/>
            <a:r>
              <a:rPr lang="pt-BR" b="0" i="0" dirty="0">
                <a:effectLst/>
                <a:latin typeface="+mj-lt"/>
              </a:rPr>
              <a:t>O </a:t>
            </a:r>
            <a:r>
              <a:rPr lang="pt-BR" b="1" i="0" dirty="0">
                <a:effectLst/>
                <a:latin typeface="+mj-lt"/>
              </a:rPr>
              <a:t>levantamento e análise de requisitos</a:t>
            </a:r>
            <a:r>
              <a:rPr lang="pt-BR" b="0" i="0" dirty="0">
                <a:effectLst/>
                <a:latin typeface="+mj-lt"/>
              </a:rPr>
              <a:t> é um </a:t>
            </a:r>
            <a:r>
              <a:rPr lang="pt-BR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processo iterativo</a:t>
            </a:r>
            <a:r>
              <a:rPr lang="pt-BR" b="0" i="0" dirty="0">
                <a:effectLst/>
                <a:latin typeface="+mj-lt"/>
              </a:rPr>
              <a:t>, com uma contínua validação de uma atividade para outra. </a:t>
            </a:r>
            <a:r>
              <a:rPr lang="pt-BR" dirty="0">
                <a:latin typeface="+mj-lt"/>
              </a:rPr>
              <a:t>Na </a:t>
            </a:r>
            <a:r>
              <a:rPr lang="pt-BR" b="1" dirty="0">
                <a:latin typeface="+mj-lt"/>
              </a:rPr>
              <a:t>elicitação e análise de requisitos </a:t>
            </a:r>
            <a:r>
              <a:rPr lang="pt-BR" dirty="0">
                <a:latin typeface="+mj-lt"/>
              </a:rPr>
              <a:t>os engenheiros de software trabalham com os clientes e os usuários finais do sistema para aprender sobre o domínio da aplicação, quais serviços o sistema deve fornecer, o desempenho esperado do sistema, além das restrições de hardware.</a:t>
            </a:r>
          </a:p>
          <a:p>
            <a:pPr algn="just"/>
            <a:endParaRPr lang="pt-BR" dirty="0">
              <a:latin typeface="+mj-lt"/>
            </a:endParaRPr>
          </a:p>
          <a:p>
            <a:pPr algn="just"/>
            <a:endParaRPr lang="pt-B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208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3A4926-A53A-9842-293D-788DB4353062}"/>
              </a:ext>
            </a:extLst>
          </p:cNvPr>
          <p:cNvSpPr txBox="1"/>
          <p:nvPr/>
        </p:nvSpPr>
        <p:spPr>
          <a:xfrm>
            <a:off x="1710296" y="0"/>
            <a:ext cx="7272808" cy="2123658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Técnicas complementares para levantamento de requisitos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E37ABF-BB1B-D68A-1098-E93E076DB859}"/>
              </a:ext>
            </a:extLst>
          </p:cNvPr>
          <p:cNvSpPr txBox="1"/>
          <p:nvPr/>
        </p:nvSpPr>
        <p:spPr>
          <a:xfrm>
            <a:off x="-3342" y="2340471"/>
            <a:ext cx="106967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pt-BR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Levantamento orientado a pontos de vista</a:t>
            </a:r>
          </a:p>
        </p:txBody>
      </p:sp>
      <p:pic>
        <p:nvPicPr>
          <p:cNvPr id="9218" name="Picture 2" descr="Método VORD">
            <a:extLst>
              <a:ext uri="{FF2B5EF4-FFF2-40B4-BE49-F238E27FC236}">
                <a16:creationId xmlns:a16="http://schemas.microsoft.com/office/drawing/2014/main" id="{091CEBCA-4221-1156-2BD7-79BAFDCB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7" y="3124284"/>
            <a:ext cx="7362949" cy="174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62D1B7-0D17-089D-51C2-FB56FBEC6233}"/>
              </a:ext>
            </a:extLst>
          </p:cNvPr>
          <p:cNvSpPr txBox="1"/>
          <p:nvPr/>
        </p:nvSpPr>
        <p:spPr>
          <a:xfrm>
            <a:off x="-20042" y="5237782"/>
            <a:ext cx="1071344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  <a:latin typeface="+mj-lt"/>
              </a:rPr>
              <a:t>Uma importante capacidade da análise orientada a pontos de vista é que ela reconhece a existência de várias perspectivas e oferece um </a:t>
            </a:r>
            <a:r>
              <a:rPr lang="pt-BR" b="0" i="1" dirty="0">
                <a:effectLst/>
                <a:latin typeface="+mj-lt"/>
              </a:rPr>
              <a:t>framework</a:t>
            </a:r>
            <a:r>
              <a:rPr lang="pt-BR" b="0" i="0" dirty="0">
                <a:effectLst/>
                <a:latin typeface="+mj-lt"/>
              </a:rPr>
              <a:t> para descobrir conflitos nos requisitos propostos por diferentes </a:t>
            </a:r>
            <a:r>
              <a:rPr lang="pt-BR" b="0" i="1" dirty="0">
                <a:effectLst/>
                <a:latin typeface="+mj-lt"/>
              </a:rPr>
              <a:t>stakeholders</a:t>
            </a:r>
            <a:r>
              <a:rPr lang="pt-BR" b="0" i="0" dirty="0">
                <a:effectLst/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71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05397F5-817E-E5B8-ACF5-689F4B5D4823}"/>
              </a:ext>
            </a:extLst>
          </p:cNvPr>
          <p:cNvSpPr txBox="1"/>
          <p:nvPr/>
        </p:nvSpPr>
        <p:spPr>
          <a:xfrm>
            <a:off x="-3342" y="-32084"/>
            <a:ext cx="1069674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  <a:latin typeface="+mj-lt"/>
              </a:rPr>
              <a:t>O método </a:t>
            </a:r>
            <a:r>
              <a:rPr lang="pt-B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VORD </a:t>
            </a:r>
            <a:r>
              <a:rPr lang="pt-BR" b="0" i="1" dirty="0">
                <a:effectLst/>
                <a:latin typeface="+mj-lt"/>
              </a:rPr>
              <a:t>(</a:t>
            </a:r>
            <a:r>
              <a:rPr lang="pt-BR" b="0" i="1" u="sng" dirty="0" err="1">
                <a:effectLst/>
                <a:latin typeface="+mj-lt"/>
              </a:rPr>
              <a:t>viewpoint-oriented</a:t>
            </a:r>
            <a:r>
              <a:rPr lang="pt-BR" b="0" i="1" u="sng" dirty="0">
                <a:effectLst/>
                <a:latin typeface="+mj-lt"/>
              </a:rPr>
              <a:t> </a:t>
            </a:r>
            <a:r>
              <a:rPr lang="pt-BR" b="0" i="1" u="sng" dirty="0" err="1">
                <a:effectLst/>
                <a:latin typeface="+mj-lt"/>
              </a:rPr>
              <a:t>requirements</a:t>
            </a:r>
            <a:r>
              <a:rPr lang="pt-BR" b="0" i="1" u="sng" dirty="0">
                <a:effectLst/>
                <a:latin typeface="+mj-lt"/>
              </a:rPr>
              <a:t> </a:t>
            </a:r>
            <a:r>
              <a:rPr lang="pt-BR" b="0" i="1" u="sng" dirty="0" err="1">
                <a:effectLst/>
                <a:latin typeface="+mj-lt"/>
              </a:rPr>
              <a:t>definition</a:t>
            </a:r>
            <a:r>
              <a:rPr lang="pt-BR" b="0" i="1" u="sng" dirty="0">
                <a:effectLst/>
                <a:latin typeface="+mj-lt"/>
              </a:rPr>
              <a:t> – definição de requisitos orientada a ponto de vista</a:t>
            </a:r>
            <a:r>
              <a:rPr lang="pt-BR" b="0" i="1" dirty="0">
                <a:effectLst/>
                <a:latin typeface="+mj-lt"/>
              </a:rPr>
              <a:t>)</a:t>
            </a:r>
            <a:r>
              <a:rPr lang="pt-BR" b="0" i="0" dirty="0">
                <a:effectLst/>
                <a:latin typeface="+mj-lt"/>
              </a:rPr>
              <a:t> foi projetado como um framework orientado a serviço para o levantamento e análise de requisitos.</a:t>
            </a:r>
          </a:p>
          <a:p>
            <a:pPr algn="just"/>
            <a:r>
              <a:rPr lang="pt-BR" b="0" i="0" dirty="0">
                <a:effectLst/>
                <a:latin typeface="+mj-lt"/>
              </a:rPr>
              <a:t>A </a:t>
            </a:r>
            <a:r>
              <a:rPr lang="pt-BR" b="1" i="1" dirty="0">
                <a:effectLst/>
                <a:latin typeface="+mj-lt"/>
              </a:rPr>
              <a:t>primeira etapa da análise de ponto de vista </a:t>
            </a:r>
            <a:r>
              <a:rPr lang="pt-BR" b="0" i="0" dirty="0">
                <a:effectLst/>
                <a:latin typeface="+mj-lt"/>
              </a:rPr>
              <a:t>é identificar os possíveis pontos de vista. Nessa etapa os analistas se reúnem com os </a:t>
            </a:r>
            <a:r>
              <a:rPr lang="pt-BR" b="0" i="1" dirty="0">
                <a:effectLst/>
                <a:latin typeface="+mj-lt"/>
              </a:rPr>
              <a:t>stakeholders </a:t>
            </a:r>
            <a:r>
              <a:rPr lang="pt-BR" b="0" i="0" dirty="0">
                <a:effectLst/>
                <a:latin typeface="+mj-lt"/>
              </a:rPr>
              <a:t>e utilizam a abordagem de </a:t>
            </a:r>
            <a:r>
              <a:rPr lang="pt-BR" b="0" i="1" dirty="0">
                <a:effectLst/>
                <a:latin typeface="+mj-lt"/>
              </a:rPr>
              <a:t>brainstorming </a:t>
            </a:r>
            <a:r>
              <a:rPr lang="pt-BR" b="0" i="0" dirty="0">
                <a:effectLst/>
                <a:latin typeface="+mj-lt"/>
              </a:rPr>
              <a:t>para identificar os serviços em potencial e as entidades que interagem com o sistema.</a:t>
            </a:r>
          </a:p>
          <a:p>
            <a:pPr algn="just"/>
            <a:r>
              <a:rPr lang="pt-BR" b="0" i="0" dirty="0">
                <a:effectLst/>
                <a:latin typeface="+mj-lt"/>
              </a:rPr>
              <a:t>A </a:t>
            </a:r>
            <a:r>
              <a:rPr lang="pt-BR" b="1" i="1" dirty="0">
                <a:latin typeface="+mj-lt"/>
              </a:rPr>
              <a:t>segunda etapa é a estruturação de pontos de vista</a:t>
            </a:r>
            <a:r>
              <a:rPr lang="pt-BR" b="0" i="0" dirty="0">
                <a:effectLst/>
                <a:latin typeface="+mj-lt"/>
              </a:rPr>
              <a:t>, que envolve agrupar pontos de vista relacionados, segundo uma hierarquia. Serviços comuns estão localizados nos níveis mais altos da hierarquia e herdados por pontos de vista de nível inferior.</a:t>
            </a:r>
          </a:p>
          <a:p>
            <a:pPr algn="just"/>
            <a:r>
              <a:rPr lang="pt-BR" b="0" i="0" dirty="0">
                <a:effectLst/>
                <a:latin typeface="+mj-lt"/>
              </a:rPr>
              <a:t>A </a:t>
            </a:r>
            <a:r>
              <a:rPr lang="pt-BR" b="1" i="1" dirty="0">
                <a:latin typeface="+mj-lt"/>
              </a:rPr>
              <a:t>etapa de documentação do ponto de vista </a:t>
            </a:r>
            <a:r>
              <a:rPr lang="pt-BR" b="0" i="0" dirty="0">
                <a:effectLst/>
                <a:latin typeface="+mj-lt"/>
              </a:rPr>
              <a:t>tem por objetivo refinar a descrição dos pontos de vista e serviços identificados.</a:t>
            </a:r>
          </a:p>
          <a:p>
            <a:pPr algn="just"/>
            <a:r>
              <a:rPr lang="pt-BR" b="0" i="0" dirty="0">
                <a:effectLst/>
                <a:latin typeface="+mj-lt"/>
              </a:rPr>
              <a:t>O </a:t>
            </a:r>
            <a:r>
              <a:rPr lang="pt-BR" b="1" i="1" dirty="0">
                <a:latin typeface="+mj-lt"/>
              </a:rPr>
              <a:t>mapeamento de sistema </a:t>
            </a:r>
            <a:r>
              <a:rPr lang="pt-BR" b="0" i="0" dirty="0">
                <a:effectLst/>
                <a:latin typeface="+mj-lt"/>
              </a:rPr>
              <a:t>conforme ponto de vista envolve identificar objetos em um projeto orientado a objetos, utilizando as informações de serviço que estão encapsuladas nos pontos de vista.</a:t>
            </a:r>
          </a:p>
        </p:txBody>
      </p:sp>
    </p:spTree>
    <p:extLst>
      <p:ext uri="{BB962C8B-B14F-4D97-AF65-F5344CB8AC3E}">
        <p14:creationId xmlns:p14="http://schemas.microsoft.com/office/powerpoint/2010/main" val="175604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A9238B-AE5F-79E4-25D1-B9F1BFC5FD53}"/>
              </a:ext>
            </a:extLst>
          </p:cNvPr>
          <p:cNvSpPr txBox="1"/>
          <p:nvPr/>
        </p:nvSpPr>
        <p:spPr>
          <a:xfrm>
            <a:off x="0" y="0"/>
            <a:ext cx="106934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Etnografia</a:t>
            </a:r>
          </a:p>
          <a:p>
            <a:pPr algn="just"/>
            <a:r>
              <a:rPr lang="pt-BR" b="0" i="0" dirty="0">
                <a:effectLst/>
                <a:latin typeface="+mj-lt"/>
              </a:rPr>
              <a:t>A etnografia é uma técnica de observação que pode ser utilizada para compreender os requisitos sociais e organizacionais, ou seja, entender a política organizacional bem como a cultura de trabalho com objetivo de familiarizar-se com o sistema e sua história. Nesta técnica, o analista se insere no ambiente de trabalho em que o sistema será utilizado. O trabalho diário é observado e são anotadas as tarefas reais em que o sistema será utilizado. </a:t>
            </a:r>
            <a:r>
              <a:rPr lang="pt-BR" b="0" i="1" u="sng" dirty="0">
                <a:effectLst/>
                <a:latin typeface="+mj-lt"/>
              </a:rPr>
              <a:t>O principal objetivo da etnografia é que ela ajuda a descobrir requisitos de sistema implícitos</a:t>
            </a:r>
            <a:r>
              <a:rPr lang="pt-BR" b="0" i="0" dirty="0">
                <a:effectLst/>
                <a:latin typeface="+mj-lt"/>
              </a:rPr>
              <a:t>, que refletem os processos reais, em vez de os processos formais, onde as pessoas estão envolvidas.</a:t>
            </a:r>
          </a:p>
          <a:p>
            <a:pPr algn="just"/>
            <a:r>
              <a:rPr lang="pt-BR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Etnografia é particularmente eficaz na descoberta de dois tipos de requisitos</a:t>
            </a:r>
            <a:r>
              <a:rPr lang="pt-BR" b="0" i="0" dirty="0">
                <a:effectLst/>
                <a:latin typeface="+mj-lt"/>
              </a:rPr>
              <a:t>:</a:t>
            </a:r>
          </a:p>
          <a:p>
            <a:pPr algn="just"/>
            <a:endParaRPr lang="pt-BR" b="0" i="0" dirty="0">
              <a:effectLst/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Os requisitos </a:t>
            </a:r>
            <a:r>
              <a:rPr lang="pt-BR" b="0" i="1" u="sng" dirty="0">
                <a:effectLst/>
                <a:latin typeface="+mj-lt"/>
              </a:rPr>
              <a:t>derivados da maneira como as pessoas realmente trabalham</a:t>
            </a:r>
            <a:r>
              <a:rPr lang="pt-BR" b="0" i="0" dirty="0">
                <a:effectLst/>
                <a:latin typeface="+mj-lt"/>
              </a:rPr>
              <a:t>, em vez da maneira pelas quais as definições de processo dizem como elas deveriam trabalhar;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Os requisitos </a:t>
            </a:r>
            <a:r>
              <a:rPr lang="pt-BR" b="0" i="1" u="sng" dirty="0">
                <a:effectLst/>
                <a:latin typeface="+mj-lt"/>
              </a:rPr>
              <a:t>derivados da cooperação e conscientização das atividades de outras pessoas</a:t>
            </a:r>
            <a:r>
              <a:rPr lang="pt-BR" b="0" i="0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03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AC0AD75-E6A8-87E7-86EA-C7E0C0361323}"/>
              </a:ext>
            </a:extLst>
          </p:cNvPr>
          <p:cNvSpPr txBox="1"/>
          <p:nvPr/>
        </p:nvSpPr>
        <p:spPr>
          <a:xfrm>
            <a:off x="31464" y="29464"/>
            <a:ext cx="1066193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Brainstorming</a:t>
            </a:r>
          </a:p>
          <a:p>
            <a:pPr algn="just"/>
            <a:r>
              <a:rPr lang="pt-BR" b="0" i="0" dirty="0">
                <a:effectLst/>
                <a:latin typeface="+mj-lt"/>
              </a:rPr>
              <a:t>Ela consiste em uma ou várias reuniões que permitem que as pessoas sugiram e explorem ideias.</a:t>
            </a:r>
          </a:p>
          <a:p>
            <a:pPr algn="just"/>
            <a:r>
              <a:rPr lang="pt-BR" b="1" i="0" dirty="0">
                <a:effectLst/>
                <a:latin typeface="+mj-lt"/>
              </a:rPr>
              <a:t>As principais etapas necessárias para conduzir uma sessão de </a:t>
            </a:r>
            <a:r>
              <a:rPr lang="pt-BR" b="1" i="1" dirty="0">
                <a:effectLst/>
                <a:latin typeface="+mj-lt"/>
              </a:rPr>
              <a:t>brainstorming </a:t>
            </a:r>
            <a:r>
              <a:rPr lang="pt-BR" b="0" i="0" dirty="0">
                <a:effectLst/>
                <a:latin typeface="+mj-lt"/>
              </a:rPr>
              <a:t>são: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b="0" i="1" u="sng" dirty="0">
                <a:effectLst/>
                <a:latin typeface="+mj-lt"/>
              </a:rPr>
              <a:t>Seleção dos participantes</a:t>
            </a:r>
            <a:r>
              <a:rPr lang="pt-BR" b="0" i="0" dirty="0">
                <a:effectLst/>
                <a:latin typeface="+mj-lt"/>
              </a:rPr>
              <a:t>: Os participantes devem ser selecionados em função das contribuições diretas que possam dar durante a sessão. A presença de pessoas bem informadas, vindas de diferentes grupos garantirá uma boa representação;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i="1" u="sng" dirty="0">
                <a:latin typeface="+mj-lt"/>
              </a:rPr>
              <a:t>Explicar a técnica e as regras a serem seguidas</a:t>
            </a:r>
            <a:r>
              <a:rPr lang="pt-BR" b="0" i="0" dirty="0">
                <a:effectLst/>
                <a:latin typeface="+mj-lt"/>
              </a:rPr>
              <a:t>: O líder da sessão explica os conceitos básicos de brainstorming e as regras a serem seguidas durante a sessão;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i="1" u="sng" dirty="0">
                <a:latin typeface="+mj-lt"/>
              </a:rPr>
              <a:t>Produzir uma boa quantidade de ideias</a:t>
            </a:r>
            <a:r>
              <a:rPr lang="pt-BR" b="0" i="0" dirty="0">
                <a:effectLst/>
                <a:latin typeface="+mj-lt"/>
              </a:rPr>
              <a:t>: Os participantes geram tantas ideias quantas forem exigidas pelos tópicos que estão sendo o objeto do brainstorming. Os participantes são convidados, um por vez, a dar uma única ideia. Se alguém tiver problema, passa a vez e espera a próxima rodada.</a:t>
            </a:r>
          </a:p>
        </p:txBody>
      </p:sp>
    </p:spTree>
    <p:extLst>
      <p:ext uri="{BB962C8B-B14F-4D97-AF65-F5344CB8AC3E}">
        <p14:creationId xmlns:p14="http://schemas.microsoft.com/office/powerpoint/2010/main" val="2146551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3F4BA0C-A7FD-6BC9-AA16-4C624A99FA2D}"/>
              </a:ext>
            </a:extLst>
          </p:cNvPr>
          <p:cNvSpPr txBox="1"/>
          <p:nvPr/>
        </p:nvSpPr>
        <p:spPr>
          <a:xfrm>
            <a:off x="-3342" y="0"/>
            <a:ext cx="10696742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JAD</a:t>
            </a:r>
          </a:p>
          <a:p>
            <a:pPr algn="just"/>
            <a:r>
              <a:rPr lang="pt-BR" b="0" i="0" dirty="0">
                <a:effectLst/>
                <a:latin typeface="+mj-lt"/>
              </a:rPr>
              <a:t>JAD </a:t>
            </a:r>
            <a:r>
              <a:rPr lang="pt-BR" b="0" i="1" dirty="0">
                <a:effectLst/>
                <a:latin typeface="+mj-lt"/>
              </a:rPr>
              <a:t>(Joint </a:t>
            </a:r>
            <a:r>
              <a:rPr lang="pt-BR" b="0" i="1" dirty="0" err="1">
                <a:effectLst/>
                <a:latin typeface="+mj-lt"/>
              </a:rPr>
              <a:t>Application</a:t>
            </a:r>
            <a:r>
              <a:rPr lang="pt-BR" b="0" i="1" dirty="0">
                <a:effectLst/>
                <a:latin typeface="+mj-lt"/>
              </a:rPr>
              <a:t> Design)</a:t>
            </a:r>
            <a:r>
              <a:rPr lang="pt-BR" b="0" i="0" dirty="0">
                <a:effectLst/>
                <a:latin typeface="+mj-lt"/>
              </a:rPr>
              <a:t> é uma técnica para promover cooperação, entendimento e trabalho em grupo entre os usuários desenvolvedores. Facilita a criação de uma visão compartilhada do que o produto de software deve ser. Através da sua utilização os desenvolvedores ajudam os usuários a formular problemas e explorar soluções. Dessa forma, os usuários ganham um sentimento de envolvimento, posse e responsabilidade com o sucesso do produto. </a:t>
            </a:r>
            <a:r>
              <a:rPr lang="pt-BR" b="1" i="0" u="sng" dirty="0">
                <a:effectLst/>
                <a:latin typeface="+mj-lt"/>
              </a:rPr>
              <a:t>Tem quatro princípios básicos</a:t>
            </a:r>
            <a:r>
              <a:rPr lang="pt-BR" b="0" i="0" dirty="0">
                <a:effectLst/>
                <a:latin typeface="+mj-lt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i="1" u="sng" dirty="0">
                <a:latin typeface="+mj-lt"/>
              </a:rPr>
              <a:t>Dinâmica de grupo</a:t>
            </a:r>
            <a:r>
              <a:rPr lang="pt-BR" b="0" i="0" dirty="0">
                <a:effectLst/>
                <a:latin typeface="+mj-lt"/>
              </a:rPr>
              <a:t>: são realizadas reuniões com um líder experiente, analista, usuários e gerentes, para despertar a força e criatividade dos participantes. O resultado final será a determinação dos objetivos e requisitos do sistema;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i="1" u="sng" dirty="0">
                <a:latin typeface="+mj-lt"/>
              </a:rPr>
              <a:t>Uso de técnicas visuais</a:t>
            </a:r>
            <a:r>
              <a:rPr lang="pt-BR" b="0" i="0" dirty="0">
                <a:effectLst/>
                <a:latin typeface="+mj-lt"/>
              </a:rPr>
              <a:t>: para aumentar a comunicação e o entendimento;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i="1" u="sng" dirty="0">
                <a:latin typeface="+mj-lt"/>
              </a:rPr>
              <a:t>Manutenção do processo organizado e racional</a:t>
            </a:r>
            <a:r>
              <a:rPr lang="pt-BR" b="0" i="0" dirty="0">
                <a:effectLst/>
                <a:latin typeface="+mj-lt"/>
              </a:rPr>
              <a:t>: o JAD emprega a análise top </a:t>
            </a:r>
            <a:r>
              <a:rPr lang="pt-BR" b="0" i="0" dirty="0" err="1">
                <a:effectLst/>
                <a:latin typeface="+mj-lt"/>
              </a:rPr>
              <a:t>down</a:t>
            </a:r>
            <a:r>
              <a:rPr lang="pt-BR" b="0" i="0" dirty="0">
                <a:effectLst/>
                <a:latin typeface="+mj-lt"/>
              </a:rPr>
              <a:t> e atividades bem definidas. Possibilita assim, a garantia de uma análise completa reduzindo as chances de falhas ou lacunas no projeto e cada nível de detalhe recebe a devida atenção;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</a:t>
            </a:r>
            <a:r>
              <a:rPr lang="pt-BR" i="1" u="sng" dirty="0">
                <a:latin typeface="+mj-lt"/>
              </a:rPr>
              <a:t>Utilização de documentação padrão</a:t>
            </a:r>
            <a:r>
              <a:rPr lang="pt-BR" b="0" i="0" dirty="0">
                <a:effectLst/>
                <a:latin typeface="+mj-lt"/>
              </a:rPr>
              <a:t>: preenchida e assinada por todos os participantes. Este documento garante a qualidade esperada do projeto e promove a confiança dos participantes.</a:t>
            </a:r>
          </a:p>
          <a:p>
            <a:pPr algn="just"/>
            <a:endParaRPr lang="pt-BR" b="0" i="0" dirty="0">
              <a:effectLst/>
              <a:latin typeface="+mj-lt"/>
            </a:endParaRPr>
          </a:p>
          <a:p>
            <a:pPr algn="just"/>
            <a:r>
              <a:rPr lang="pt-BR" b="0" i="0" dirty="0">
                <a:effectLst/>
                <a:latin typeface="+mj-lt"/>
              </a:rPr>
              <a:t>Há seis tipos de participantes, embora nem todos participem de todas as fases: </a:t>
            </a:r>
            <a:r>
              <a:rPr lang="pt-BR" b="1" i="0" dirty="0">
                <a:effectLst/>
                <a:latin typeface="+mj-lt"/>
              </a:rPr>
              <a:t>Líder da sessão, Engenheiro de requisitos, Executor, Representantes dos usuários, Representantes de produtos de software, Especialista.</a:t>
            </a:r>
            <a:endParaRPr lang="pt-B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211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7358A51-EE55-3CD9-0CC4-F6964ED319F2}"/>
              </a:ext>
            </a:extLst>
          </p:cNvPr>
          <p:cNvSpPr txBox="1"/>
          <p:nvPr/>
        </p:nvSpPr>
        <p:spPr>
          <a:xfrm>
            <a:off x="0" y="0"/>
            <a:ext cx="1069340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  <a:latin typeface="+mj-lt"/>
              </a:rPr>
              <a:t>Não existe uma </a:t>
            </a:r>
            <a:r>
              <a:rPr lang="pt-BR" b="1" i="0" dirty="0">
                <a:effectLst/>
                <a:latin typeface="+mj-lt"/>
              </a:rPr>
              <a:t>técnica padrão para o processo de levantamento de requisitos. Para alcançar um levantamento de requisitos mais preciso é importante o conhecimento de diversas técnicas</a:t>
            </a:r>
            <a:r>
              <a:rPr lang="pt-BR" b="0" i="0" dirty="0">
                <a:effectLst/>
                <a:latin typeface="+mj-lt"/>
              </a:rPr>
              <a:t> para saber que técnica de levantamento aplicar em cada situação.</a:t>
            </a:r>
          </a:p>
          <a:p>
            <a:pPr algn="just"/>
            <a:endParaRPr lang="pt-BR" b="0" i="0" dirty="0">
              <a:effectLst/>
              <a:latin typeface="+mj-lt"/>
            </a:endParaRPr>
          </a:p>
          <a:p>
            <a:pPr algn="just"/>
            <a:r>
              <a:rPr lang="pt-BR" b="0" i="0" dirty="0">
                <a:effectLst/>
                <a:latin typeface="+mj-lt"/>
              </a:rPr>
              <a:t>É primordial que o analista possua perfil adequado. O analista de sistemas precisa de mais do que apenas a capacidade de desenhar fluxogramas e outros diagramas técnicos. O analista de sistemas tem a função de projetar e analisar sistemas de ótimo desempenho. Para que esse objetivo seja alcançado, </a:t>
            </a:r>
            <a:r>
              <a:rPr lang="pt-BR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é necessário o analista de sistema possuir a capacidade de</a:t>
            </a:r>
            <a:r>
              <a:rPr lang="pt-BR" b="0" i="0" dirty="0">
                <a:effectLst/>
                <a:latin typeface="+mj-lt"/>
              </a:rPr>
              <a:t>:</a:t>
            </a:r>
          </a:p>
          <a:p>
            <a:pPr algn="just"/>
            <a:endParaRPr lang="pt-BR" b="0" i="0" dirty="0">
              <a:effectLst/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Compreender conceitos abstratos, reorganizá-los em divisões lógicas e sintetizar soluções baseadas em cada divisão;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Absorver fatos pertinentes de fontes conflitantes ou confusas;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Entender os ambientes do usuário/cliente;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Aplicar elementos do sistema de hardware e/ou software aos elementos do usuário/cliente;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 Comunicar bem nas formas escrita e verbal e entender o objetivo global do software.</a:t>
            </a:r>
          </a:p>
        </p:txBody>
      </p:sp>
    </p:spTree>
    <p:extLst>
      <p:ext uri="{BB962C8B-B14F-4D97-AF65-F5344CB8AC3E}">
        <p14:creationId xmlns:p14="http://schemas.microsoft.com/office/powerpoint/2010/main" val="2357496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1111"/>
            <a:ext cx="10693958" cy="756015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-4561" y="1404367"/>
            <a:ext cx="10694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FADD0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19999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lbert Requisitos de sistema">
            <a:extLst>
              <a:ext uri="{FF2B5EF4-FFF2-40B4-BE49-F238E27FC236}">
                <a16:creationId xmlns:a16="http://schemas.microsoft.com/office/drawing/2014/main" id="{6064FBAB-CE7D-F3D8-092C-66EBC4AF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" y="-1"/>
            <a:ext cx="10666291" cy="637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77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58268" y="34763"/>
            <a:ext cx="7272808" cy="769441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Gerenciamento de Requisitos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58B33B-A8F2-8B3D-E2C7-63685BC6FDBA}"/>
              </a:ext>
            </a:extLst>
          </p:cNvPr>
          <p:cNvSpPr txBox="1"/>
          <p:nvPr/>
        </p:nvSpPr>
        <p:spPr>
          <a:xfrm>
            <a:off x="-3342" y="804204"/>
            <a:ext cx="106967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  <a:highlight>
                  <a:srgbClr val="FFFFFF"/>
                </a:highlight>
              </a:rPr>
              <a:t>Os </a:t>
            </a:r>
            <a:r>
              <a:rPr lang="pt-BR" b="1" i="0" u="sng" dirty="0">
                <a:effectLst/>
                <a:highlight>
                  <a:srgbClr val="FFFFFF"/>
                </a:highlight>
              </a:rPr>
              <a:t>requisitos</a:t>
            </a:r>
            <a:r>
              <a:rPr lang="pt-BR" b="0" i="0" dirty="0">
                <a:effectLst/>
                <a:highlight>
                  <a:srgbClr val="FFFFFF"/>
                </a:highlight>
              </a:rPr>
              <a:t> podem ser definidos como as características que um sistema de software deve possuir para cumprir o propósito pretendido. O </a:t>
            </a:r>
            <a:r>
              <a:rPr lang="pt-B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</a:rPr>
              <a:t>gerenciamento de requisitos</a:t>
            </a:r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</a:rPr>
              <a:t> </a:t>
            </a:r>
            <a:r>
              <a:rPr lang="pt-BR" b="0" i="0" dirty="0">
                <a:effectLst/>
                <a:highlight>
                  <a:srgbClr val="FFFFFF"/>
                </a:highlight>
              </a:rPr>
              <a:t>é o processo de lidar com esses requisitos ao longo do ciclo de vida de desenvolvimento de software, desde o planejamento inicial até a entrega e manutenção finais. Isso inclui atividades como reunir requisitos, documentá-los, rastrear mudanças e gerenciar a comunicação entre as partes interessadas. </a:t>
            </a:r>
            <a:r>
              <a:rPr lang="pt-BR" i="1" u="sng" dirty="0">
                <a:highlight>
                  <a:srgbClr val="FFFFFF"/>
                </a:highlight>
              </a:rPr>
              <a:t>Uma condição ou uma capacidade com a qual o sistema deve estar de acordo.</a:t>
            </a:r>
          </a:p>
          <a:p>
            <a:pPr algn="just"/>
            <a:endParaRPr lang="pt-BR" b="0" i="0" dirty="0">
              <a:effectLst/>
              <a:highlight>
                <a:srgbClr val="FFFFFF"/>
              </a:highlight>
            </a:endParaRPr>
          </a:p>
          <a:p>
            <a:pPr algn="just"/>
            <a:r>
              <a:rPr lang="pt-BR" b="0" i="0" dirty="0">
                <a:effectLst/>
                <a:highlight>
                  <a:srgbClr val="FFFFFF"/>
                </a:highlight>
              </a:rPr>
              <a:t>Basicamente, </a:t>
            </a:r>
            <a:r>
              <a:rPr lang="pt-BR" b="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</a:rPr>
              <a:t>o gerenciamento de requisitos</a:t>
            </a:r>
            <a:r>
              <a:rPr lang="pt-BR" b="0" i="0" dirty="0">
                <a:effectLst/>
                <a:highlight>
                  <a:srgbClr val="FFFFFF"/>
                </a:highlight>
              </a:rPr>
              <a:t> é uma forma de coletar, analisar, refinar e priorizar judicialmente todos os produtos ou requisitos da fase de desenvolvimento. </a:t>
            </a:r>
          </a:p>
          <a:p>
            <a:pPr algn="just"/>
            <a:endParaRPr lang="pt-BR" b="0" i="0" dirty="0">
              <a:effectLst/>
              <a:highlight>
                <a:srgbClr val="FFFFFF"/>
              </a:highlight>
            </a:endParaRPr>
          </a:p>
          <a:p>
            <a:pPr algn="just"/>
            <a:r>
              <a:rPr lang="pt-BR" b="0" i="0" dirty="0">
                <a:effectLst/>
                <a:highlight>
                  <a:srgbClr val="FFFFFF"/>
                </a:highlight>
              </a:rPr>
              <a:t>O </a:t>
            </a:r>
            <a:r>
              <a:rPr lang="pt-BR" b="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</a:rPr>
              <a:t>principal objetivo do gerenciamento de requisitos </a:t>
            </a:r>
            <a:r>
              <a:rPr lang="pt-BR" b="0" i="0" dirty="0">
                <a:effectLst/>
                <a:highlight>
                  <a:srgbClr val="FFFFFF"/>
                </a:highlight>
              </a:rPr>
              <a:t>é garantir o cumprimento de requisitos claro, conciso e livre de erros para a equipe de engenharia, para que eles possam detectar erros no sistema e potencialmente reduzir o custo do projeto, bem como o risco. É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 abraçar a mudança e não evitá-la.</a:t>
            </a:r>
            <a:r>
              <a:rPr lang="pt-BR" dirty="0">
                <a:highlight>
                  <a:srgbClr val="FFFFFF"/>
                </a:highlight>
                <a:latin typeface="+mj-lt"/>
              </a:rPr>
              <a:t> </a:t>
            </a:r>
            <a:r>
              <a:rPr lang="pt-BR" b="0" i="1" u="sng" dirty="0">
                <a:effectLst/>
                <a:highlight>
                  <a:srgbClr val="FFFFFF"/>
                </a:highlight>
                <a:latin typeface="+mj-lt"/>
              </a:rPr>
              <a:t>O mais importante é criar uma combinação perfeita de processos e ferramentas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. </a:t>
            </a:r>
          </a:p>
          <a:p>
            <a:br>
              <a:rPr lang="pt-BR" dirty="0"/>
            </a:br>
            <a:endParaRPr lang="pt-BR" b="0" i="0" dirty="0">
              <a:effectLst/>
              <a:highlight>
                <a:srgbClr val="FFFFFF"/>
              </a:highlight>
            </a:endParaRPr>
          </a:p>
          <a:p>
            <a:pPr algn="just"/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1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43C1863-9F0A-553A-BD3F-2EA555ABE6FA}"/>
              </a:ext>
            </a:extLst>
          </p:cNvPr>
          <p:cNvSpPr txBox="1"/>
          <p:nvPr/>
        </p:nvSpPr>
        <p:spPr>
          <a:xfrm>
            <a:off x="1458268" y="34763"/>
            <a:ext cx="7272808" cy="769441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Tipos de 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E5FA02-6FA4-0C60-000B-F6CDD5E87D03}"/>
              </a:ext>
            </a:extLst>
          </p:cNvPr>
          <p:cNvSpPr txBox="1"/>
          <p:nvPr/>
        </p:nvSpPr>
        <p:spPr>
          <a:xfrm>
            <a:off x="0" y="972319"/>
            <a:ext cx="10707159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1) Requisitos não funcionais</a:t>
            </a:r>
            <a:r>
              <a:rPr lang="pt-BR" b="0" i="0" dirty="0">
                <a:highlight>
                  <a:srgbClr val="FFFFFF"/>
                </a:highlight>
                <a:latin typeface="+mj-lt"/>
              </a:rPr>
              <a:t>: se referem às características essenciais que um sistema deve possuir, mas que não estão 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diretamente relacionadas às suas funcionalidades principais. Em relação ao desempenho, é crucial garantir que o sistema responda rapidamente e opere sem atrasos. 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2) Requisitos funcionais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: são o coração de qualquer aplicação e detalham suas principais funcionalidades.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3)  Requisitos de domínio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: Esses requisitos são influenciados pelo ambiente ou setor em que o software será utilizado.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4) Requisitos subconscientes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: Esses são aspectos que os usuários nem sempre expressam claramente, mas definitivamente esperam encontrar.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5) Requisitos conscientes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: Essas demandas são claramente expressas pelos usuários ou partes interessadas e são geralmente as </a:t>
            </a:r>
            <a:r>
              <a:rPr lang="pt-BR" b="1" i="0" dirty="0">
                <a:effectLst/>
                <a:highlight>
                  <a:srgbClr val="FFFFFF"/>
                </a:highlight>
                <a:latin typeface="+mj-lt"/>
              </a:rPr>
              <a:t>principais 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exigências para qualquer projeto.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6) Requisitos inconscientes: </a:t>
            </a:r>
            <a:r>
              <a:rPr lang="pt-BR" dirty="0">
                <a:highlight>
                  <a:srgbClr val="FFFFFF"/>
                </a:highlight>
                <a:latin typeface="+mj-lt"/>
              </a:rPr>
              <a:t>Esses são os mais desafiadores justamente por surgirem ao longo do caminho, muitas vezes revelados durante as fases de teste ou após o feedback inicial dos usuários. </a:t>
            </a:r>
            <a:endParaRPr lang="pt-BR" b="0" i="0" dirty="0">
              <a:effectLst/>
              <a:highlight>
                <a:srgbClr val="FFFFFF"/>
              </a:highlight>
              <a:latin typeface="+mj-lt"/>
            </a:endParaRPr>
          </a:p>
          <a:p>
            <a:pPr algn="just"/>
            <a:endParaRPr lang="pt-BR" b="0" i="0" dirty="0">
              <a:effectLst/>
              <a:highlight>
                <a:srgbClr val="FFFFFF"/>
              </a:highlight>
              <a:latin typeface="+mj-lt"/>
            </a:endParaRPr>
          </a:p>
          <a:p>
            <a:pPr algn="just"/>
            <a:endParaRPr lang="pt-BR" b="0" i="0" dirty="0">
              <a:effectLst/>
              <a:highlight>
                <a:srgbClr val="FFFFFF"/>
              </a:highlight>
              <a:latin typeface="+mj-lt"/>
            </a:endParaRPr>
          </a:p>
          <a:p>
            <a:pPr algn="just"/>
            <a:endParaRPr lang="pt-BR" b="0" i="0" dirty="0">
              <a:effectLst/>
              <a:highlight>
                <a:srgbClr val="FFFFFF"/>
              </a:highlight>
              <a:latin typeface="+mj-lt"/>
            </a:endParaRPr>
          </a:p>
          <a:p>
            <a:pPr algn="just"/>
            <a:endParaRPr lang="pt-BR" b="0" i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750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762BF82-153D-14E7-DC4C-F98F65F10B81}"/>
              </a:ext>
            </a:extLst>
          </p:cNvPr>
          <p:cNvSpPr txBox="1"/>
          <p:nvPr/>
        </p:nvSpPr>
        <p:spPr>
          <a:xfrm>
            <a:off x="362060" y="0"/>
            <a:ext cx="9965937" cy="769441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As Dimensões da Elicitação de 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F11653-E984-94D4-FC01-0ABED16515B2}"/>
              </a:ext>
            </a:extLst>
          </p:cNvPr>
          <p:cNvSpPr txBox="1"/>
          <p:nvPr/>
        </p:nvSpPr>
        <p:spPr>
          <a:xfrm>
            <a:off x="0" y="1116335"/>
            <a:ext cx="1069674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  <a:latin typeface="+mj-lt"/>
              </a:rPr>
              <a:t>• </a:t>
            </a:r>
            <a:r>
              <a:rPr lang="pt-BR" b="1" i="0" dirty="0">
                <a:effectLst/>
                <a:latin typeface="+mj-lt"/>
              </a:rPr>
              <a:t>Entendimento do domínio da aplicação </a:t>
            </a:r>
            <a:r>
              <a:rPr lang="pt-BR" b="0" i="0" dirty="0">
                <a:effectLst/>
                <a:latin typeface="+mj-lt"/>
              </a:rPr>
              <a:t>– na qual se dá o entendimento geral da área na qual sistema será aplicado;</a:t>
            </a:r>
          </a:p>
          <a:p>
            <a:pPr algn="just"/>
            <a:r>
              <a:rPr lang="pt-BR" b="0" i="0" dirty="0">
                <a:effectLst/>
                <a:latin typeface="+mj-lt"/>
              </a:rPr>
              <a:t>• </a:t>
            </a:r>
            <a:r>
              <a:rPr lang="pt-BR" b="1" dirty="0">
                <a:latin typeface="+mj-lt"/>
              </a:rPr>
              <a:t>Entendimento do problema </a:t>
            </a:r>
            <a:r>
              <a:rPr lang="pt-BR" b="0" i="0" dirty="0">
                <a:effectLst/>
                <a:latin typeface="+mj-lt"/>
              </a:rPr>
              <a:t>- na qual se dá entendimento dos detalhes do problema específico a ser resolvido com o auxílio do sistema a ser desenvolvido;</a:t>
            </a:r>
          </a:p>
          <a:p>
            <a:pPr algn="just"/>
            <a:r>
              <a:rPr lang="pt-BR" b="0" i="0" dirty="0">
                <a:effectLst/>
                <a:latin typeface="+mj-lt"/>
              </a:rPr>
              <a:t>• </a:t>
            </a:r>
            <a:r>
              <a:rPr lang="pt-BR" b="1" dirty="0">
                <a:latin typeface="+mj-lt"/>
              </a:rPr>
              <a:t>Entendimento do negócio </a:t>
            </a:r>
            <a:r>
              <a:rPr lang="pt-BR" b="0" i="0" dirty="0">
                <a:effectLst/>
                <a:latin typeface="+mj-lt"/>
              </a:rPr>
              <a:t>- na qual se dá entendimento da contribuição do sistema para que sejam atingidos os objetivos gerais da organização;</a:t>
            </a:r>
          </a:p>
          <a:p>
            <a:pPr algn="just"/>
            <a:r>
              <a:rPr lang="pt-BR" b="0" i="0" dirty="0">
                <a:effectLst/>
                <a:latin typeface="+mj-lt"/>
              </a:rPr>
              <a:t> • </a:t>
            </a:r>
            <a:r>
              <a:rPr lang="pt-BR" b="1" dirty="0">
                <a:latin typeface="+mj-lt"/>
              </a:rPr>
              <a:t>Entendimento das necessidades e das restrições dos stakeholders </a:t>
            </a:r>
            <a:r>
              <a:rPr lang="pt-BR" b="0" i="0" dirty="0">
                <a:effectLst/>
                <a:latin typeface="+mj-lt"/>
              </a:rPr>
              <a:t>- na qual se dá o entendimento detalhado:</a:t>
            </a:r>
          </a:p>
          <a:p>
            <a:pPr algn="just"/>
            <a:endParaRPr lang="pt-BR" b="0" i="0" dirty="0">
              <a:effectLst/>
              <a:latin typeface="+mj-lt"/>
            </a:endParaRPr>
          </a:p>
          <a:p>
            <a:pPr algn="just"/>
            <a:r>
              <a:rPr lang="pt-BR" b="1" i="0" dirty="0">
                <a:effectLst/>
                <a:latin typeface="+mj-lt"/>
              </a:rPr>
              <a:t>1 - </a:t>
            </a:r>
            <a:r>
              <a:rPr lang="pt-BR" b="0" i="0" dirty="0">
                <a:effectLst/>
                <a:latin typeface="+mj-lt"/>
              </a:rPr>
              <a:t>das necessidades de apoio a serem providas pelo sistema à realização do trabalho e aos interesses de cada um dos stakeholders”.</a:t>
            </a:r>
          </a:p>
          <a:p>
            <a:pPr algn="just"/>
            <a:r>
              <a:rPr lang="pt-BR" b="1" dirty="0">
                <a:latin typeface="+mj-lt"/>
              </a:rPr>
              <a:t>2 - </a:t>
            </a:r>
            <a:r>
              <a:rPr lang="pt-BR" b="0" i="0" dirty="0">
                <a:effectLst/>
                <a:latin typeface="+mj-lt"/>
              </a:rPr>
              <a:t>dos processos de trabalho a serem apoiados pelo sistema e;</a:t>
            </a:r>
          </a:p>
          <a:p>
            <a:pPr algn="just"/>
            <a:r>
              <a:rPr lang="pt-BR" b="1" dirty="0">
                <a:latin typeface="+mj-lt"/>
              </a:rPr>
              <a:t>3 -</a:t>
            </a:r>
            <a:r>
              <a:rPr lang="pt-BR" b="0" i="0" dirty="0">
                <a:effectLst/>
                <a:latin typeface="+mj-lt"/>
              </a:rPr>
              <a:t> do papel de eventuais sistemas existentes na execução e condução dos processos de trabalho.</a:t>
            </a:r>
          </a:p>
          <a:p>
            <a:pPr algn="just"/>
            <a:endParaRPr lang="pt-BR" b="0" i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52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CC1E9D7-5C9E-F3C7-C460-AE8ABBDE56E1}"/>
              </a:ext>
            </a:extLst>
          </p:cNvPr>
          <p:cNvSpPr txBox="1"/>
          <p:nvPr/>
        </p:nvSpPr>
        <p:spPr>
          <a:xfrm>
            <a:off x="1458268" y="34763"/>
            <a:ext cx="7272808" cy="1446550"/>
          </a:xfrm>
          <a:prstGeom prst="rect">
            <a:avLst/>
          </a:prstGeom>
          <a:solidFill>
            <a:srgbClr val="0FAD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Habilidades para Gerenciar Requisitos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5C00B8-A900-FB7B-C8A1-74837570A5BD}"/>
              </a:ext>
            </a:extLst>
          </p:cNvPr>
          <p:cNvSpPr txBox="1"/>
          <p:nvPr/>
        </p:nvSpPr>
        <p:spPr>
          <a:xfrm>
            <a:off x="0" y="1980431"/>
            <a:ext cx="10693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highlight>
                  <a:srgbClr val="FFFFFF"/>
                </a:highlight>
                <a:latin typeface="+mj-lt"/>
              </a:rPr>
              <a:t> Análise do Problema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i="0" u="none" strike="noStrike" dirty="0">
                <a:effectLst/>
                <a:highlight>
                  <a:srgbClr val="FFFFFF"/>
                </a:highlight>
                <a:latin typeface="+mj-lt"/>
              </a:rPr>
              <a:t> Compreendendo as Necessidades dos Envolvidos</a:t>
            </a:r>
            <a:endParaRPr lang="pt-BR" sz="2400" b="1" i="0" dirty="0">
              <a:effectLst/>
              <a:highlight>
                <a:srgbClr val="FFFFFF"/>
              </a:highlight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i="0" u="none" strike="noStrike" dirty="0">
                <a:effectLst/>
                <a:highlight>
                  <a:srgbClr val="FFFFFF"/>
                </a:highlight>
                <a:latin typeface="+mj-lt"/>
              </a:rPr>
              <a:t> Definindo o Sistema</a:t>
            </a:r>
            <a:endParaRPr lang="pt-BR" sz="2400" b="1" i="0" dirty="0">
              <a:effectLst/>
              <a:highlight>
                <a:srgbClr val="FFFFFF"/>
              </a:highlight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i="0" u="none" strike="noStrike" dirty="0">
                <a:effectLst/>
                <a:highlight>
                  <a:srgbClr val="FFFFFF"/>
                </a:highlight>
                <a:latin typeface="+mj-lt"/>
              </a:rPr>
              <a:t> Gerenciando o Escopo do Projeto</a:t>
            </a:r>
            <a:endParaRPr lang="pt-BR" sz="2400" b="1" i="0" dirty="0">
              <a:effectLst/>
              <a:highlight>
                <a:srgbClr val="FFFFFF"/>
              </a:highlight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i="0" u="none" strike="noStrike" dirty="0">
                <a:effectLst/>
                <a:highlight>
                  <a:srgbClr val="FFFFFF"/>
                </a:highlight>
                <a:latin typeface="+mj-lt"/>
              </a:rPr>
              <a:t> Refinando a Definição de Sistema</a:t>
            </a:r>
            <a:endParaRPr lang="pt-BR" sz="2400" b="1" i="0" dirty="0">
              <a:effectLst/>
              <a:highlight>
                <a:srgbClr val="FFFFFF"/>
              </a:highlight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i="0" u="none" strike="noStrike" dirty="0">
                <a:effectLst/>
                <a:highlight>
                  <a:srgbClr val="FFFFFF"/>
                </a:highlight>
                <a:latin typeface="+mj-lt"/>
              </a:rPr>
              <a:t> Gerenciando Requisitos de Alterações</a:t>
            </a:r>
            <a:endParaRPr lang="pt-BR" sz="2400" b="1" i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687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824FF1D-E983-A9EE-D661-C3CBE99711FF}"/>
              </a:ext>
            </a:extLst>
          </p:cNvPr>
          <p:cNvSpPr txBox="1"/>
          <p:nvPr/>
        </p:nvSpPr>
        <p:spPr>
          <a:xfrm>
            <a:off x="12664" y="0"/>
            <a:ext cx="10680736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  <a:sym typeface="Wingdings" panose="05000000000000000000" pitchFamily="2" charset="2"/>
              </a:rPr>
              <a:t> </a:t>
            </a:r>
            <a:r>
              <a:rPr lang="pt-BR" sz="2400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Análise do problema </a:t>
            </a:r>
          </a:p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A análise do problema é feita para compreender os problemas e as necessidades iniciais dos investidores e propor soluções de alto nível. É um ato de ponderação e de análise localizar "o problema por trás do problema. Durante a análise do problema, são reconhecidos os problemas reais e quais são os investidores. </a:t>
            </a:r>
          </a:p>
          <a:p>
            <a:pPr algn="just"/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  <a:sym typeface="Wingdings" panose="05000000000000000000" pitchFamily="2" charset="2"/>
              </a:rPr>
              <a:t> </a:t>
            </a:r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Compreendendo as Necessidades dos Envolvidos</a:t>
            </a:r>
          </a:p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Os requisitos chegam de várias origens; como clientes, parceiros, usuários e especialistas em domínio. Você precisa saber o melhor modo de determinar quais devem ser as fontes, como obter acesso a essas fontes e qual a melhor forma de levantar as informações delas. Os indivíduos que constituem as fontes primárias para essas informações são conhecidos como os investidores no projeto. </a:t>
            </a:r>
          </a:p>
          <a:p>
            <a:pPr algn="just"/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  <a:sym typeface="Wingdings" panose="05000000000000000000" pitchFamily="2" charset="2"/>
              </a:rPr>
              <a:t> </a:t>
            </a:r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Definindo o Sistema</a:t>
            </a:r>
          </a:p>
          <a:p>
            <a:pPr algn="just"/>
            <a:r>
              <a:rPr lang="pt-BR" dirty="0"/>
              <a:t>Definir o sistema significa traduzir e organizar as necessidades dos investidores em descrições significativas do sistema a ser construído. No início da definição do sistema, ocorre o seguinte: as decisões sobre o que constitui um requisito, o formato de documentação, a formalidade do idioma, o grau de especificidade dos requisitos (quantos e com que detalhe), a prioridade dos pedidos e o esforço estimado (duas avaliações bem diferentes em geral atribuídas por pessoas diferentes em testes separados), os riscos técnicos e de gerenciamento, e o escopo inicial.</a:t>
            </a:r>
            <a:endParaRPr lang="pt-B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F8D8360-11AD-7483-219C-6D65C0EB8BFA}"/>
              </a:ext>
            </a:extLst>
          </p:cNvPr>
          <p:cNvSpPr txBox="1"/>
          <p:nvPr/>
        </p:nvSpPr>
        <p:spPr>
          <a:xfrm>
            <a:off x="978" y="0"/>
            <a:ext cx="1069242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  <a:sym typeface="Wingdings" panose="05000000000000000000" pitchFamily="2" charset="2"/>
              </a:rPr>
              <a:t> </a:t>
            </a:r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Gerenciando o Escopo do Projeto</a:t>
            </a:r>
          </a:p>
          <a:p>
            <a:pPr algn="just"/>
            <a:r>
              <a:rPr lang="pt-BR" dirty="0"/>
              <a:t>Para gerenciar com eficiência um projeto, é necessário priorizar os requisitos, com base em retorno dado por todos os investidores, e gerenciar o seu escopo. Vários projetos têm seus desenvolvedores trabalhando nos chamados "ovos de Páscoa" (recursos que o desenvolvedor acha interessantes e desafiadores), em vez de terem o foco desde o início em tarefas que minimizam algum risco no projeto ou estabilizam a arquitetura do aplicativo. </a:t>
            </a:r>
          </a:p>
          <a:p>
            <a:pPr algn="just"/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  <a:sym typeface="Wingdings" panose="05000000000000000000" pitchFamily="2" charset="2"/>
              </a:rPr>
              <a:t> </a:t>
            </a:r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Refinando a Definição de Sistema</a:t>
            </a:r>
          </a:p>
          <a:p>
            <a:pPr algn="just"/>
            <a:r>
              <a:rPr lang="pt-BR" b="0" i="0" dirty="0">
                <a:effectLst/>
                <a:highlight>
                  <a:srgbClr val="FFFFFF"/>
                </a:highlight>
              </a:rPr>
              <a:t>A definição detalhada do sistema precisa ser apresentada de maneira que os investidores possam entendê-la, concordar com ela e desconectar-se dela. Ela precisa abordar não apenas a funcionalidade, mas também a compatibilidade com os requisitos legais ou reguladores, a usabilidade, a confiabilidade, o desempenho, a capacidade de suporte e de manutenção. </a:t>
            </a:r>
          </a:p>
          <a:p>
            <a:pPr algn="just"/>
            <a:r>
              <a:rPr lang="pt-BR" dirty="0">
                <a:highlight>
                  <a:srgbClr val="FFFFFF"/>
                </a:highlight>
              </a:rPr>
              <a:t>A</a:t>
            </a:r>
            <a:r>
              <a:rPr lang="pt-BR" b="0" i="0" dirty="0">
                <a:effectLst/>
                <a:highlight>
                  <a:srgbClr val="FFFFFF"/>
                </a:highlight>
              </a:rPr>
              <a:t> </a:t>
            </a:r>
            <a:r>
              <a:rPr lang="pt-B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</a:rPr>
              <a:t>metodologia do caso de uso</a:t>
            </a:r>
            <a:r>
              <a:rPr lang="pt-BR" b="0" i="0" dirty="0">
                <a:effectLst/>
                <a:highlight>
                  <a:srgbClr val="FFFFFF"/>
                </a:highlight>
              </a:rPr>
              <a:t>, muitas vezes em combinação com protótipos visuais simples, é um modo bem eficiente de comunicar a finalidade do sistema e definir os detalhes do sistema.</a:t>
            </a:r>
          </a:p>
          <a:p>
            <a:pPr algn="l"/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  <a:sym typeface="Wingdings" panose="05000000000000000000" pitchFamily="2" charset="2"/>
              </a:rPr>
              <a:t> </a:t>
            </a:r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Gerenciando Requisitos de Alterações</a:t>
            </a:r>
          </a:p>
          <a:p>
            <a:pPr algn="just"/>
            <a:r>
              <a:rPr lang="pt-BR" b="0" i="0" dirty="0">
                <a:effectLst/>
                <a:highlight>
                  <a:srgbClr val="FFFFFF"/>
                </a:highlight>
              </a:rPr>
              <a:t>Não importa o quão cuidadoso você seja sobre a definição dos seus requisitos, sempre haverá mudanças. O que torna complexo o gerenciamento dos requisitos variáveis não é apenas que um requisito mudado implicará mais ou menos tempo gasto na implementação de um determinado novo recurso, mas também que a mudança em um requisito terá impacto em outros requisitos. Você precisa certificar-se de compor uma estrutura de requisitos que seja resiliente a alterações e de utilizar links de rastreabilidade para representar as dependências entre os requisitos.</a:t>
            </a:r>
          </a:p>
          <a:p>
            <a:pPr algn="just"/>
            <a:endParaRPr lang="pt-BR" b="0" i="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1137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8514</TotalTime>
  <Words>4657</Words>
  <Application>Microsoft Office PowerPoint</Application>
  <PresentationFormat>Personalizar</PresentationFormat>
  <Paragraphs>161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Aptos</vt:lpstr>
      <vt:lpstr>Arial</vt:lpstr>
      <vt:lpstr>Open Sans</vt:lpstr>
      <vt:lpstr>Roboto</vt:lpstr>
      <vt:lpstr>Rubik</vt:lpstr>
      <vt:lpstr>var( --e-global-typography-text-font-family )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Eugenio</dc:creator>
  <cp:lastModifiedBy>Wagner Xantre Tagarro</cp:lastModifiedBy>
  <cp:revision>59</cp:revision>
  <dcterms:created xsi:type="dcterms:W3CDTF">2016-01-22T13:40:16Z</dcterms:created>
  <dcterms:modified xsi:type="dcterms:W3CDTF">2024-09-22T02:34:12Z</dcterms:modified>
</cp:coreProperties>
</file>