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01" r:id="rId4"/>
    <p:sldId id="293" r:id="rId5"/>
    <p:sldId id="294" r:id="rId6"/>
    <p:sldId id="303" r:id="rId7"/>
    <p:sldId id="304" r:id="rId8"/>
    <p:sldId id="305" r:id="rId9"/>
    <p:sldId id="308" r:id="rId10"/>
    <p:sldId id="306" r:id="rId11"/>
    <p:sldId id="307" r:id="rId12"/>
    <p:sldId id="295" r:id="rId13"/>
    <p:sldId id="296" r:id="rId14"/>
    <p:sldId id="297" r:id="rId15"/>
    <p:sldId id="298" r:id="rId16"/>
    <p:sldId id="299" r:id="rId17"/>
    <p:sldId id="300" r:id="rId18"/>
    <p:sldId id="261" r:id="rId19"/>
    <p:sldId id="302" r:id="rId20"/>
    <p:sldId id="266" r:id="rId21"/>
    <p:sldId id="267" r:id="rId22"/>
    <p:sldId id="271" r:id="rId23"/>
    <p:sldId id="274" r:id="rId24"/>
    <p:sldId id="276" r:id="rId25"/>
    <p:sldId id="282" r:id="rId26"/>
    <p:sldId id="285" r:id="rId27"/>
    <p:sldId id="286" r:id="rId28"/>
    <p:sldId id="289" r:id="rId29"/>
    <p:sldId id="292" r:id="rId30"/>
    <p:sldId id="265" r:id="rId31"/>
  </p:sldIdLst>
  <p:sldSz cx="10693400" cy="7561263"/>
  <p:notesSz cx="6858000" cy="9144000"/>
  <p:defaultText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DD0"/>
    <a:srgbClr val="D82F44"/>
    <a:srgbClr val="75314E"/>
    <a:srgbClr val="0070AD"/>
    <a:srgbClr val="A11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2" autoAdjust="0"/>
  </p:normalViewPr>
  <p:slideViewPr>
    <p:cSldViewPr>
      <p:cViewPr varScale="1">
        <p:scale>
          <a:sx n="60" d="100"/>
          <a:sy n="60" d="100"/>
        </p:scale>
        <p:origin x="1398" y="72"/>
      </p:cViewPr>
      <p:guideLst>
        <p:guide orient="horz" pos="2382"/>
        <p:guide pos="336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802005" y="2348895"/>
            <a:ext cx="9089390" cy="1620771"/>
          </a:xfrm>
          <a:prstGeom prst="rect">
            <a:avLst/>
          </a:prstGeom>
        </p:spPr>
        <p:txBody>
          <a:bodyPr lIns="104296" tIns="52148" rIns="104296" bIns="52148"/>
          <a:lstStyle/>
          <a:p>
            <a:r>
              <a:rPr lang="pt-BR"/>
              <a:t>Clique para editar o título mestre</a:t>
            </a:r>
          </a:p>
        </p:txBody>
      </p:sp>
      <p:sp>
        <p:nvSpPr>
          <p:cNvPr id="3" name="Subtítulo 2"/>
          <p:cNvSpPr>
            <a:spLocks noGrp="1"/>
          </p:cNvSpPr>
          <p:nvPr>
            <p:ph type="subTitle" idx="1"/>
          </p:nvPr>
        </p:nvSpPr>
        <p:spPr>
          <a:xfrm>
            <a:off x="1604010" y="4284716"/>
            <a:ext cx="7485380" cy="1932323"/>
          </a:xfrm>
          <a:prstGeom prst="rect">
            <a:avLst/>
          </a:prstGeom>
        </p:spPr>
        <p:txBody>
          <a:bodyPr lIns="104296" tIns="52148" rIns="104296" bIns="52148"/>
          <a:lstStyle>
            <a:lvl1pPr marL="0" indent="0" algn="ctr">
              <a:buNone/>
              <a:defRPr>
                <a:solidFill>
                  <a:schemeClr val="tx1">
                    <a:tint val="75000"/>
                  </a:schemeClr>
                </a:solidFill>
              </a:defRPr>
            </a:lvl1pPr>
            <a:lvl2pPr marL="521482" indent="0" algn="ctr">
              <a:buNone/>
              <a:defRPr>
                <a:solidFill>
                  <a:schemeClr val="tx1">
                    <a:tint val="75000"/>
                  </a:schemeClr>
                </a:solidFill>
              </a:defRPr>
            </a:lvl2pPr>
            <a:lvl3pPr marL="1042965" indent="0" algn="ctr">
              <a:buNone/>
              <a:defRPr>
                <a:solidFill>
                  <a:schemeClr val="tx1">
                    <a:tint val="75000"/>
                  </a:schemeClr>
                </a:solidFill>
              </a:defRPr>
            </a:lvl3pPr>
            <a:lvl4pPr marL="1564447" indent="0" algn="ctr">
              <a:buNone/>
              <a:defRPr>
                <a:solidFill>
                  <a:schemeClr val="tx1">
                    <a:tint val="75000"/>
                  </a:schemeClr>
                </a:solidFill>
              </a:defRPr>
            </a:lvl4pPr>
            <a:lvl5pPr marL="2085929" indent="0" algn="ctr">
              <a:buNone/>
              <a:defRPr>
                <a:solidFill>
                  <a:schemeClr val="tx1">
                    <a:tint val="75000"/>
                  </a:schemeClr>
                </a:solidFill>
              </a:defRPr>
            </a:lvl5pPr>
            <a:lvl6pPr marL="2607412" indent="0" algn="ctr">
              <a:buNone/>
              <a:defRPr>
                <a:solidFill>
                  <a:schemeClr val="tx1">
                    <a:tint val="75000"/>
                  </a:schemeClr>
                </a:solidFill>
              </a:defRPr>
            </a:lvl6pPr>
            <a:lvl7pPr marL="3128894" indent="0" algn="ctr">
              <a:buNone/>
              <a:defRPr>
                <a:solidFill>
                  <a:schemeClr val="tx1">
                    <a:tint val="75000"/>
                  </a:schemeClr>
                </a:solidFill>
              </a:defRPr>
            </a:lvl7pPr>
            <a:lvl8pPr marL="3650376" indent="0" algn="ctr">
              <a:buNone/>
              <a:defRPr>
                <a:solidFill>
                  <a:schemeClr val="tx1">
                    <a:tint val="75000"/>
                  </a:schemeClr>
                </a:solidFill>
              </a:defRPr>
            </a:lvl8pPr>
            <a:lvl9pPr marL="4171859"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3552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98774" y="302804"/>
            <a:ext cx="2606517" cy="6451578"/>
          </a:xfrm>
          <a:prstGeom prst="rect">
            <a:avLst/>
          </a:prstGeom>
        </p:spPr>
        <p:txBody>
          <a:bodyPr vert="eaVert"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79227" y="302804"/>
            <a:ext cx="7641326" cy="6451578"/>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86834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44706" y="4858814"/>
            <a:ext cx="9089390" cy="1501751"/>
          </a:xfrm>
          <a:prstGeom prst="rect">
            <a:avLst/>
          </a:prstGeom>
        </p:spPr>
        <p:txBody>
          <a:bodyPr lIns="104296" tIns="52148" rIns="104296" bIns="52148" anchor="t"/>
          <a:lstStyle>
            <a:lvl1pPr algn="l">
              <a:defRPr sz="4600" b="1" cap="all"/>
            </a:lvl1pPr>
          </a:lstStyle>
          <a:p>
            <a:r>
              <a:rPr lang="pt-BR"/>
              <a:t>Clique para editar o título mestre</a:t>
            </a:r>
          </a:p>
        </p:txBody>
      </p:sp>
      <p:sp>
        <p:nvSpPr>
          <p:cNvPr id="3" name="Espaço Reservado para Texto 2"/>
          <p:cNvSpPr>
            <a:spLocks noGrp="1"/>
          </p:cNvSpPr>
          <p:nvPr>
            <p:ph type="body" idx="1"/>
          </p:nvPr>
        </p:nvSpPr>
        <p:spPr>
          <a:xfrm>
            <a:off x="844706" y="3204786"/>
            <a:ext cx="9089390" cy="1654026"/>
          </a:xfrm>
          <a:prstGeom prst="rect">
            <a:avLst/>
          </a:prstGeom>
        </p:spPr>
        <p:txBody>
          <a:bodyPr lIns="104296" tIns="52148" rIns="104296" bIns="52148" anchor="b"/>
          <a:lstStyle>
            <a:lvl1pPr marL="0" indent="0">
              <a:buNone/>
              <a:defRPr sz="2300">
                <a:solidFill>
                  <a:schemeClr val="tx1">
                    <a:tint val="75000"/>
                  </a:schemeClr>
                </a:solidFill>
              </a:defRPr>
            </a:lvl1pPr>
            <a:lvl2pPr marL="521482" indent="0">
              <a:buNone/>
              <a:defRPr sz="2100">
                <a:solidFill>
                  <a:schemeClr val="tx1">
                    <a:tint val="75000"/>
                  </a:schemeClr>
                </a:solidFill>
              </a:defRPr>
            </a:lvl2pPr>
            <a:lvl3pPr marL="1042965" indent="0">
              <a:buNone/>
              <a:defRPr sz="1800">
                <a:solidFill>
                  <a:schemeClr val="tx1">
                    <a:tint val="75000"/>
                  </a:schemeClr>
                </a:solidFill>
              </a:defRPr>
            </a:lvl3pPr>
            <a:lvl4pPr marL="1564447" indent="0">
              <a:buNone/>
              <a:defRPr sz="1600">
                <a:solidFill>
                  <a:schemeClr val="tx1">
                    <a:tint val="75000"/>
                  </a:schemeClr>
                </a:solidFill>
              </a:defRPr>
            </a:lvl4pPr>
            <a:lvl5pPr marL="2085929" indent="0">
              <a:buNone/>
              <a:defRPr sz="1600">
                <a:solidFill>
                  <a:schemeClr val="tx1">
                    <a:tint val="75000"/>
                  </a:schemeClr>
                </a:solidFill>
              </a:defRPr>
            </a:lvl5pPr>
            <a:lvl6pPr marL="2607412" indent="0">
              <a:buNone/>
              <a:defRPr sz="1600">
                <a:solidFill>
                  <a:schemeClr val="tx1">
                    <a:tint val="75000"/>
                  </a:schemeClr>
                </a:solidFill>
              </a:defRPr>
            </a:lvl6pPr>
            <a:lvl7pPr marL="3128894" indent="0">
              <a:buNone/>
              <a:defRPr sz="1600">
                <a:solidFill>
                  <a:schemeClr val="tx1">
                    <a:tint val="75000"/>
                  </a:schemeClr>
                </a:solidFill>
              </a:defRPr>
            </a:lvl7pPr>
            <a:lvl8pPr marL="3650376" indent="0">
              <a:buNone/>
              <a:defRPr sz="1600">
                <a:solidFill>
                  <a:schemeClr val="tx1">
                    <a:tint val="75000"/>
                  </a:schemeClr>
                </a:solidFill>
              </a:defRPr>
            </a:lvl8pPr>
            <a:lvl9pPr marL="4171859"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54221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Conteúdo 2"/>
          <p:cNvSpPr>
            <a:spLocks noGrp="1"/>
          </p:cNvSpPr>
          <p:nvPr>
            <p:ph sz="half" idx="1"/>
          </p:nvPr>
        </p:nvSpPr>
        <p:spPr>
          <a:xfrm>
            <a:off x="579226"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881371"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76834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lvl1pPr>
              <a:defRPr/>
            </a:lvl1pPr>
          </a:lstStyle>
          <a:p>
            <a:r>
              <a:rPr lang="pt-BR"/>
              <a:t>Clique para editar o título mestre</a:t>
            </a:r>
          </a:p>
        </p:txBody>
      </p:sp>
      <p:sp>
        <p:nvSpPr>
          <p:cNvPr id="3" name="Espaço Reservado para Texto 2"/>
          <p:cNvSpPr>
            <a:spLocks noGrp="1"/>
          </p:cNvSpPr>
          <p:nvPr>
            <p:ph type="body" idx="1"/>
          </p:nvPr>
        </p:nvSpPr>
        <p:spPr>
          <a:xfrm>
            <a:off x="534671" y="1692533"/>
            <a:ext cx="4724775"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4" name="Espaço Reservado para Conteúdo 3"/>
          <p:cNvSpPr>
            <a:spLocks noGrp="1"/>
          </p:cNvSpPr>
          <p:nvPr>
            <p:ph sz="half" idx="2"/>
          </p:nvPr>
        </p:nvSpPr>
        <p:spPr>
          <a:xfrm>
            <a:off x="534671" y="2397901"/>
            <a:ext cx="4724775"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432100" y="1692533"/>
            <a:ext cx="4726631"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6" name="Espaço Reservado para Conteúdo 5"/>
          <p:cNvSpPr>
            <a:spLocks noGrp="1"/>
          </p:cNvSpPr>
          <p:nvPr>
            <p:ph sz="quarter" idx="4"/>
          </p:nvPr>
        </p:nvSpPr>
        <p:spPr>
          <a:xfrm>
            <a:off x="5432100" y="2397901"/>
            <a:ext cx="4726631"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8" name="Espaço Reservado para Rodapé 7"/>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9" name="Espaço Reservado para Número de Slide 8"/>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21207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Data 2"/>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4" name="Espaço Reservado para Rodapé 3"/>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5" name="Espaço Reservado para Número de Slide 4"/>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6712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3" name="Espaço Reservado para Rodapé 2"/>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4" name="Espaço Reservado para Número de Slide 3"/>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23499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4669" y="301050"/>
            <a:ext cx="3518056" cy="1281214"/>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Conteúdo 2"/>
          <p:cNvSpPr>
            <a:spLocks noGrp="1"/>
          </p:cNvSpPr>
          <p:nvPr>
            <p:ph idx="1"/>
          </p:nvPr>
        </p:nvSpPr>
        <p:spPr>
          <a:xfrm>
            <a:off x="4180822" y="301053"/>
            <a:ext cx="5977908" cy="6453328"/>
          </a:xfrm>
          <a:prstGeom prst="rect">
            <a:avLst/>
          </a:prstGeom>
        </p:spPr>
        <p:txBody>
          <a:bodyPr lIns="104296" tIns="52148" rIns="104296" bIns="52148"/>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34669" y="1582267"/>
            <a:ext cx="3518056" cy="5172114"/>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11836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095982" y="5292884"/>
            <a:ext cx="6416040" cy="624855"/>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Imagem 2"/>
          <p:cNvSpPr>
            <a:spLocks noGrp="1"/>
          </p:cNvSpPr>
          <p:nvPr>
            <p:ph type="pic" idx="1"/>
          </p:nvPr>
        </p:nvSpPr>
        <p:spPr>
          <a:xfrm>
            <a:off x="2095982" y="675613"/>
            <a:ext cx="6416040" cy="4536758"/>
          </a:xfrm>
          <a:prstGeom prst="rect">
            <a:avLst/>
          </a:prstGeom>
        </p:spPr>
        <p:txBody>
          <a:bodyPr lIns="104296" tIns="52148" rIns="104296" bIns="52148"/>
          <a:lstStyle>
            <a:lvl1pPr marL="0" indent="0">
              <a:buNone/>
              <a:defRPr sz="3600"/>
            </a:lvl1pPr>
            <a:lvl2pPr marL="521482" indent="0">
              <a:buNone/>
              <a:defRPr sz="3200"/>
            </a:lvl2pPr>
            <a:lvl3pPr marL="1042965" indent="0">
              <a:buNone/>
              <a:defRPr sz="2700"/>
            </a:lvl3pPr>
            <a:lvl4pPr marL="1564447" indent="0">
              <a:buNone/>
              <a:defRPr sz="2300"/>
            </a:lvl4pPr>
            <a:lvl5pPr marL="2085929" indent="0">
              <a:buNone/>
              <a:defRPr sz="2300"/>
            </a:lvl5pPr>
            <a:lvl6pPr marL="2607412" indent="0">
              <a:buNone/>
              <a:defRPr sz="2300"/>
            </a:lvl6pPr>
            <a:lvl7pPr marL="3128894" indent="0">
              <a:buNone/>
              <a:defRPr sz="2300"/>
            </a:lvl7pPr>
            <a:lvl8pPr marL="3650376" indent="0">
              <a:buNone/>
              <a:defRPr sz="2300"/>
            </a:lvl8pPr>
            <a:lvl9pPr marL="4171859" indent="0">
              <a:buNone/>
              <a:defRPr sz="2300"/>
            </a:lvl9pPr>
          </a:lstStyle>
          <a:p>
            <a:endParaRPr lang="pt-BR"/>
          </a:p>
        </p:txBody>
      </p:sp>
      <p:sp>
        <p:nvSpPr>
          <p:cNvPr id="4" name="Espaço Reservado para Texto 3"/>
          <p:cNvSpPr>
            <a:spLocks noGrp="1"/>
          </p:cNvSpPr>
          <p:nvPr>
            <p:ph type="body" sz="half" idx="2"/>
          </p:nvPr>
        </p:nvSpPr>
        <p:spPr>
          <a:xfrm>
            <a:off x="2095982" y="5917739"/>
            <a:ext cx="6416040" cy="887398"/>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7175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34671" y="1764297"/>
            <a:ext cx="9624060" cy="4990084"/>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236166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96673211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1042965" rtl="0" eaLnBrk="1" latinLnBrk="0" hangingPunct="1">
        <a:spcBef>
          <a:spcPct val="0"/>
        </a:spcBef>
        <a:buNone/>
        <a:defRPr sz="5000" kern="1200">
          <a:solidFill>
            <a:schemeClr val="tx1"/>
          </a:solidFill>
          <a:latin typeface="+mj-lt"/>
          <a:ea typeface="+mj-ea"/>
          <a:cs typeface="+mj-cs"/>
        </a:defRPr>
      </a:lvl1pPr>
    </p:titleStyle>
    <p:bodyStyle>
      <a:lvl1pPr marL="391112" indent="-391112" algn="l" defTabSz="104296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409" indent="-325926" algn="l" defTabSz="104296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706" indent="-260741" algn="l" defTabSz="104296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188"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67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153"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635"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117"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60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ucidchart.com/pages/pt/o-que-e-u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80094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02BD6CB-0E60-9B05-326D-E54FF02D0C90}"/>
              </a:ext>
            </a:extLst>
          </p:cNvPr>
          <p:cNvSpPr txBox="1"/>
          <p:nvPr/>
        </p:nvSpPr>
        <p:spPr>
          <a:xfrm>
            <a:off x="25076" y="0"/>
            <a:ext cx="10668324" cy="5755422"/>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Práticas de refatoração</a:t>
            </a:r>
          </a:p>
          <a:p>
            <a:pPr algn="just"/>
            <a:r>
              <a:rPr lang="pt-BR" sz="2000" b="0" i="0" dirty="0">
                <a:effectLst/>
                <a:latin typeface="+mj-lt"/>
              </a:rPr>
              <a:t>é uma técnica disciplinada usada para melhorar o design, a estrutura e a implementação do software sem alterar seu comportamento externo. Envolve a modificação da estrutura interna para torná-la mais fácil de entender e mais barata de modificar, melhorando assim a capacidade de manutenção e extensibilidade do software. </a:t>
            </a:r>
            <a:r>
              <a:rPr lang="pt-BR" sz="2000" b="1" i="0" u="sng" dirty="0">
                <a:effectLst/>
                <a:latin typeface="-apple-system"/>
              </a:rPr>
              <a:t>Ela é baseada em alguns princípios-chave</a:t>
            </a:r>
            <a:r>
              <a:rPr lang="pt-BR" sz="2000" b="0" i="0" dirty="0">
                <a:effectLst/>
                <a:latin typeface="-apple-system"/>
              </a:rPr>
              <a:t>, tais como:</a:t>
            </a:r>
          </a:p>
          <a:p>
            <a:pPr algn="just"/>
            <a:endParaRPr lang="pt-BR" sz="2000" b="0" i="0" dirty="0">
              <a:effectLst/>
              <a:latin typeface="-apple-system"/>
            </a:endParaRPr>
          </a:p>
          <a:p>
            <a:pPr algn="just">
              <a:buFont typeface="Arial" panose="020B0604020202020204" pitchFamily="34" charset="0"/>
              <a:buChar char="•"/>
            </a:pPr>
            <a:r>
              <a:rPr lang="pt-BR" sz="2000" b="1" i="0" dirty="0">
                <a:effectLst/>
                <a:latin typeface="-apple-system"/>
              </a:rPr>
              <a:t> Preservar o comportamento</a:t>
            </a:r>
            <a:r>
              <a:rPr lang="pt-BR" sz="2000" b="0" i="0" dirty="0">
                <a:effectLst/>
                <a:latin typeface="-apple-system"/>
              </a:rPr>
              <a:t>: O principal objetivo da refatoração é melhorar a estrutura interna do software sem alterar seu comportamento externo. </a:t>
            </a:r>
          </a:p>
          <a:p>
            <a:pPr algn="just">
              <a:buFont typeface="Arial" panose="020B0604020202020204" pitchFamily="34" charset="0"/>
              <a:buChar char="•"/>
            </a:pPr>
            <a:r>
              <a:rPr lang="pt-BR" sz="2000" b="1" i="0" dirty="0">
                <a:effectLst/>
                <a:latin typeface="-apple-system"/>
              </a:rPr>
              <a:t> Melhoria contínua em pequenas etapas</a:t>
            </a:r>
            <a:r>
              <a:rPr lang="pt-BR" sz="2000" b="0" i="0" dirty="0">
                <a:effectLst/>
                <a:latin typeface="-apple-system"/>
              </a:rPr>
              <a:t>: a refatoração é um processo iterativo e contínuo. Pequenas alterações são feitas ao longo do tempo para aprimorar o código, mantendo-o limpo e de fácil compreensão.</a:t>
            </a:r>
          </a:p>
          <a:p>
            <a:pPr algn="just">
              <a:buFont typeface="Arial" panose="020B0604020202020204" pitchFamily="34" charset="0"/>
              <a:buChar char="•"/>
            </a:pPr>
            <a:r>
              <a:rPr lang="pt-BR" sz="2000" b="1" i="0" dirty="0">
                <a:effectLst/>
                <a:latin typeface="-apple-system"/>
              </a:rPr>
              <a:t> Simplificação e clareza</a:t>
            </a:r>
            <a:r>
              <a:rPr lang="pt-BR" sz="2000" b="0" i="0" dirty="0">
                <a:effectLst/>
                <a:latin typeface="-apple-system"/>
              </a:rPr>
              <a:t>: a refatoração busca simplificar o código, removendo complexidades desnecessárias e tornando-o mais claro e legível.</a:t>
            </a:r>
          </a:p>
          <a:p>
            <a:pPr algn="just">
              <a:buFont typeface="Arial" panose="020B0604020202020204" pitchFamily="34" charset="0"/>
              <a:buChar char="•"/>
            </a:pPr>
            <a:r>
              <a:rPr lang="pt-BR" sz="2000" b="1" i="0" dirty="0">
                <a:effectLst/>
                <a:latin typeface="-apple-system"/>
              </a:rPr>
              <a:t> Foco na manutenibilidade</a:t>
            </a:r>
            <a:r>
              <a:rPr lang="pt-BR" sz="2000" b="0" i="0" dirty="0">
                <a:effectLst/>
                <a:latin typeface="-apple-system"/>
              </a:rPr>
              <a:t>: a refatoração visa tornar o código mais fácil de dar manutenção, facilitando a identificação e correção de problemas</a:t>
            </a:r>
          </a:p>
          <a:p>
            <a:pPr algn="just">
              <a:buFont typeface="Arial" panose="020B0604020202020204" pitchFamily="34" charset="0"/>
              <a:buChar char="•"/>
            </a:pPr>
            <a:r>
              <a:rPr lang="pt-BR" sz="2000" b="1" i="0" dirty="0">
                <a:effectLst/>
                <a:latin typeface="-apple-system"/>
              </a:rPr>
              <a:t> Teste</a:t>
            </a:r>
            <a:r>
              <a:rPr lang="pt-BR" sz="2000" b="0" i="0" dirty="0">
                <a:effectLst/>
                <a:latin typeface="-apple-system"/>
              </a:rPr>
              <a:t>: Cada etapa de refatoração deve ser seguida de testes para garantir que o software ainda funcione conforme o esperado. </a:t>
            </a:r>
          </a:p>
          <a:p>
            <a:pPr algn="just"/>
            <a:endParaRPr lang="pt-BR" sz="2400" b="1" u="sng"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36532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45C4160-59EB-2BD0-6228-73448A8D1545}"/>
              </a:ext>
            </a:extLst>
          </p:cNvPr>
          <p:cNvSpPr txBox="1"/>
          <p:nvPr/>
        </p:nvSpPr>
        <p:spPr>
          <a:xfrm>
            <a:off x="-9624" y="13785"/>
            <a:ext cx="10703024" cy="5309146"/>
          </a:xfrm>
          <a:prstGeom prst="rect">
            <a:avLst/>
          </a:prstGeom>
          <a:noFill/>
        </p:spPr>
        <p:txBody>
          <a:bodyPr wrap="square">
            <a:spAutoFit/>
          </a:bodyPr>
          <a:lstStyle/>
          <a:p>
            <a:pPr algn="just"/>
            <a:r>
              <a:rPr lang="pt-BR" b="0" i="0" dirty="0">
                <a:effectLst/>
                <a:latin typeface="+mj-lt"/>
              </a:rPr>
              <a:t>Algumas das </a:t>
            </a:r>
            <a:r>
              <a:rPr lang="pt-BR" sz="2400" b="1" i="0" u="sng" dirty="0">
                <a:effectLst>
                  <a:outerShdw blurRad="38100" dist="38100" dir="2700000" algn="tl">
                    <a:srgbClr val="000000">
                      <a:alpha val="43137"/>
                    </a:srgbClr>
                  </a:outerShdw>
                </a:effectLst>
                <a:latin typeface="+mj-lt"/>
              </a:rPr>
              <a:t>técnicas mais comuns </a:t>
            </a:r>
            <a:r>
              <a:rPr lang="pt-BR" sz="2400" b="1" u="sng" dirty="0">
                <a:effectLst>
                  <a:outerShdw blurRad="38100" dist="38100" dir="2700000" algn="tl">
                    <a:srgbClr val="000000">
                      <a:alpha val="43137"/>
                    </a:srgbClr>
                  </a:outerShdw>
                </a:effectLst>
                <a:latin typeface="+mj-lt"/>
              </a:rPr>
              <a:t>de Refatoração </a:t>
            </a:r>
            <a:r>
              <a:rPr lang="pt-BR" b="0" i="0" dirty="0">
                <a:effectLst/>
                <a:latin typeface="+mj-lt"/>
              </a:rPr>
              <a:t>incluem:</a:t>
            </a:r>
          </a:p>
          <a:p>
            <a:pPr algn="just"/>
            <a:endParaRPr lang="pt-BR" b="0" i="0" dirty="0">
              <a:effectLst/>
              <a:latin typeface="+mj-lt"/>
            </a:endParaRPr>
          </a:p>
          <a:p>
            <a:pPr algn="just">
              <a:buFont typeface="Arial" panose="020B0604020202020204" pitchFamily="34" charset="0"/>
              <a:buChar char="•"/>
            </a:pPr>
            <a:r>
              <a:rPr lang="pt-BR" b="1" i="0" dirty="0">
                <a:effectLst/>
                <a:latin typeface="+mj-lt"/>
              </a:rPr>
              <a:t> Extração de método</a:t>
            </a:r>
            <a:r>
              <a:rPr lang="pt-BR" b="0" i="0" dirty="0">
                <a:effectLst/>
                <a:latin typeface="+mj-lt"/>
              </a:rPr>
              <a:t>: identificar trechos de código repetidos e agrupá-los em um novo método, promovendo a reutilização e a clareza.</a:t>
            </a:r>
          </a:p>
          <a:p>
            <a:pPr algn="just">
              <a:buFont typeface="Arial" panose="020B0604020202020204" pitchFamily="34" charset="0"/>
              <a:buChar char="•"/>
            </a:pPr>
            <a:r>
              <a:rPr lang="pt-BR" b="1" i="0" dirty="0">
                <a:effectLst/>
                <a:latin typeface="+mj-lt"/>
              </a:rPr>
              <a:t> Renomeação de variáveis</a:t>
            </a:r>
            <a:r>
              <a:rPr lang="pt-BR" b="0" i="0" dirty="0">
                <a:effectLst/>
                <a:latin typeface="+mj-lt"/>
              </a:rPr>
              <a:t>: utilizar nomes mais descritivos para melhorar a compreensão do código.</a:t>
            </a:r>
          </a:p>
          <a:p>
            <a:pPr algn="just">
              <a:buFont typeface="Arial" panose="020B0604020202020204" pitchFamily="34" charset="0"/>
              <a:buChar char="•"/>
            </a:pPr>
            <a:r>
              <a:rPr lang="pt-BR" b="1" i="0" dirty="0">
                <a:effectLst/>
                <a:latin typeface="+mj-lt"/>
              </a:rPr>
              <a:t> Decomposição de classes</a:t>
            </a:r>
            <a:r>
              <a:rPr lang="pt-BR" b="0" i="0" dirty="0">
                <a:effectLst/>
                <a:latin typeface="+mj-lt"/>
              </a:rPr>
              <a:t>: dividir classes grandes em classes menores e mais coesas, melhorando a organização e a reutilização do código.</a:t>
            </a:r>
          </a:p>
          <a:p>
            <a:pPr algn="just">
              <a:buFont typeface="Arial" panose="020B0604020202020204" pitchFamily="34" charset="0"/>
              <a:buChar char="•"/>
            </a:pPr>
            <a:r>
              <a:rPr lang="pt-BR" b="1" i="0" dirty="0">
                <a:effectLst/>
                <a:latin typeface="+mj-lt"/>
              </a:rPr>
              <a:t> Eliminação de duplicações</a:t>
            </a:r>
            <a:r>
              <a:rPr lang="pt-BR" b="0" i="0" dirty="0">
                <a:effectLst/>
                <a:latin typeface="+mj-lt"/>
              </a:rPr>
              <a:t>: identificar e remover trechos de código duplicados, evitando a redundância e facilitando futuras modificações.</a:t>
            </a:r>
          </a:p>
          <a:p>
            <a:pPr algn="just">
              <a:buFont typeface="Arial" panose="020B0604020202020204" pitchFamily="34" charset="0"/>
              <a:buChar char="•"/>
            </a:pPr>
            <a:r>
              <a:rPr lang="pt-BR" b="1" i="0" dirty="0">
                <a:effectLst/>
                <a:latin typeface="+mj-lt"/>
              </a:rPr>
              <a:t> Renomear Método</a:t>
            </a:r>
            <a:r>
              <a:rPr lang="pt-BR" b="0" i="0" dirty="0">
                <a:effectLst/>
                <a:latin typeface="+mj-lt"/>
              </a:rPr>
              <a:t>: Esta técnica envolve alterar o nome de um método para melhor refletir sua finalidade. Isso pode tornar o código mais fácil de entender.</a:t>
            </a:r>
          </a:p>
          <a:p>
            <a:pPr algn="just">
              <a:buFont typeface="Arial" panose="020B0604020202020204" pitchFamily="34" charset="0"/>
              <a:buChar char="•"/>
            </a:pPr>
            <a:r>
              <a:rPr lang="pt-BR" b="1" i="0" dirty="0">
                <a:effectLst/>
                <a:latin typeface="+mj-lt"/>
              </a:rPr>
              <a:t> Mover Método</a:t>
            </a:r>
            <a:r>
              <a:rPr lang="pt-BR" b="0" i="0" dirty="0">
                <a:effectLst/>
                <a:latin typeface="+mj-lt"/>
              </a:rPr>
              <a:t>: Esta técnica envolve mover um método de uma classe para outra. Isso pode melhorar a coesão e reduzir o acoplamento.</a:t>
            </a:r>
          </a:p>
          <a:p>
            <a:pPr algn="just">
              <a:buFont typeface="Arial" panose="020B0604020202020204" pitchFamily="34" charset="0"/>
              <a:buChar char="•"/>
            </a:pPr>
            <a:r>
              <a:rPr lang="pt-BR" b="1" i="0" dirty="0">
                <a:effectLst/>
                <a:latin typeface="+mj-lt"/>
              </a:rPr>
              <a:t> Substituir Condicional por Polimorfismo</a:t>
            </a:r>
            <a:r>
              <a:rPr lang="pt-BR" b="0" i="0" dirty="0">
                <a:effectLst/>
                <a:latin typeface="+mj-lt"/>
              </a:rPr>
              <a:t>: Esta técnica envolve a substituição de um condicional por polimorfismo. Isso pode tornar o código mais flexível e fácil de estender.</a:t>
            </a:r>
          </a:p>
        </p:txBody>
      </p:sp>
    </p:spTree>
    <p:extLst>
      <p:ext uri="{BB962C8B-B14F-4D97-AF65-F5344CB8AC3E}">
        <p14:creationId xmlns:p14="http://schemas.microsoft.com/office/powerpoint/2010/main" val="94819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5662D1E-E2AC-D44E-EE9E-F8C07F072D8D}"/>
              </a:ext>
            </a:extLst>
          </p:cNvPr>
          <p:cNvSpPr txBox="1"/>
          <p:nvPr/>
        </p:nvSpPr>
        <p:spPr>
          <a:xfrm>
            <a:off x="918208" y="16042"/>
            <a:ext cx="8856984" cy="1446550"/>
          </a:xfrm>
          <a:prstGeom prst="rect">
            <a:avLst/>
          </a:prstGeom>
          <a:solidFill>
            <a:srgbClr val="0FADD0"/>
          </a:solidFill>
        </p:spPr>
        <p:txBody>
          <a:bodyPr wrap="square" rtlCol="0">
            <a:spAutoFit/>
          </a:bodyPr>
          <a:lstStyle/>
          <a:p>
            <a:pPr algn="ctr"/>
            <a:r>
              <a:rPr lang="pt-BR" sz="4400" b="1" dirty="0">
                <a:solidFill>
                  <a:schemeClr val="bg1"/>
                </a:solidFill>
              </a:rPr>
              <a:t>Princípios e Padrões na Engenharia de Software</a:t>
            </a:r>
          </a:p>
        </p:txBody>
      </p:sp>
      <p:sp>
        <p:nvSpPr>
          <p:cNvPr id="6" name="CaixaDeTexto 5">
            <a:extLst>
              <a:ext uri="{FF2B5EF4-FFF2-40B4-BE49-F238E27FC236}">
                <a16:creationId xmlns:a16="http://schemas.microsoft.com/office/drawing/2014/main" id="{27E5A336-D0DC-9F88-9857-40C02BC5BE69}"/>
              </a:ext>
            </a:extLst>
          </p:cNvPr>
          <p:cNvSpPr txBox="1"/>
          <p:nvPr/>
        </p:nvSpPr>
        <p:spPr>
          <a:xfrm>
            <a:off x="25802" y="1455617"/>
            <a:ext cx="10667598" cy="4939814"/>
          </a:xfrm>
          <a:prstGeom prst="rect">
            <a:avLst/>
          </a:prstGeom>
          <a:noFill/>
        </p:spPr>
        <p:txBody>
          <a:bodyPr wrap="square">
            <a:spAutoFit/>
          </a:bodyPr>
          <a:lstStyle/>
          <a:p>
            <a:pPr algn="just"/>
            <a:r>
              <a:rPr lang="pt-BR" b="0" i="0" dirty="0">
                <a:effectLst/>
                <a:latin typeface="+mj-lt"/>
              </a:rPr>
              <a:t>Os </a:t>
            </a:r>
            <a:r>
              <a:rPr lang="pt-BR" b="1" i="0" u="sng" dirty="0">
                <a:effectLst>
                  <a:outerShdw blurRad="38100" dist="38100" dir="2700000" algn="tl">
                    <a:srgbClr val="000000">
                      <a:alpha val="43137"/>
                    </a:srgbClr>
                  </a:outerShdw>
                </a:effectLst>
                <a:latin typeface="+mj-lt"/>
              </a:rPr>
              <a:t>princípios de software </a:t>
            </a:r>
            <a:r>
              <a:rPr lang="pt-BR" b="0" i="1" u="sng" dirty="0">
                <a:effectLst/>
                <a:latin typeface="+mj-lt"/>
              </a:rPr>
              <a:t>são formulados para promover a modularidade, a </a:t>
            </a:r>
            <a:r>
              <a:rPr lang="pt-BR" b="0" i="1" u="sng" dirty="0" err="1">
                <a:effectLst/>
                <a:latin typeface="+mj-lt"/>
              </a:rPr>
              <a:t>reusabilidade</a:t>
            </a:r>
            <a:r>
              <a:rPr lang="pt-BR" b="0" i="1" u="sng" dirty="0">
                <a:effectLst/>
                <a:latin typeface="+mj-lt"/>
              </a:rPr>
              <a:t>, a manutenibilidade, a extensibilidade e outras características desejáveis em um sistema</a:t>
            </a:r>
            <a:r>
              <a:rPr lang="pt-BR" b="0" i="0" dirty="0">
                <a:effectLst/>
                <a:latin typeface="+mj-lt"/>
              </a:rPr>
              <a:t>.</a:t>
            </a:r>
          </a:p>
          <a:p>
            <a:pPr algn="just"/>
            <a:r>
              <a:rPr lang="pt-BR" b="0" i="0" dirty="0">
                <a:effectLst/>
                <a:latin typeface="+mj-lt"/>
              </a:rPr>
              <a:t>Alguns exemplos comuns de </a:t>
            </a:r>
            <a:r>
              <a:rPr lang="pt-BR" b="1" i="0" u="sng" dirty="0">
                <a:effectLst/>
                <a:latin typeface="+mj-lt"/>
              </a:rPr>
              <a:t>princípios de software incluem o Princípio da Responsabilidade Única (SRP), o Princípio de Aberto/Fechado (OCP), o Princípio de Substituição de </a:t>
            </a:r>
            <a:r>
              <a:rPr lang="pt-BR" b="1" i="0" u="sng" dirty="0" err="1">
                <a:effectLst/>
                <a:latin typeface="+mj-lt"/>
              </a:rPr>
              <a:t>Liskov</a:t>
            </a:r>
            <a:r>
              <a:rPr lang="pt-BR" b="1" i="0" u="sng" dirty="0">
                <a:effectLst/>
                <a:latin typeface="+mj-lt"/>
              </a:rPr>
              <a:t> (LSP), entre outros</a:t>
            </a:r>
            <a:r>
              <a:rPr lang="pt-BR" b="0" i="0" dirty="0">
                <a:effectLst/>
                <a:latin typeface="+mj-lt"/>
              </a:rPr>
              <a:t>.</a:t>
            </a:r>
          </a:p>
          <a:p>
            <a:pPr algn="just"/>
            <a:r>
              <a:rPr lang="pt-BR" b="1" i="0" dirty="0">
                <a:effectLst/>
                <a:latin typeface="+mj-lt"/>
              </a:rPr>
              <a:t>Padrões</a:t>
            </a:r>
            <a:r>
              <a:rPr lang="pt-BR" b="0" i="0" dirty="0">
                <a:effectLst/>
                <a:latin typeface="+mj-lt"/>
              </a:rPr>
              <a:t> </a:t>
            </a:r>
            <a:r>
              <a:rPr lang="pt-BR" b="0" i="1" u="sng" dirty="0">
                <a:effectLst/>
                <a:latin typeface="+mj-lt"/>
              </a:rPr>
              <a:t>são soluções práticas para desafios comuns que os desenvolvedores enfrentam ao implementar e evoluir os sistemas. Eles descrevem a estrutura, as relações e as interações entre os componentes do sistema, com o objetivo de promover a eficiência, a flexibilidade e a reutilização de código</a:t>
            </a:r>
            <a:r>
              <a:rPr lang="pt-BR" b="0" i="0" dirty="0">
                <a:effectLst/>
                <a:latin typeface="+mj-lt"/>
              </a:rPr>
              <a:t>.</a:t>
            </a:r>
          </a:p>
          <a:p>
            <a:pPr algn="just"/>
            <a:r>
              <a:rPr lang="pt-BR" b="0" i="1" u="sng" dirty="0">
                <a:effectLst/>
                <a:latin typeface="+mj-lt"/>
              </a:rPr>
              <a:t>Os </a:t>
            </a:r>
            <a:r>
              <a:rPr lang="pt-BR" b="1" u="sng" dirty="0">
                <a:effectLst>
                  <a:outerShdw blurRad="38100" dist="38100" dir="2700000" algn="tl">
                    <a:srgbClr val="000000">
                      <a:alpha val="43137"/>
                    </a:srgbClr>
                  </a:outerShdw>
                </a:effectLst>
                <a:latin typeface="+mj-lt"/>
              </a:rPr>
              <a:t>padrões de software </a:t>
            </a:r>
            <a:r>
              <a:rPr lang="pt-BR" b="0" i="1" u="sng" dirty="0">
                <a:effectLst/>
                <a:latin typeface="+mj-lt"/>
              </a:rPr>
              <a:t>são uma forma de capturar e documentar as melhores práticas que evoluíram ao longo do tempo. Eles fornecem uma linguagem comum para os desenvolvedores discutirem e compartilharem soluções para problemas específicos</a:t>
            </a:r>
            <a:r>
              <a:rPr lang="pt-BR" b="0" i="0" dirty="0">
                <a:effectLst/>
                <a:latin typeface="+mj-lt"/>
              </a:rPr>
              <a:t>.</a:t>
            </a:r>
          </a:p>
          <a:p>
            <a:pPr algn="just"/>
            <a:r>
              <a:rPr lang="pt-BR" b="0" i="0" dirty="0">
                <a:effectLst/>
                <a:latin typeface="+mj-lt"/>
              </a:rPr>
              <a:t>Exemplos de padrões de software incluem </a:t>
            </a:r>
            <a:r>
              <a:rPr lang="pt-BR" b="1" i="0" dirty="0">
                <a:effectLst/>
                <a:latin typeface="+mj-lt"/>
              </a:rPr>
              <a:t>o Padrão de Projeto </a:t>
            </a:r>
            <a:r>
              <a:rPr lang="pt-BR" b="1" i="0" dirty="0" err="1">
                <a:effectLst/>
                <a:latin typeface="+mj-lt"/>
              </a:rPr>
              <a:t>Factory</a:t>
            </a:r>
            <a:r>
              <a:rPr lang="pt-BR" b="1" i="0" dirty="0">
                <a:effectLst/>
                <a:latin typeface="+mj-lt"/>
              </a:rPr>
              <a:t> </a:t>
            </a:r>
            <a:r>
              <a:rPr lang="pt-BR" b="1" i="0" dirty="0" err="1">
                <a:effectLst/>
                <a:latin typeface="+mj-lt"/>
              </a:rPr>
              <a:t>Method</a:t>
            </a:r>
            <a:r>
              <a:rPr lang="pt-BR" b="1" i="0" dirty="0">
                <a:effectLst/>
                <a:latin typeface="+mj-lt"/>
              </a:rPr>
              <a:t>, </a:t>
            </a:r>
            <a:r>
              <a:rPr lang="pt-BR" b="1" i="0" dirty="0" err="1">
                <a:effectLst/>
                <a:latin typeface="+mj-lt"/>
              </a:rPr>
              <a:t>Observer</a:t>
            </a:r>
            <a:r>
              <a:rPr lang="pt-BR" b="1" i="0" dirty="0">
                <a:effectLst/>
                <a:latin typeface="+mj-lt"/>
              </a:rPr>
              <a:t> e MVC (Model-</a:t>
            </a:r>
            <a:r>
              <a:rPr lang="pt-BR" b="1" i="0" dirty="0" err="1">
                <a:effectLst/>
                <a:latin typeface="+mj-lt"/>
              </a:rPr>
              <a:t>View</a:t>
            </a:r>
            <a:r>
              <a:rPr lang="pt-BR" b="1" i="0" dirty="0">
                <a:effectLst/>
                <a:latin typeface="+mj-lt"/>
              </a:rPr>
              <a:t>-</a:t>
            </a:r>
            <a:r>
              <a:rPr lang="pt-BR" b="1" i="0" dirty="0" err="1">
                <a:effectLst/>
                <a:latin typeface="+mj-lt"/>
              </a:rPr>
              <a:t>Controller</a:t>
            </a:r>
            <a:r>
              <a:rPr lang="pt-BR" b="1" i="0" dirty="0">
                <a:effectLst/>
                <a:latin typeface="+mj-lt"/>
              </a:rPr>
              <a:t>), entre muitos outros.</a:t>
            </a:r>
          </a:p>
          <a:p>
            <a:pPr algn="just"/>
            <a:endParaRPr lang="pt-BR" b="0" i="0" dirty="0">
              <a:effectLst/>
              <a:latin typeface="+mj-lt"/>
            </a:endParaRPr>
          </a:p>
        </p:txBody>
      </p:sp>
    </p:spTree>
    <p:extLst>
      <p:ext uri="{BB962C8B-B14F-4D97-AF65-F5344CB8AC3E}">
        <p14:creationId xmlns:p14="http://schemas.microsoft.com/office/powerpoint/2010/main" val="65730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B8AF9B8-8C81-D1DF-C666-A61263B00940}"/>
              </a:ext>
            </a:extLst>
          </p:cNvPr>
          <p:cNvSpPr txBox="1"/>
          <p:nvPr/>
        </p:nvSpPr>
        <p:spPr>
          <a:xfrm>
            <a:off x="6856" y="0"/>
            <a:ext cx="10686543" cy="5909310"/>
          </a:xfrm>
          <a:prstGeom prst="rect">
            <a:avLst/>
          </a:prstGeom>
          <a:noFill/>
        </p:spPr>
        <p:txBody>
          <a:bodyPr wrap="square">
            <a:spAutoFit/>
          </a:bodyPr>
          <a:lstStyle/>
          <a:p>
            <a:pPr algn="just"/>
            <a:r>
              <a:rPr lang="pt-BR" dirty="0">
                <a:latin typeface="+mj-lt"/>
              </a:rPr>
              <a:t>E</a:t>
            </a:r>
            <a:r>
              <a:rPr lang="pt-BR" b="0" i="0" dirty="0">
                <a:effectLst/>
                <a:latin typeface="+mj-lt"/>
              </a:rPr>
              <a:t>nquanto </a:t>
            </a:r>
            <a:r>
              <a:rPr lang="pt-BR" b="0" i="1" u="sng" dirty="0">
                <a:effectLst/>
                <a:latin typeface="+mj-lt"/>
              </a:rPr>
              <a:t>os princípios de software são diretrizes gerais que orientam a criação de software de qualidade, os padrões de software são soluções específicas e testadas para problemas comuns. Os princípios são mais abstratos e conceituais, enquanto os padrões são mais concretos e detalhados em sua aplicação</a:t>
            </a:r>
            <a:r>
              <a:rPr lang="pt-BR" b="0" i="0" dirty="0">
                <a:effectLst/>
                <a:latin typeface="+mj-lt"/>
              </a:rPr>
              <a:t>. </a:t>
            </a:r>
          </a:p>
          <a:p>
            <a:pPr algn="just"/>
            <a:endParaRPr lang="pt-BR" b="0" i="0" dirty="0">
              <a:effectLst/>
              <a:latin typeface="+mj-lt"/>
            </a:endParaRPr>
          </a:p>
          <a:p>
            <a:pPr algn="just"/>
            <a:r>
              <a:rPr lang="pt-BR" b="0" i="0" dirty="0">
                <a:effectLst/>
                <a:latin typeface="+mj-lt"/>
              </a:rPr>
              <a:t>O </a:t>
            </a:r>
            <a:r>
              <a:rPr lang="pt-BR" b="1" i="0" dirty="0">
                <a:effectLst/>
                <a:latin typeface="+mj-lt"/>
              </a:rPr>
              <a:t>Padrão de Projeto </a:t>
            </a:r>
            <a:r>
              <a:rPr lang="pt-BR" b="1" i="0" u="sng" dirty="0">
                <a:effectLst>
                  <a:outerShdw blurRad="38100" dist="38100" dir="2700000" algn="tl">
                    <a:srgbClr val="000000">
                      <a:alpha val="43137"/>
                    </a:srgbClr>
                  </a:outerShdw>
                </a:effectLst>
                <a:latin typeface="+mj-lt"/>
              </a:rPr>
              <a:t>SOLID</a:t>
            </a:r>
            <a:r>
              <a:rPr lang="pt-BR" b="1" i="0" dirty="0">
                <a:effectLst/>
                <a:latin typeface="+mj-lt"/>
              </a:rPr>
              <a:t> </a:t>
            </a:r>
            <a:r>
              <a:rPr lang="pt-BR" b="0" i="0" dirty="0">
                <a:effectLst/>
                <a:latin typeface="+mj-lt"/>
              </a:rPr>
              <a:t>surge como um conjunto de princípios que auxiliam os desenvolvedores a </a:t>
            </a:r>
            <a:r>
              <a:rPr lang="pt-BR" b="0" i="1" u="sng" dirty="0">
                <a:effectLst/>
                <a:latin typeface="+mj-lt"/>
              </a:rPr>
              <a:t>criar sistemas flexíveis, escaláveis e de fácil manutenção</a:t>
            </a:r>
            <a:r>
              <a:rPr lang="pt-BR" b="0" i="0" dirty="0">
                <a:effectLst/>
                <a:latin typeface="+mj-lt"/>
              </a:rPr>
              <a:t>.</a:t>
            </a:r>
          </a:p>
          <a:p>
            <a:pPr algn="just"/>
            <a:endParaRPr lang="pt-BR" b="0" i="0" dirty="0">
              <a:effectLst/>
              <a:latin typeface="+mj-lt"/>
            </a:endParaRPr>
          </a:p>
          <a:p>
            <a:pPr algn="just"/>
            <a:r>
              <a:rPr lang="pt-BR" b="1" i="0" u="sng" dirty="0">
                <a:effectLst>
                  <a:outerShdw blurRad="38100" dist="38100" dir="2700000" algn="tl">
                    <a:srgbClr val="000000">
                      <a:alpha val="43137"/>
                    </a:srgbClr>
                  </a:outerShdw>
                </a:effectLst>
                <a:latin typeface="+mj-lt"/>
              </a:rPr>
              <a:t>S.O.L.I.D</a:t>
            </a:r>
            <a:r>
              <a:rPr lang="pt-BR" b="0" i="0" dirty="0">
                <a:effectLst/>
                <a:latin typeface="+mj-lt"/>
              </a:rPr>
              <a:t> é um acrônimo que </a:t>
            </a:r>
            <a:r>
              <a:rPr lang="pt-BR" b="0" i="1" u="sng" dirty="0">
                <a:effectLst/>
                <a:latin typeface="+mj-lt"/>
              </a:rPr>
              <a:t>representa </a:t>
            </a:r>
            <a:r>
              <a:rPr lang="pt-BR" b="1" i="1" u="sng" dirty="0">
                <a:effectLst/>
                <a:latin typeface="+mj-lt"/>
              </a:rPr>
              <a:t>cinco princípios fundamentais </a:t>
            </a:r>
            <a:r>
              <a:rPr lang="pt-BR" b="0" i="1" u="sng" dirty="0">
                <a:effectLst/>
                <a:latin typeface="+mj-lt"/>
              </a:rPr>
              <a:t>para o desenvolvimento de software orientado a objetos</a:t>
            </a:r>
            <a:r>
              <a:rPr lang="pt-BR" b="0" i="0" dirty="0">
                <a:effectLst/>
                <a:latin typeface="+mj-lt"/>
              </a:rPr>
              <a:t>. Esses princípios proporcionam </a:t>
            </a:r>
            <a:r>
              <a:rPr lang="pt-BR" b="0" i="1" u="sng" dirty="0">
                <a:effectLst/>
                <a:latin typeface="+mj-lt"/>
              </a:rPr>
              <a:t>manutenção, extensibilidade e reutilização de código.</a:t>
            </a:r>
          </a:p>
          <a:p>
            <a:pPr algn="just"/>
            <a:endParaRPr lang="pt-BR" i="1" u="sng" dirty="0">
              <a:latin typeface="+mj-lt"/>
            </a:endParaRPr>
          </a:p>
          <a:p>
            <a:pPr algn="just">
              <a:buFont typeface="+mj-lt"/>
              <a:buAutoNum type="arabicPeriod"/>
            </a:pPr>
            <a:r>
              <a:rPr lang="pt-BR" b="1" i="0" dirty="0">
                <a:solidFill>
                  <a:srgbClr val="242424"/>
                </a:solidFill>
                <a:effectLst/>
                <a:latin typeface="+mj-lt"/>
              </a:rPr>
              <a:t> Princípio da Responsabilidade Única (Single </a:t>
            </a:r>
            <a:r>
              <a:rPr lang="pt-BR" b="1" i="0" dirty="0" err="1">
                <a:solidFill>
                  <a:srgbClr val="242424"/>
                </a:solidFill>
                <a:effectLst/>
                <a:latin typeface="+mj-lt"/>
              </a:rPr>
              <a:t>Responsibility</a:t>
            </a:r>
            <a:r>
              <a:rPr lang="pt-BR" b="1" i="0" dirty="0">
                <a:solidFill>
                  <a:srgbClr val="242424"/>
                </a:solidFill>
                <a:effectLst/>
                <a:latin typeface="+mj-lt"/>
              </a:rPr>
              <a:t> </a:t>
            </a:r>
            <a:r>
              <a:rPr lang="pt-BR" b="1" i="0" dirty="0" err="1">
                <a:solidFill>
                  <a:srgbClr val="242424"/>
                </a:solidFill>
                <a:effectLst/>
                <a:latin typeface="+mj-lt"/>
              </a:rPr>
              <a:t>Principle</a:t>
            </a:r>
            <a:r>
              <a:rPr lang="pt-BR" b="1" i="0" dirty="0">
                <a:solidFill>
                  <a:srgbClr val="242424"/>
                </a:solidFill>
                <a:effectLst/>
                <a:latin typeface="+mj-lt"/>
              </a:rPr>
              <a:t> — SRP)</a:t>
            </a:r>
            <a:r>
              <a:rPr lang="pt-BR" i="0" dirty="0">
                <a:solidFill>
                  <a:srgbClr val="242424"/>
                </a:solidFill>
                <a:effectLst/>
                <a:latin typeface="+mj-lt"/>
              </a:rPr>
              <a:t>:</a:t>
            </a:r>
            <a:r>
              <a:rPr lang="pt-BR" b="1" i="0" dirty="0">
                <a:solidFill>
                  <a:srgbClr val="242424"/>
                </a:solidFill>
                <a:effectLst/>
                <a:latin typeface="+mj-lt"/>
              </a:rPr>
              <a:t> </a:t>
            </a:r>
            <a:r>
              <a:rPr lang="pt-BR" b="0" i="0" dirty="0">
                <a:solidFill>
                  <a:srgbClr val="242424"/>
                </a:solidFill>
                <a:effectLst/>
                <a:latin typeface="+mj-lt"/>
              </a:rPr>
              <a:t>O SRP estabelece que uma classe deve ter apenas uma razão para mudar, ou seja, ela deve ter uma única responsabilidade dentro do sistema. Isso significa que uma classe deve ter apenas uma única tarefa bem definida e não deve ser sobrecarregada com funcionalidades não relacionadas. </a:t>
            </a:r>
            <a:endParaRPr lang="pt-BR" b="0" i="1" u="sng" dirty="0">
              <a:effectLst/>
              <a:latin typeface="+mj-lt"/>
            </a:endParaRPr>
          </a:p>
          <a:p>
            <a:pPr algn="just"/>
            <a:endParaRPr lang="pt-BR" b="0" i="1" u="sng" dirty="0">
              <a:effectLst/>
              <a:latin typeface="+mj-lt"/>
            </a:endParaRPr>
          </a:p>
          <a:p>
            <a:pPr algn="just"/>
            <a:endParaRPr lang="pt-BR" dirty="0">
              <a:latin typeface="+mj-lt"/>
            </a:endParaRPr>
          </a:p>
        </p:txBody>
      </p:sp>
    </p:spTree>
    <p:extLst>
      <p:ext uri="{BB962C8B-B14F-4D97-AF65-F5344CB8AC3E}">
        <p14:creationId xmlns:p14="http://schemas.microsoft.com/office/powerpoint/2010/main" val="267339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66C873C-07F0-02A8-7188-DDE645B713D8}"/>
              </a:ext>
            </a:extLst>
          </p:cNvPr>
          <p:cNvSpPr txBox="1"/>
          <p:nvPr/>
        </p:nvSpPr>
        <p:spPr>
          <a:xfrm>
            <a:off x="9760" y="0"/>
            <a:ext cx="10683640" cy="4293483"/>
          </a:xfrm>
          <a:prstGeom prst="rect">
            <a:avLst/>
          </a:prstGeom>
          <a:noFill/>
        </p:spPr>
        <p:txBody>
          <a:bodyPr wrap="square">
            <a:spAutoFit/>
          </a:bodyPr>
          <a:lstStyle/>
          <a:p>
            <a:pPr algn="just"/>
            <a:r>
              <a:rPr lang="pt-BR" b="1" i="0" dirty="0">
                <a:effectLst/>
                <a:latin typeface="+mj-lt"/>
              </a:rPr>
              <a:t>2. Princípio do Aberto/Fechado (Open/</a:t>
            </a:r>
            <a:r>
              <a:rPr lang="pt-BR" b="1" i="0" dirty="0" err="1">
                <a:effectLst/>
                <a:latin typeface="+mj-lt"/>
              </a:rPr>
              <a:t>Closed</a:t>
            </a:r>
            <a:r>
              <a:rPr lang="pt-BR" b="1" i="0" dirty="0">
                <a:effectLst/>
                <a:latin typeface="+mj-lt"/>
              </a:rPr>
              <a:t> </a:t>
            </a:r>
            <a:r>
              <a:rPr lang="pt-BR" b="1" i="0" dirty="0" err="1">
                <a:effectLst/>
                <a:latin typeface="+mj-lt"/>
              </a:rPr>
              <a:t>Principle</a:t>
            </a:r>
            <a:r>
              <a:rPr lang="pt-BR" b="1" i="0" dirty="0">
                <a:effectLst/>
                <a:latin typeface="+mj-lt"/>
              </a:rPr>
              <a:t> — OCP): </a:t>
            </a:r>
            <a:r>
              <a:rPr lang="pt-BR" b="0" i="0" dirty="0">
                <a:effectLst/>
                <a:latin typeface="+mj-lt"/>
              </a:rPr>
              <a:t>sugere que as entidades de software (classes, módulos, funções, etc.) devem ser abertas para extensão, mas fechadas para modificação. Em outras palavras, </a:t>
            </a:r>
            <a:r>
              <a:rPr lang="pt-BR" b="0" i="0" u="sng" dirty="0">
                <a:effectLst/>
                <a:latin typeface="+mj-lt"/>
              </a:rPr>
              <a:t>o comportamento de uma entidade deve ser estendido sem a necessidade de alterar seu código fonte original</a:t>
            </a:r>
            <a:r>
              <a:rPr lang="pt-BR" b="0" i="0" dirty="0">
                <a:effectLst/>
                <a:latin typeface="+mj-lt"/>
              </a:rPr>
              <a:t>.</a:t>
            </a:r>
          </a:p>
          <a:p>
            <a:pPr algn="just"/>
            <a:endParaRPr lang="pt-BR" b="0" i="0" dirty="0">
              <a:effectLst/>
              <a:latin typeface="+mj-lt"/>
            </a:endParaRPr>
          </a:p>
          <a:p>
            <a:pPr algn="just"/>
            <a:r>
              <a:rPr lang="pt-BR" b="1" i="0" dirty="0">
                <a:effectLst/>
                <a:latin typeface="+mj-lt"/>
              </a:rPr>
              <a:t>3. Princípio da Substituição de </a:t>
            </a:r>
            <a:r>
              <a:rPr lang="pt-BR" b="1" i="0" dirty="0" err="1">
                <a:effectLst/>
                <a:latin typeface="+mj-lt"/>
              </a:rPr>
              <a:t>Liskov</a:t>
            </a:r>
            <a:r>
              <a:rPr lang="pt-BR" b="1" i="0" dirty="0">
                <a:effectLst/>
                <a:latin typeface="+mj-lt"/>
              </a:rPr>
              <a:t> (</a:t>
            </a:r>
            <a:r>
              <a:rPr lang="pt-BR" b="1" i="0" dirty="0" err="1">
                <a:effectLst/>
                <a:latin typeface="+mj-lt"/>
              </a:rPr>
              <a:t>Liskov</a:t>
            </a:r>
            <a:r>
              <a:rPr lang="pt-BR" b="1" i="0" dirty="0">
                <a:effectLst/>
                <a:latin typeface="+mj-lt"/>
              </a:rPr>
              <a:t> </a:t>
            </a:r>
            <a:r>
              <a:rPr lang="pt-BR" b="1" i="0" dirty="0" err="1">
                <a:effectLst/>
                <a:latin typeface="+mj-lt"/>
              </a:rPr>
              <a:t>Substitution</a:t>
            </a:r>
            <a:r>
              <a:rPr lang="pt-BR" b="1" i="0" dirty="0">
                <a:effectLst/>
                <a:latin typeface="+mj-lt"/>
              </a:rPr>
              <a:t> </a:t>
            </a:r>
            <a:r>
              <a:rPr lang="pt-BR" b="1" i="0" dirty="0" err="1">
                <a:effectLst/>
                <a:latin typeface="+mj-lt"/>
              </a:rPr>
              <a:t>Principle</a:t>
            </a:r>
            <a:r>
              <a:rPr lang="pt-BR" b="1" i="0" dirty="0">
                <a:effectLst/>
                <a:latin typeface="+mj-lt"/>
              </a:rPr>
              <a:t> — LSP): </a:t>
            </a:r>
            <a:r>
              <a:rPr lang="pt-BR" b="0" i="0" dirty="0">
                <a:effectLst/>
                <a:latin typeface="+mj-lt"/>
              </a:rPr>
              <a:t>afirma que os objetos de uma hierarquia de classes devem ser substituíveis por instâncias de suas subclasses sem alterar a corretude do programa. </a:t>
            </a:r>
          </a:p>
          <a:p>
            <a:pPr algn="just"/>
            <a:endParaRPr lang="pt-BR" dirty="0">
              <a:latin typeface="+mj-lt"/>
            </a:endParaRPr>
          </a:p>
          <a:p>
            <a:pPr algn="just"/>
            <a:r>
              <a:rPr lang="pt-BR" b="1" i="0" dirty="0">
                <a:effectLst/>
                <a:latin typeface="source-serif-pro"/>
              </a:rPr>
              <a:t>4. Princípio da Segregação de Interface (Interface </a:t>
            </a:r>
            <a:r>
              <a:rPr lang="pt-BR" b="1" i="0" dirty="0" err="1">
                <a:effectLst/>
                <a:latin typeface="source-serif-pro"/>
              </a:rPr>
              <a:t>Segregation</a:t>
            </a:r>
            <a:r>
              <a:rPr lang="pt-BR" b="1" i="0" dirty="0">
                <a:effectLst/>
                <a:latin typeface="source-serif-pro"/>
              </a:rPr>
              <a:t> </a:t>
            </a:r>
            <a:r>
              <a:rPr lang="pt-BR" b="1" i="0" dirty="0" err="1">
                <a:effectLst/>
                <a:latin typeface="source-serif-pro"/>
              </a:rPr>
              <a:t>Principle</a:t>
            </a:r>
            <a:r>
              <a:rPr lang="pt-BR" b="1" i="0" dirty="0">
                <a:effectLst/>
                <a:latin typeface="source-serif-pro"/>
              </a:rPr>
              <a:t> — ISP): </a:t>
            </a:r>
            <a:r>
              <a:rPr lang="pt-BR" b="0" i="0" dirty="0">
                <a:effectLst/>
                <a:latin typeface="source-serif-pro"/>
              </a:rPr>
              <a:t>propõe que as interfaces devem ser específicas para os clientes que as utilizam, evitando interfaces genéricas e gigantes. Esse princípio incentiva a criação de interfaces coesas, onde cada cliente só tem acesso aos métodos que são relevantes para ele. </a:t>
            </a:r>
            <a:endParaRPr lang="pt-BR" b="0" i="0" dirty="0">
              <a:effectLst/>
              <a:latin typeface="+mj-lt"/>
            </a:endParaRPr>
          </a:p>
        </p:txBody>
      </p:sp>
    </p:spTree>
    <p:extLst>
      <p:ext uri="{BB962C8B-B14F-4D97-AF65-F5344CB8AC3E}">
        <p14:creationId xmlns:p14="http://schemas.microsoft.com/office/powerpoint/2010/main" val="308721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5BE77AF-1210-8EA0-EB3E-90F84BAD3FE4}"/>
              </a:ext>
            </a:extLst>
          </p:cNvPr>
          <p:cNvSpPr txBox="1"/>
          <p:nvPr/>
        </p:nvSpPr>
        <p:spPr>
          <a:xfrm>
            <a:off x="32916" y="23294"/>
            <a:ext cx="10660484" cy="6601807"/>
          </a:xfrm>
          <a:prstGeom prst="rect">
            <a:avLst/>
          </a:prstGeom>
          <a:noFill/>
        </p:spPr>
        <p:txBody>
          <a:bodyPr wrap="square">
            <a:spAutoFit/>
          </a:bodyPr>
          <a:lstStyle/>
          <a:p>
            <a:pPr algn="just"/>
            <a:r>
              <a:rPr lang="pt-BR" b="1" i="0" dirty="0">
                <a:effectLst/>
                <a:latin typeface="+mj-lt"/>
              </a:rPr>
              <a:t>5 - Princípio da Inversão de Dependência (</a:t>
            </a:r>
            <a:r>
              <a:rPr lang="pt-BR" b="1" i="0" dirty="0" err="1">
                <a:effectLst/>
                <a:latin typeface="+mj-lt"/>
              </a:rPr>
              <a:t>Dependency</a:t>
            </a:r>
            <a:r>
              <a:rPr lang="pt-BR" b="1" i="0" dirty="0">
                <a:effectLst/>
                <a:latin typeface="+mj-lt"/>
              </a:rPr>
              <a:t> </a:t>
            </a:r>
            <a:r>
              <a:rPr lang="pt-BR" b="1" i="0" dirty="0" err="1">
                <a:effectLst/>
                <a:latin typeface="+mj-lt"/>
              </a:rPr>
              <a:t>Inversion</a:t>
            </a:r>
            <a:r>
              <a:rPr lang="pt-BR" b="1" i="0" dirty="0">
                <a:effectLst/>
                <a:latin typeface="+mj-lt"/>
              </a:rPr>
              <a:t> </a:t>
            </a:r>
            <a:r>
              <a:rPr lang="pt-BR" b="1" i="0" dirty="0" err="1">
                <a:effectLst/>
                <a:latin typeface="+mj-lt"/>
              </a:rPr>
              <a:t>Principle</a:t>
            </a:r>
            <a:r>
              <a:rPr lang="pt-BR" b="1" i="0" dirty="0">
                <a:effectLst/>
                <a:latin typeface="+mj-lt"/>
              </a:rPr>
              <a:t> — DIP): </a:t>
            </a:r>
            <a:r>
              <a:rPr lang="pt-BR" b="0" i="0" dirty="0">
                <a:effectLst/>
                <a:latin typeface="+mj-lt"/>
              </a:rPr>
              <a:t>estabelece que as classes devem depender de abstrações, não de implementações concretas. Isso significa que módulos de alto nível não devem depender diretamente de módulos de baixo nível, mas sim de interfaces ou classes abstratas. </a:t>
            </a:r>
          </a:p>
          <a:p>
            <a:pPr algn="just"/>
            <a:endParaRPr lang="pt-BR" dirty="0">
              <a:latin typeface="+mj-lt"/>
            </a:endParaRPr>
          </a:p>
          <a:p>
            <a:pPr algn="just"/>
            <a:r>
              <a:rPr lang="pt-BR" b="0" i="1" u="sng" dirty="0">
                <a:effectLst/>
                <a:latin typeface="source-serif-pro"/>
              </a:rPr>
              <a:t>Ao seguir esses princípios, os desenvolvedores podem criar sistemas mais flexíveis, escaláveis e fáceis de manter</a:t>
            </a:r>
            <a:r>
              <a:rPr lang="pt-BR" b="0" i="0" dirty="0">
                <a:solidFill>
                  <a:srgbClr val="242424"/>
                </a:solidFill>
                <a:effectLst/>
                <a:latin typeface="source-serif-pro"/>
              </a:rPr>
              <a:t>. Além disso, </a:t>
            </a:r>
            <a:r>
              <a:rPr lang="pt-BR" b="0" i="1" u="sng" dirty="0">
                <a:effectLst/>
                <a:latin typeface="source-serif-pro"/>
              </a:rPr>
              <a:t>o uso adequado do SOLID promove a reutilização de código, facilita a evolução do sistema e reduz os efeitos colaterais indesejados durante o desenvolvimento de software. Contribuindo fortemente com a qualidade do código</a:t>
            </a:r>
            <a:r>
              <a:rPr lang="pt-BR" b="0" i="0" dirty="0">
                <a:solidFill>
                  <a:srgbClr val="242424"/>
                </a:solidFill>
                <a:effectLst/>
                <a:latin typeface="source-serif-pro"/>
              </a:rPr>
              <a:t>.</a:t>
            </a:r>
          </a:p>
          <a:p>
            <a:pPr algn="just"/>
            <a:endParaRPr lang="pt-BR" dirty="0">
              <a:solidFill>
                <a:srgbClr val="242424"/>
              </a:solidFill>
              <a:latin typeface="source-serif-pro"/>
            </a:endParaRPr>
          </a:p>
          <a:p>
            <a:pPr algn="just"/>
            <a:r>
              <a:rPr lang="pt-BR" sz="2400" b="1" u="sng" dirty="0">
                <a:effectLst>
                  <a:outerShdw blurRad="38100" dist="38100" dir="2700000" algn="tl">
                    <a:srgbClr val="000000">
                      <a:alpha val="43137"/>
                    </a:srgbClr>
                  </a:outerShdw>
                </a:effectLst>
                <a:latin typeface="+mj-lt"/>
              </a:rPr>
              <a:t>Design </a:t>
            </a:r>
            <a:r>
              <a:rPr lang="pt-BR" sz="2400" b="1" u="sng" dirty="0" err="1">
                <a:effectLst>
                  <a:outerShdw blurRad="38100" dist="38100" dir="2700000" algn="tl">
                    <a:srgbClr val="000000">
                      <a:alpha val="43137"/>
                    </a:srgbClr>
                  </a:outerShdw>
                </a:effectLst>
                <a:latin typeface="+mj-lt"/>
              </a:rPr>
              <a:t>Patternrs</a:t>
            </a:r>
            <a:r>
              <a:rPr lang="pt-BR" sz="2400" b="1" dirty="0">
                <a:effectLst>
                  <a:outerShdw blurRad="38100" dist="38100" dir="2700000" algn="tl">
                    <a:srgbClr val="000000">
                      <a:alpha val="43137"/>
                    </a:srgbClr>
                  </a:outerShdw>
                </a:effectLst>
                <a:latin typeface="+mj-lt"/>
              </a:rPr>
              <a:t> </a:t>
            </a:r>
            <a:r>
              <a:rPr lang="pt-BR" dirty="0">
                <a:latin typeface="+mj-lt"/>
              </a:rPr>
              <a:t>(Padrões de Design) </a:t>
            </a:r>
            <a:r>
              <a:rPr lang="pt-BR" b="0" i="1" u="sng" dirty="0">
                <a:effectLst/>
                <a:latin typeface="+mj-lt"/>
              </a:rPr>
              <a:t>é uma solução geral reutilizável para um problema que ocorre comumente na concepção do software. </a:t>
            </a:r>
            <a:r>
              <a:rPr lang="pt-BR" i="1" u="sng" dirty="0">
                <a:latin typeface="+mj-lt"/>
              </a:rPr>
              <a:t>N</a:t>
            </a:r>
            <a:r>
              <a:rPr lang="pt-BR" b="0" i="1" u="sng" dirty="0">
                <a:effectLst/>
                <a:latin typeface="+mj-lt"/>
              </a:rPr>
              <a:t>ão é um projeto acabado que possa ser diretamente transformado em código. É uma descrição ou modelo de como resolver um problema que pode ser usado em muitas situações diferentes</a:t>
            </a:r>
            <a:r>
              <a:rPr lang="pt-BR" b="0" i="0" dirty="0">
                <a:effectLst/>
                <a:latin typeface="+mj-lt"/>
              </a:rPr>
              <a:t>. </a:t>
            </a:r>
            <a:r>
              <a:rPr lang="pt-BR" dirty="0">
                <a:latin typeface="+mj-lt"/>
              </a:rPr>
              <a:t>E</a:t>
            </a:r>
            <a:r>
              <a:rPr lang="pt-BR" b="0" i="0" dirty="0">
                <a:effectLst/>
                <a:latin typeface="+mj-lt"/>
              </a:rPr>
              <a:t>xistem “</a:t>
            </a:r>
            <a:r>
              <a:rPr lang="pt-BR" b="0" i="0" dirty="0" err="1">
                <a:effectLst/>
                <a:latin typeface="+mj-lt"/>
              </a:rPr>
              <a:t>patterns</a:t>
            </a:r>
            <a:r>
              <a:rPr lang="pt-BR" b="0" i="0" dirty="0">
                <a:effectLst/>
                <a:latin typeface="+mj-lt"/>
              </a:rPr>
              <a:t>” para cada seguimento </a:t>
            </a:r>
            <a:r>
              <a:rPr lang="pt-BR" i="0" dirty="0">
                <a:effectLst/>
                <a:latin typeface="+mj-lt"/>
              </a:rPr>
              <a:t>como</a:t>
            </a:r>
            <a:r>
              <a:rPr lang="pt-BR" b="1" i="0" u="sng" dirty="0">
                <a:effectLst/>
                <a:latin typeface="+mj-lt"/>
              </a:rPr>
              <a:t> padrões arquiteturais, estruturais, comportamentais e de criação</a:t>
            </a:r>
            <a:r>
              <a:rPr lang="pt-BR" b="0" i="0" dirty="0">
                <a:effectLst/>
                <a:latin typeface="+mj-lt"/>
              </a:rPr>
              <a:t>.</a:t>
            </a:r>
          </a:p>
          <a:p>
            <a:pPr algn="just"/>
            <a:endParaRPr lang="pt-BR" b="0" i="0" dirty="0">
              <a:effectLst/>
              <a:latin typeface="+mj-lt"/>
            </a:endParaRPr>
          </a:p>
          <a:p>
            <a:pPr algn="just"/>
            <a:r>
              <a:rPr lang="pt-BR" b="0" i="0" dirty="0">
                <a:effectLst/>
                <a:latin typeface="+mj-lt"/>
              </a:rPr>
              <a:t>Aqui estão </a:t>
            </a:r>
            <a:r>
              <a:rPr lang="pt-BR" b="1" i="0" u="sng" dirty="0">
                <a:effectLst/>
                <a:latin typeface="+mj-lt"/>
              </a:rPr>
              <a:t>alguns dos principais design </a:t>
            </a:r>
            <a:r>
              <a:rPr lang="pt-BR" b="1" i="0" u="sng" dirty="0" err="1">
                <a:effectLst/>
                <a:latin typeface="+mj-lt"/>
              </a:rPr>
              <a:t>patterns</a:t>
            </a:r>
            <a:r>
              <a:rPr lang="pt-BR" b="1" i="0" u="sng" dirty="0">
                <a:effectLst/>
                <a:latin typeface="+mj-lt"/>
              </a:rPr>
              <a:t> </a:t>
            </a:r>
            <a:r>
              <a:rPr lang="pt-BR" b="0" i="0" dirty="0">
                <a:effectLst/>
                <a:latin typeface="+mj-lt"/>
              </a:rPr>
              <a:t>de acordo com o seu seguimento:</a:t>
            </a:r>
          </a:p>
          <a:p>
            <a:pPr algn="just"/>
            <a:endParaRPr lang="pt-BR" b="0" i="0" dirty="0">
              <a:solidFill>
                <a:srgbClr val="242424"/>
              </a:solidFill>
              <a:effectLst/>
              <a:latin typeface="source-serif-pro"/>
            </a:endParaRPr>
          </a:p>
          <a:p>
            <a:pPr algn="just"/>
            <a:endParaRPr lang="pt-BR" dirty="0">
              <a:solidFill>
                <a:srgbClr val="242424"/>
              </a:solidFill>
              <a:latin typeface="source-serif-pro"/>
            </a:endParaRPr>
          </a:p>
          <a:p>
            <a:pPr algn="just"/>
            <a:endParaRPr lang="pt-BR" b="0" i="0" dirty="0">
              <a:effectLst/>
              <a:latin typeface="+mj-lt"/>
            </a:endParaRPr>
          </a:p>
        </p:txBody>
      </p:sp>
    </p:spTree>
    <p:extLst>
      <p:ext uri="{BB962C8B-B14F-4D97-AF65-F5344CB8AC3E}">
        <p14:creationId xmlns:p14="http://schemas.microsoft.com/office/powerpoint/2010/main" val="91895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E1B627E-D638-8AFA-3198-9103A7D4A218}"/>
              </a:ext>
            </a:extLst>
          </p:cNvPr>
          <p:cNvSpPr txBox="1"/>
          <p:nvPr/>
        </p:nvSpPr>
        <p:spPr>
          <a:xfrm>
            <a:off x="9034" y="138"/>
            <a:ext cx="10684366" cy="6771084"/>
          </a:xfrm>
          <a:prstGeom prst="rect">
            <a:avLst/>
          </a:prstGeom>
          <a:noFill/>
        </p:spPr>
        <p:txBody>
          <a:bodyPr wrap="square">
            <a:spAutoFit/>
          </a:bodyPr>
          <a:lstStyle/>
          <a:p>
            <a:pPr algn="just"/>
            <a:r>
              <a:rPr lang="pt-BR" sz="2800" b="1" i="0" u="sng" dirty="0">
                <a:effectLst>
                  <a:outerShdw blurRad="38100" dist="38100" dir="2700000" algn="tl">
                    <a:srgbClr val="000000">
                      <a:alpha val="43137"/>
                    </a:srgbClr>
                  </a:outerShdw>
                </a:effectLst>
                <a:latin typeface="+mj-lt"/>
              </a:rPr>
              <a:t>Padrões de Criação</a:t>
            </a:r>
            <a:r>
              <a:rPr lang="pt-BR" b="1" i="0" dirty="0">
                <a:effectLst/>
                <a:latin typeface="+mj-lt"/>
              </a:rPr>
              <a:t>:</a:t>
            </a:r>
            <a:endParaRPr lang="pt-BR" b="0" i="0" dirty="0">
              <a:effectLst/>
              <a:latin typeface="+mj-lt"/>
            </a:endParaRPr>
          </a:p>
          <a:p>
            <a:pPr algn="just">
              <a:buFont typeface="Arial" panose="020B0604020202020204" pitchFamily="34" charset="0"/>
              <a:buChar char="•"/>
            </a:pPr>
            <a:r>
              <a:rPr lang="pt-BR" b="0" i="0" dirty="0">
                <a:effectLst/>
                <a:latin typeface="+mj-lt"/>
              </a:rPr>
              <a:t> </a:t>
            </a:r>
            <a:r>
              <a:rPr lang="pt-BR" b="1" i="0" u="sng" dirty="0" err="1">
                <a:effectLst/>
                <a:latin typeface="+mj-lt"/>
              </a:rPr>
              <a:t>Factory</a:t>
            </a:r>
            <a:r>
              <a:rPr lang="pt-BR" b="1" i="0" u="sng" dirty="0">
                <a:effectLst/>
                <a:latin typeface="+mj-lt"/>
              </a:rPr>
              <a:t> </a:t>
            </a:r>
            <a:r>
              <a:rPr lang="pt-BR" b="1" i="0" u="sng" dirty="0" err="1">
                <a:effectLst/>
                <a:latin typeface="+mj-lt"/>
              </a:rPr>
              <a:t>Method</a:t>
            </a:r>
            <a:r>
              <a:rPr lang="pt-BR" b="0" i="0" dirty="0">
                <a:effectLst/>
                <a:latin typeface="+mj-lt"/>
              </a:rPr>
              <a:t>: Define uma interface para criar objetos, mas permite que as subclasses decidam qual classe concreta instanciar.</a:t>
            </a:r>
          </a:p>
          <a:p>
            <a:pPr algn="just">
              <a:buFont typeface="Arial" panose="020B0604020202020204" pitchFamily="34" charset="0"/>
              <a:buChar char="•"/>
            </a:pPr>
            <a:r>
              <a:rPr lang="pt-BR" b="0" i="0" dirty="0">
                <a:effectLst/>
                <a:latin typeface="+mj-lt"/>
              </a:rPr>
              <a:t> </a:t>
            </a:r>
            <a:r>
              <a:rPr lang="pt-BR" b="1" u="sng" dirty="0">
                <a:latin typeface="+mj-lt"/>
              </a:rPr>
              <a:t>Abstract </a:t>
            </a:r>
            <a:r>
              <a:rPr lang="pt-BR" b="1" u="sng" dirty="0" err="1">
                <a:latin typeface="+mj-lt"/>
              </a:rPr>
              <a:t>Factory</a:t>
            </a:r>
            <a:r>
              <a:rPr lang="pt-BR" b="0" i="0" dirty="0">
                <a:effectLst/>
                <a:latin typeface="+mj-lt"/>
              </a:rPr>
              <a:t>: Fornece uma interface para criar famílias de objetos relacionados ou dependentes sem especificar suas classes concretas. U</a:t>
            </a:r>
            <a:r>
              <a:rPr lang="pt-BR" dirty="0">
                <a:latin typeface="+mj-lt"/>
              </a:rPr>
              <a:t>tiliza a abstração para criar uma interface comum para a criação de objetos de diferentes classes concretas, permitindo que o código cliente trabalhe com essa interface abstrata sem se preocupar com a implementação específica dos objetos.</a:t>
            </a:r>
          </a:p>
          <a:p>
            <a:pPr algn="just">
              <a:buFont typeface="Arial" panose="020B0604020202020204" pitchFamily="34" charset="0"/>
              <a:buChar char="•"/>
            </a:pPr>
            <a:r>
              <a:rPr lang="pt-BR" b="0" i="0" dirty="0">
                <a:effectLst/>
                <a:latin typeface="+mj-lt"/>
              </a:rPr>
              <a:t> </a:t>
            </a:r>
            <a:r>
              <a:rPr lang="pt-BR" b="1" u="sng" dirty="0" err="1">
                <a:latin typeface="+mj-lt"/>
              </a:rPr>
              <a:t>Singleton</a:t>
            </a:r>
            <a:r>
              <a:rPr lang="pt-BR" b="0" i="0" dirty="0">
                <a:effectLst/>
                <a:latin typeface="+mj-lt"/>
              </a:rPr>
              <a:t>: Garante que uma classe tenha apenas uma instância e fornece um ponto de acesso global para ela.</a:t>
            </a:r>
          </a:p>
          <a:p>
            <a:pPr algn="just"/>
            <a:endParaRPr lang="pt-BR" dirty="0">
              <a:latin typeface="+mj-lt"/>
            </a:endParaRPr>
          </a:p>
          <a:p>
            <a:pPr algn="just"/>
            <a:r>
              <a:rPr lang="pt-BR" sz="2800" b="1" u="sng" dirty="0">
                <a:effectLst>
                  <a:outerShdw blurRad="38100" dist="38100" dir="2700000" algn="tl">
                    <a:srgbClr val="000000">
                      <a:alpha val="43137"/>
                    </a:srgbClr>
                  </a:outerShdw>
                </a:effectLst>
                <a:latin typeface="+mj-lt"/>
              </a:rPr>
              <a:t>Padrões Estruturais:</a:t>
            </a:r>
          </a:p>
          <a:p>
            <a:pPr algn="just">
              <a:buFont typeface="Arial" panose="020B0604020202020204" pitchFamily="34" charset="0"/>
              <a:buChar char="•"/>
            </a:pPr>
            <a:r>
              <a:rPr lang="pt-BR" b="0" i="0" dirty="0">
                <a:effectLst/>
                <a:latin typeface="+mj-lt"/>
              </a:rPr>
              <a:t> </a:t>
            </a:r>
            <a:r>
              <a:rPr lang="pt-BR" b="1" u="sng" dirty="0" err="1">
                <a:latin typeface="+mj-lt"/>
              </a:rPr>
              <a:t>Adapter</a:t>
            </a:r>
            <a:r>
              <a:rPr lang="pt-BR" b="0" i="0" dirty="0">
                <a:effectLst/>
                <a:latin typeface="+mj-lt"/>
              </a:rPr>
              <a:t>: Permite que objetos com interfaces incompatíveis trabalhem juntos através de um objeto intermediário (adaptador). </a:t>
            </a:r>
          </a:p>
          <a:p>
            <a:pPr algn="just">
              <a:buFont typeface="Arial" panose="020B0604020202020204" pitchFamily="34" charset="0"/>
              <a:buChar char="•"/>
            </a:pPr>
            <a:r>
              <a:rPr lang="pt-BR" dirty="0">
                <a:latin typeface="+mj-lt"/>
              </a:rPr>
              <a:t> </a:t>
            </a:r>
            <a:r>
              <a:rPr lang="pt-BR" b="1" u="sng" dirty="0" err="1">
                <a:latin typeface="+mj-lt"/>
              </a:rPr>
              <a:t>Decorator</a:t>
            </a:r>
            <a:r>
              <a:rPr lang="pt-BR" b="0" i="0" dirty="0">
                <a:effectLst/>
                <a:latin typeface="+mj-lt"/>
              </a:rPr>
              <a:t>: Permite adicionar responsabilidades adicionais a um objeto dinamicamente, envolvendo-o em objetos decoradores que possuem comportamentos extras. </a:t>
            </a:r>
          </a:p>
          <a:p>
            <a:pPr algn="just">
              <a:buFont typeface="Arial" panose="020B0604020202020204" pitchFamily="34" charset="0"/>
              <a:buChar char="•"/>
            </a:pPr>
            <a:r>
              <a:rPr lang="pt-BR" dirty="0">
                <a:latin typeface="+mj-lt"/>
              </a:rPr>
              <a:t> </a:t>
            </a:r>
            <a:r>
              <a:rPr lang="pt-BR" b="1" u="sng" dirty="0">
                <a:latin typeface="+mj-lt"/>
              </a:rPr>
              <a:t>Proxy:</a:t>
            </a:r>
            <a:r>
              <a:rPr lang="pt-BR" b="0" i="0" dirty="0">
                <a:effectLst/>
                <a:latin typeface="+mj-lt"/>
              </a:rPr>
              <a:t> Fornece um substituto ou marcador de posição para controlar o acesso a um objeto, adicionando funcionalidades extras ou controlando a maneira como o objeto é acessado. </a:t>
            </a:r>
          </a:p>
          <a:p>
            <a:pPr algn="just">
              <a:buFont typeface="Arial" panose="020B0604020202020204" pitchFamily="34" charset="0"/>
              <a:buChar char="•"/>
            </a:pPr>
            <a:r>
              <a:rPr lang="pt-BR" dirty="0">
                <a:latin typeface="+mj-lt"/>
              </a:rPr>
              <a:t> </a:t>
            </a:r>
            <a:r>
              <a:rPr lang="pt-BR" b="1" u="sng" dirty="0" err="1">
                <a:latin typeface="+mj-lt"/>
              </a:rPr>
              <a:t>Composite</a:t>
            </a:r>
            <a:r>
              <a:rPr lang="pt-BR" dirty="0">
                <a:solidFill>
                  <a:srgbClr val="242424"/>
                </a:solidFill>
                <a:latin typeface="source-serif-pro"/>
              </a:rPr>
              <a:t>: </a:t>
            </a:r>
            <a:r>
              <a:rPr lang="pt-BR" b="0" i="0" dirty="0">
                <a:solidFill>
                  <a:srgbClr val="242424"/>
                </a:solidFill>
                <a:effectLst/>
                <a:latin typeface="source-serif-pro"/>
              </a:rPr>
              <a:t>permite compor objetos em estruturas de árvores e trabalhar com essas estruturas como se fossem objetos individuais.</a:t>
            </a:r>
            <a:endParaRPr lang="pt-BR" b="0" i="0" dirty="0">
              <a:effectLst/>
              <a:latin typeface="+mj-lt"/>
            </a:endParaRPr>
          </a:p>
        </p:txBody>
      </p:sp>
    </p:spTree>
    <p:extLst>
      <p:ext uri="{BB962C8B-B14F-4D97-AF65-F5344CB8AC3E}">
        <p14:creationId xmlns:p14="http://schemas.microsoft.com/office/powerpoint/2010/main" val="46543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5C7D56E-A111-ECA5-9936-F9904530D952}"/>
              </a:ext>
            </a:extLst>
          </p:cNvPr>
          <p:cNvSpPr txBox="1"/>
          <p:nvPr/>
        </p:nvSpPr>
        <p:spPr>
          <a:xfrm>
            <a:off x="25076" y="23439"/>
            <a:ext cx="10668324" cy="6447919"/>
          </a:xfrm>
          <a:prstGeom prst="rect">
            <a:avLst/>
          </a:prstGeom>
          <a:noFill/>
        </p:spPr>
        <p:txBody>
          <a:bodyPr wrap="square">
            <a:spAutoFit/>
          </a:bodyPr>
          <a:lstStyle/>
          <a:p>
            <a:pPr algn="l"/>
            <a:r>
              <a:rPr lang="pt-BR" sz="2800" b="1" u="sng" dirty="0">
                <a:effectLst>
                  <a:outerShdw blurRad="38100" dist="38100" dir="2700000" algn="tl">
                    <a:srgbClr val="000000">
                      <a:alpha val="43137"/>
                    </a:srgbClr>
                  </a:outerShdw>
                </a:effectLst>
                <a:latin typeface="+mj-lt"/>
              </a:rPr>
              <a:t>Padrões Comportamentais:</a:t>
            </a:r>
          </a:p>
          <a:p>
            <a:pPr algn="l">
              <a:buFont typeface="Arial" panose="020B0604020202020204" pitchFamily="34" charset="0"/>
              <a:buChar char="•"/>
            </a:pPr>
            <a:r>
              <a:rPr lang="pt-BR" b="0" i="0" dirty="0">
                <a:solidFill>
                  <a:srgbClr val="242424"/>
                </a:solidFill>
                <a:effectLst/>
                <a:latin typeface="source-serif-pro"/>
              </a:rPr>
              <a:t> </a:t>
            </a:r>
            <a:r>
              <a:rPr lang="pt-BR" b="1" u="sng" dirty="0" err="1">
                <a:latin typeface="+mj-lt"/>
              </a:rPr>
              <a:t>Observer</a:t>
            </a:r>
            <a:r>
              <a:rPr lang="pt-BR" b="1" u="sng" dirty="0">
                <a:latin typeface="+mj-lt"/>
              </a:rPr>
              <a:t>:</a:t>
            </a:r>
            <a:r>
              <a:rPr lang="pt-BR" b="0" i="0" dirty="0">
                <a:solidFill>
                  <a:srgbClr val="242424"/>
                </a:solidFill>
                <a:effectLst/>
                <a:latin typeface="source-serif-pro"/>
              </a:rPr>
              <a:t> Define uma dependência um-para-muitos entre objetos, de modo que quando um objeto muda de estado, todos os seus dependentes são notificados e atualizados automaticamente. </a:t>
            </a:r>
          </a:p>
          <a:p>
            <a:pPr algn="l">
              <a:buFont typeface="Arial" panose="020B0604020202020204" pitchFamily="34" charset="0"/>
              <a:buChar char="•"/>
            </a:pPr>
            <a:r>
              <a:rPr lang="pt-BR" dirty="0">
                <a:solidFill>
                  <a:srgbClr val="242424"/>
                </a:solidFill>
                <a:latin typeface="source-serif-pro"/>
              </a:rPr>
              <a:t> </a:t>
            </a:r>
            <a:r>
              <a:rPr lang="pt-BR" b="1" u="sng" dirty="0" err="1">
                <a:latin typeface="+mj-lt"/>
              </a:rPr>
              <a:t>Strategy</a:t>
            </a:r>
            <a:r>
              <a:rPr lang="pt-BR" b="0" i="0" dirty="0">
                <a:solidFill>
                  <a:srgbClr val="242424"/>
                </a:solidFill>
                <a:effectLst/>
                <a:latin typeface="source-serif-pro"/>
              </a:rPr>
              <a:t>: Permite definir uma família de algoritmos, encapsulá-los e torná-los intercambiáveis. Isso permite que o algoritmo varie independentemente dos clientes que o utilizam. </a:t>
            </a:r>
          </a:p>
          <a:p>
            <a:pPr algn="l">
              <a:buFont typeface="Arial" panose="020B0604020202020204" pitchFamily="34" charset="0"/>
              <a:buChar char="•"/>
            </a:pPr>
            <a:r>
              <a:rPr lang="pt-BR" b="0" i="0" dirty="0">
                <a:solidFill>
                  <a:srgbClr val="242424"/>
                </a:solidFill>
                <a:effectLst/>
                <a:latin typeface="source-serif-pro"/>
              </a:rPr>
              <a:t> </a:t>
            </a:r>
            <a:r>
              <a:rPr lang="pt-BR" b="1" u="sng" dirty="0" err="1">
                <a:latin typeface="+mj-lt"/>
              </a:rPr>
              <a:t>Template</a:t>
            </a:r>
            <a:r>
              <a:rPr lang="pt-BR" b="1" u="sng" dirty="0">
                <a:latin typeface="+mj-lt"/>
              </a:rPr>
              <a:t> </a:t>
            </a:r>
            <a:r>
              <a:rPr lang="pt-BR" b="1" u="sng" dirty="0" err="1">
                <a:latin typeface="+mj-lt"/>
              </a:rPr>
              <a:t>Method</a:t>
            </a:r>
            <a:r>
              <a:rPr lang="pt-BR" b="0" i="0" dirty="0">
                <a:solidFill>
                  <a:srgbClr val="242424"/>
                </a:solidFill>
                <a:effectLst/>
                <a:latin typeface="source-serif-pro"/>
              </a:rPr>
              <a:t>: Define o esqueleto de um algoritmo em uma classe base, permitindo que as subclasses substituam etapas específicas do algoritmo, preservando sua estrutura geral. </a:t>
            </a:r>
          </a:p>
          <a:p>
            <a:pPr algn="just">
              <a:buFont typeface="Arial" panose="020B0604020202020204" pitchFamily="34" charset="0"/>
              <a:buChar char="•"/>
            </a:pPr>
            <a:r>
              <a:rPr lang="pt-BR" dirty="0">
                <a:solidFill>
                  <a:srgbClr val="242424"/>
                </a:solidFill>
                <a:latin typeface="source-serif-pro"/>
              </a:rPr>
              <a:t> </a:t>
            </a:r>
            <a:r>
              <a:rPr lang="pt-BR" b="1" u="sng" dirty="0">
                <a:latin typeface="+mj-lt"/>
              </a:rPr>
              <a:t>Memento:</a:t>
            </a:r>
            <a:r>
              <a:rPr lang="pt-BR" dirty="0">
                <a:solidFill>
                  <a:srgbClr val="242424"/>
                </a:solidFill>
                <a:latin typeface="source-serif-pro"/>
              </a:rPr>
              <a:t> permite armazenar o estado interno de um objeto em um determinando momento, para que seja possível retorná-lo a este estado, sem que isso cause problemas com o encapsulamento.</a:t>
            </a:r>
          </a:p>
          <a:p>
            <a:r>
              <a:rPr lang="pt-BR" sz="2800" b="1" u="sng" dirty="0">
                <a:effectLst>
                  <a:outerShdw blurRad="38100" dist="38100" dir="2700000" algn="tl">
                    <a:srgbClr val="000000">
                      <a:alpha val="43137"/>
                    </a:srgbClr>
                  </a:outerShdw>
                </a:effectLst>
                <a:latin typeface="+mj-lt"/>
              </a:rPr>
              <a:t>Padrões Arquiteturais:</a:t>
            </a:r>
          </a:p>
          <a:p>
            <a:pPr algn="l">
              <a:buFont typeface="Arial" panose="020B0604020202020204" pitchFamily="34" charset="0"/>
              <a:buChar char="•"/>
            </a:pPr>
            <a:r>
              <a:rPr lang="pt-BR" b="0" i="0" dirty="0">
                <a:solidFill>
                  <a:srgbClr val="242424"/>
                </a:solidFill>
                <a:effectLst/>
                <a:latin typeface="source-serif-pro"/>
              </a:rPr>
              <a:t> </a:t>
            </a:r>
            <a:r>
              <a:rPr lang="pt-BR" b="1" u="sng" dirty="0">
                <a:latin typeface="+mj-lt"/>
              </a:rPr>
              <a:t>MVC (Model-</a:t>
            </a:r>
            <a:r>
              <a:rPr lang="pt-BR" b="1" u="sng" dirty="0" err="1">
                <a:latin typeface="+mj-lt"/>
              </a:rPr>
              <a:t>View</a:t>
            </a:r>
            <a:r>
              <a:rPr lang="pt-BR" b="1" u="sng" dirty="0">
                <a:latin typeface="+mj-lt"/>
              </a:rPr>
              <a:t>-</a:t>
            </a:r>
            <a:r>
              <a:rPr lang="pt-BR" b="1" u="sng" dirty="0" err="1">
                <a:latin typeface="+mj-lt"/>
              </a:rPr>
              <a:t>Controller</a:t>
            </a:r>
            <a:r>
              <a:rPr lang="pt-BR" b="1" i="0" dirty="0">
                <a:solidFill>
                  <a:srgbClr val="242424"/>
                </a:solidFill>
                <a:effectLst/>
                <a:latin typeface="source-serif-pro"/>
              </a:rPr>
              <a:t>)</a:t>
            </a:r>
            <a:r>
              <a:rPr lang="pt-BR" b="0" i="0" dirty="0">
                <a:solidFill>
                  <a:srgbClr val="242424"/>
                </a:solidFill>
                <a:effectLst/>
                <a:latin typeface="source-serif-pro"/>
              </a:rPr>
              <a:t>: Separa a lógica de negócios (modelo), a interface do usuário (visão) e a interação entre eles (controlador) em três componentes distintos.</a:t>
            </a:r>
          </a:p>
          <a:p>
            <a:pPr algn="l">
              <a:buFont typeface="Arial" panose="020B0604020202020204" pitchFamily="34" charset="0"/>
              <a:buChar char="•"/>
            </a:pPr>
            <a:r>
              <a:rPr lang="pt-BR" b="0" i="0" dirty="0">
                <a:solidFill>
                  <a:srgbClr val="242424"/>
                </a:solidFill>
                <a:effectLst/>
                <a:latin typeface="source-serif-pro"/>
              </a:rPr>
              <a:t> </a:t>
            </a:r>
            <a:r>
              <a:rPr lang="pt-BR" b="1" u="sng" dirty="0">
                <a:latin typeface="+mj-lt"/>
              </a:rPr>
              <a:t>MVP (Model-</a:t>
            </a:r>
            <a:r>
              <a:rPr lang="pt-BR" b="1" u="sng" dirty="0" err="1">
                <a:latin typeface="+mj-lt"/>
              </a:rPr>
              <a:t>View</a:t>
            </a:r>
            <a:r>
              <a:rPr lang="pt-BR" b="1" u="sng" dirty="0">
                <a:latin typeface="+mj-lt"/>
              </a:rPr>
              <a:t>-</a:t>
            </a:r>
            <a:r>
              <a:rPr lang="pt-BR" b="1" u="sng" dirty="0" err="1">
                <a:latin typeface="+mj-lt"/>
              </a:rPr>
              <a:t>Presenter</a:t>
            </a:r>
            <a:r>
              <a:rPr lang="pt-BR" b="1" u="sng" dirty="0">
                <a:latin typeface="+mj-lt"/>
              </a:rPr>
              <a:t>)</a:t>
            </a:r>
            <a:r>
              <a:rPr lang="pt-BR" b="1" dirty="0">
                <a:latin typeface="+mj-lt"/>
              </a:rPr>
              <a:t>: </a:t>
            </a:r>
            <a:r>
              <a:rPr lang="pt-BR" b="0" i="0" dirty="0">
                <a:solidFill>
                  <a:srgbClr val="242424"/>
                </a:solidFill>
                <a:effectLst/>
                <a:latin typeface="source-serif-pro"/>
              </a:rPr>
              <a:t>Semelhante ao MVC, mas coloca a lógica de apresentação (</a:t>
            </a:r>
            <a:r>
              <a:rPr lang="pt-BR" b="0" i="0" dirty="0" err="1">
                <a:solidFill>
                  <a:srgbClr val="242424"/>
                </a:solidFill>
                <a:effectLst/>
                <a:latin typeface="source-serif-pro"/>
              </a:rPr>
              <a:t>presenter</a:t>
            </a:r>
            <a:r>
              <a:rPr lang="pt-BR" b="0" i="0" dirty="0">
                <a:solidFill>
                  <a:srgbClr val="242424"/>
                </a:solidFill>
                <a:effectLst/>
                <a:latin typeface="source-serif-pro"/>
              </a:rPr>
              <a:t>) como intermediária entre a interface do usuário (visão) e o modelo.</a:t>
            </a:r>
          </a:p>
          <a:p>
            <a:pPr algn="l">
              <a:buFont typeface="Arial" panose="020B0604020202020204" pitchFamily="34" charset="0"/>
              <a:buChar char="•"/>
            </a:pPr>
            <a:r>
              <a:rPr lang="pt-BR" b="0" i="0" dirty="0">
                <a:solidFill>
                  <a:srgbClr val="242424"/>
                </a:solidFill>
                <a:effectLst/>
                <a:latin typeface="source-serif-pro"/>
              </a:rPr>
              <a:t> </a:t>
            </a:r>
            <a:r>
              <a:rPr lang="pt-BR" b="1" u="sng" dirty="0">
                <a:latin typeface="+mj-lt"/>
              </a:rPr>
              <a:t>MVVM (Model-</a:t>
            </a:r>
            <a:r>
              <a:rPr lang="pt-BR" b="1" u="sng" dirty="0" err="1">
                <a:latin typeface="+mj-lt"/>
              </a:rPr>
              <a:t>View</a:t>
            </a:r>
            <a:r>
              <a:rPr lang="pt-BR" b="1" u="sng" dirty="0">
                <a:latin typeface="+mj-lt"/>
              </a:rPr>
              <a:t>-</a:t>
            </a:r>
            <a:r>
              <a:rPr lang="pt-BR" b="1" u="sng" dirty="0" err="1">
                <a:latin typeface="+mj-lt"/>
              </a:rPr>
              <a:t>ViewModel</a:t>
            </a:r>
            <a:r>
              <a:rPr lang="pt-BR" b="1" u="sng" dirty="0">
                <a:latin typeface="+mj-lt"/>
              </a:rPr>
              <a:t>): </a:t>
            </a:r>
            <a:r>
              <a:rPr lang="pt-BR" b="0" i="0" dirty="0">
                <a:solidFill>
                  <a:srgbClr val="242424"/>
                </a:solidFill>
                <a:effectLst/>
                <a:latin typeface="source-serif-pro"/>
              </a:rPr>
              <a:t>Semelhante ao MVP, mas introduz um modelo de visualização (</a:t>
            </a:r>
            <a:r>
              <a:rPr lang="pt-BR" b="0" i="0" dirty="0" err="1">
                <a:solidFill>
                  <a:srgbClr val="242424"/>
                </a:solidFill>
                <a:effectLst/>
                <a:latin typeface="source-serif-pro"/>
              </a:rPr>
              <a:t>view</a:t>
            </a:r>
            <a:r>
              <a:rPr lang="pt-BR" b="0" i="0" dirty="0">
                <a:solidFill>
                  <a:srgbClr val="242424"/>
                </a:solidFill>
                <a:effectLst/>
                <a:latin typeface="source-serif-pro"/>
              </a:rPr>
              <a:t> model) que atua como mediador entre a visão e o modelo.</a:t>
            </a:r>
          </a:p>
          <a:p>
            <a:pPr algn="l"/>
            <a:endParaRPr lang="pt-BR" b="0" i="0" dirty="0">
              <a:solidFill>
                <a:srgbClr val="242424"/>
              </a:solidFill>
              <a:effectLst/>
              <a:latin typeface="source-serif-pro"/>
            </a:endParaRPr>
          </a:p>
        </p:txBody>
      </p:sp>
    </p:spTree>
    <p:extLst>
      <p:ext uri="{BB962C8B-B14F-4D97-AF65-F5344CB8AC3E}">
        <p14:creationId xmlns:p14="http://schemas.microsoft.com/office/powerpoint/2010/main" val="40429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O que é Arquitetura de Software?</a:t>
            </a:r>
          </a:p>
        </p:txBody>
      </p:sp>
      <p:sp>
        <p:nvSpPr>
          <p:cNvPr id="4" name="CaixaDeTexto 3">
            <a:extLst>
              <a:ext uri="{FF2B5EF4-FFF2-40B4-BE49-F238E27FC236}">
                <a16:creationId xmlns:a16="http://schemas.microsoft.com/office/drawing/2014/main" id="{C78A9479-1CEA-5A50-6DEF-90C1EE2CAFB8}"/>
              </a:ext>
            </a:extLst>
          </p:cNvPr>
          <p:cNvSpPr txBox="1"/>
          <p:nvPr/>
        </p:nvSpPr>
        <p:spPr>
          <a:xfrm>
            <a:off x="0" y="1332359"/>
            <a:ext cx="10693400" cy="5262979"/>
          </a:xfrm>
          <a:prstGeom prst="rect">
            <a:avLst/>
          </a:prstGeom>
          <a:noFill/>
        </p:spPr>
        <p:txBody>
          <a:bodyPr wrap="square">
            <a:spAutoFit/>
          </a:bodyPr>
          <a:lstStyle/>
          <a:p>
            <a:pPr algn="just"/>
            <a:endParaRPr lang="pt-BR" b="0" i="0" dirty="0">
              <a:effectLst/>
              <a:latin typeface="+mj-lt"/>
            </a:endParaRPr>
          </a:p>
          <a:p>
            <a:pPr algn="just"/>
            <a:r>
              <a:rPr lang="pt-BR" b="0" i="0" dirty="0">
                <a:effectLst/>
                <a:latin typeface="+mj-lt"/>
              </a:rPr>
              <a:t>A arquitetura de software pode ser definida como a estrutura fundamental de um sistema de software, compreendendo os principais componentes, suas interações e as decisões de design que guiam a construção do sistema. Ela estabelece a base para a construção de um software eficiente, flexível, sustentável e de fácil manutenção. </a:t>
            </a:r>
            <a:r>
              <a:rPr lang="pt-BR" b="1" i="0" u="sng" dirty="0">
                <a:effectLst/>
                <a:latin typeface="+mj-lt"/>
              </a:rPr>
              <a:t>A importância da arquitetura de software reside em diversos aspectos:</a:t>
            </a:r>
          </a:p>
          <a:p>
            <a:pPr algn="just"/>
            <a:r>
              <a:rPr lang="pt-BR" b="1" i="0" dirty="0">
                <a:effectLst/>
                <a:latin typeface="+mj-lt"/>
              </a:rPr>
              <a:t>a. Complexidade do sistema</a:t>
            </a:r>
            <a:r>
              <a:rPr lang="pt-BR" b="0" i="0" dirty="0">
                <a:effectLst/>
                <a:latin typeface="+mj-lt"/>
              </a:rPr>
              <a:t>: a arquitetura oferece uma abordagem sistemática para lidar com a complexidade inerente aos sistemas de software, dividindo-os em partes gerenciáveis e promovendo uma visão clara da estrutura global.</a:t>
            </a:r>
          </a:p>
          <a:p>
            <a:pPr algn="just"/>
            <a:r>
              <a:rPr lang="pt-BR" b="1" i="0" dirty="0">
                <a:effectLst/>
                <a:latin typeface="+mj-lt"/>
              </a:rPr>
              <a:t>b. Qualidade do software</a:t>
            </a:r>
            <a:r>
              <a:rPr lang="pt-BR" b="0" i="0" dirty="0">
                <a:effectLst/>
                <a:latin typeface="+mj-lt"/>
              </a:rPr>
              <a:t>: uma arquitetura bem projetada influencia diretamente a qualidade do software, permitindo características como desempenho, segurança, escalabilidade e manutenibilidade.</a:t>
            </a:r>
          </a:p>
          <a:p>
            <a:pPr algn="just"/>
            <a:r>
              <a:rPr lang="pt-BR" b="1" i="0" dirty="0">
                <a:effectLst/>
                <a:latin typeface="+mj-lt"/>
              </a:rPr>
              <a:t>c. Compreensão e comunicação</a:t>
            </a:r>
            <a:r>
              <a:rPr lang="pt-BR" b="0" i="0" dirty="0">
                <a:effectLst/>
                <a:latin typeface="+mj-lt"/>
              </a:rPr>
              <a:t>: a arquitetura fornece uma linguagem comum para os membros da equipe, permitindo uma comunicação eficaz e facilitando a compreensão das diferentes partes do sistema.</a:t>
            </a:r>
          </a:p>
          <a:p>
            <a:pPr algn="just"/>
            <a:endParaRPr lang="pt-BR" dirty="0">
              <a:latin typeface="+mj-lt"/>
            </a:endParaRPr>
          </a:p>
        </p:txBody>
      </p:sp>
    </p:spTree>
    <p:extLst>
      <p:ext uri="{BB962C8B-B14F-4D97-AF65-F5344CB8AC3E}">
        <p14:creationId xmlns:p14="http://schemas.microsoft.com/office/powerpoint/2010/main" val="258314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6A7C221-D46B-A269-BB12-86005EB134E0}"/>
              </a:ext>
            </a:extLst>
          </p:cNvPr>
          <p:cNvSpPr txBox="1"/>
          <p:nvPr/>
        </p:nvSpPr>
        <p:spPr>
          <a:xfrm>
            <a:off x="23988" y="0"/>
            <a:ext cx="10669412" cy="5047536"/>
          </a:xfrm>
          <a:prstGeom prst="rect">
            <a:avLst/>
          </a:prstGeom>
          <a:noFill/>
        </p:spPr>
        <p:txBody>
          <a:bodyPr wrap="square">
            <a:spAutoFit/>
          </a:bodyPr>
          <a:lstStyle/>
          <a:p>
            <a:pPr algn="just"/>
            <a:r>
              <a:rPr lang="pt-BR" sz="2800" b="1" u="sng" dirty="0">
                <a:effectLst>
                  <a:outerShdw blurRad="38100" dist="38100" dir="2700000" algn="tl">
                    <a:srgbClr val="000000">
                      <a:alpha val="43137"/>
                    </a:srgbClr>
                  </a:outerShdw>
                </a:effectLst>
                <a:latin typeface="+mj-lt"/>
              </a:rPr>
              <a:t>Princípios e características da arquitetura de software</a:t>
            </a:r>
          </a:p>
          <a:p>
            <a:pPr algn="just"/>
            <a:endParaRPr lang="pt-BR" b="0" i="0" dirty="0">
              <a:solidFill>
                <a:srgbClr val="494E52"/>
              </a:solidFill>
              <a:effectLst/>
              <a:latin typeface="-apple-system"/>
            </a:endParaRPr>
          </a:p>
          <a:p>
            <a:pPr algn="just"/>
            <a:r>
              <a:rPr lang="pt-BR" b="1" i="0" u="sng" dirty="0">
                <a:effectLst/>
                <a:latin typeface="+mj-lt"/>
              </a:rPr>
              <a:t>A arquitetura de software deve ser modular</a:t>
            </a:r>
            <a:r>
              <a:rPr lang="pt-BR" b="0" i="0" dirty="0">
                <a:effectLst/>
                <a:latin typeface="+mj-lt"/>
              </a:rPr>
              <a:t>, o que significa que deve ser dividida em componentes menores e independentes que possam ser desenvolvidos e testados separadamente. Isso aumenta a capacidade de manutenção do sistema e facilita o gerenciamento da complexidade.</a:t>
            </a:r>
          </a:p>
          <a:p>
            <a:pPr algn="just"/>
            <a:endParaRPr lang="pt-BR" b="0" i="0" dirty="0">
              <a:effectLst/>
              <a:latin typeface="+mj-lt"/>
            </a:endParaRPr>
          </a:p>
          <a:p>
            <a:pPr algn="just"/>
            <a:r>
              <a:rPr lang="pt-BR" b="1" u="sng" dirty="0">
                <a:latin typeface="+mj-lt"/>
              </a:rPr>
              <a:t>A arquitetura de software também deve ser flexível</a:t>
            </a:r>
            <a:r>
              <a:rPr lang="pt-BR" b="0" i="0" dirty="0">
                <a:effectLst/>
                <a:latin typeface="+mj-lt"/>
              </a:rPr>
              <a:t>, permitindo alterações e adições futuras sem a necessidade de grandes retrabalhos. Isso garante que o sistema possa evoluir para atender aos requisitos ou tecnologias em constante mudança.</a:t>
            </a:r>
          </a:p>
          <a:p>
            <a:pPr algn="just"/>
            <a:endParaRPr lang="pt-BR" b="0" i="0" dirty="0">
              <a:effectLst/>
              <a:latin typeface="+mj-lt"/>
            </a:endParaRPr>
          </a:p>
          <a:p>
            <a:pPr algn="just"/>
            <a:r>
              <a:rPr lang="pt-BR" b="0" i="0" dirty="0">
                <a:effectLst/>
                <a:latin typeface="+mj-lt"/>
              </a:rPr>
              <a:t>Além disso, </a:t>
            </a:r>
            <a:r>
              <a:rPr lang="pt-BR" b="1" u="sng" dirty="0">
                <a:latin typeface="+mj-lt"/>
              </a:rPr>
              <a:t>a arquitetura de software deve ser escalável</a:t>
            </a:r>
            <a:r>
              <a:rPr lang="pt-BR" b="0" i="0" dirty="0">
                <a:effectLst/>
                <a:latin typeface="+mj-lt"/>
              </a:rPr>
              <a:t>, o que significa que pode lidar com quantidades crescentes de dados ou usuários sem sacrificar o desempenho. Isso é particularmente importante para sistemas que precisam suportar o crescimento ou altos níveis de demanda.</a:t>
            </a:r>
          </a:p>
        </p:txBody>
      </p:sp>
    </p:spTree>
    <p:extLst>
      <p:ext uri="{BB962C8B-B14F-4D97-AF65-F5344CB8AC3E}">
        <p14:creationId xmlns:p14="http://schemas.microsoft.com/office/powerpoint/2010/main" val="266679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2" name="CaixaDeTexto 1"/>
          <p:cNvSpPr txBox="1"/>
          <p:nvPr/>
        </p:nvSpPr>
        <p:spPr>
          <a:xfrm>
            <a:off x="508" y="180231"/>
            <a:ext cx="10692892" cy="5632311"/>
          </a:xfrm>
          <a:prstGeom prst="rect">
            <a:avLst/>
          </a:prstGeom>
          <a:noFill/>
        </p:spPr>
        <p:txBody>
          <a:bodyPr wrap="square" rtlCol="0">
            <a:spAutoFit/>
          </a:bodyPr>
          <a:lstStyle/>
          <a:p>
            <a:pPr algn="ctr"/>
            <a:r>
              <a:rPr lang="pt-BR" sz="7200" b="1" dirty="0">
                <a:solidFill>
                  <a:schemeClr val="bg1"/>
                </a:solidFill>
              </a:rPr>
              <a:t>Tema 4 - Princípios de design, padrões arquiteturais, boas práticas e abordagens para criação de arquiteturas robustas.</a:t>
            </a:r>
          </a:p>
        </p:txBody>
      </p:sp>
    </p:spTree>
    <p:extLst>
      <p:ext uri="{BB962C8B-B14F-4D97-AF65-F5344CB8AC3E}">
        <p14:creationId xmlns:p14="http://schemas.microsoft.com/office/powerpoint/2010/main" val="291656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B698558-D3C6-55F1-109A-9BB36DFF8325}"/>
              </a:ext>
            </a:extLst>
          </p:cNvPr>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Padrões em Arquitetura de Software</a:t>
            </a:r>
          </a:p>
        </p:txBody>
      </p:sp>
      <p:sp>
        <p:nvSpPr>
          <p:cNvPr id="6" name="CaixaDeTexto 5">
            <a:extLst>
              <a:ext uri="{FF2B5EF4-FFF2-40B4-BE49-F238E27FC236}">
                <a16:creationId xmlns:a16="http://schemas.microsoft.com/office/drawing/2014/main" id="{2206D695-E275-6178-33CD-A92140DD58F4}"/>
              </a:ext>
            </a:extLst>
          </p:cNvPr>
          <p:cNvSpPr txBox="1"/>
          <p:nvPr/>
        </p:nvSpPr>
        <p:spPr>
          <a:xfrm>
            <a:off x="0" y="1470711"/>
            <a:ext cx="10693400" cy="5262979"/>
          </a:xfrm>
          <a:prstGeom prst="rect">
            <a:avLst/>
          </a:prstGeom>
          <a:noFill/>
        </p:spPr>
        <p:txBody>
          <a:bodyPr wrap="square">
            <a:spAutoFit/>
          </a:bodyPr>
          <a:lstStyle/>
          <a:p>
            <a:pPr algn="just"/>
            <a:r>
              <a:rPr lang="pt-BR" dirty="0"/>
              <a:t>P</a:t>
            </a:r>
            <a:r>
              <a:rPr lang="pt-BR" b="0" i="0" dirty="0">
                <a:effectLst/>
              </a:rPr>
              <a:t>odemos trabalhar com padrões de arquitetura diferentes no mesmo software, seja para atender determinados requisitos do negócio, facilitar a manutenção ou aproveitar vantagens de diferentes tecnologias.</a:t>
            </a:r>
          </a:p>
          <a:p>
            <a:pPr algn="just"/>
            <a:r>
              <a:rPr lang="pt-BR" b="0" i="0" dirty="0">
                <a:effectLst/>
              </a:rPr>
              <a:t>Um padrão arquitetural é uma solução já estabelecida para desenvolvimento de softwares, sendo um modelo reutilizável para problemas já conhecidos. </a:t>
            </a:r>
            <a:r>
              <a:rPr lang="pt-BR" b="1" dirty="0">
                <a:latin typeface="+mj-lt"/>
              </a:rPr>
              <a:t>A</a:t>
            </a:r>
            <a:r>
              <a:rPr lang="pt-BR" b="1" i="0" dirty="0">
                <a:effectLst/>
                <a:latin typeface="+mj-lt"/>
              </a:rPr>
              <a:t> utilização de padrões de arquitetura facilita o diálogo entre equipes e pessoas por se tratar de soluções conhecidas no mercado.</a:t>
            </a:r>
          </a:p>
          <a:p>
            <a:pPr algn="just"/>
            <a:r>
              <a:rPr lang="pt-BR" i="1" u="sng" dirty="0"/>
              <a:t>A</a:t>
            </a:r>
            <a:r>
              <a:rPr lang="pt-BR" b="0" i="1" u="sng" dirty="0">
                <a:effectLst/>
              </a:rPr>
              <a:t>lgumas vantagens no uso de </a:t>
            </a:r>
            <a:r>
              <a:rPr lang="pt-BR" b="1" i="1" u="sng" dirty="0">
                <a:effectLst/>
              </a:rPr>
              <a:t>padrões arquiteturais</a:t>
            </a:r>
            <a:r>
              <a:rPr lang="pt-BR" b="0" i="0" dirty="0">
                <a:effectLst/>
              </a:rPr>
              <a:t>:</a:t>
            </a:r>
          </a:p>
          <a:p>
            <a:pPr algn="just"/>
            <a:endParaRPr lang="pt-BR" b="0" i="0" dirty="0">
              <a:effectLst/>
            </a:endParaRPr>
          </a:p>
          <a:p>
            <a:pPr algn="l">
              <a:buFont typeface="Arial" panose="020B0604020202020204" pitchFamily="34" charset="0"/>
              <a:buChar char="•"/>
            </a:pPr>
            <a:r>
              <a:rPr lang="pt-BR" b="1" i="1" dirty="0">
                <a:effectLst/>
              </a:rPr>
              <a:t> Maior flexibilidade e escalabilidade de software</a:t>
            </a:r>
          </a:p>
          <a:p>
            <a:pPr algn="l">
              <a:buFont typeface="Arial" panose="020B0604020202020204" pitchFamily="34" charset="0"/>
              <a:buChar char="•"/>
            </a:pPr>
            <a:r>
              <a:rPr lang="pt-BR" b="1" i="1" dirty="0">
                <a:effectLst/>
              </a:rPr>
              <a:t> Facilidade de manutenção e evolução</a:t>
            </a:r>
          </a:p>
          <a:p>
            <a:pPr algn="l">
              <a:buFont typeface="Arial" panose="020B0604020202020204" pitchFamily="34" charset="0"/>
              <a:buChar char="•"/>
            </a:pPr>
            <a:r>
              <a:rPr lang="pt-BR" b="1" i="1" dirty="0">
                <a:effectLst/>
              </a:rPr>
              <a:t> Segurança</a:t>
            </a:r>
          </a:p>
          <a:p>
            <a:pPr algn="l">
              <a:buFont typeface="Arial" panose="020B0604020202020204" pitchFamily="34" charset="0"/>
              <a:buChar char="•"/>
            </a:pPr>
            <a:r>
              <a:rPr lang="pt-BR" b="1" i="1" dirty="0">
                <a:effectLst/>
              </a:rPr>
              <a:t> Melhor desempenho das aplicações</a:t>
            </a:r>
          </a:p>
          <a:p>
            <a:pPr algn="l">
              <a:buFont typeface="Arial" panose="020B0604020202020204" pitchFamily="34" charset="0"/>
              <a:buChar char="•"/>
            </a:pPr>
            <a:r>
              <a:rPr lang="pt-BR" b="1" i="1" dirty="0">
                <a:effectLst/>
              </a:rPr>
              <a:t> Redução de custos e riscos</a:t>
            </a:r>
          </a:p>
          <a:p>
            <a:pPr algn="l"/>
            <a:endParaRPr lang="pt-BR" dirty="0"/>
          </a:p>
          <a:p>
            <a:pPr algn="just"/>
            <a:endParaRPr lang="pt-BR" b="0" i="0" dirty="0">
              <a:effectLst/>
            </a:endParaRPr>
          </a:p>
        </p:txBody>
      </p:sp>
    </p:spTree>
    <p:extLst>
      <p:ext uri="{BB962C8B-B14F-4D97-AF65-F5344CB8AC3E}">
        <p14:creationId xmlns:p14="http://schemas.microsoft.com/office/powerpoint/2010/main" val="100822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F87308B-1740-0CD5-969C-E12D05ECB593}"/>
              </a:ext>
            </a:extLst>
          </p:cNvPr>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Arquitetura </a:t>
            </a:r>
            <a:r>
              <a:rPr lang="pt-BR" sz="4400" b="1" dirty="0" err="1">
                <a:solidFill>
                  <a:schemeClr val="bg1"/>
                </a:solidFill>
              </a:rPr>
              <a:t>client</a:t>
            </a:r>
            <a:r>
              <a:rPr lang="pt-BR" sz="4400" b="1" dirty="0">
                <a:solidFill>
                  <a:schemeClr val="bg1"/>
                </a:solidFill>
              </a:rPr>
              <a:t>-server (cliente-servidor)</a:t>
            </a:r>
          </a:p>
        </p:txBody>
      </p:sp>
      <p:sp>
        <p:nvSpPr>
          <p:cNvPr id="5" name="CaixaDeTexto 4">
            <a:extLst>
              <a:ext uri="{FF2B5EF4-FFF2-40B4-BE49-F238E27FC236}">
                <a16:creationId xmlns:a16="http://schemas.microsoft.com/office/drawing/2014/main" id="{59FA0B04-3674-B729-1A0A-51AF8B7AE9B4}"/>
              </a:ext>
            </a:extLst>
          </p:cNvPr>
          <p:cNvSpPr txBox="1"/>
          <p:nvPr/>
        </p:nvSpPr>
        <p:spPr>
          <a:xfrm>
            <a:off x="0" y="1449229"/>
            <a:ext cx="10693400" cy="4939814"/>
          </a:xfrm>
          <a:prstGeom prst="rect">
            <a:avLst/>
          </a:prstGeom>
          <a:noFill/>
        </p:spPr>
        <p:txBody>
          <a:bodyPr wrap="square">
            <a:spAutoFit/>
          </a:bodyPr>
          <a:lstStyle/>
          <a:p>
            <a:pPr algn="just"/>
            <a:r>
              <a:rPr lang="pt-BR" b="0" i="0" dirty="0">
                <a:effectLst/>
                <a:latin typeface="+mj-lt"/>
              </a:rPr>
              <a:t>Os sistemas eram separados duas camadas:</a:t>
            </a:r>
          </a:p>
          <a:p>
            <a:pPr algn="just"/>
            <a:endParaRPr lang="pt-BR" b="0" i="0" dirty="0">
              <a:effectLst/>
              <a:latin typeface="+mj-lt"/>
            </a:endParaRPr>
          </a:p>
          <a:p>
            <a:pPr algn="just">
              <a:buFont typeface="+mj-lt"/>
              <a:buAutoNum type="arabicPeriod"/>
            </a:pPr>
            <a:r>
              <a:rPr lang="pt-BR" b="1" i="0" dirty="0">
                <a:effectLst/>
                <a:latin typeface="+mj-lt"/>
              </a:rPr>
              <a:t>Cliente:</a:t>
            </a:r>
            <a:r>
              <a:rPr lang="pt-BR" b="0" i="0" dirty="0">
                <a:effectLst/>
                <a:latin typeface="+mj-lt"/>
              </a:rPr>
              <a:t> responsável por manter a interface com o usuário e um ou outro código da aplicação. Por exemplo, Delphi e VB disponibilizavam componentes visuais para trabalhar com banco de dados.</a:t>
            </a:r>
          </a:p>
          <a:p>
            <a:pPr algn="just">
              <a:buFont typeface="+mj-lt"/>
              <a:buAutoNum type="arabicPeriod"/>
            </a:pPr>
            <a:r>
              <a:rPr lang="pt-BR" b="1" i="0" dirty="0">
                <a:effectLst/>
                <a:latin typeface="+mj-lt"/>
              </a:rPr>
              <a:t>Servidor:</a:t>
            </a:r>
            <a:r>
              <a:rPr lang="pt-BR" b="0" i="0" dirty="0">
                <a:effectLst/>
                <a:latin typeface="+mj-lt"/>
              </a:rPr>
              <a:t> normalmente um banco de dados relacional, como o SQL.</a:t>
            </a:r>
          </a:p>
          <a:p>
            <a:pPr algn="just"/>
            <a:endParaRPr lang="pt-BR" dirty="0">
              <a:latin typeface="+mj-lt"/>
            </a:endParaRPr>
          </a:p>
          <a:p>
            <a:pPr algn="just"/>
            <a:r>
              <a:rPr lang="pt-BR" dirty="0">
                <a:latin typeface="+mj-lt"/>
              </a:rPr>
              <a:t>Esse modelo funcionava bem para realizar atualizações mais simples em dados e se precisasse apenas exibir as informações. Porém, se houvesse a necessidade de implementação de lógica de domínio mais complexa, com validações, regras de negócio, verificações e até cálculos a manipulação do código, ficava mais difícil. Esse problema acontecia em muitos casos porque as pessoas desenvolvedoras escreviam a lógica no cliente, favorecendo a duplicação de código e outros problemas, como a criação de muitas telas para alterações simples em processos de buscas.</a:t>
            </a:r>
          </a:p>
          <a:p>
            <a:pPr algn="just"/>
            <a:endParaRPr lang="pt-BR" b="0" i="0" dirty="0">
              <a:effectLst/>
              <a:latin typeface="+mj-lt"/>
            </a:endParaRPr>
          </a:p>
        </p:txBody>
      </p:sp>
    </p:spTree>
    <p:extLst>
      <p:ext uri="{BB962C8B-B14F-4D97-AF65-F5344CB8AC3E}">
        <p14:creationId xmlns:p14="http://schemas.microsoft.com/office/powerpoint/2010/main" val="291283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17C3332-D78C-2BCC-D144-4DFA761ADCDD}"/>
              </a:ext>
            </a:extLst>
          </p:cNvPr>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Arquitetura em Camadas (</a:t>
            </a:r>
            <a:r>
              <a:rPr lang="pt-BR" sz="4400" b="1" dirty="0" err="1">
                <a:solidFill>
                  <a:schemeClr val="bg1"/>
                </a:solidFill>
              </a:rPr>
              <a:t>Layers</a:t>
            </a:r>
            <a:r>
              <a:rPr lang="pt-BR" sz="4400" b="1" dirty="0">
                <a:solidFill>
                  <a:schemeClr val="bg1"/>
                </a:solidFill>
              </a:rPr>
              <a:t>)</a:t>
            </a:r>
          </a:p>
        </p:txBody>
      </p:sp>
      <p:sp>
        <p:nvSpPr>
          <p:cNvPr id="6" name="CaixaDeTexto 5">
            <a:extLst>
              <a:ext uri="{FF2B5EF4-FFF2-40B4-BE49-F238E27FC236}">
                <a16:creationId xmlns:a16="http://schemas.microsoft.com/office/drawing/2014/main" id="{93E0831F-7D43-5969-08C3-87560B9B8015}"/>
              </a:ext>
            </a:extLst>
          </p:cNvPr>
          <p:cNvSpPr txBox="1"/>
          <p:nvPr/>
        </p:nvSpPr>
        <p:spPr>
          <a:xfrm>
            <a:off x="-34231" y="1449229"/>
            <a:ext cx="10727631" cy="4293483"/>
          </a:xfrm>
          <a:prstGeom prst="rect">
            <a:avLst/>
          </a:prstGeom>
          <a:noFill/>
        </p:spPr>
        <p:txBody>
          <a:bodyPr wrap="square">
            <a:spAutoFit/>
          </a:bodyPr>
          <a:lstStyle/>
          <a:p>
            <a:pPr algn="just"/>
            <a:r>
              <a:rPr lang="pt-BR" b="0" i="0" dirty="0">
                <a:effectLst/>
                <a:latin typeface="+mj-lt"/>
              </a:rPr>
              <a:t>Em uma organização do sistema em camadas, cada uma delas tem uma responsabilidade e funcionalidade específicas. Reforçamos que esse modelo é diferente do padrão MVC, pois é possível modificar suas camadas de forma independente. Por outro lado, </a:t>
            </a:r>
            <a:r>
              <a:rPr lang="pt-BR" b="0" i="1" u="sng" dirty="0">
                <a:effectLst/>
                <a:latin typeface="+mj-lt"/>
              </a:rPr>
              <a:t>no padrão de arquitetura em camadas, as funcionalidades de uma camada dependem dos recursos e serviços disponibilizados pela camada abaixo dela</a:t>
            </a:r>
            <a:r>
              <a:rPr lang="pt-BR" b="0" i="0" dirty="0">
                <a:effectLst/>
                <a:latin typeface="+mj-lt"/>
              </a:rPr>
              <a:t>. São os níveis que fornecem serviços. </a:t>
            </a:r>
          </a:p>
          <a:p>
            <a:pPr algn="just"/>
            <a:endParaRPr lang="pt-BR" dirty="0">
              <a:latin typeface="+mj-lt"/>
            </a:endParaRPr>
          </a:p>
          <a:p>
            <a:pPr algn="l"/>
            <a:r>
              <a:rPr lang="pt-BR" dirty="0">
                <a:latin typeface="+mj-lt"/>
              </a:rPr>
              <a:t>Normalmente </a:t>
            </a:r>
            <a:r>
              <a:rPr lang="pt-BR" b="1" i="1" u="sng" dirty="0">
                <a:latin typeface="+mj-lt"/>
              </a:rPr>
              <a:t>é utilizado em diferentes situações</a:t>
            </a:r>
            <a:r>
              <a:rPr lang="pt-BR" dirty="0">
                <a:latin typeface="+mj-lt"/>
              </a:rPr>
              <a:t>:</a:t>
            </a:r>
          </a:p>
          <a:p>
            <a:pPr algn="l"/>
            <a:endParaRPr lang="pt-BR" dirty="0">
              <a:latin typeface="+mj-lt"/>
            </a:endParaRPr>
          </a:p>
          <a:p>
            <a:pPr algn="l">
              <a:buFont typeface="Arial" panose="020B0604020202020204" pitchFamily="34" charset="0"/>
              <a:buChar char="•"/>
            </a:pPr>
            <a:r>
              <a:rPr lang="pt-BR" dirty="0">
                <a:latin typeface="+mj-lt"/>
              </a:rPr>
              <a:t> Quando desejamos construir um recurso novo a partir de um sistema que já existe.</a:t>
            </a:r>
          </a:p>
          <a:p>
            <a:pPr algn="l">
              <a:buFont typeface="Arial" panose="020B0604020202020204" pitchFamily="34" charset="0"/>
              <a:buChar char="•"/>
            </a:pPr>
            <a:r>
              <a:rPr lang="pt-BR" dirty="0">
                <a:latin typeface="+mj-lt"/>
              </a:rPr>
              <a:t> Quando o desenvolvimento é feito por equipes diferentes, em que cada uma é responsável por uma camada de funcionalidade.</a:t>
            </a:r>
          </a:p>
          <a:p>
            <a:pPr algn="l">
              <a:buFont typeface="Arial" panose="020B0604020202020204" pitchFamily="34" charset="0"/>
              <a:buChar char="•"/>
            </a:pPr>
            <a:r>
              <a:rPr lang="pt-BR" dirty="0">
                <a:latin typeface="+mj-lt"/>
              </a:rPr>
              <a:t> Quando o software tem um requisito de proteção multinível.</a:t>
            </a:r>
          </a:p>
          <a:p>
            <a:pPr algn="just"/>
            <a:endParaRPr lang="pt-BR" b="0" i="0" dirty="0">
              <a:effectLst/>
              <a:latin typeface="+mj-lt"/>
            </a:endParaRPr>
          </a:p>
        </p:txBody>
      </p:sp>
    </p:spTree>
    <p:extLst>
      <p:ext uri="{BB962C8B-B14F-4D97-AF65-F5344CB8AC3E}">
        <p14:creationId xmlns:p14="http://schemas.microsoft.com/office/powerpoint/2010/main" val="1712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E4E015F-6393-FBA1-1626-2C4C77C3BE65}"/>
              </a:ext>
            </a:extLst>
          </p:cNvPr>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Arquitetura Model-</a:t>
            </a:r>
            <a:r>
              <a:rPr lang="pt-BR" sz="4400" b="1" dirty="0" err="1">
                <a:solidFill>
                  <a:schemeClr val="bg1"/>
                </a:solidFill>
              </a:rPr>
              <a:t>View</a:t>
            </a:r>
            <a:r>
              <a:rPr lang="pt-BR" sz="4400" b="1" dirty="0">
                <a:solidFill>
                  <a:schemeClr val="bg1"/>
                </a:solidFill>
              </a:rPr>
              <a:t>-</a:t>
            </a:r>
            <a:r>
              <a:rPr lang="pt-BR" sz="4400" b="1" dirty="0" err="1">
                <a:solidFill>
                  <a:schemeClr val="bg1"/>
                </a:solidFill>
              </a:rPr>
              <a:t>Controller</a:t>
            </a:r>
            <a:r>
              <a:rPr lang="pt-BR" sz="4400" b="1" dirty="0">
                <a:solidFill>
                  <a:schemeClr val="bg1"/>
                </a:solidFill>
              </a:rPr>
              <a:t> (MVC)</a:t>
            </a:r>
          </a:p>
        </p:txBody>
      </p:sp>
      <p:sp>
        <p:nvSpPr>
          <p:cNvPr id="4" name="CaixaDeTexto 3">
            <a:extLst>
              <a:ext uri="{FF2B5EF4-FFF2-40B4-BE49-F238E27FC236}">
                <a16:creationId xmlns:a16="http://schemas.microsoft.com/office/drawing/2014/main" id="{031DF928-D703-0ACB-67A9-3D8549028310}"/>
              </a:ext>
            </a:extLst>
          </p:cNvPr>
          <p:cNvSpPr txBox="1"/>
          <p:nvPr/>
        </p:nvSpPr>
        <p:spPr>
          <a:xfrm>
            <a:off x="2284" y="1620391"/>
            <a:ext cx="10691116" cy="3970318"/>
          </a:xfrm>
          <a:prstGeom prst="rect">
            <a:avLst/>
          </a:prstGeom>
          <a:noFill/>
        </p:spPr>
        <p:txBody>
          <a:bodyPr wrap="square">
            <a:spAutoFit/>
          </a:bodyPr>
          <a:lstStyle/>
          <a:p>
            <a:pPr algn="just"/>
            <a:r>
              <a:rPr lang="pt-BR" b="0" i="0" dirty="0">
                <a:effectLst/>
                <a:latin typeface="+mj-lt"/>
              </a:rPr>
              <a:t>Talvez </a:t>
            </a:r>
            <a:r>
              <a:rPr lang="pt-BR" b="1" i="0" u="sng" dirty="0">
                <a:effectLst/>
                <a:latin typeface="+mj-lt"/>
              </a:rPr>
              <a:t>o padrão MVC seja um dos primeiros a ser conhecido no aprendizado em desenvolvimento web</a:t>
            </a:r>
            <a:r>
              <a:rPr lang="pt-BR" b="0" i="0" dirty="0">
                <a:effectLst/>
                <a:latin typeface="+mj-lt"/>
              </a:rPr>
              <a:t>, </a:t>
            </a:r>
            <a:r>
              <a:rPr lang="pt-BR" b="0" i="1" u="sng" dirty="0">
                <a:effectLst/>
                <a:latin typeface="+mj-lt"/>
              </a:rPr>
              <a:t>pois o padrão é bastante flexível e tem uma alta escalabilidade e </a:t>
            </a:r>
            <a:r>
              <a:rPr lang="pt-BR" b="0" i="1" u="sng" dirty="0" err="1">
                <a:effectLst/>
                <a:latin typeface="+mj-lt"/>
              </a:rPr>
              <a:t>reusabilidade</a:t>
            </a:r>
            <a:r>
              <a:rPr lang="pt-BR" b="0" i="0" dirty="0">
                <a:effectLst/>
                <a:latin typeface="+mj-lt"/>
              </a:rPr>
              <a:t>.</a:t>
            </a:r>
          </a:p>
          <a:p>
            <a:pPr algn="just"/>
            <a:r>
              <a:rPr lang="pt-BR" b="0" i="0" dirty="0">
                <a:effectLst/>
                <a:latin typeface="+mj-lt"/>
              </a:rPr>
              <a:t>A </a:t>
            </a:r>
            <a:r>
              <a:rPr lang="pt-BR" b="0" i="1" u="sng" dirty="0">
                <a:effectLst/>
                <a:latin typeface="+mj-lt"/>
              </a:rPr>
              <a:t>arquitetura MVC faz a separação da apresentação e a interação dos dados do sistema, que é estruturado em três componentes lógicos: model (modelo), </a:t>
            </a:r>
            <a:r>
              <a:rPr lang="pt-BR" b="0" i="1" u="sng" dirty="0" err="1">
                <a:effectLst/>
                <a:latin typeface="+mj-lt"/>
              </a:rPr>
              <a:t>view</a:t>
            </a:r>
            <a:r>
              <a:rPr lang="pt-BR" b="0" i="1" u="sng" dirty="0">
                <a:effectLst/>
                <a:latin typeface="+mj-lt"/>
              </a:rPr>
              <a:t> (visualização, visão ou vista) e </a:t>
            </a:r>
            <a:r>
              <a:rPr lang="pt-BR" b="0" i="1" u="sng" dirty="0" err="1">
                <a:effectLst/>
                <a:latin typeface="+mj-lt"/>
              </a:rPr>
              <a:t>controller</a:t>
            </a:r>
            <a:r>
              <a:rPr lang="pt-BR" b="0" i="1" u="sng" dirty="0">
                <a:effectLst/>
                <a:latin typeface="+mj-lt"/>
              </a:rPr>
              <a:t> (controlador)</a:t>
            </a:r>
            <a:r>
              <a:rPr lang="pt-BR" b="0" i="0" dirty="0">
                <a:effectLst/>
                <a:latin typeface="+mj-lt"/>
              </a:rPr>
              <a:t>. Esses </a:t>
            </a:r>
            <a:r>
              <a:rPr lang="pt-BR" b="0" i="1" u="sng" dirty="0">
                <a:effectLst/>
                <a:latin typeface="+mj-lt"/>
              </a:rPr>
              <a:t>componentes interagem entre si da seguinte maneira</a:t>
            </a:r>
            <a:r>
              <a:rPr lang="pt-BR" b="0" i="0" dirty="0">
                <a:effectLst/>
                <a:latin typeface="+mj-lt"/>
              </a:rPr>
              <a:t>:</a:t>
            </a:r>
          </a:p>
          <a:p>
            <a:pPr algn="just">
              <a:buFont typeface="Arial" panose="020B0604020202020204" pitchFamily="34" charset="0"/>
              <a:buChar char="•"/>
            </a:pPr>
            <a:r>
              <a:rPr lang="pt-BR" b="0" i="0" dirty="0">
                <a:effectLst/>
                <a:latin typeface="+mj-lt"/>
              </a:rPr>
              <a:t> </a:t>
            </a:r>
            <a:r>
              <a:rPr lang="pt-BR" b="1" i="0" dirty="0">
                <a:effectLst/>
                <a:latin typeface="+mj-lt"/>
              </a:rPr>
              <a:t>Model</a:t>
            </a:r>
            <a:r>
              <a:rPr lang="pt-BR" b="0" i="0" dirty="0">
                <a:effectLst/>
                <a:latin typeface="+mj-lt"/>
              </a:rPr>
              <a:t> é responsável por estabelecer as regras de negócio, interagir com o sistema de dados e fazer as operações associadas a esses dados.</a:t>
            </a:r>
          </a:p>
          <a:p>
            <a:pPr algn="just">
              <a:buFont typeface="Arial" panose="020B0604020202020204" pitchFamily="34" charset="0"/>
              <a:buChar char="•"/>
            </a:pPr>
            <a:r>
              <a:rPr lang="pt-BR" b="0" i="0" dirty="0">
                <a:effectLst/>
                <a:latin typeface="+mj-lt"/>
              </a:rPr>
              <a:t> </a:t>
            </a:r>
            <a:r>
              <a:rPr lang="pt-BR" b="1" dirty="0" err="1">
                <a:latin typeface="+mj-lt"/>
              </a:rPr>
              <a:t>View</a:t>
            </a:r>
            <a:r>
              <a:rPr lang="pt-BR" b="0" i="0" dirty="0">
                <a:effectLst/>
                <a:latin typeface="+mj-lt"/>
              </a:rPr>
              <a:t> define e gerencia como os dados são apresentados ao usuário.</a:t>
            </a:r>
          </a:p>
          <a:p>
            <a:pPr algn="just">
              <a:buFont typeface="Arial" panose="020B0604020202020204" pitchFamily="34" charset="0"/>
              <a:buChar char="•"/>
            </a:pPr>
            <a:r>
              <a:rPr lang="pt-BR" b="0" i="0" dirty="0">
                <a:effectLst/>
                <a:latin typeface="+mj-lt"/>
              </a:rPr>
              <a:t> </a:t>
            </a:r>
            <a:r>
              <a:rPr lang="pt-BR" b="1" dirty="0" err="1">
                <a:latin typeface="+mj-lt"/>
              </a:rPr>
              <a:t>Controller</a:t>
            </a:r>
            <a:r>
              <a:rPr lang="pt-BR" b="0" i="0" dirty="0">
                <a:effectLst/>
                <a:latin typeface="+mj-lt"/>
              </a:rPr>
              <a:t> é a camada intermediária entre model e </a:t>
            </a:r>
            <a:r>
              <a:rPr lang="pt-BR" b="0" i="0" dirty="0" err="1">
                <a:effectLst/>
                <a:latin typeface="+mj-lt"/>
              </a:rPr>
              <a:t>view</a:t>
            </a:r>
            <a:r>
              <a:rPr lang="pt-BR" b="0" i="0" dirty="0">
                <a:effectLst/>
                <a:latin typeface="+mj-lt"/>
              </a:rPr>
              <a:t>, interage com o usuário (por meio de teclas, cliques do mouse, requisições etc.) e é responsável por responder de acordo.</a:t>
            </a:r>
          </a:p>
          <a:p>
            <a:pPr algn="just"/>
            <a:endParaRPr lang="pt-BR" b="0" i="0" dirty="0">
              <a:effectLst/>
              <a:latin typeface="+mj-lt"/>
            </a:endParaRPr>
          </a:p>
        </p:txBody>
      </p:sp>
    </p:spTree>
    <p:extLst>
      <p:ext uri="{BB962C8B-B14F-4D97-AF65-F5344CB8AC3E}">
        <p14:creationId xmlns:p14="http://schemas.microsoft.com/office/powerpoint/2010/main" val="1120036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56EFD99-9A89-60A1-CFCF-CA95D65F0D4C}"/>
              </a:ext>
            </a:extLst>
          </p:cNvPr>
          <p:cNvSpPr txBox="1"/>
          <p:nvPr/>
        </p:nvSpPr>
        <p:spPr>
          <a:xfrm>
            <a:off x="1530276" y="2679"/>
            <a:ext cx="7272808" cy="1446550"/>
          </a:xfrm>
          <a:prstGeom prst="rect">
            <a:avLst/>
          </a:prstGeom>
          <a:solidFill>
            <a:srgbClr val="0FADD0"/>
          </a:solidFill>
        </p:spPr>
        <p:txBody>
          <a:bodyPr wrap="square" rtlCol="0">
            <a:spAutoFit/>
          </a:bodyPr>
          <a:lstStyle/>
          <a:p>
            <a:pPr algn="ctr"/>
            <a:r>
              <a:rPr lang="pt-BR" sz="4400" b="1" dirty="0">
                <a:solidFill>
                  <a:schemeClr val="bg1"/>
                </a:solidFill>
              </a:rPr>
              <a:t>Arquitetura Orientada a Serviços (SOA)</a:t>
            </a:r>
          </a:p>
        </p:txBody>
      </p:sp>
      <p:sp>
        <p:nvSpPr>
          <p:cNvPr id="4" name="CaixaDeTexto 3">
            <a:extLst>
              <a:ext uri="{FF2B5EF4-FFF2-40B4-BE49-F238E27FC236}">
                <a16:creationId xmlns:a16="http://schemas.microsoft.com/office/drawing/2014/main" id="{EF051667-0940-8968-E89B-27FD245BAD74}"/>
              </a:ext>
            </a:extLst>
          </p:cNvPr>
          <p:cNvSpPr txBox="1"/>
          <p:nvPr/>
        </p:nvSpPr>
        <p:spPr>
          <a:xfrm>
            <a:off x="-35320" y="1475064"/>
            <a:ext cx="10728720" cy="4293483"/>
          </a:xfrm>
          <a:prstGeom prst="rect">
            <a:avLst/>
          </a:prstGeom>
          <a:noFill/>
        </p:spPr>
        <p:txBody>
          <a:bodyPr wrap="square">
            <a:spAutoFit/>
          </a:bodyPr>
          <a:lstStyle/>
          <a:p>
            <a:pPr algn="just"/>
            <a:r>
              <a:rPr lang="pt-BR" b="0" i="0" dirty="0">
                <a:effectLst/>
                <a:latin typeface="+mj-lt"/>
              </a:rPr>
              <a:t>Neste padrão, </a:t>
            </a:r>
            <a:r>
              <a:rPr lang="pt-BR" b="1" i="0" u="sng" dirty="0">
                <a:effectLst/>
                <a:latin typeface="+mj-lt"/>
              </a:rPr>
              <a:t>o sistema é dividido em serviços independentes</a:t>
            </a:r>
            <a:r>
              <a:rPr lang="pt-BR" b="0" i="0" dirty="0">
                <a:effectLst/>
                <a:latin typeface="+mj-lt"/>
              </a:rPr>
              <a:t>, sendo cada serviço responsável por uma funcionalidade específica. Em seguida, há o desenvolvimento de interfaces bem definidas para que o diálogo entre os serviços ocorra sem precisar depender de uma linguagem ou plataforma.</a:t>
            </a:r>
          </a:p>
          <a:p>
            <a:pPr algn="just"/>
            <a:endParaRPr lang="pt-BR" b="0" i="0" dirty="0">
              <a:effectLst/>
              <a:latin typeface="+mj-lt"/>
            </a:endParaRPr>
          </a:p>
          <a:p>
            <a:pPr algn="just"/>
            <a:r>
              <a:rPr lang="pt-BR" b="0" i="0" dirty="0">
                <a:effectLst/>
                <a:latin typeface="+mj-lt"/>
              </a:rPr>
              <a:t>A ideia é que um software preste um serviço para outro serviço. Mas o que são os serviços?</a:t>
            </a:r>
          </a:p>
          <a:p>
            <a:pPr algn="just"/>
            <a:endParaRPr lang="pt-BR" b="1" i="0" dirty="0">
              <a:effectLst/>
              <a:latin typeface="+mj-lt"/>
            </a:endParaRPr>
          </a:p>
          <a:p>
            <a:pPr algn="just"/>
            <a:r>
              <a:rPr lang="pt-BR" b="1" i="0" dirty="0">
                <a:effectLst/>
                <a:latin typeface="+mj-lt"/>
              </a:rPr>
              <a:t>Um serviço é uma função independente e bem definida que representa uma unidade de funcionalidade de um negócio.</a:t>
            </a:r>
            <a:r>
              <a:rPr lang="pt-BR" b="0" i="0" dirty="0">
                <a:effectLst/>
                <a:latin typeface="+mj-lt"/>
              </a:rPr>
              <a:t> Entre as características da arquitetura orientada a serviços, </a:t>
            </a:r>
            <a:r>
              <a:rPr lang="pt-BR" b="0" i="1" u="sng" dirty="0">
                <a:effectLst/>
                <a:latin typeface="+mj-lt"/>
              </a:rPr>
              <a:t>cada serviço pode trocar informações com outro serviço</a:t>
            </a:r>
            <a:r>
              <a:rPr lang="pt-BR" b="0" i="0" dirty="0">
                <a:effectLst/>
                <a:latin typeface="+mj-lt"/>
              </a:rPr>
              <a:t>. Um serviço também é </a:t>
            </a:r>
            <a:r>
              <a:rPr lang="pt-BR" b="0" i="1" dirty="0" err="1">
                <a:effectLst/>
                <a:latin typeface="+mj-lt"/>
              </a:rPr>
              <a:t>stateless</a:t>
            </a:r>
            <a:r>
              <a:rPr lang="pt-BR" b="0" i="0" dirty="0">
                <a:effectLst/>
                <a:latin typeface="+mj-lt"/>
              </a:rPr>
              <a:t>, ou seja, é sem estado e não depende do estado de outro serviço.</a:t>
            </a:r>
          </a:p>
          <a:p>
            <a:pPr algn="just"/>
            <a:endParaRPr lang="pt-BR" dirty="0">
              <a:latin typeface="+mj-lt"/>
            </a:endParaRPr>
          </a:p>
          <a:p>
            <a:pPr algn="just"/>
            <a:endParaRPr lang="pt-BR" dirty="0">
              <a:latin typeface="+mj-lt"/>
            </a:endParaRPr>
          </a:p>
        </p:txBody>
      </p:sp>
    </p:spTree>
    <p:extLst>
      <p:ext uri="{BB962C8B-B14F-4D97-AF65-F5344CB8AC3E}">
        <p14:creationId xmlns:p14="http://schemas.microsoft.com/office/powerpoint/2010/main" val="267051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80064EE-6677-DE56-3F86-441D10DEEF08}"/>
              </a:ext>
            </a:extLst>
          </p:cNvPr>
          <p:cNvSpPr txBox="1"/>
          <p:nvPr/>
        </p:nvSpPr>
        <p:spPr>
          <a:xfrm>
            <a:off x="1350256" y="0"/>
            <a:ext cx="7992888" cy="769441"/>
          </a:xfrm>
          <a:prstGeom prst="rect">
            <a:avLst/>
          </a:prstGeom>
          <a:solidFill>
            <a:srgbClr val="0FADD0"/>
          </a:solidFill>
        </p:spPr>
        <p:txBody>
          <a:bodyPr wrap="square" rtlCol="0">
            <a:spAutoFit/>
          </a:bodyPr>
          <a:lstStyle/>
          <a:p>
            <a:pPr algn="ctr"/>
            <a:r>
              <a:rPr lang="pt-BR" sz="4400" b="1" dirty="0">
                <a:solidFill>
                  <a:schemeClr val="bg1"/>
                </a:solidFill>
              </a:rPr>
              <a:t>Arquitetura monolítica</a:t>
            </a:r>
          </a:p>
        </p:txBody>
      </p:sp>
      <p:sp>
        <p:nvSpPr>
          <p:cNvPr id="4" name="CaixaDeTexto 3">
            <a:extLst>
              <a:ext uri="{FF2B5EF4-FFF2-40B4-BE49-F238E27FC236}">
                <a16:creationId xmlns:a16="http://schemas.microsoft.com/office/drawing/2014/main" id="{9235F63D-393F-9077-D601-87FF9BA15DF6}"/>
              </a:ext>
            </a:extLst>
          </p:cNvPr>
          <p:cNvSpPr txBox="1"/>
          <p:nvPr/>
        </p:nvSpPr>
        <p:spPr>
          <a:xfrm>
            <a:off x="18940" y="1044327"/>
            <a:ext cx="10683277" cy="3323987"/>
          </a:xfrm>
          <a:prstGeom prst="rect">
            <a:avLst/>
          </a:prstGeom>
          <a:noFill/>
        </p:spPr>
        <p:txBody>
          <a:bodyPr wrap="square">
            <a:spAutoFit/>
          </a:bodyPr>
          <a:lstStyle/>
          <a:p>
            <a:pPr algn="just"/>
            <a:r>
              <a:rPr lang="pt-BR" b="0" i="0" dirty="0">
                <a:effectLst/>
                <a:latin typeface="+mj-lt"/>
              </a:rPr>
              <a:t>É um único bloco criado de forma vertical com todos os componentes, funcionalidades e estruturas implementadas em conjunto, isso significa que nesse bloco as funcionalidades podem rodar em um único processo, ou se for modularizado, todas as camadas do software são interdependentes. Cada parte do software modificada pode interferir no comportamento do todo. </a:t>
            </a:r>
          </a:p>
          <a:p>
            <a:pPr algn="just"/>
            <a:endParaRPr lang="pt-BR" u="sng" dirty="0">
              <a:latin typeface="+mj-lt"/>
            </a:endParaRPr>
          </a:p>
          <a:p>
            <a:pPr algn="just"/>
            <a:r>
              <a:rPr lang="pt-BR" b="1" i="1" u="sng" dirty="0">
                <a:effectLst/>
                <a:latin typeface="+mj-lt"/>
              </a:rPr>
              <a:t>Podemos agrupar os sistemas monolíticos que surgem frequentemente em três tipos</a:t>
            </a:r>
            <a:r>
              <a:rPr lang="pt-BR" b="0" i="0" dirty="0">
                <a:effectLst/>
                <a:latin typeface="+mj-lt"/>
              </a:rPr>
              <a:t>: </a:t>
            </a:r>
            <a:r>
              <a:rPr lang="pt-BR" b="0" i="0" dirty="0">
                <a:effectLst>
                  <a:outerShdw blurRad="38100" dist="38100" dir="2700000" algn="tl">
                    <a:srgbClr val="000000">
                      <a:alpha val="43137"/>
                    </a:srgbClr>
                  </a:outerShdw>
                </a:effectLst>
                <a:latin typeface="+mj-lt"/>
              </a:rPr>
              <a:t>sistema monolítico com um único processo, sistema monolítico modular e sistema monolítico distribuído</a:t>
            </a:r>
            <a:r>
              <a:rPr lang="pt-BR" b="0" i="0" dirty="0">
                <a:effectLst/>
                <a:latin typeface="+mj-lt"/>
              </a:rPr>
              <a:t>. </a:t>
            </a:r>
            <a:r>
              <a:rPr lang="pt-BR" b="1" i="1" u="sng" dirty="0">
                <a:latin typeface="+mj-lt"/>
              </a:rPr>
              <a:t>É um modelo tradicional de desenvolvimento de software que usa uma base de código para executar várias funções comerciais</a:t>
            </a:r>
            <a:r>
              <a:rPr lang="pt-BR" b="0" i="0" dirty="0">
                <a:solidFill>
                  <a:srgbClr val="474747"/>
                </a:solidFill>
                <a:effectLst/>
                <a:latin typeface="Google Sans"/>
              </a:rPr>
              <a:t>.</a:t>
            </a:r>
            <a:endParaRPr lang="pt-BR" b="0" i="0" dirty="0">
              <a:effectLst/>
              <a:latin typeface="+mj-lt"/>
            </a:endParaRPr>
          </a:p>
        </p:txBody>
      </p:sp>
    </p:spTree>
    <p:extLst>
      <p:ext uri="{BB962C8B-B14F-4D97-AF65-F5344CB8AC3E}">
        <p14:creationId xmlns:p14="http://schemas.microsoft.com/office/powerpoint/2010/main" val="33157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FF0B742-78B6-DB47-4373-6D3C2C061556}"/>
              </a:ext>
            </a:extLst>
          </p:cNvPr>
          <p:cNvSpPr txBox="1"/>
          <p:nvPr/>
        </p:nvSpPr>
        <p:spPr>
          <a:xfrm>
            <a:off x="0" y="0"/>
            <a:ext cx="10693400" cy="4939814"/>
          </a:xfrm>
          <a:prstGeom prst="rect">
            <a:avLst/>
          </a:prstGeom>
          <a:noFill/>
        </p:spPr>
        <p:txBody>
          <a:bodyPr wrap="square">
            <a:spAutoFit/>
          </a:bodyPr>
          <a:lstStyle/>
          <a:p>
            <a:pPr algn="just"/>
            <a:r>
              <a:rPr lang="pt-BR" b="1" i="0" dirty="0">
                <a:effectLst/>
                <a:latin typeface="+mj-lt"/>
              </a:rPr>
              <a:t>As vantagens são muito interessantes para determinados negócios</a:t>
            </a:r>
            <a:r>
              <a:rPr lang="pt-BR" b="0" i="0" dirty="0">
                <a:effectLst/>
                <a:latin typeface="+mj-lt"/>
              </a:rPr>
              <a:t> como:</a:t>
            </a:r>
          </a:p>
          <a:p>
            <a:pPr algn="just"/>
            <a:endParaRPr lang="pt-BR" b="0" i="0" dirty="0">
              <a:effectLst/>
              <a:latin typeface="+mj-lt"/>
            </a:endParaRPr>
          </a:p>
          <a:p>
            <a:pPr algn="just">
              <a:buFont typeface="Arial" panose="020B0604020202020204" pitchFamily="34" charset="0"/>
              <a:buChar char="•"/>
            </a:pPr>
            <a:r>
              <a:rPr lang="pt-BR" b="0" i="0" dirty="0">
                <a:effectLst>
                  <a:outerShdw blurRad="38100" dist="38100" dir="2700000" algn="tl">
                    <a:srgbClr val="000000">
                      <a:alpha val="43137"/>
                    </a:srgbClr>
                  </a:outerShdw>
                </a:effectLst>
                <a:latin typeface="+mj-lt"/>
              </a:rPr>
              <a:t> Menor complexidade de implementação.</a:t>
            </a:r>
          </a:p>
          <a:p>
            <a:pPr algn="just">
              <a:buFont typeface="Arial" panose="020B0604020202020204" pitchFamily="34" charset="0"/>
              <a:buChar char="•"/>
            </a:pPr>
            <a:r>
              <a:rPr lang="pt-BR" b="0" i="0" dirty="0">
                <a:effectLst>
                  <a:outerShdw blurRad="38100" dist="38100" dir="2700000" algn="tl">
                    <a:srgbClr val="000000">
                      <a:alpha val="43137"/>
                    </a:srgbClr>
                  </a:outerShdw>
                </a:effectLst>
                <a:latin typeface="+mj-lt"/>
              </a:rPr>
              <a:t> Deployment (implantação) de uma unidade, um pacote em produção.</a:t>
            </a:r>
          </a:p>
          <a:p>
            <a:pPr algn="just">
              <a:buFont typeface="Arial" panose="020B0604020202020204" pitchFamily="34" charset="0"/>
              <a:buChar char="•"/>
            </a:pPr>
            <a:r>
              <a:rPr lang="pt-BR" b="0" i="0" dirty="0">
                <a:effectLst>
                  <a:outerShdw blurRad="38100" dist="38100" dir="2700000" algn="tl">
                    <a:srgbClr val="000000">
                      <a:alpha val="43137"/>
                    </a:srgbClr>
                  </a:outerShdw>
                </a:effectLst>
                <a:latin typeface="+mj-lt"/>
              </a:rPr>
              <a:t> Desenvolvimento rápido, pois permite a execução de uma aplicação por uma equipe menor, a viabilização de um MVP (produto mínimo viável) ou mesmo uma prova de conceito com mais velocidade.</a:t>
            </a:r>
          </a:p>
          <a:p>
            <a:pPr algn="just"/>
            <a:endParaRPr lang="pt-BR" b="0" i="1" u="sng" dirty="0">
              <a:effectLst/>
              <a:latin typeface="+mj-lt"/>
            </a:endParaRPr>
          </a:p>
          <a:p>
            <a:pPr algn="just"/>
            <a:r>
              <a:rPr lang="pt-BR" b="0" i="1" u="sng" dirty="0">
                <a:effectLst/>
                <a:latin typeface="+mj-lt"/>
              </a:rPr>
              <a:t>Já imaginou desenvolver novas funcionalidades em um monolito de sistema de pagamento em </a:t>
            </a:r>
            <a:r>
              <a:rPr lang="pt-BR" b="0" i="1" u="sng" dirty="0" err="1">
                <a:effectLst/>
                <a:latin typeface="+mj-lt"/>
              </a:rPr>
              <a:t>Cobol</a:t>
            </a:r>
            <a:r>
              <a:rPr lang="pt-BR" b="0" i="0" dirty="0">
                <a:effectLst/>
                <a:latin typeface="+mj-lt"/>
              </a:rPr>
              <a:t>?</a:t>
            </a:r>
          </a:p>
          <a:p>
            <a:pPr algn="just"/>
            <a:endParaRPr lang="pt-BR" b="0" i="0" dirty="0">
              <a:effectLst/>
              <a:latin typeface="+mj-lt"/>
            </a:endParaRPr>
          </a:p>
          <a:p>
            <a:pPr algn="just"/>
            <a:r>
              <a:rPr lang="pt-BR" b="0" i="0" dirty="0">
                <a:effectLst/>
                <a:latin typeface="+mj-lt"/>
              </a:rPr>
              <a:t>É por conta de alguns dos fatores citados que sistemas monolíticos são entendidos como legados e que a arquitetura monolítica é vista como ultrapassada por algumas pessoas na comunidade de tecnologia. Todavia, sabemos que </a:t>
            </a:r>
            <a:r>
              <a:rPr lang="pt-BR" b="1" i="0" dirty="0">
                <a:effectLst/>
                <a:latin typeface="+mj-lt"/>
              </a:rPr>
              <a:t>nem tudo são microsserviços</a:t>
            </a:r>
            <a:r>
              <a:rPr lang="pt-BR" b="0" i="0" dirty="0">
                <a:effectLst/>
                <a:latin typeface="+mj-lt"/>
              </a:rPr>
              <a:t> e que o sucesso ou fracasso da implementação da arquitetura vai depender do entendimento do problema a ser resolvido.</a:t>
            </a:r>
          </a:p>
        </p:txBody>
      </p:sp>
    </p:spTree>
    <p:extLst>
      <p:ext uri="{BB962C8B-B14F-4D97-AF65-F5344CB8AC3E}">
        <p14:creationId xmlns:p14="http://schemas.microsoft.com/office/powerpoint/2010/main" val="196440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D02DBDE-E629-B04C-3A1A-21FFB444D765}"/>
              </a:ext>
            </a:extLst>
          </p:cNvPr>
          <p:cNvSpPr txBox="1"/>
          <p:nvPr/>
        </p:nvSpPr>
        <p:spPr>
          <a:xfrm>
            <a:off x="0" y="1692399"/>
            <a:ext cx="10693400" cy="3647152"/>
          </a:xfrm>
          <a:prstGeom prst="rect">
            <a:avLst/>
          </a:prstGeom>
          <a:noFill/>
        </p:spPr>
        <p:txBody>
          <a:bodyPr wrap="square">
            <a:spAutoFit/>
          </a:bodyPr>
          <a:lstStyle/>
          <a:p>
            <a:pPr algn="just"/>
            <a:r>
              <a:rPr lang="pt-BR" b="0" i="1" u="sng" dirty="0" err="1">
                <a:effectLst/>
                <a:latin typeface="+mj-lt"/>
              </a:rPr>
              <a:t>Microsserviços</a:t>
            </a:r>
            <a:r>
              <a:rPr lang="pt-BR" b="0" i="1" u="sng" dirty="0">
                <a:effectLst/>
                <a:latin typeface="+mj-lt"/>
              </a:rPr>
              <a:t> são aplicações distribuídas, compostas por diversas aplicações menores para criar sistemas complexos</a:t>
            </a:r>
            <a:r>
              <a:rPr lang="pt-BR" b="0" i="0" dirty="0">
                <a:effectLst/>
                <a:latin typeface="+mj-lt"/>
              </a:rPr>
              <a:t>. </a:t>
            </a:r>
            <a:r>
              <a:rPr lang="pt-BR" b="0" i="1" u="sng" dirty="0">
                <a:effectLst/>
                <a:latin typeface="+mj-lt"/>
              </a:rPr>
              <a:t>Cada serviço atua de forma independente e sua modelagem tem como base um domínio de negócios</a:t>
            </a:r>
            <a:r>
              <a:rPr lang="pt-BR" b="0" i="0" dirty="0">
                <a:effectLst/>
                <a:latin typeface="+mj-lt"/>
              </a:rPr>
              <a:t>. </a:t>
            </a:r>
            <a:r>
              <a:rPr lang="pt-BR" b="1" i="1" dirty="0">
                <a:effectLst/>
                <a:latin typeface="+mj-lt"/>
              </a:rPr>
              <a:t>Permite o uso de diferentes tecnologias e linguagens</a:t>
            </a:r>
            <a:r>
              <a:rPr lang="pt-BR" b="0" i="0" dirty="0">
                <a:effectLst/>
                <a:latin typeface="+mj-lt"/>
              </a:rPr>
              <a:t>. </a:t>
            </a:r>
          </a:p>
          <a:p>
            <a:pPr algn="just"/>
            <a:endParaRPr lang="pt-BR" dirty="0">
              <a:latin typeface="+mj-lt"/>
            </a:endParaRPr>
          </a:p>
          <a:p>
            <a:pPr algn="just"/>
            <a:r>
              <a:rPr lang="pt-BR" b="0" i="0" dirty="0">
                <a:effectLst/>
                <a:latin typeface="+mj-lt"/>
              </a:rPr>
              <a:t>Os </a:t>
            </a:r>
            <a:r>
              <a:rPr lang="pt-BR" b="0" i="1" u="sng" dirty="0" err="1">
                <a:effectLst/>
                <a:latin typeface="+mj-lt"/>
              </a:rPr>
              <a:t>microsserviços</a:t>
            </a:r>
            <a:r>
              <a:rPr lang="pt-BR" b="0" i="1" u="sng" dirty="0">
                <a:effectLst/>
                <a:latin typeface="+mj-lt"/>
              </a:rPr>
              <a:t> facilitam a escalabilidade e a mobilidade do sistema</a:t>
            </a:r>
            <a:r>
              <a:rPr lang="pt-BR" b="0" i="0" dirty="0">
                <a:effectLst/>
                <a:latin typeface="+mj-lt"/>
              </a:rPr>
              <a:t>. Em contrapartida, as exigências para sua implementação são maiores, pois os custos e a complexidade de implantação e manutenção são altos. A pergunta a se fazer nesses casos é: “A complexidade da arquitetura de </a:t>
            </a:r>
            <a:r>
              <a:rPr lang="pt-BR" b="0" i="0" dirty="0" err="1">
                <a:effectLst/>
                <a:latin typeface="+mj-lt"/>
              </a:rPr>
              <a:t>microsserviços</a:t>
            </a:r>
            <a:r>
              <a:rPr lang="pt-BR" b="0" i="0" dirty="0">
                <a:effectLst/>
                <a:latin typeface="+mj-lt"/>
              </a:rPr>
              <a:t> é justificada?”.</a:t>
            </a:r>
          </a:p>
          <a:p>
            <a:pPr algn="just"/>
            <a:endParaRPr lang="pt-BR" b="0" i="0" dirty="0">
              <a:effectLst/>
              <a:latin typeface="+mj-lt"/>
            </a:endParaRPr>
          </a:p>
          <a:p>
            <a:pPr algn="just"/>
            <a:endParaRPr lang="pt-BR" b="0" i="0" dirty="0">
              <a:effectLst/>
              <a:latin typeface="+mj-lt"/>
            </a:endParaRPr>
          </a:p>
          <a:p>
            <a:pPr algn="just"/>
            <a:endParaRPr lang="pt-BR" b="0" i="0" dirty="0">
              <a:effectLst/>
              <a:latin typeface="+mj-lt"/>
            </a:endParaRPr>
          </a:p>
        </p:txBody>
      </p:sp>
      <p:sp>
        <p:nvSpPr>
          <p:cNvPr id="4" name="CaixaDeTexto 3">
            <a:extLst>
              <a:ext uri="{FF2B5EF4-FFF2-40B4-BE49-F238E27FC236}">
                <a16:creationId xmlns:a16="http://schemas.microsoft.com/office/drawing/2014/main" id="{59E4499C-5642-1C48-1E82-FB1DEC4CB016}"/>
              </a:ext>
            </a:extLst>
          </p:cNvPr>
          <p:cNvSpPr txBox="1"/>
          <p:nvPr/>
        </p:nvSpPr>
        <p:spPr>
          <a:xfrm>
            <a:off x="1350256" y="0"/>
            <a:ext cx="7992888" cy="1446550"/>
          </a:xfrm>
          <a:prstGeom prst="rect">
            <a:avLst/>
          </a:prstGeom>
          <a:solidFill>
            <a:srgbClr val="0FADD0"/>
          </a:solidFill>
        </p:spPr>
        <p:txBody>
          <a:bodyPr wrap="square" rtlCol="0">
            <a:spAutoFit/>
          </a:bodyPr>
          <a:lstStyle/>
          <a:p>
            <a:pPr algn="ctr"/>
            <a:r>
              <a:rPr lang="pt-BR" sz="4400" b="1" dirty="0">
                <a:solidFill>
                  <a:schemeClr val="bg1"/>
                </a:solidFill>
              </a:rPr>
              <a:t>Arquitetura baseada em Microsserviços</a:t>
            </a:r>
          </a:p>
        </p:txBody>
      </p:sp>
    </p:spTree>
    <p:extLst>
      <p:ext uri="{BB962C8B-B14F-4D97-AF65-F5344CB8AC3E}">
        <p14:creationId xmlns:p14="http://schemas.microsoft.com/office/powerpoint/2010/main" val="430477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2A78248-9EE8-A75E-ACC4-65D816B9BC6A}"/>
              </a:ext>
            </a:extLst>
          </p:cNvPr>
          <p:cNvSpPr txBox="1"/>
          <p:nvPr/>
        </p:nvSpPr>
        <p:spPr>
          <a:xfrm>
            <a:off x="1350256" y="0"/>
            <a:ext cx="7992888" cy="769441"/>
          </a:xfrm>
          <a:prstGeom prst="rect">
            <a:avLst/>
          </a:prstGeom>
          <a:solidFill>
            <a:srgbClr val="0FADD0"/>
          </a:solidFill>
        </p:spPr>
        <p:txBody>
          <a:bodyPr wrap="square" rtlCol="0">
            <a:spAutoFit/>
          </a:bodyPr>
          <a:lstStyle/>
          <a:p>
            <a:pPr algn="ctr"/>
            <a:r>
              <a:rPr lang="pt-BR" sz="4400" b="1" dirty="0">
                <a:solidFill>
                  <a:schemeClr val="bg1"/>
                </a:solidFill>
              </a:rPr>
              <a:t>Arquitetura Hexagonal</a:t>
            </a:r>
          </a:p>
        </p:txBody>
      </p:sp>
      <p:sp>
        <p:nvSpPr>
          <p:cNvPr id="4" name="CaixaDeTexto 3">
            <a:extLst>
              <a:ext uri="{FF2B5EF4-FFF2-40B4-BE49-F238E27FC236}">
                <a16:creationId xmlns:a16="http://schemas.microsoft.com/office/drawing/2014/main" id="{97B6000D-AAFF-4775-04F0-5D639B6E2061}"/>
              </a:ext>
            </a:extLst>
          </p:cNvPr>
          <p:cNvSpPr txBox="1"/>
          <p:nvPr/>
        </p:nvSpPr>
        <p:spPr>
          <a:xfrm>
            <a:off x="0" y="1404367"/>
            <a:ext cx="10693400" cy="3000821"/>
          </a:xfrm>
          <a:prstGeom prst="rect">
            <a:avLst/>
          </a:prstGeom>
          <a:noFill/>
        </p:spPr>
        <p:txBody>
          <a:bodyPr wrap="square">
            <a:spAutoFit/>
          </a:bodyPr>
          <a:lstStyle/>
          <a:p>
            <a:pPr algn="just"/>
            <a:r>
              <a:rPr lang="pt-BR" b="0" i="0" dirty="0">
                <a:effectLst/>
                <a:latin typeface="+mj-lt"/>
              </a:rPr>
              <a:t>O </a:t>
            </a:r>
            <a:r>
              <a:rPr lang="pt-BR" b="1" i="0" dirty="0">
                <a:effectLst/>
                <a:latin typeface="+mj-lt"/>
              </a:rPr>
              <a:t>padrão de arquitetura hexagonal</a:t>
            </a:r>
            <a:r>
              <a:rPr lang="pt-BR" b="0" i="0" dirty="0">
                <a:effectLst/>
                <a:latin typeface="+mj-lt"/>
              </a:rPr>
              <a:t>, ou </a:t>
            </a:r>
            <a:r>
              <a:rPr lang="pt-BR" b="1" i="0" dirty="0" err="1">
                <a:effectLst/>
                <a:latin typeface="+mj-lt"/>
              </a:rPr>
              <a:t>ports</a:t>
            </a:r>
            <a:r>
              <a:rPr lang="pt-BR" b="1" i="0" dirty="0">
                <a:effectLst/>
                <a:latin typeface="+mj-lt"/>
              </a:rPr>
              <a:t> </a:t>
            </a:r>
            <a:r>
              <a:rPr lang="pt-BR" b="1" i="0" dirty="0" err="1">
                <a:effectLst/>
                <a:latin typeface="+mj-lt"/>
              </a:rPr>
              <a:t>and</a:t>
            </a:r>
            <a:r>
              <a:rPr lang="pt-BR" b="1" i="0" dirty="0">
                <a:effectLst/>
                <a:latin typeface="+mj-lt"/>
              </a:rPr>
              <a:t> </a:t>
            </a:r>
            <a:r>
              <a:rPr lang="pt-BR" b="1" i="0" dirty="0" err="1">
                <a:effectLst/>
                <a:latin typeface="+mj-lt"/>
              </a:rPr>
              <a:t>adapters</a:t>
            </a:r>
            <a:r>
              <a:rPr lang="pt-BR" b="1" i="0" dirty="0">
                <a:effectLst/>
                <a:latin typeface="+mj-lt"/>
              </a:rPr>
              <a:t> </a:t>
            </a:r>
            <a:r>
              <a:rPr lang="pt-BR" b="0" i="0" dirty="0">
                <a:effectLst/>
                <a:latin typeface="+mj-lt"/>
              </a:rPr>
              <a:t>(</a:t>
            </a:r>
            <a:r>
              <a:rPr lang="pt-BR" b="1" i="0" dirty="0">
                <a:effectLst/>
                <a:latin typeface="+mj-lt"/>
              </a:rPr>
              <a:t>portas e adaptadores</a:t>
            </a:r>
            <a:r>
              <a:rPr lang="pt-BR" b="0" i="0" dirty="0">
                <a:effectLst/>
                <a:latin typeface="+mj-lt"/>
              </a:rPr>
              <a:t>, em tradução literal), </a:t>
            </a:r>
            <a:r>
              <a:rPr lang="pt-BR" b="0" i="1" u="sng" dirty="0">
                <a:effectLst/>
                <a:latin typeface="+mj-lt"/>
              </a:rPr>
              <a:t>trata separadamente a lógica de negócio e a lógica de implementação</a:t>
            </a:r>
            <a:r>
              <a:rPr lang="pt-BR" b="0" i="0" dirty="0">
                <a:effectLst/>
                <a:latin typeface="+mj-lt"/>
              </a:rPr>
              <a:t>. A arquitetura hexagonal é bastante útil pois </a:t>
            </a:r>
            <a:r>
              <a:rPr lang="pt-BR" b="0" i="1" u="sng" dirty="0">
                <a:effectLst/>
                <a:latin typeface="+mj-lt"/>
              </a:rPr>
              <a:t>desacopla a aplicação do ambiente através dos conceitos de portas e adaptadores, facilitando a manutenção e integração com outros componentes da aplicação</a:t>
            </a:r>
            <a:r>
              <a:rPr lang="pt-BR" b="0" i="0" dirty="0">
                <a:effectLst/>
                <a:latin typeface="+mj-lt"/>
              </a:rPr>
              <a:t>.</a:t>
            </a:r>
          </a:p>
          <a:p>
            <a:pPr algn="just"/>
            <a:endParaRPr lang="pt-BR" b="0" i="0" dirty="0">
              <a:effectLst>
                <a:outerShdw blurRad="38100" dist="38100" dir="2700000" algn="tl">
                  <a:srgbClr val="000000">
                    <a:alpha val="43137"/>
                  </a:srgbClr>
                </a:outerShdw>
              </a:effectLst>
              <a:latin typeface="+mj-lt"/>
            </a:endParaRPr>
          </a:p>
          <a:p>
            <a:pPr algn="just"/>
            <a:r>
              <a:rPr lang="pt-BR" b="0" i="1" u="sng" dirty="0">
                <a:effectLst/>
                <a:latin typeface="+mj-lt"/>
              </a:rPr>
              <a:t>A premissa da arquitetura hexagonal é proteger a camada de domínio no centro e permitir sua conexão com o mundo externo através de uma interface padrão, apenas substituindo o adaptador que utilizar, ou seja, se você precisar integrar seu sistema com uma biblioteca, infraestrutura etc</a:t>
            </a:r>
            <a:r>
              <a:rPr lang="pt-BR" b="0" i="0" dirty="0">
                <a:effectLst/>
                <a:latin typeface="+mj-lt"/>
              </a:rPr>
              <a:t>.</a:t>
            </a:r>
          </a:p>
        </p:txBody>
      </p:sp>
    </p:spTree>
    <p:extLst>
      <p:ext uri="{BB962C8B-B14F-4D97-AF65-F5344CB8AC3E}">
        <p14:creationId xmlns:p14="http://schemas.microsoft.com/office/powerpoint/2010/main" val="121211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705B48F-62B9-C9E2-E52D-0FC9F01F152E}"/>
              </a:ext>
            </a:extLst>
          </p:cNvPr>
          <p:cNvSpPr txBox="1"/>
          <p:nvPr/>
        </p:nvSpPr>
        <p:spPr>
          <a:xfrm>
            <a:off x="32224" y="1620391"/>
            <a:ext cx="10669267" cy="5262979"/>
          </a:xfrm>
          <a:prstGeom prst="rect">
            <a:avLst/>
          </a:prstGeom>
          <a:noFill/>
        </p:spPr>
        <p:txBody>
          <a:bodyPr wrap="square">
            <a:spAutoFit/>
          </a:bodyPr>
          <a:lstStyle/>
          <a:p>
            <a:pPr algn="just"/>
            <a:r>
              <a:rPr lang="pt-BR" b="0" i="0" dirty="0">
                <a:effectLst/>
                <a:latin typeface="+mj-lt"/>
              </a:rPr>
              <a:t>Já entendemos que há vários tipos de padrões de arquitetura de software, e também há outros, como </a:t>
            </a:r>
            <a:r>
              <a:rPr lang="pt-BR" b="0" i="0" dirty="0">
                <a:effectLst>
                  <a:outerShdw blurRad="38100" dist="38100" dir="2700000" algn="tl">
                    <a:srgbClr val="000000">
                      <a:alpha val="43137"/>
                    </a:srgbClr>
                  </a:outerShdw>
                </a:effectLst>
                <a:latin typeface="+mj-lt"/>
              </a:rPr>
              <a:t>arquitetura em nuvem, arquitetura distribuída, arquitetura em cluster, arquitetura de gerenciamento de configuração, arquitetura de gerenciamento de desempenho, arquitetura de gerenciamento de segurança, arquitetura orientada a eventos, </a:t>
            </a:r>
            <a:r>
              <a:rPr lang="pt-BR" b="0" i="0" dirty="0" err="1">
                <a:effectLst>
                  <a:outerShdw blurRad="38100" dist="38100" dir="2700000" algn="tl">
                    <a:srgbClr val="000000">
                      <a:alpha val="43137"/>
                    </a:srgbClr>
                  </a:outerShdw>
                </a:effectLst>
                <a:latin typeface="+mj-lt"/>
              </a:rPr>
              <a:t>publish-subscribe</a:t>
            </a:r>
            <a:r>
              <a:rPr lang="pt-BR" b="0" i="0" dirty="0">
                <a:effectLst>
                  <a:outerShdw blurRad="38100" dist="38100" dir="2700000" algn="tl">
                    <a:srgbClr val="000000">
                      <a:alpha val="43137"/>
                    </a:srgbClr>
                  </a:outerShdw>
                </a:effectLst>
                <a:latin typeface="+mj-lt"/>
              </a:rPr>
              <a:t> (Pub/Sub), clean </a:t>
            </a:r>
            <a:r>
              <a:rPr lang="pt-BR" b="0" i="0" dirty="0" err="1">
                <a:effectLst>
                  <a:outerShdw blurRad="38100" dist="38100" dir="2700000" algn="tl">
                    <a:srgbClr val="000000">
                      <a:alpha val="43137"/>
                    </a:srgbClr>
                  </a:outerShdw>
                </a:effectLst>
                <a:latin typeface="+mj-lt"/>
              </a:rPr>
              <a:t>architecture</a:t>
            </a:r>
            <a:r>
              <a:rPr lang="pt-BR" b="0" i="0" dirty="0">
                <a:effectLst>
                  <a:outerShdw blurRad="38100" dist="38100" dir="2700000" algn="tl">
                    <a:srgbClr val="000000">
                      <a:alpha val="43137"/>
                    </a:srgbClr>
                  </a:outerShdw>
                </a:effectLst>
                <a:latin typeface="+mj-lt"/>
              </a:rPr>
              <a:t>, </a:t>
            </a:r>
            <a:r>
              <a:rPr lang="pt-BR" b="0" i="0" dirty="0" err="1">
                <a:effectLst>
                  <a:outerShdw blurRad="38100" dist="38100" dir="2700000" algn="tl">
                    <a:srgbClr val="000000">
                      <a:alpha val="43137"/>
                    </a:srgbClr>
                  </a:outerShdw>
                </a:effectLst>
                <a:latin typeface="+mj-lt"/>
              </a:rPr>
              <a:t>peer-to-peer</a:t>
            </a:r>
            <a:r>
              <a:rPr lang="pt-BR" b="0" i="0" dirty="0">
                <a:effectLst/>
                <a:latin typeface="+mj-lt"/>
              </a:rPr>
              <a:t>. </a:t>
            </a:r>
            <a:r>
              <a:rPr lang="pt-BR" i="1" u="sng" dirty="0">
                <a:effectLst>
                  <a:outerShdw blurRad="38100" dist="38100" dir="2700000" algn="tl">
                    <a:srgbClr val="000000">
                      <a:alpha val="43137"/>
                    </a:srgbClr>
                  </a:outerShdw>
                </a:effectLst>
                <a:latin typeface="+mj-lt"/>
              </a:rPr>
              <a:t>A escolha de um padrão de arquitetura de software não deve ser uma adesão cega à moda atual, mas uma decisão estratégica baseada na compreensão profunda dos requisitos do negócio.</a:t>
            </a:r>
            <a:r>
              <a:rPr lang="pt-BR" i="1" dirty="0">
                <a:effectLst>
                  <a:outerShdw blurRad="38100" dist="38100" dir="2700000" algn="tl">
                    <a:srgbClr val="000000">
                      <a:alpha val="43137"/>
                    </a:srgbClr>
                  </a:outerShdw>
                </a:effectLst>
                <a:latin typeface="+mj-lt"/>
              </a:rPr>
              <a:t> </a:t>
            </a:r>
          </a:p>
          <a:p>
            <a:pPr algn="just"/>
            <a:endParaRPr lang="pt-BR" b="0" i="1" dirty="0">
              <a:effectLst>
                <a:outerShdw blurRad="38100" dist="38100" dir="2700000" algn="tl">
                  <a:srgbClr val="000000">
                    <a:alpha val="43137"/>
                  </a:srgbClr>
                </a:outerShdw>
              </a:effectLst>
              <a:latin typeface="+mj-lt"/>
            </a:endParaRPr>
          </a:p>
          <a:p>
            <a:pPr algn="just"/>
            <a:r>
              <a:rPr lang="pt-BR" b="0" i="0" dirty="0">
                <a:effectLst/>
                <a:latin typeface="+mj-lt"/>
              </a:rPr>
              <a:t>Dessa forma, </a:t>
            </a:r>
            <a:r>
              <a:rPr lang="pt-BR" b="0" i="1" u="sng" dirty="0">
                <a:effectLst/>
                <a:latin typeface="+mj-lt"/>
              </a:rPr>
              <a:t>a escolha da melhor arquitetura de software começa pela compreensão do problema que será transformado em solução. Utilizar os modelos e padrões ajudam muito a desenvolver softwares com qualidade, mas para isso </a:t>
            </a:r>
            <a:r>
              <a:rPr lang="pt-BR" b="0" i="1" u="sng" dirty="0">
                <a:effectLst>
                  <a:outerShdw blurRad="38100" dist="38100" dir="2700000" algn="tl">
                    <a:srgbClr val="000000">
                      <a:alpha val="43137"/>
                    </a:srgbClr>
                  </a:outerShdw>
                </a:effectLst>
                <a:latin typeface="+mj-lt"/>
              </a:rPr>
              <a:t>é preciso conhecer o seu modelo de negócio, as limitações e vantagens de cada padrão. Em seguida, é preciso ter em mente que a arquitetura de software não é um formato fechado, não é engessado e permite ter a liberdade para tomar as melhores decisões em seu código. O segredo é estudar e praticar bastante</a:t>
            </a:r>
            <a:r>
              <a:rPr lang="pt-BR" b="0" i="0" dirty="0">
                <a:effectLst/>
                <a:latin typeface="+mj-lt"/>
              </a:rPr>
              <a:t>!</a:t>
            </a:r>
          </a:p>
          <a:p>
            <a:pPr algn="just"/>
            <a:br>
              <a:rPr lang="pt-BR" dirty="0">
                <a:latin typeface="+mj-lt"/>
              </a:rPr>
            </a:br>
            <a:endParaRPr lang="pt-BR" dirty="0">
              <a:latin typeface="+mj-lt"/>
            </a:endParaRPr>
          </a:p>
        </p:txBody>
      </p:sp>
      <p:sp>
        <p:nvSpPr>
          <p:cNvPr id="4" name="CaixaDeTexto 3">
            <a:extLst>
              <a:ext uri="{FF2B5EF4-FFF2-40B4-BE49-F238E27FC236}">
                <a16:creationId xmlns:a16="http://schemas.microsoft.com/office/drawing/2014/main" id="{071301AB-322A-FADB-C3A8-90BAAC39FA6B}"/>
              </a:ext>
            </a:extLst>
          </p:cNvPr>
          <p:cNvSpPr txBox="1"/>
          <p:nvPr/>
        </p:nvSpPr>
        <p:spPr>
          <a:xfrm>
            <a:off x="1350256" y="0"/>
            <a:ext cx="7992888" cy="1446550"/>
          </a:xfrm>
          <a:prstGeom prst="rect">
            <a:avLst/>
          </a:prstGeom>
          <a:solidFill>
            <a:srgbClr val="0FADD0"/>
          </a:solidFill>
        </p:spPr>
        <p:txBody>
          <a:bodyPr wrap="square" rtlCol="0">
            <a:spAutoFit/>
          </a:bodyPr>
          <a:lstStyle/>
          <a:p>
            <a:pPr algn="ctr"/>
            <a:r>
              <a:rPr lang="pt-BR" sz="4400" b="1" dirty="0">
                <a:solidFill>
                  <a:schemeClr val="bg1"/>
                </a:solidFill>
              </a:rPr>
              <a:t>Qual a melhor arquitetura de software?</a:t>
            </a:r>
          </a:p>
        </p:txBody>
      </p:sp>
    </p:spTree>
    <p:extLst>
      <p:ext uri="{BB962C8B-B14F-4D97-AF65-F5344CB8AC3E}">
        <p14:creationId xmlns:p14="http://schemas.microsoft.com/office/powerpoint/2010/main" val="381610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6B2C371-E3F2-DA32-E669-A97E7CE8B511}"/>
              </a:ext>
            </a:extLst>
          </p:cNvPr>
          <p:cNvSpPr txBox="1"/>
          <p:nvPr/>
        </p:nvSpPr>
        <p:spPr>
          <a:xfrm>
            <a:off x="720186" y="0"/>
            <a:ext cx="9253028" cy="769441"/>
          </a:xfrm>
          <a:prstGeom prst="rect">
            <a:avLst/>
          </a:prstGeom>
          <a:solidFill>
            <a:srgbClr val="0FADD0"/>
          </a:solidFill>
        </p:spPr>
        <p:txBody>
          <a:bodyPr wrap="square" rtlCol="0">
            <a:spAutoFit/>
          </a:bodyPr>
          <a:lstStyle/>
          <a:p>
            <a:pPr algn="ctr"/>
            <a:r>
              <a:rPr lang="pt-BR" sz="4400" b="1" dirty="0">
                <a:solidFill>
                  <a:schemeClr val="bg1"/>
                </a:solidFill>
              </a:rPr>
              <a:t>Compreendendo o Design de Software</a:t>
            </a:r>
          </a:p>
        </p:txBody>
      </p:sp>
      <p:sp>
        <p:nvSpPr>
          <p:cNvPr id="4" name="CaixaDeTexto 3">
            <a:extLst>
              <a:ext uri="{FF2B5EF4-FFF2-40B4-BE49-F238E27FC236}">
                <a16:creationId xmlns:a16="http://schemas.microsoft.com/office/drawing/2014/main" id="{078280D1-1B9E-2751-B12B-5C02E3BC5C81}"/>
              </a:ext>
            </a:extLst>
          </p:cNvPr>
          <p:cNvSpPr txBox="1"/>
          <p:nvPr/>
        </p:nvSpPr>
        <p:spPr>
          <a:xfrm>
            <a:off x="1" y="769441"/>
            <a:ext cx="10755860" cy="5262979"/>
          </a:xfrm>
          <a:prstGeom prst="rect">
            <a:avLst/>
          </a:prstGeom>
          <a:noFill/>
        </p:spPr>
        <p:txBody>
          <a:bodyPr wrap="square">
            <a:spAutoFit/>
          </a:bodyPr>
          <a:lstStyle/>
          <a:p>
            <a:pPr algn="just"/>
            <a:endParaRPr lang="pt-BR" b="0" i="0" dirty="0">
              <a:effectLst/>
              <a:latin typeface="+mj-lt"/>
            </a:endParaRPr>
          </a:p>
          <a:p>
            <a:pPr algn="just"/>
            <a:r>
              <a:rPr lang="pt-BR" b="0" i="0" dirty="0">
                <a:effectLst/>
                <a:latin typeface="+mj-lt"/>
              </a:rPr>
              <a:t>O </a:t>
            </a:r>
            <a:r>
              <a:rPr lang="pt-BR" i="1" u="sng" dirty="0">
                <a:effectLst>
                  <a:outerShdw blurRad="38100" dist="38100" dir="2700000" algn="tl">
                    <a:srgbClr val="000000">
                      <a:alpha val="43137"/>
                    </a:srgbClr>
                  </a:outerShdw>
                </a:effectLst>
                <a:latin typeface="+mj-lt"/>
              </a:rPr>
              <a:t>design de software refere-se ao processo de conceituar, definir e especificar a arquitetura, componentes, interfaces e comportamentos de um sistema de software. Ele serve como uma ponte entre a análise de requisitos e a implementação, concentrando-se em criar uma representação do plano para a solução de software</a:t>
            </a:r>
            <a:r>
              <a:rPr lang="pt-BR" b="0" i="0" dirty="0">
                <a:effectLst/>
                <a:latin typeface="+mj-lt"/>
              </a:rPr>
              <a:t>. O design de software eficaz </a:t>
            </a:r>
            <a:r>
              <a:rPr lang="pt-BR" b="0" i="1" u="sng" dirty="0">
                <a:effectLst/>
                <a:latin typeface="+mj-lt"/>
              </a:rPr>
              <a:t>é crucial por várias razões</a:t>
            </a:r>
            <a:r>
              <a:rPr lang="pt-BR" b="0" i="0" dirty="0">
                <a:effectLst/>
                <a:latin typeface="+mj-lt"/>
              </a:rPr>
              <a:t>, incluindo:</a:t>
            </a:r>
          </a:p>
          <a:p>
            <a:pPr algn="just"/>
            <a:r>
              <a:rPr lang="pt-BR" b="1" i="0" dirty="0">
                <a:effectLst/>
                <a:latin typeface="+mj-lt"/>
              </a:rPr>
              <a:t>a. Aumentar a manutenibilidade</a:t>
            </a:r>
            <a:r>
              <a:rPr lang="pt-BR" b="0" i="0" dirty="0">
                <a:effectLst/>
                <a:latin typeface="+mj-lt"/>
              </a:rPr>
              <a:t>: um sistema de software bem projetado é mais fácil de entender, modificar e estender, reduzindo o esforço necessário para futuras atualizações e aprimoramentos.</a:t>
            </a:r>
          </a:p>
          <a:p>
            <a:pPr algn="just"/>
            <a:r>
              <a:rPr lang="pt-BR" b="1" i="0" dirty="0">
                <a:effectLst/>
                <a:latin typeface="+mj-lt"/>
              </a:rPr>
              <a:t>b. Melhorar a confiabilidade</a:t>
            </a:r>
            <a:r>
              <a:rPr lang="pt-BR" b="0" i="0" dirty="0">
                <a:effectLst/>
                <a:latin typeface="+mj-lt"/>
              </a:rPr>
              <a:t>: ao considerar riscos potenciais, mecanismos de tratamento de erros e princípios robustos de design, os designers de software podem construir sistemas resilientes e confiáveis.</a:t>
            </a:r>
          </a:p>
          <a:p>
            <a:pPr algn="just"/>
            <a:r>
              <a:rPr lang="pt-BR" b="1" i="0" dirty="0">
                <a:effectLst/>
                <a:latin typeface="+mj-lt"/>
              </a:rPr>
              <a:t>c. Facilitar a colaboração</a:t>
            </a:r>
            <a:r>
              <a:rPr lang="pt-BR" b="0" i="0" dirty="0">
                <a:effectLst/>
                <a:latin typeface="+mj-lt"/>
              </a:rPr>
              <a:t>: documentação de design clara e princípios de design modular permitem que equipes trabalhem de forma coesa, promovendo a colaboração e o desenvolvimento eficiente.</a:t>
            </a:r>
          </a:p>
          <a:p>
            <a:pPr algn="just"/>
            <a:endParaRPr lang="pt-BR" dirty="0">
              <a:latin typeface="+mj-lt"/>
            </a:endParaRPr>
          </a:p>
        </p:txBody>
      </p:sp>
    </p:spTree>
    <p:extLst>
      <p:ext uri="{BB962C8B-B14F-4D97-AF65-F5344CB8AC3E}">
        <p14:creationId xmlns:p14="http://schemas.microsoft.com/office/powerpoint/2010/main" val="4102089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4" name="CaixaDeTexto 3"/>
          <p:cNvSpPr txBox="1"/>
          <p:nvPr/>
        </p:nvSpPr>
        <p:spPr>
          <a:xfrm>
            <a:off x="-4561" y="1404367"/>
            <a:ext cx="10694466" cy="1200329"/>
          </a:xfrm>
          <a:prstGeom prst="rect">
            <a:avLst/>
          </a:prstGeom>
          <a:noFill/>
        </p:spPr>
        <p:txBody>
          <a:bodyPr wrap="square" rtlCol="0">
            <a:spAutoFit/>
          </a:bodyPr>
          <a:lstStyle/>
          <a:p>
            <a:pPr algn="ctr"/>
            <a:r>
              <a:rPr lang="pt-BR" sz="7200" b="1" dirty="0">
                <a:solidFill>
                  <a:srgbClr val="0FADD0"/>
                </a:solidFill>
              </a:rPr>
              <a:t>Obrigado!</a:t>
            </a:r>
          </a:p>
        </p:txBody>
      </p:sp>
    </p:spTree>
    <p:extLst>
      <p:ext uri="{BB962C8B-B14F-4D97-AF65-F5344CB8AC3E}">
        <p14:creationId xmlns:p14="http://schemas.microsoft.com/office/powerpoint/2010/main" val="219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A7E3CDF-2CFE-5D6C-B0E6-62DC69E9FE7F}"/>
              </a:ext>
            </a:extLst>
          </p:cNvPr>
          <p:cNvSpPr txBox="1"/>
          <p:nvPr/>
        </p:nvSpPr>
        <p:spPr>
          <a:xfrm>
            <a:off x="9396" y="0"/>
            <a:ext cx="10684003" cy="5678478"/>
          </a:xfrm>
          <a:prstGeom prst="rect">
            <a:avLst/>
          </a:prstGeom>
          <a:noFill/>
        </p:spPr>
        <p:txBody>
          <a:bodyPr wrap="square">
            <a:spAutoFit/>
          </a:bodyPr>
          <a:lstStyle/>
          <a:p>
            <a:pPr algn="just"/>
            <a:r>
              <a:rPr lang="pt-BR" sz="2400" b="1" i="0" u="sng" dirty="0">
                <a:effectLst>
                  <a:outerShdw blurRad="38100" dist="38100" dir="2700000" algn="tl">
                    <a:srgbClr val="000000">
                      <a:alpha val="43137"/>
                    </a:srgbClr>
                  </a:outerShdw>
                </a:effectLst>
                <a:latin typeface="+mj-lt"/>
              </a:rPr>
              <a:t>Princípios-chave do design de software</a:t>
            </a:r>
          </a:p>
          <a:p>
            <a:pPr algn="just"/>
            <a:endParaRPr lang="pt-BR" sz="2400" b="1" i="0" u="sng" dirty="0">
              <a:effectLst>
                <a:outerShdw blurRad="38100" dist="38100" dir="2700000" algn="tl">
                  <a:srgbClr val="000000">
                    <a:alpha val="43137"/>
                  </a:srgbClr>
                </a:outerShdw>
              </a:effectLst>
              <a:latin typeface="+mj-lt"/>
            </a:endParaRPr>
          </a:p>
          <a:p>
            <a:pPr algn="just">
              <a:buFont typeface="Arial" panose="020B0604020202020204" pitchFamily="34" charset="0"/>
              <a:buChar char="•"/>
            </a:pPr>
            <a:r>
              <a:rPr lang="pt-BR" b="1" i="0" dirty="0">
                <a:effectLst/>
                <a:latin typeface="+mj-lt"/>
              </a:rPr>
              <a:t> Abstração</a:t>
            </a:r>
            <a:r>
              <a:rPr lang="pt-BR" b="0" i="0" dirty="0">
                <a:effectLst/>
                <a:latin typeface="+mj-lt"/>
              </a:rPr>
              <a:t>: decomp</a:t>
            </a:r>
            <a:r>
              <a:rPr lang="pt-BR" dirty="0">
                <a:latin typeface="+mj-lt"/>
              </a:rPr>
              <a:t>õe os</a:t>
            </a:r>
            <a:r>
              <a:rPr lang="pt-BR" b="0" i="0" dirty="0">
                <a:effectLst/>
                <a:latin typeface="+mj-lt"/>
              </a:rPr>
              <a:t> sistemas complexos em módulos gerenciáveis e compreensíveis. Ao focar nos aspectos essenciais e ocultar detalhes desnecessários, a abstração simplifica o design e melhora a clareza.</a:t>
            </a:r>
          </a:p>
          <a:p>
            <a:pPr algn="just">
              <a:buFont typeface="Arial" panose="020B0604020202020204" pitchFamily="34" charset="0"/>
              <a:buChar char="•"/>
            </a:pPr>
            <a:r>
              <a:rPr lang="pt-BR" b="1" i="0" dirty="0">
                <a:effectLst/>
                <a:latin typeface="+mj-lt"/>
              </a:rPr>
              <a:t> Modularidade</a:t>
            </a:r>
            <a:r>
              <a:rPr lang="pt-BR" b="0" i="0" dirty="0">
                <a:effectLst/>
                <a:latin typeface="+mj-lt"/>
              </a:rPr>
              <a:t>: promove a divisão do sistema de software em módulos independentes e reutilizáveis. </a:t>
            </a:r>
          </a:p>
          <a:p>
            <a:pPr algn="just">
              <a:buFont typeface="Arial" panose="020B0604020202020204" pitchFamily="34" charset="0"/>
              <a:buChar char="•"/>
            </a:pPr>
            <a:r>
              <a:rPr lang="pt-BR" b="1" i="0" dirty="0">
                <a:effectLst/>
                <a:latin typeface="+mj-lt"/>
              </a:rPr>
              <a:t> Encapsulamento</a:t>
            </a:r>
            <a:r>
              <a:rPr lang="pt-BR" b="0" i="0" dirty="0">
                <a:effectLst/>
                <a:latin typeface="+mj-lt"/>
              </a:rPr>
              <a:t>: envolve encapsular dados e funções relacionadas em unidades autocontidas chamadas objetos ou classes. </a:t>
            </a:r>
          </a:p>
          <a:p>
            <a:pPr algn="just">
              <a:buFont typeface="Arial" panose="020B0604020202020204" pitchFamily="34" charset="0"/>
              <a:buChar char="•"/>
            </a:pPr>
            <a:r>
              <a:rPr lang="pt-BR" dirty="0">
                <a:latin typeface="+mj-lt"/>
              </a:rPr>
              <a:t> </a:t>
            </a:r>
            <a:r>
              <a:rPr lang="pt-BR" b="1" i="0" dirty="0">
                <a:effectLst/>
                <a:latin typeface="+mj-lt"/>
              </a:rPr>
              <a:t>Coesão</a:t>
            </a:r>
            <a:r>
              <a:rPr lang="pt-BR" b="0" i="0" dirty="0">
                <a:effectLst/>
                <a:latin typeface="+mj-lt"/>
              </a:rPr>
              <a:t>: refere-se ao grau em que os elementos dentro de um módulo estão relacionados entre si. Alta coesão implica que os elementos dentro de um módulo trabalham juntos para um objetivo comum, aprimorando a estabilidade e manutenibilidade do módulo.</a:t>
            </a:r>
          </a:p>
          <a:p>
            <a:pPr algn="just">
              <a:buFont typeface="Arial" panose="020B0604020202020204" pitchFamily="34" charset="0"/>
              <a:buChar char="•"/>
            </a:pPr>
            <a:r>
              <a:rPr lang="pt-BR" b="1" i="0" dirty="0">
                <a:effectLst/>
                <a:latin typeface="+mj-lt"/>
              </a:rPr>
              <a:t> Acoplamento Fraco</a:t>
            </a:r>
            <a:r>
              <a:rPr lang="pt-BR" b="0" i="0" dirty="0">
                <a:effectLst/>
                <a:latin typeface="+mj-lt"/>
              </a:rPr>
              <a:t>: implica minimizar as dependências entre módulos, permitindo que eles evoluam de forma independente. </a:t>
            </a:r>
          </a:p>
          <a:p>
            <a:pPr algn="just">
              <a:buFont typeface="Arial" panose="020B0604020202020204" pitchFamily="34" charset="0"/>
              <a:buChar char="•"/>
            </a:pPr>
            <a:r>
              <a:rPr lang="pt-BR" b="1" i="0" dirty="0">
                <a:effectLst/>
                <a:latin typeface="+mj-lt"/>
              </a:rPr>
              <a:t> Separação de interesses</a:t>
            </a:r>
            <a:r>
              <a:rPr lang="pt-BR" b="0" i="0" dirty="0">
                <a:effectLst/>
                <a:latin typeface="+mj-lt"/>
              </a:rPr>
              <a:t>: Este princípio envolve a divisão do sistema em partes distintas, cada uma responsável por um aspecto específico da funcionalidade, garantindo que cada componente tenha uma responsabilidade bem definida. </a:t>
            </a:r>
          </a:p>
        </p:txBody>
      </p:sp>
    </p:spTree>
    <p:extLst>
      <p:ext uri="{BB962C8B-B14F-4D97-AF65-F5344CB8AC3E}">
        <p14:creationId xmlns:p14="http://schemas.microsoft.com/office/powerpoint/2010/main" val="80215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65ACC2D-C41B-148A-0ED1-1F646BDBC8FD}"/>
              </a:ext>
            </a:extLst>
          </p:cNvPr>
          <p:cNvSpPr txBox="1"/>
          <p:nvPr/>
        </p:nvSpPr>
        <p:spPr>
          <a:xfrm>
            <a:off x="9760" y="10882"/>
            <a:ext cx="10683640" cy="7617470"/>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Processo de Design de Software</a:t>
            </a:r>
          </a:p>
          <a:p>
            <a:pPr algn="just"/>
            <a:r>
              <a:rPr lang="pt-BR" b="1" i="0" dirty="0">
                <a:effectLst/>
                <a:latin typeface="+mj-lt"/>
              </a:rPr>
              <a:t>a. Análise de requisitos</a:t>
            </a:r>
            <a:r>
              <a:rPr lang="pt-BR" b="0" i="0" dirty="0">
                <a:effectLst/>
                <a:latin typeface="+mj-lt"/>
              </a:rPr>
              <a:t>: compreender e documentar os requisitos do sistema, considerando aspectos funcionais e não funcionais.</a:t>
            </a:r>
          </a:p>
          <a:p>
            <a:pPr algn="just"/>
            <a:r>
              <a:rPr lang="pt-BR" b="1" i="0" dirty="0">
                <a:effectLst/>
                <a:latin typeface="+mj-lt"/>
              </a:rPr>
              <a:t>b. Design arquitetural</a:t>
            </a:r>
            <a:r>
              <a:rPr lang="pt-BR" b="0" i="0" dirty="0">
                <a:effectLst/>
                <a:latin typeface="+mj-lt"/>
              </a:rPr>
              <a:t>: definir a estrutura de alto nível do sistema, identificando componentes-chave e especificando suas relações.</a:t>
            </a:r>
          </a:p>
          <a:p>
            <a:pPr algn="just"/>
            <a:r>
              <a:rPr lang="pt-BR" b="1" i="0" dirty="0">
                <a:effectLst/>
                <a:latin typeface="+mj-lt"/>
              </a:rPr>
              <a:t>c. Design detalhado</a:t>
            </a:r>
            <a:r>
              <a:rPr lang="pt-BR" b="0" i="0" dirty="0">
                <a:effectLst/>
                <a:latin typeface="+mj-lt"/>
              </a:rPr>
              <a:t>: detalhar a arquitetura, projetar módulos individuais e especificar algoritmos, estruturas de dados e interfaces.</a:t>
            </a:r>
          </a:p>
          <a:p>
            <a:pPr algn="just"/>
            <a:r>
              <a:rPr lang="pt-BR" b="1" i="0" dirty="0">
                <a:effectLst/>
                <a:latin typeface="+mj-lt"/>
              </a:rPr>
              <a:t>d. Validação e verificação</a:t>
            </a:r>
            <a:r>
              <a:rPr lang="pt-BR" b="0" i="0" dirty="0">
                <a:effectLst/>
                <a:latin typeface="+mj-lt"/>
              </a:rPr>
              <a:t>: avaliar o design em relação aos requisitos para garantir completude, consistência e viabilidade.</a:t>
            </a:r>
          </a:p>
          <a:p>
            <a:pPr algn="just"/>
            <a:r>
              <a:rPr lang="pt-BR" sz="2400" b="1" u="sng" dirty="0">
                <a:effectLst>
                  <a:outerShdw blurRad="38100" dist="38100" dir="2700000" algn="tl">
                    <a:srgbClr val="000000">
                      <a:alpha val="43137"/>
                    </a:srgbClr>
                  </a:outerShdw>
                </a:effectLst>
                <a:latin typeface="+mj-lt"/>
              </a:rPr>
              <a:t>Técnicas e Ferramentas para o Design de Software</a:t>
            </a:r>
          </a:p>
          <a:p>
            <a:pPr algn="just"/>
            <a:r>
              <a:rPr lang="pt-BR" b="1" i="0" dirty="0">
                <a:effectLst/>
                <a:latin typeface="+mj-lt"/>
              </a:rPr>
              <a:t>a. A </a:t>
            </a:r>
            <a:r>
              <a:rPr lang="pt-BR" b="1" i="0" u="none" strike="noStrike" dirty="0">
                <a:effectLst/>
                <a:latin typeface="+mj-lt"/>
              </a:rPr>
              <a:t>Unified Modeling Language (UML)</a:t>
            </a:r>
            <a:r>
              <a:rPr lang="pt-BR" b="1" i="0" dirty="0">
                <a:effectLst/>
                <a:latin typeface="+mj-lt"/>
              </a:rPr>
              <a:t> </a:t>
            </a:r>
            <a:r>
              <a:rPr lang="pt-BR" b="0" i="0" dirty="0">
                <a:effectLst/>
                <a:latin typeface="+mj-lt"/>
              </a:rPr>
              <a:t>é uma linguagem padrão para visualizar e documentar sistemas de software. Ajudam a entender a estrutura e o comportamento do sistema.</a:t>
            </a:r>
          </a:p>
          <a:p>
            <a:pPr algn="just"/>
            <a:r>
              <a:rPr lang="pt-BR" b="1" i="0" dirty="0">
                <a:effectLst/>
                <a:latin typeface="+mj-lt"/>
              </a:rPr>
              <a:t>b. Padrões de design</a:t>
            </a:r>
            <a:r>
              <a:rPr lang="pt-BR" b="0" i="0" dirty="0">
                <a:effectLst/>
                <a:latin typeface="+mj-lt"/>
              </a:rPr>
              <a:t>: soluções reutilizáveis para problemas de design comuns, fornecendo abordagens de design comprovadas que promovem flexibilidade e manutenibilidade.</a:t>
            </a:r>
          </a:p>
          <a:p>
            <a:pPr algn="just"/>
            <a:r>
              <a:rPr lang="pt-BR" b="1" i="0" dirty="0">
                <a:effectLst/>
                <a:latin typeface="+mj-lt"/>
              </a:rPr>
              <a:t>c. Design orientado a objetos</a:t>
            </a:r>
            <a:r>
              <a:rPr lang="pt-BR" b="0" i="0" dirty="0">
                <a:effectLst/>
                <a:latin typeface="+mj-lt"/>
              </a:rPr>
              <a:t>: aproveitar conceitos como classes, objetos, herança e polimorfismo para criar designs modulares, extensíveis e reutilizáveis.</a:t>
            </a:r>
          </a:p>
          <a:p>
            <a:pPr algn="just"/>
            <a:r>
              <a:rPr lang="pt-BR" b="1" i="0" dirty="0">
                <a:effectLst/>
                <a:latin typeface="+mj-lt"/>
              </a:rPr>
              <a:t>d. Desenvolvimento orientado a modelos</a:t>
            </a:r>
            <a:r>
              <a:rPr lang="pt-BR" b="0" i="0" dirty="0">
                <a:effectLst/>
                <a:latin typeface="+mj-lt"/>
              </a:rPr>
              <a:t>: utilizar modelos para impulsionar o processo de desenvolvimento, permitindo a geração automática de código </a:t>
            </a:r>
          </a:p>
          <a:p>
            <a:pPr algn="just"/>
            <a:r>
              <a:rPr lang="pt-BR" b="1" i="0" dirty="0">
                <a:effectLst/>
                <a:latin typeface="+mj-lt"/>
              </a:rPr>
              <a:t>e. Ferramentas de engenharia de software assistida por computador (CASE)</a:t>
            </a:r>
            <a:r>
              <a:rPr lang="pt-BR" b="0" i="0" dirty="0">
                <a:effectLst/>
                <a:latin typeface="+mj-lt"/>
              </a:rPr>
              <a:t>, como Enterprise Architect, Visual </a:t>
            </a:r>
            <a:r>
              <a:rPr lang="pt-BR" b="0" i="0" dirty="0" err="1">
                <a:effectLst/>
                <a:latin typeface="+mj-lt"/>
              </a:rPr>
              <a:t>Paradigm</a:t>
            </a:r>
            <a:r>
              <a:rPr lang="pt-BR" b="0" i="0" dirty="0">
                <a:effectLst/>
                <a:latin typeface="+mj-lt"/>
              </a:rPr>
              <a:t> ou </a:t>
            </a:r>
            <a:r>
              <a:rPr lang="pt-BR" b="0" i="0" u="none" strike="noStrike" dirty="0" err="1">
                <a:effectLst/>
                <a:latin typeface="+mj-lt"/>
                <a:hlinkClick r:id="rId2">
                  <a:extLst>
                    <a:ext uri="{A12FA001-AC4F-418D-AE19-62706E023703}">
                      <ahyp:hlinkClr xmlns:ahyp="http://schemas.microsoft.com/office/drawing/2018/hyperlinkcolor" val="tx"/>
                    </a:ext>
                  </a:extLst>
                </a:hlinkClick>
              </a:rPr>
              <a:t>Lucidchart</a:t>
            </a:r>
            <a:r>
              <a:rPr lang="pt-BR" b="0" i="0" dirty="0">
                <a:effectLst/>
                <a:latin typeface="+mj-lt"/>
              </a:rPr>
              <a:t>, auxiliam no projeto de sistemas de software.</a:t>
            </a:r>
          </a:p>
          <a:p>
            <a:pPr algn="just"/>
            <a:endParaRPr lang="pt-BR" b="0" i="0" dirty="0">
              <a:effectLst/>
              <a:latin typeface="+mj-lt"/>
            </a:endParaRPr>
          </a:p>
          <a:p>
            <a:pPr algn="just"/>
            <a:endParaRPr lang="pt-BR" dirty="0">
              <a:latin typeface="+mj-lt"/>
            </a:endParaRPr>
          </a:p>
          <a:p>
            <a:pPr algn="just"/>
            <a:endParaRPr lang="pt-BR" b="0" i="0" dirty="0">
              <a:effectLst/>
              <a:latin typeface="+mj-lt"/>
            </a:endParaRPr>
          </a:p>
        </p:txBody>
      </p:sp>
    </p:spTree>
    <p:extLst>
      <p:ext uri="{BB962C8B-B14F-4D97-AF65-F5344CB8AC3E}">
        <p14:creationId xmlns:p14="http://schemas.microsoft.com/office/powerpoint/2010/main" val="296156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8D6431B-81B1-2BA0-A6C4-B4DF621BDA5F}"/>
              </a:ext>
            </a:extLst>
          </p:cNvPr>
          <p:cNvSpPr txBox="1"/>
          <p:nvPr/>
        </p:nvSpPr>
        <p:spPr>
          <a:xfrm>
            <a:off x="34004" y="3260"/>
            <a:ext cx="10659395" cy="5386090"/>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Design Orientado a Componentes</a:t>
            </a:r>
          </a:p>
          <a:p>
            <a:pPr algn="just"/>
            <a:r>
              <a:rPr lang="pt-BR" sz="2000" b="0" i="0" dirty="0">
                <a:effectLst/>
                <a:latin typeface="+mj-lt"/>
              </a:rPr>
              <a:t>O design orientado a componentes é uma abordagem que promove a reutilização de software por meio da construção de sistemas a partir de componentes independentes e intercambiáveis. Essa abordagem modular facilita o desenvolvimento de software flexível, escalável e de fácil manutenção. </a:t>
            </a:r>
          </a:p>
          <a:p>
            <a:pPr algn="just"/>
            <a:endParaRPr lang="pt-BR" sz="2000" u="sng" dirty="0">
              <a:latin typeface="+mj-lt"/>
            </a:endParaRPr>
          </a:p>
          <a:p>
            <a:pPr algn="just"/>
            <a:r>
              <a:rPr lang="pt-BR" sz="2000" b="1" i="0" u="sng" dirty="0">
                <a:effectLst>
                  <a:outerShdw blurRad="38100" dist="38100" dir="2700000" algn="tl">
                    <a:srgbClr val="000000">
                      <a:alpha val="43137"/>
                    </a:srgbClr>
                  </a:outerShdw>
                </a:effectLst>
                <a:latin typeface="+mj-lt"/>
              </a:rPr>
              <a:t>Alguns princípios-chave do design orientado a componentes incluem</a:t>
            </a:r>
            <a:r>
              <a:rPr lang="pt-BR" sz="2000" b="0" i="0" dirty="0">
                <a:effectLst/>
                <a:latin typeface="+mj-lt"/>
              </a:rPr>
              <a:t>:</a:t>
            </a:r>
          </a:p>
          <a:p>
            <a:pPr algn="just"/>
            <a:endParaRPr lang="pt-BR" sz="2000" b="0" i="0" dirty="0">
              <a:effectLst/>
              <a:latin typeface="+mj-lt"/>
            </a:endParaRPr>
          </a:p>
          <a:p>
            <a:pPr algn="just">
              <a:buFont typeface="Arial" panose="020B0604020202020204" pitchFamily="34" charset="0"/>
              <a:buChar char="•"/>
            </a:pPr>
            <a:r>
              <a:rPr lang="pt-BR" sz="2000" b="1" i="0" dirty="0">
                <a:effectLst/>
                <a:latin typeface="+mj-lt"/>
              </a:rPr>
              <a:t> </a:t>
            </a:r>
            <a:r>
              <a:rPr lang="pt-BR" sz="2000" b="1" i="0" dirty="0" err="1">
                <a:effectLst/>
                <a:latin typeface="+mj-lt"/>
              </a:rPr>
              <a:t>Reusabilidade</a:t>
            </a:r>
            <a:r>
              <a:rPr lang="pt-BR" sz="2000" b="0" i="0" dirty="0">
                <a:effectLst/>
                <a:latin typeface="+mj-lt"/>
              </a:rPr>
              <a:t>: Os componentes são projetados para serem reutilizados em diferentes partes do sistema ou mesmo em sistemas diferentes.</a:t>
            </a:r>
          </a:p>
          <a:p>
            <a:pPr algn="just">
              <a:buFont typeface="Arial" panose="020B0604020202020204" pitchFamily="34" charset="0"/>
              <a:buChar char="•"/>
            </a:pPr>
            <a:r>
              <a:rPr lang="pt-BR" sz="2000" b="1" i="0" dirty="0">
                <a:effectLst/>
                <a:latin typeface="+mj-lt"/>
              </a:rPr>
              <a:t> Encapsulamento</a:t>
            </a:r>
            <a:r>
              <a:rPr lang="pt-BR" sz="2000" b="0" i="0" dirty="0">
                <a:effectLst/>
                <a:latin typeface="+mj-lt"/>
              </a:rPr>
              <a:t>: Cada componente encapsula seus dados e funcionalidades, escondendo os detalhes internos de outros componentes. </a:t>
            </a:r>
          </a:p>
          <a:p>
            <a:pPr algn="just">
              <a:buFont typeface="Arial" panose="020B0604020202020204" pitchFamily="34" charset="0"/>
              <a:buChar char="•"/>
            </a:pPr>
            <a:r>
              <a:rPr lang="pt-BR" sz="2000" b="1" i="0" dirty="0">
                <a:effectLst/>
                <a:latin typeface="+mj-lt"/>
              </a:rPr>
              <a:t> Modularidade</a:t>
            </a:r>
            <a:r>
              <a:rPr lang="pt-BR" sz="2000" b="0" i="0" dirty="0">
                <a:effectLst/>
                <a:latin typeface="+mj-lt"/>
              </a:rPr>
              <a:t>: O sistema é dividido em componentes independentes, cada um responsável por um aspecto específico de funcionalidade. </a:t>
            </a:r>
          </a:p>
          <a:p>
            <a:pPr algn="just">
              <a:buFont typeface="Arial" panose="020B0604020202020204" pitchFamily="34" charset="0"/>
              <a:buChar char="•"/>
            </a:pPr>
            <a:r>
              <a:rPr lang="pt-BR" sz="2000" b="1" i="0" dirty="0">
                <a:effectLst/>
                <a:latin typeface="+mj-lt"/>
              </a:rPr>
              <a:t> Interoperabilidade</a:t>
            </a:r>
            <a:r>
              <a:rPr lang="pt-BR" sz="2000" b="0" i="0" dirty="0">
                <a:effectLst/>
                <a:latin typeface="+mj-lt"/>
              </a:rPr>
              <a:t>: Os componentes são projetados para trabalhar em conjunto, comunicando-se por meio de interfaces bem definidas. </a:t>
            </a:r>
          </a:p>
          <a:p>
            <a:pPr algn="just">
              <a:buFont typeface="Arial" panose="020B0604020202020204" pitchFamily="34" charset="0"/>
              <a:buChar char="•"/>
            </a:pPr>
            <a:r>
              <a:rPr lang="pt-BR" sz="2000" b="1" i="0" dirty="0">
                <a:effectLst/>
                <a:latin typeface="+mj-lt"/>
              </a:rPr>
              <a:t> Coesão e baixo acoplamento</a:t>
            </a:r>
            <a:r>
              <a:rPr lang="pt-BR" sz="2000" b="0" i="0" dirty="0">
                <a:effectLst/>
                <a:latin typeface="+mj-lt"/>
              </a:rPr>
              <a:t>: os componentes são projetados para serem coesos, ou seja, terem uma única responsabilidade claramente definida. </a:t>
            </a:r>
            <a:endParaRPr lang="pt-BR" sz="2400" b="1" u="sng"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142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565A419-12A3-1E89-11B2-6F5246E3D741}"/>
              </a:ext>
            </a:extLst>
          </p:cNvPr>
          <p:cNvSpPr txBox="1"/>
          <p:nvPr/>
        </p:nvSpPr>
        <p:spPr>
          <a:xfrm>
            <a:off x="-3342" y="0"/>
            <a:ext cx="10696742" cy="4616648"/>
          </a:xfrm>
          <a:prstGeom prst="rect">
            <a:avLst/>
          </a:prstGeom>
          <a:noFill/>
        </p:spPr>
        <p:txBody>
          <a:bodyPr wrap="square">
            <a:spAutoFit/>
          </a:bodyPr>
          <a:lstStyle/>
          <a:p>
            <a:pPr algn="just"/>
            <a:r>
              <a:rPr lang="pt-BR" b="0" i="0" dirty="0">
                <a:effectLst/>
                <a:latin typeface="+mj-lt"/>
              </a:rPr>
              <a:t>O </a:t>
            </a:r>
            <a:r>
              <a:rPr lang="pt-BR" b="1" i="1" u="sng" dirty="0">
                <a:effectLst/>
                <a:latin typeface="+mj-lt"/>
              </a:rPr>
              <a:t>processo de design orientado a componentes</a:t>
            </a:r>
            <a:r>
              <a:rPr lang="pt-BR" b="1" i="1" dirty="0">
                <a:effectLst/>
                <a:latin typeface="+mj-lt"/>
              </a:rPr>
              <a:t> </a:t>
            </a:r>
            <a:r>
              <a:rPr lang="pt-BR" b="0" i="0" dirty="0">
                <a:effectLst/>
                <a:latin typeface="+mj-lt"/>
              </a:rPr>
              <a:t>envolve várias etapas para criar sistemas baseados em componentes. Embora as etapas possam variar, uma abordagem comum inclui:</a:t>
            </a:r>
          </a:p>
          <a:p>
            <a:pPr algn="just"/>
            <a:endParaRPr lang="pt-BR" b="0" i="0" dirty="0">
              <a:effectLst/>
              <a:latin typeface="+mj-lt"/>
            </a:endParaRPr>
          </a:p>
          <a:p>
            <a:pPr algn="just">
              <a:buFont typeface="+mj-lt"/>
              <a:buAutoNum type="arabicPeriod"/>
            </a:pPr>
            <a:r>
              <a:rPr lang="pt-BR" b="1" i="0" dirty="0">
                <a:effectLst/>
                <a:latin typeface="+mj-lt"/>
              </a:rPr>
              <a:t>Identificação de componentes</a:t>
            </a:r>
            <a:r>
              <a:rPr lang="pt-BR" b="0" i="0" dirty="0">
                <a:effectLst/>
                <a:latin typeface="+mj-lt"/>
              </a:rPr>
              <a:t>: A primeira etapa é identificar os componentes do sistema. Isso envolve a análise dos requisitos do sistema e a identificação das diferentes unidades funcionais ou lógicas.</a:t>
            </a:r>
          </a:p>
          <a:p>
            <a:pPr algn="just">
              <a:buFont typeface="+mj-lt"/>
              <a:buAutoNum type="arabicPeriod"/>
            </a:pPr>
            <a:r>
              <a:rPr lang="pt-BR" b="1" i="0" dirty="0">
                <a:effectLst/>
                <a:latin typeface="+mj-lt"/>
              </a:rPr>
              <a:t>Especificação de Interfaces</a:t>
            </a:r>
            <a:r>
              <a:rPr lang="pt-BR" b="0" i="0" dirty="0">
                <a:effectLst/>
                <a:latin typeface="+mj-lt"/>
              </a:rPr>
              <a:t>: Uma vez identificados os componentes, o próximo passo é definir as interfaces para cada componente. Uma interface especifica os métodos e propriedades que um componente expõe a outros componentes.</a:t>
            </a:r>
          </a:p>
          <a:p>
            <a:pPr algn="just">
              <a:buFont typeface="+mj-lt"/>
              <a:buAutoNum type="arabicPeriod"/>
            </a:pPr>
            <a:r>
              <a:rPr lang="pt-BR" b="1" i="0" dirty="0">
                <a:effectLst/>
                <a:latin typeface="+mj-lt"/>
              </a:rPr>
              <a:t>Desenvolvimento de componentes</a:t>
            </a:r>
            <a:r>
              <a:rPr lang="pt-BR" b="0" i="0" dirty="0">
                <a:effectLst/>
                <a:latin typeface="+mj-lt"/>
              </a:rPr>
              <a:t>: Cada componente é então implementado, garantindo que ele adere à sua interface e cumpre suas responsabilidades.</a:t>
            </a:r>
          </a:p>
          <a:p>
            <a:pPr algn="just">
              <a:buFont typeface="+mj-lt"/>
              <a:buAutoNum type="arabicPeriod"/>
            </a:pPr>
            <a:r>
              <a:rPr lang="pt-BR" b="1" i="0" dirty="0">
                <a:effectLst/>
                <a:latin typeface="+mj-lt"/>
              </a:rPr>
              <a:t>Integração e teste</a:t>
            </a:r>
            <a:r>
              <a:rPr lang="pt-BR" b="0" i="0" dirty="0">
                <a:effectLst/>
                <a:latin typeface="+mj-lt"/>
              </a:rPr>
              <a:t>: A etapa final é montar os componentes para formar o sistema completo. Isso envolve conectar os componentes juntos, geralmente fazendo com que eles chamem os métodos uns dos outros e verificar a interoperabilidade entre os componentes.</a:t>
            </a:r>
          </a:p>
        </p:txBody>
      </p:sp>
    </p:spTree>
    <p:extLst>
      <p:ext uri="{BB962C8B-B14F-4D97-AF65-F5344CB8AC3E}">
        <p14:creationId xmlns:p14="http://schemas.microsoft.com/office/powerpoint/2010/main" val="309105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529E3D8-F6B2-E80F-6853-F735DDE990AD}"/>
              </a:ext>
            </a:extLst>
          </p:cNvPr>
          <p:cNvSpPr txBox="1"/>
          <p:nvPr/>
        </p:nvSpPr>
        <p:spPr>
          <a:xfrm>
            <a:off x="1920" y="0"/>
            <a:ext cx="10691479" cy="5755422"/>
          </a:xfrm>
          <a:prstGeom prst="rect">
            <a:avLst/>
          </a:prstGeom>
          <a:noFill/>
        </p:spPr>
        <p:txBody>
          <a:bodyPr wrap="square">
            <a:spAutoFit/>
          </a:bodyPr>
          <a:lstStyle/>
          <a:p>
            <a:pPr algn="just"/>
            <a:r>
              <a:rPr lang="pt-BR" sz="2400" b="1" u="sng" dirty="0">
                <a:effectLst>
                  <a:outerShdw blurRad="38100" dist="38100" dir="2700000" algn="tl">
                    <a:srgbClr val="000000">
                      <a:alpha val="43137"/>
                    </a:srgbClr>
                  </a:outerShdw>
                </a:effectLst>
                <a:latin typeface="+mj-lt"/>
              </a:rPr>
              <a:t>Design Responsivo</a:t>
            </a:r>
          </a:p>
          <a:p>
            <a:pPr algn="just"/>
            <a:endParaRPr lang="pt-BR" sz="2000" dirty="0">
              <a:latin typeface="-apple-system"/>
            </a:endParaRPr>
          </a:p>
          <a:p>
            <a:pPr algn="just"/>
            <a:r>
              <a:rPr lang="pt-BR" sz="2000" dirty="0">
                <a:latin typeface="-apple-system"/>
              </a:rPr>
              <a:t>P</a:t>
            </a:r>
            <a:r>
              <a:rPr lang="pt-BR" sz="2000" b="0" i="0" dirty="0">
                <a:effectLst/>
                <a:latin typeface="-apple-system"/>
              </a:rPr>
              <a:t>ermite que o software responda efetivamente a diferentes interações do usuário, ambientes e mudanças nos requisitos. </a:t>
            </a:r>
            <a:r>
              <a:rPr lang="pt-BR" sz="2000" b="1" i="0" u="sng" dirty="0">
                <a:effectLst/>
                <a:latin typeface="-apple-system"/>
              </a:rPr>
              <a:t>Alguns princípios-chave do design responsivo </a:t>
            </a:r>
            <a:r>
              <a:rPr lang="pt-BR" sz="2000" b="0" i="0" dirty="0">
                <a:effectLst/>
                <a:latin typeface="-apple-system"/>
              </a:rPr>
              <a:t>incluem:</a:t>
            </a:r>
          </a:p>
          <a:p>
            <a:pPr algn="just"/>
            <a:endParaRPr lang="pt-BR" sz="2000" b="0" i="0" dirty="0">
              <a:effectLst/>
              <a:latin typeface="-apple-system"/>
            </a:endParaRPr>
          </a:p>
          <a:p>
            <a:pPr algn="just">
              <a:buFont typeface="Arial" panose="020B0604020202020204" pitchFamily="34" charset="0"/>
              <a:buChar char="•"/>
            </a:pPr>
            <a:r>
              <a:rPr lang="pt-BR" sz="2000" b="1" i="0" dirty="0">
                <a:effectLst/>
                <a:latin typeface="-apple-system"/>
              </a:rPr>
              <a:t> Flexibilidade</a:t>
            </a:r>
            <a:r>
              <a:rPr lang="pt-BR" sz="2000" b="0" i="0" dirty="0">
                <a:effectLst/>
                <a:latin typeface="-apple-system"/>
              </a:rPr>
              <a:t>: requer que o layout e os componentes do software sejam flexíveis. </a:t>
            </a:r>
          </a:p>
          <a:p>
            <a:pPr algn="just">
              <a:buFont typeface="Arial" panose="020B0604020202020204" pitchFamily="34" charset="0"/>
              <a:buChar char="•"/>
            </a:pPr>
            <a:r>
              <a:rPr lang="pt-BR" sz="2000" dirty="0">
                <a:latin typeface="-apple-system"/>
              </a:rPr>
              <a:t> </a:t>
            </a:r>
            <a:r>
              <a:rPr lang="pt-BR" sz="2000" b="1" i="0" dirty="0">
                <a:effectLst/>
                <a:latin typeface="-apple-system"/>
              </a:rPr>
              <a:t>Experiência do usuário</a:t>
            </a:r>
            <a:r>
              <a:rPr lang="pt-BR" sz="2000" b="0" i="0" dirty="0">
                <a:effectLst/>
                <a:latin typeface="-apple-system"/>
              </a:rPr>
              <a:t>: fornecer uma experiência de usuário ideal, independentemente do dispositivo usado. </a:t>
            </a:r>
          </a:p>
          <a:p>
            <a:pPr algn="just">
              <a:buFont typeface="Arial" panose="020B0604020202020204" pitchFamily="34" charset="0"/>
              <a:buChar char="•"/>
            </a:pPr>
            <a:r>
              <a:rPr lang="pt-BR" sz="2000" dirty="0">
                <a:latin typeface="-apple-system"/>
              </a:rPr>
              <a:t> </a:t>
            </a:r>
            <a:r>
              <a:rPr lang="pt-BR" sz="2000" b="1" i="0" dirty="0">
                <a:effectLst/>
                <a:latin typeface="-apple-system"/>
              </a:rPr>
              <a:t>Desempenho</a:t>
            </a:r>
            <a:r>
              <a:rPr lang="pt-BR" sz="2000" b="0" i="0" dirty="0">
                <a:effectLst/>
                <a:latin typeface="-apple-system"/>
              </a:rPr>
              <a:t>: o software deve carregar rapidamente e </a:t>
            </a:r>
            <a:r>
              <a:rPr lang="pt-BR" sz="2000" b="0" i="0" u="sng" dirty="0">
                <a:effectLst/>
                <a:latin typeface="-apple-system"/>
              </a:rPr>
              <a:t>funcionar sem problemas</a:t>
            </a:r>
            <a:r>
              <a:rPr lang="pt-BR" sz="2000" b="0" i="0" dirty="0">
                <a:effectLst/>
                <a:latin typeface="-apple-system"/>
              </a:rPr>
              <a:t>, mesmo em dispositivos com conexões de internet mais lentas ou hardware menos poderoso.</a:t>
            </a:r>
          </a:p>
          <a:p>
            <a:pPr algn="just">
              <a:buFont typeface="Arial" panose="020B0604020202020204" pitchFamily="34" charset="0"/>
              <a:buChar char="•"/>
            </a:pPr>
            <a:r>
              <a:rPr lang="pt-BR" sz="2000" b="1" i="0" dirty="0">
                <a:effectLst/>
                <a:latin typeface="-apple-system"/>
              </a:rPr>
              <a:t> Grade fluida</a:t>
            </a:r>
            <a:r>
              <a:rPr lang="pt-BR" sz="2000" b="0" i="0" dirty="0">
                <a:effectLst/>
                <a:latin typeface="-apple-system"/>
              </a:rPr>
              <a:t>: permite que os elementos sejam dimensionados proporcionalmente, garantindo uma distribuição equilibrada e harmoniosa em qualquer dispositivo.</a:t>
            </a:r>
          </a:p>
          <a:p>
            <a:pPr algn="just">
              <a:buFont typeface="Arial" panose="020B0604020202020204" pitchFamily="34" charset="0"/>
              <a:buChar char="•"/>
            </a:pPr>
            <a:r>
              <a:rPr lang="pt-BR" sz="2000" b="1" i="0" dirty="0">
                <a:effectLst/>
                <a:latin typeface="-apple-system"/>
              </a:rPr>
              <a:t> Imagens adaptáveis</a:t>
            </a:r>
            <a:r>
              <a:rPr lang="pt-BR" sz="2000" b="0" i="0" dirty="0">
                <a:effectLst/>
                <a:latin typeface="-apple-system"/>
              </a:rPr>
              <a:t>: inclui técnicas para garantir que as imagens sejam carregadas de acordo com as capacidades do dispositivo, evitando o uso desnecessário de largura de banda e otimizando o desempenho.</a:t>
            </a:r>
          </a:p>
          <a:p>
            <a:pPr algn="just">
              <a:buFont typeface="Arial" panose="020B0604020202020204" pitchFamily="34" charset="0"/>
              <a:buChar char="•"/>
            </a:pPr>
            <a:r>
              <a:rPr lang="pt-BR" sz="2000" b="1" i="0" dirty="0">
                <a:effectLst/>
                <a:latin typeface="-apple-system"/>
              </a:rPr>
              <a:t> Priorização de conteúdo</a:t>
            </a:r>
            <a:r>
              <a:rPr lang="pt-BR" sz="2000" b="0" i="0" dirty="0">
                <a:effectLst/>
                <a:latin typeface="-apple-system"/>
              </a:rPr>
              <a:t>: em dispositivos menores, é importante priorizar o conteúdo mais relevante e essencial, garantindo uma experiência de usuário focada e eficiente.</a:t>
            </a:r>
          </a:p>
          <a:p>
            <a:pPr algn="just"/>
            <a:endParaRPr lang="pt-BR" sz="2400" b="1" u="sng"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83988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35D270C-4C40-265D-F4E1-8AE57BFA0217}"/>
              </a:ext>
            </a:extLst>
          </p:cNvPr>
          <p:cNvSpPr txBox="1"/>
          <p:nvPr/>
        </p:nvSpPr>
        <p:spPr>
          <a:xfrm>
            <a:off x="0" y="0"/>
            <a:ext cx="10693400" cy="4062651"/>
          </a:xfrm>
          <a:prstGeom prst="rect">
            <a:avLst/>
          </a:prstGeom>
          <a:noFill/>
        </p:spPr>
        <p:txBody>
          <a:bodyPr wrap="square">
            <a:spAutoFit/>
          </a:bodyPr>
          <a:lstStyle/>
          <a:p>
            <a:pPr algn="just"/>
            <a:r>
              <a:rPr lang="pt-BR" b="0" i="0" dirty="0">
                <a:effectLst/>
                <a:latin typeface="+mj-lt"/>
              </a:rPr>
              <a:t>Embora as etapas possam variar, </a:t>
            </a:r>
            <a:r>
              <a:rPr lang="pt-BR" sz="2400" b="1" i="0" u="sng" dirty="0">
                <a:effectLst>
                  <a:outerShdw blurRad="38100" dist="38100" dir="2700000" algn="tl">
                    <a:srgbClr val="000000">
                      <a:alpha val="43137"/>
                    </a:srgbClr>
                  </a:outerShdw>
                </a:effectLst>
                <a:latin typeface="+mj-lt"/>
              </a:rPr>
              <a:t>uma abordagem comum no processo de Design Responsivo</a:t>
            </a:r>
            <a:r>
              <a:rPr lang="pt-BR" sz="2400" b="1" i="0" dirty="0">
                <a:effectLst>
                  <a:outerShdw blurRad="38100" dist="38100" dir="2700000" algn="tl">
                    <a:srgbClr val="000000">
                      <a:alpha val="43137"/>
                    </a:srgbClr>
                  </a:outerShdw>
                </a:effectLst>
                <a:latin typeface="+mj-lt"/>
              </a:rPr>
              <a:t> </a:t>
            </a:r>
            <a:r>
              <a:rPr lang="pt-BR" b="0" i="0" dirty="0">
                <a:effectLst/>
                <a:latin typeface="+mj-lt"/>
              </a:rPr>
              <a:t>inclui:</a:t>
            </a:r>
          </a:p>
          <a:p>
            <a:pPr algn="just"/>
            <a:endParaRPr lang="pt-BR" b="0" i="0" dirty="0">
              <a:effectLst/>
              <a:latin typeface="+mj-lt"/>
            </a:endParaRPr>
          </a:p>
          <a:p>
            <a:pPr algn="just">
              <a:buFont typeface="Arial" panose="020B0604020202020204" pitchFamily="34" charset="0"/>
              <a:buChar char="•"/>
            </a:pPr>
            <a:r>
              <a:rPr lang="pt-BR" b="1" i="0" dirty="0">
                <a:effectLst/>
                <a:latin typeface="+mj-lt"/>
              </a:rPr>
              <a:t> Análise de requisitos</a:t>
            </a:r>
            <a:r>
              <a:rPr lang="pt-BR" b="0" i="0" dirty="0">
                <a:effectLst/>
                <a:latin typeface="+mj-lt"/>
              </a:rPr>
              <a:t>: compreender os objetivos do projeto, o público-alvo e os dispositivos-alvo para os quais o design será responsivo.</a:t>
            </a:r>
          </a:p>
          <a:p>
            <a:pPr algn="just">
              <a:buFont typeface="Arial" panose="020B0604020202020204" pitchFamily="34" charset="0"/>
              <a:buChar char="•"/>
            </a:pPr>
            <a:r>
              <a:rPr lang="pt-BR" b="1" i="0" dirty="0" err="1">
                <a:effectLst/>
                <a:latin typeface="+mj-lt"/>
              </a:rPr>
              <a:t>Wireframing</a:t>
            </a:r>
            <a:r>
              <a:rPr lang="pt-BR" b="1" i="0" dirty="0">
                <a:effectLst/>
                <a:latin typeface="+mj-lt"/>
              </a:rPr>
              <a:t> e prototipagem</a:t>
            </a:r>
            <a:r>
              <a:rPr lang="pt-BR" b="0" i="0" dirty="0">
                <a:effectLst/>
                <a:latin typeface="+mj-lt"/>
              </a:rPr>
              <a:t>: criar esboços e protótipos para visualizar a estrutura e o layout da interface em diferentes tamanhos de tela.</a:t>
            </a:r>
          </a:p>
          <a:p>
            <a:pPr algn="just">
              <a:buFont typeface="Arial" panose="020B0604020202020204" pitchFamily="34" charset="0"/>
              <a:buChar char="•"/>
            </a:pPr>
            <a:r>
              <a:rPr lang="pt-BR" b="1" i="0" dirty="0">
                <a:effectLst/>
                <a:latin typeface="+mj-lt"/>
              </a:rPr>
              <a:t> Design visual</a:t>
            </a:r>
            <a:r>
              <a:rPr lang="pt-BR" b="0" i="0" dirty="0">
                <a:effectLst/>
                <a:latin typeface="+mj-lt"/>
              </a:rPr>
              <a:t>: desenvolver a estética e os elementos visuais da interface, garantindo que sejam adaptáveis e coerentes em diferentes dispositivos.</a:t>
            </a:r>
          </a:p>
          <a:p>
            <a:pPr algn="just">
              <a:buFont typeface="Arial" panose="020B0604020202020204" pitchFamily="34" charset="0"/>
              <a:buChar char="•"/>
            </a:pPr>
            <a:r>
              <a:rPr lang="pt-BR" b="1" i="0" dirty="0">
                <a:effectLst/>
                <a:latin typeface="+mj-lt"/>
              </a:rPr>
              <a:t> Desenvolvimento responsivo</a:t>
            </a:r>
            <a:r>
              <a:rPr lang="pt-BR" b="0" i="0" dirty="0">
                <a:effectLst/>
                <a:latin typeface="+mj-lt"/>
              </a:rPr>
              <a:t>: implementar o design responsivo por meio de técnicas como a utilização de CSS flexível, media queries e recursos que se ajustem automaticamente às características do dispositivo.</a:t>
            </a:r>
          </a:p>
        </p:txBody>
      </p:sp>
    </p:spTree>
    <p:extLst>
      <p:ext uri="{BB962C8B-B14F-4D97-AF65-F5344CB8AC3E}">
        <p14:creationId xmlns:p14="http://schemas.microsoft.com/office/powerpoint/2010/main" val="265550389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8769</TotalTime>
  <Words>4371</Words>
  <Application>Microsoft Office PowerPoint</Application>
  <PresentationFormat>Personalizar</PresentationFormat>
  <Paragraphs>199</Paragraphs>
  <Slides>30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30</vt:i4>
      </vt:variant>
    </vt:vector>
  </HeadingPairs>
  <TitlesOfParts>
    <vt:vector size="35" baseType="lpstr">
      <vt:lpstr>-apple-system</vt:lpstr>
      <vt:lpstr>Arial</vt:lpstr>
      <vt:lpstr>Google Sans</vt:lpstr>
      <vt:lpstr>source-serif-pro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Francisco Eugenio</dc:creator>
  <cp:lastModifiedBy>Wagner Xantre Tagarro</cp:lastModifiedBy>
  <cp:revision>58</cp:revision>
  <dcterms:created xsi:type="dcterms:W3CDTF">2016-01-22T13:40:16Z</dcterms:created>
  <dcterms:modified xsi:type="dcterms:W3CDTF">2024-09-22T03:29:20Z</dcterms:modified>
</cp:coreProperties>
</file>