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0" r:id="rId4"/>
    <p:sldId id="271" r:id="rId5"/>
    <p:sldId id="261" r:id="rId6"/>
    <p:sldId id="266" r:id="rId7"/>
    <p:sldId id="267" r:id="rId8"/>
    <p:sldId id="268" r:id="rId9"/>
    <p:sldId id="269" r:id="rId10"/>
    <p:sldId id="273" r:id="rId11"/>
    <p:sldId id="274" r:id="rId12"/>
    <p:sldId id="275" r:id="rId13"/>
    <p:sldId id="276" r:id="rId14"/>
    <p:sldId id="272"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65" r:id="rId29"/>
  </p:sldIdLst>
  <p:sldSz cx="10693400" cy="7561263"/>
  <p:notesSz cx="6858000" cy="9144000"/>
  <p:defaultTextStyle>
    <a:defPPr>
      <a:defRPr lang="pt-BR"/>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DD0"/>
    <a:srgbClr val="D82F44"/>
    <a:srgbClr val="75314E"/>
    <a:srgbClr val="0070AD"/>
    <a:srgbClr val="A11E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94662" autoAdjust="0"/>
  </p:normalViewPr>
  <p:slideViewPr>
    <p:cSldViewPr>
      <p:cViewPr varScale="1">
        <p:scale>
          <a:sx n="60" d="100"/>
          <a:sy n="60" d="100"/>
        </p:scale>
        <p:origin x="1398" y="60"/>
      </p:cViewPr>
      <p:guideLst>
        <p:guide orient="horz" pos="2382"/>
        <p:guide pos="336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802005" y="2348895"/>
            <a:ext cx="9089390" cy="1620771"/>
          </a:xfrm>
          <a:prstGeom prst="rect">
            <a:avLst/>
          </a:prstGeom>
        </p:spPr>
        <p:txBody>
          <a:bodyPr lIns="104296" tIns="52148" rIns="104296" bIns="52148"/>
          <a:lstStyle/>
          <a:p>
            <a:r>
              <a:rPr lang="pt-BR"/>
              <a:t>Clique para editar o título mestre</a:t>
            </a:r>
          </a:p>
        </p:txBody>
      </p:sp>
      <p:sp>
        <p:nvSpPr>
          <p:cNvPr id="3" name="Subtítulo 2"/>
          <p:cNvSpPr>
            <a:spLocks noGrp="1"/>
          </p:cNvSpPr>
          <p:nvPr>
            <p:ph type="subTitle" idx="1"/>
          </p:nvPr>
        </p:nvSpPr>
        <p:spPr>
          <a:xfrm>
            <a:off x="1604010" y="4284716"/>
            <a:ext cx="7485380" cy="1932323"/>
          </a:xfrm>
          <a:prstGeom prst="rect">
            <a:avLst/>
          </a:prstGeom>
        </p:spPr>
        <p:txBody>
          <a:bodyPr lIns="104296" tIns="52148" rIns="104296" bIns="52148"/>
          <a:lstStyle>
            <a:lvl1pPr marL="0" indent="0" algn="ctr">
              <a:buNone/>
              <a:defRPr>
                <a:solidFill>
                  <a:schemeClr val="tx1">
                    <a:tint val="75000"/>
                  </a:schemeClr>
                </a:solidFill>
              </a:defRPr>
            </a:lvl1pPr>
            <a:lvl2pPr marL="521482" indent="0" algn="ctr">
              <a:buNone/>
              <a:defRPr>
                <a:solidFill>
                  <a:schemeClr val="tx1">
                    <a:tint val="75000"/>
                  </a:schemeClr>
                </a:solidFill>
              </a:defRPr>
            </a:lvl2pPr>
            <a:lvl3pPr marL="1042965" indent="0" algn="ctr">
              <a:buNone/>
              <a:defRPr>
                <a:solidFill>
                  <a:schemeClr val="tx1">
                    <a:tint val="75000"/>
                  </a:schemeClr>
                </a:solidFill>
              </a:defRPr>
            </a:lvl3pPr>
            <a:lvl4pPr marL="1564447" indent="0" algn="ctr">
              <a:buNone/>
              <a:defRPr>
                <a:solidFill>
                  <a:schemeClr val="tx1">
                    <a:tint val="75000"/>
                  </a:schemeClr>
                </a:solidFill>
              </a:defRPr>
            </a:lvl4pPr>
            <a:lvl5pPr marL="2085929" indent="0" algn="ctr">
              <a:buNone/>
              <a:defRPr>
                <a:solidFill>
                  <a:schemeClr val="tx1">
                    <a:tint val="75000"/>
                  </a:schemeClr>
                </a:solidFill>
              </a:defRPr>
            </a:lvl5pPr>
            <a:lvl6pPr marL="2607412" indent="0" algn="ctr">
              <a:buNone/>
              <a:defRPr>
                <a:solidFill>
                  <a:schemeClr val="tx1">
                    <a:tint val="75000"/>
                  </a:schemeClr>
                </a:solidFill>
              </a:defRPr>
            </a:lvl6pPr>
            <a:lvl7pPr marL="3128894" indent="0" algn="ctr">
              <a:buNone/>
              <a:defRPr>
                <a:solidFill>
                  <a:schemeClr val="tx1">
                    <a:tint val="75000"/>
                  </a:schemeClr>
                </a:solidFill>
              </a:defRPr>
            </a:lvl7pPr>
            <a:lvl8pPr marL="3650376" indent="0" algn="ctr">
              <a:buNone/>
              <a:defRPr>
                <a:solidFill>
                  <a:schemeClr val="tx1">
                    <a:tint val="75000"/>
                  </a:schemeClr>
                </a:solidFill>
              </a:defRPr>
            </a:lvl8pPr>
            <a:lvl9pPr marL="4171859"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15/09/2024</a:t>
            </a:fld>
            <a:endParaRPr lang="pt-BR"/>
          </a:p>
        </p:txBody>
      </p:sp>
      <p:sp>
        <p:nvSpPr>
          <p:cNvPr id="5" name="Espaço Reservado para Rodapé 4"/>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6" name="Espaço Reservado para Número de Slide 5"/>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3355286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98774" y="302804"/>
            <a:ext cx="2606517" cy="6451578"/>
          </a:xfrm>
          <a:prstGeom prst="rect">
            <a:avLst/>
          </a:prstGeom>
        </p:spPr>
        <p:txBody>
          <a:bodyPr vert="eaVert" lIns="104296" tIns="52148" rIns="104296" bIns="52148"/>
          <a:lstStyle/>
          <a:p>
            <a:r>
              <a:rPr lang="pt-BR"/>
              <a:t>Clique para editar o título mestre</a:t>
            </a:r>
          </a:p>
        </p:txBody>
      </p:sp>
      <p:sp>
        <p:nvSpPr>
          <p:cNvPr id="3" name="Espaço Reservado para Texto Vertical 2"/>
          <p:cNvSpPr>
            <a:spLocks noGrp="1"/>
          </p:cNvSpPr>
          <p:nvPr>
            <p:ph type="body" orient="vert" idx="1"/>
          </p:nvPr>
        </p:nvSpPr>
        <p:spPr>
          <a:xfrm>
            <a:off x="579227" y="302804"/>
            <a:ext cx="7641326" cy="6451578"/>
          </a:xfrm>
          <a:prstGeom prst="rect">
            <a:avLst/>
          </a:prstGeom>
        </p:spPr>
        <p:txBody>
          <a:bodyPr vert="eaVert" lIns="104296" tIns="52148" rIns="104296" bIns="52148"/>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15/09/2024</a:t>
            </a:fld>
            <a:endParaRPr lang="pt-BR"/>
          </a:p>
        </p:txBody>
      </p:sp>
      <p:sp>
        <p:nvSpPr>
          <p:cNvPr id="5" name="Espaço Reservado para Rodapé 4"/>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6" name="Espaço Reservado para Número de Slide 5"/>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186834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44706" y="4858814"/>
            <a:ext cx="9089390" cy="1501751"/>
          </a:xfrm>
          <a:prstGeom prst="rect">
            <a:avLst/>
          </a:prstGeom>
        </p:spPr>
        <p:txBody>
          <a:bodyPr lIns="104296" tIns="52148" rIns="104296" bIns="52148" anchor="t"/>
          <a:lstStyle>
            <a:lvl1pPr algn="l">
              <a:defRPr sz="4600" b="1" cap="all"/>
            </a:lvl1pPr>
          </a:lstStyle>
          <a:p>
            <a:r>
              <a:rPr lang="pt-BR"/>
              <a:t>Clique para editar o título mestre</a:t>
            </a:r>
          </a:p>
        </p:txBody>
      </p:sp>
      <p:sp>
        <p:nvSpPr>
          <p:cNvPr id="3" name="Espaço Reservado para Texto 2"/>
          <p:cNvSpPr>
            <a:spLocks noGrp="1"/>
          </p:cNvSpPr>
          <p:nvPr>
            <p:ph type="body" idx="1"/>
          </p:nvPr>
        </p:nvSpPr>
        <p:spPr>
          <a:xfrm>
            <a:off x="844706" y="3204786"/>
            <a:ext cx="9089390" cy="1654026"/>
          </a:xfrm>
          <a:prstGeom prst="rect">
            <a:avLst/>
          </a:prstGeom>
        </p:spPr>
        <p:txBody>
          <a:bodyPr lIns="104296" tIns="52148" rIns="104296" bIns="52148" anchor="b"/>
          <a:lstStyle>
            <a:lvl1pPr marL="0" indent="0">
              <a:buNone/>
              <a:defRPr sz="2300">
                <a:solidFill>
                  <a:schemeClr val="tx1">
                    <a:tint val="75000"/>
                  </a:schemeClr>
                </a:solidFill>
              </a:defRPr>
            </a:lvl1pPr>
            <a:lvl2pPr marL="521482" indent="0">
              <a:buNone/>
              <a:defRPr sz="2100">
                <a:solidFill>
                  <a:schemeClr val="tx1">
                    <a:tint val="75000"/>
                  </a:schemeClr>
                </a:solidFill>
              </a:defRPr>
            </a:lvl2pPr>
            <a:lvl3pPr marL="1042965" indent="0">
              <a:buNone/>
              <a:defRPr sz="1800">
                <a:solidFill>
                  <a:schemeClr val="tx1">
                    <a:tint val="75000"/>
                  </a:schemeClr>
                </a:solidFill>
              </a:defRPr>
            </a:lvl3pPr>
            <a:lvl4pPr marL="1564447" indent="0">
              <a:buNone/>
              <a:defRPr sz="1600">
                <a:solidFill>
                  <a:schemeClr val="tx1">
                    <a:tint val="75000"/>
                  </a:schemeClr>
                </a:solidFill>
              </a:defRPr>
            </a:lvl4pPr>
            <a:lvl5pPr marL="2085929" indent="0">
              <a:buNone/>
              <a:defRPr sz="1600">
                <a:solidFill>
                  <a:schemeClr val="tx1">
                    <a:tint val="75000"/>
                  </a:schemeClr>
                </a:solidFill>
              </a:defRPr>
            </a:lvl5pPr>
            <a:lvl6pPr marL="2607412" indent="0">
              <a:buNone/>
              <a:defRPr sz="1600">
                <a:solidFill>
                  <a:schemeClr val="tx1">
                    <a:tint val="75000"/>
                  </a:schemeClr>
                </a:solidFill>
              </a:defRPr>
            </a:lvl6pPr>
            <a:lvl7pPr marL="3128894" indent="0">
              <a:buNone/>
              <a:defRPr sz="1600">
                <a:solidFill>
                  <a:schemeClr val="tx1">
                    <a:tint val="75000"/>
                  </a:schemeClr>
                </a:solidFill>
              </a:defRPr>
            </a:lvl7pPr>
            <a:lvl8pPr marL="3650376" indent="0">
              <a:buNone/>
              <a:defRPr sz="1600">
                <a:solidFill>
                  <a:schemeClr val="tx1">
                    <a:tint val="75000"/>
                  </a:schemeClr>
                </a:solidFill>
              </a:defRPr>
            </a:lvl8pPr>
            <a:lvl9pPr marL="4171859"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15/09/2024</a:t>
            </a:fld>
            <a:endParaRPr lang="pt-BR"/>
          </a:p>
        </p:txBody>
      </p:sp>
      <p:sp>
        <p:nvSpPr>
          <p:cNvPr id="5" name="Espaço Reservado para Rodapé 4"/>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6" name="Espaço Reservado para Número de Slide 5"/>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154221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34671" y="302801"/>
            <a:ext cx="9624060" cy="1260211"/>
          </a:xfrm>
          <a:prstGeom prst="rect">
            <a:avLst/>
          </a:prstGeom>
        </p:spPr>
        <p:txBody>
          <a:bodyPr lIns="104296" tIns="52148" rIns="104296" bIns="52148"/>
          <a:lstStyle/>
          <a:p>
            <a:r>
              <a:rPr lang="pt-BR"/>
              <a:t>Clique para editar o título mestre</a:t>
            </a:r>
          </a:p>
        </p:txBody>
      </p:sp>
      <p:sp>
        <p:nvSpPr>
          <p:cNvPr id="3" name="Espaço Reservado para Conteúdo 2"/>
          <p:cNvSpPr>
            <a:spLocks noGrp="1"/>
          </p:cNvSpPr>
          <p:nvPr>
            <p:ph sz="half" idx="1"/>
          </p:nvPr>
        </p:nvSpPr>
        <p:spPr>
          <a:xfrm>
            <a:off x="579226" y="1764297"/>
            <a:ext cx="5123921" cy="4990084"/>
          </a:xfrm>
          <a:prstGeom prst="rect">
            <a:avLst/>
          </a:prstGeom>
        </p:spPr>
        <p:txBody>
          <a:bodyPr lIns="104296" tIns="52148" rIns="104296" bIns="52148"/>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5881371" y="1764297"/>
            <a:ext cx="5123921" cy="4990084"/>
          </a:xfrm>
          <a:prstGeom prst="rect">
            <a:avLst/>
          </a:prstGeom>
        </p:spPr>
        <p:txBody>
          <a:bodyPr lIns="104296" tIns="52148" rIns="104296" bIns="52148"/>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15/09/2024</a:t>
            </a:fld>
            <a:endParaRPr lang="pt-BR"/>
          </a:p>
        </p:txBody>
      </p:sp>
      <p:sp>
        <p:nvSpPr>
          <p:cNvPr id="6" name="Espaço Reservado para Rodapé 5"/>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7" name="Espaço Reservado para Número de Slide 6"/>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1768342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34671" y="302801"/>
            <a:ext cx="9624060" cy="1260211"/>
          </a:xfrm>
          <a:prstGeom prst="rect">
            <a:avLst/>
          </a:prstGeom>
        </p:spPr>
        <p:txBody>
          <a:bodyPr lIns="104296" tIns="52148" rIns="104296" bIns="52148"/>
          <a:lstStyle>
            <a:lvl1pPr>
              <a:defRPr/>
            </a:lvl1pPr>
          </a:lstStyle>
          <a:p>
            <a:r>
              <a:rPr lang="pt-BR"/>
              <a:t>Clique para editar o título mestre</a:t>
            </a:r>
          </a:p>
        </p:txBody>
      </p:sp>
      <p:sp>
        <p:nvSpPr>
          <p:cNvPr id="3" name="Espaço Reservado para Texto 2"/>
          <p:cNvSpPr>
            <a:spLocks noGrp="1"/>
          </p:cNvSpPr>
          <p:nvPr>
            <p:ph type="body" idx="1"/>
          </p:nvPr>
        </p:nvSpPr>
        <p:spPr>
          <a:xfrm>
            <a:off x="534671" y="1692533"/>
            <a:ext cx="4724775" cy="705367"/>
          </a:xfrm>
          <a:prstGeom prst="rect">
            <a:avLst/>
          </a:prstGeom>
        </p:spPr>
        <p:txBody>
          <a:bodyPr lIns="104296" tIns="52148" rIns="104296" bIns="52148" anchor="b"/>
          <a:lstStyle>
            <a:lvl1pPr marL="0" indent="0">
              <a:buNone/>
              <a:defRPr sz="2700" b="1"/>
            </a:lvl1pPr>
            <a:lvl2pPr marL="521482" indent="0">
              <a:buNone/>
              <a:defRPr sz="2300" b="1"/>
            </a:lvl2pPr>
            <a:lvl3pPr marL="1042965" indent="0">
              <a:buNone/>
              <a:defRPr sz="2100" b="1"/>
            </a:lvl3pPr>
            <a:lvl4pPr marL="1564447" indent="0">
              <a:buNone/>
              <a:defRPr sz="1800" b="1"/>
            </a:lvl4pPr>
            <a:lvl5pPr marL="2085929" indent="0">
              <a:buNone/>
              <a:defRPr sz="1800" b="1"/>
            </a:lvl5pPr>
            <a:lvl6pPr marL="2607412" indent="0">
              <a:buNone/>
              <a:defRPr sz="1800" b="1"/>
            </a:lvl6pPr>
            <a:lvl7pPr marL="3128894" indent="0">
              <a:buNone/>
              <a:defRPr sz="1800" b="1"/>
            </a:lvl7pPr>
            <a:lvl8pPr marL="3650376" indent="0">
              <a:buNone/>
              <a:defRPr sz="1800" b="1"/>
            </a:lvl8pPr>
            <a:lvl9pPr marL="4171859" indent="0">
              <a:buNone/>
              <a:defRPr sz="1800" b="1"/>
            </a:lvl9pPr>
          </a:lstStyle>
          <a:p>
            <a:pPr lvl="0"/>
            <a:r>
              <a:rPr lang="pt-BR"/>
              <a:t>Clique para editar o texto mestre</a:t>
            </a:r>
          </a:p>
        </p:txBody>
      </p:sp>
      <p:sp>
        <p:nvSpPr>
          <p:cNvPr id="4" name="Espaço Reservado para Conteúdo 3"/>
          <p:cNvSpPr>
            <a:spLocks noGrp="1"/>
          </p:cNvSpPr>
          <p:nvPr>
            <p:ph sz="half" idx="2"/>
          </p:nvPr>
        </p:nvSpPr>
        <p:spPr>
          <a:xfrm>
            <a:off x="534671" y="2397901"/>
            <a:ext cx="4724775" cy="4356478"/>
          </a:xfrm>
          <a:prstGeom prst="rect">
            <a:avLst/>
          </a:prstGeom>
        </p:spPr>
        <p:txBody>
          <a:bodyPr lIns="104296" tIns="52148" rIns="104296" bIns="52148"/>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5432100" y="1692533"/>
            <a:ext cx="4726631" cy="705367"/>
          </a:xfrm>
          <a:prstGeom prst="rect">
            <a:avLst/>
          </a:prstGeom>
        </p:spPr>
        <p:txBody>
          <a:bodyPr lIns="104296" tIns="52148" rIns="104296" bIns="52148" anchor="b"/>
          <a:lstStyle>
            <a:lvl1pPr marL="0" indent="0">
              <a:buNone/>
              <a:defRPr sz="2700" b="1"/>
            </a:lvl1pPr>
            <a:lvl2pPr marL="521482" indent="0">
              <a:buNone/>
              <a:defRPr sz="2300" b="1"/>
            </a:lvl2pPr>
            <a:lvl3pPr marL="1042965" indent="0">
              <a:buNone/>
              <a:defRPr sz="2100" b="1"/>
            </a:lvl3pPr>
            <a:lvl4pPr marL="1564447" indent="0">
              <a:buNone/>
              <a:defRPr sz="1800" b="1"/>
            </a:lvl4pPr>
            <a:lvl5pPr marL="2085929" indent="0">
              <a:buNone/>
              <a:defRPr sz="1800" b="1"/>
            </a:lvl5pPr>
            <a:lvl6pPr marL="2607412" indent="0">
              <a:buNone/>
              <a:defRPr sz="1800" b="1"/>
            </a:lvl6pPr>
            <a:lvl7pPr marL="3128894" indent="0">
              <a:buNone/>
              <a:defRPr sz="1800" b="1"/>
            </a:lvl7pPr>
            <a:lvl8pPr marL="3650376" indent="0">
              <a:buNone/>
              <a:defRPr sz="1800" b="1"/>
            </a:lvl8pPr>
            <a:lvl9pPr marL="4171859" indent="0">
              <a:buNone/>
              <a:defRPr sz="1800" b="1"/>
            </a:lvl9pPr>
          </a:lstStyle>
          <a:p>
            <a:pPr lvl="0"/>
            <a:r>
              <a:rPr lang="pt-BR"/>
              <a:t>Clique para editar o texto mestre</a:t>
            </a:r>
          </a:p>
        </p:txBody>
      </p:sp>
      <p:sp>
        <p:nvSpPr>
          <p:cNvPr id="6" name="Espaço Reservado para Conteúdo 5"/>
          <p:cNvSpPr>
            <a:spLocks noGrp="1"/>
          </p:cNvSpPr>
          <p:nvPr>
            <p:ph sz="quarter" idx="4"/>
          </p:nvPr>
        </p:nvSpPr>
        <p:spPr>
          <a:xfrm>
            <a:off x="5432100" y="2397901"/>
            <a:ext cx="4726631" cy="4356478"/>
          </a:xfrm>
          <a:prstGeom prst="rect">
            <a:avLst/>
          </a:prstGeom>
        </p:spPr>
        <p:txBody>
          <a:bodyPr lIns="104296" tIns="52148" rIns="104296" bIns="52148"/>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15/09/2024</a:t>
            </a:fld>
            <a:endParaRPr lang="pt-BR"/>
          </a:p>
        </p:txBody>
      </p:sp>
      <p:sp>
        <p:nvSpPr>
          <p:cNvPr id="8" name="Espaço Reservado para Rodapé 7"/>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9" name="Espaço Reservado para Número de Slide 8"/>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321207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534671" y="302801"/>
            <a:ext cx="9624060" cy="1260211"/>
          </a:xfrm>
          <a:prstGeom prst="rect">
            <a:avLst/>
          </a:prstGeom>
        </p:spPr>
        <p:txBody>
          <a:bodyPr lIns="104296" tIns="52148" rIns="104296" bIns="52148"/>
          <a:lstStyle/>
          <a:p>
            <a:r>
              <a:rPr lang="pt-BR"/>
              <a:t>Clique para editar o título mestre</a:t>
            </a:r>
          </a:p>
        </p:txBody>
      </p:sp>
      <p:sp>
        <p:nvSpPr>
          <p:cNvPr id="3" name="Espaço Reservado para Data 2"/>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15/09/2024</a:t>
            </a:fld>
            <a:endParaRPr lang="pt-BR"/>
          </a:p>
        </p:txBody>
      </p:sp>
      <p:sp>
        <p:nvSpPr>
          <p:cNvPr id="4" name="Espaço Reservado para Rodapé 3"/>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5" name="Espaço Reservado para Número de Slide 4"/>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167129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15/09/2024</a:t>
            </a:fld>
            <a:endParaRPr lang="pt-BR"/>
          </a:p>
        </p:txBody>
      </p:sp>
      <p:sp>
        <p:nvSpPr>
          <p:cNvPr id="3" name="Espaço Reservado para Rodapé 2"/>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4" name="Espaço Reservado para Número de Slide 3"/>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4234991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34669" y="301050"/>
            <a:ext cx="3518056" cy="1281214"/>
          </a:xfrm>
          <a:prstGeom prst="rect">
            <a:avLst/>
          </a:prstGeom>
        </p:spPr>
        <p:txBody>
          <a:bodyPr lIns="104296" tIns="52148" rIns="104296" bIns="52148" anchor="b"/>
          <a:lstStyle>
            <a:lvl1pPr algn="l">
              <a:defRPr sz="2300" b="1"/>
            </a:lvl1pPr>
          </a:lstStyle>
          <a:p>
            <a:r>
              <a:rPr lang="pt-BR"/>
              <a:t>Clique para editar o título mestre</a:t>
            </a:r>
          </a:p>
        </p:txBody>
      </p:sp>
      <p:sp>
        <p:nvSpPr>
          <p:cNvPr id="3" name="Espaço Reservado para Conteúdo 2"/>
          <p:cNvSpPr>
            <a:spLocks noGrp="1"/>
          </p:cNvSpPr>
          <p:nvPr>
            <p:ph idx="1"/>
          </p:nvPr>
        </p:nvSpPr>
        <p:spPr>
          <a:xfrm>
            <a:off x="4180822" y="301053"/>
            <a:ext cx="5977908" cy="6453328"/>
          </a:xfrm>
          <a:prstGeom prst="rect">
            <a:avLst/>
          </a:prstGeom>
        </p:spPr>
        <p:txBody>
          <a:bodyPr lIns="104296" tIns="52148" rIns="104296" bIns="52148"/>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534669" y="1582267"/>
            <a:ext cx="3518056" cy="5172114"/>
          </a:xfrm>
          <a:prstGeom prst="rect">
            <a:avLst/>
          </a:prstGeom>
        </p:spPr>
        <p:txBody>
          <a:bodyPr lIns="104296" tIns="52148" rIns="104296" bIns="52148"/>
          <a:lstStyle>
            <a:lvl1pPr marL="0" indent="0">
              <a:buNone/>
              <a:defRPr sz="1600"/>
            </a:lvl1pPr>
            <a:lvl2pPr marL="521482" indent="0">
              <a:buNone/>
              <a:defRPr sz="1400"/>
            </a:lvl2pPr>
            <a:lvl3pPr marL="1042965" indent="0">
              <a:buNone/>
              <a:defRPr sz="1100"/>
            </a:lvl3pPr>
            <a:lvl4pPr marL="1564447" indent="0">
              <a:buNone/>
              <a:defRPr sz="1000"/>
            </a:lvl4pPr>
            <a:lvl5pPr marL="2085929" indent="0">
              <a:buNone/>
              <a:defRPr sz="1000"/>
            </a:lvl5pPr>
            <a:lvl6pPr marL="2607412" indent="0">
              <a:buNone/>
              <a:defRPr sz="1000"/>
            </a:lvl6pPr>
            <a:lvl7pPr marL="3128894" indent="0">
              <a:buNone/>
              <a:defRPr sz="1000"/>
            </a:lvl7pPr>
            <a:lvl8pPr marL="3650376" indent="0">
              <a:buNone/>
              <a:defRPr sz="1000"/>
            </a:lvl8pPr>
            <a:lvl9pPr marL="4171859" indent="0">
              <a:buNone/>
              <a:defRPr sz="1000"/>
            </a:lvl9pPr>
          </a:lstStyle>
          <a:p>
            <a:pPr lvl="0"/>
            <a:r>
              <a:rPr lang="pt-BR"/>
              <a:t>Clique para editar o texto mestre</a:t>
            </a:r>
          </a:p>
        </p:txBody>
      </p:sp>
      <p:sp>
        <p:nvSpPr>
          <p:cNvPr id="5" name="Espaço Reservado para Data 4"/>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15/09/2024</a:t>
            </a:fld>
            <a:endParaRPr lang="pt-BR"/>
          </a:p>
        </p:txBody>
      </p:sp>
      <p:sp>
        <p:nvSpPr>
          <p:cNvPr id="6" name="Espaço Reservado para Rodapé 5"/>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7" name="Espaço Reservado para Número de Slide 6"/>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411836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095982" y="5292884"/>
            <a:ext cx="6416040" cy="624855"/>
          </a:xfrm>
          <a:prstGeom prst="rect">
            <a:avLst/>
          </a:prstGeom>
        </p:spPr>
        <p:txBody>
          <a:bodyPr lIns="104296" tIns="52148" rIns="104296" bIns="52148" anchor="b"/>
          <a:lstStyle>
            <a:lvl1pPr algn="l">
              <a:defRPr sz="2300" b="1"/>
            </a:lvl1pPr>
          </a:lstStyle>
          <a:p>
            <a:r>
              <a:rPr lang="pt-BR"/>
              <a:t>Clique para editar o título mestre</a:t>
            </a:r>
          </a:p>
        </p:txBody>
      </p:sp>
      <p:sp>
        <p:nvSpPr>
          <p:cNvPr id="3" name="Espaço Reservado para Imagem 2"/>
          <p:cNvSpPr>
            <a:spLocks noGrp="1"/>
          </p:cNvSpPr>
          <p:nvPr>
            <p:ph type="pic" idx="1"/>
          </p:nvPr>
        </p:nvSpPr>
        <p:spPr>
          <a:xfrm>
            <a:off x="2095982" y="675613"/>
            <a:ext cx="6416040" cy="4536758"/>
          </a:xfrm>
          <a:prstGeom prst="rect">
            <a:avLst/>
          </a:prstGeom>
        </p:spPr>
        <p:txBody>
          <a:bodyPr lIns="104296" tIns="52148" rIns="104296" bIns="52148"/>
          <a:lstStyle>
            <a:lvl1pPr marL="0" indent="0">
              <a:buNone/>
              <a:defRPr sz="3600"/>
            </a:lvl1pPr>
            <a:lvl2pPr marL="521482" indent="0">
              <a:buNone/>
              <a:defRPr sz="3200"/>
            </a:lvl2pPr>
            <a:lvl3pPr marL="1042965" indent="0">
              <a:buNone/>
              <a:defRPr sz="2700"/>
            </a:lvl3pPr>
            <a:lvl4pPr marL="1564447" indent="0">
              <a:buNone/>
              <a:defRPr sz="2300"/>
            </a:lvl4pPr>
            <a:lvl5pPr marL="2085929" indent="0">
              <a:buNone/>
              <a:defRPr sz="2300"/>
            </a:lvl5pPr>
            <a:lvl6pPr marL="2607412" indent="0">
              <a:buNone/>
              <a:defRPr sz="2300"/>
            </a:lvl6pPr>
            <a:lvl7pPr marL="3128894" indent="0">
              <a:buNone/>
              <a:defRPr sz="2300"/>
            </a:lvl7pPr>
            <a:lvl8pPr marL="3650376" indent="0">
              <a:buNone/>
              <a:defRPr sz="2300"/>
            </a:lvl8pPr>
            <a:lvl9pPr marL="4171859" indent="0">
              <a:buNone/>
              <a:defRPr sz="2300"/>
            </a:lvl9pPr>
          </a:lstStyle>
          <a:p>
            <a:endParaRPr lang="pt-BR"/>
          </a:p>
        </p:txBody>
      </p:sp>
      <p:sp>
        <p:nvSpPr>
          <p:cNvPr id="4" name="Espaço Reservado para Texto 3"/>
          <p:cNvSpPr>
            <a:spLocks noGrp="1"/>
          </p:cNvSpPr>
          <p:nvPr>
            <p:ph type="body" sz="half" idx="2"/>
          </p:nvPr>
        </p:nvSpPr>
        <p:spPr>
          <a:xfrm>
            <a:off x="2095982" y="5917739"/>
            <a:ext cx="6416040" cy="887398"/>
          </a:xfrm>
          <a:prstGeom prst="rect">
            <a:avLst/>
          </a:prstGeom>
        </p:spPr>
        <p:txBody>
          <a:bodyPr lIns="104296" tIns="52148" rIns="104296" bIns="52148"/>
          <a:lstStyle>
            <a:lvl1pPr marL="0" indent="0">
              <a:buNone/>
              <a:defRPr sz="1600"/>
            </a:lvl1pPr>
            <a:lvl2pPr marL="521482" indent="0">
              <a:buNone/>
              <a:defRPr sz="1400"/>
            </a:lvl2pPr>
            <a:lvl3pPr marL="1042965" indent="0">
              <a:buNone/>
              <a:defRPr sz="1100"/>
            </a:lvl3pPr>
            <a:lvl4pPr marL="1564447" indent="0">
              <a:buNone/>
              <a:defRPr sz="1000"/>
            </a:lvl4pPr>
            <a:lvl5pPr marL="2085929" indent="0">
              <a:buNone/>
              <a:defRPr sz="1000"/>
            </a:lvl5pPr>
            <a:lvl6pPr marL="2607412" indent="0">
              <a:buNone/>
              <a:defRPr sz="1000"/>
            </a:lvl6pPr>
            <a:lvl7pPr marL="3128894" indent="0">
              <a:buNone/>
              <a:defRPr sz="1000"/>
            </a:lvl7pPr>
            <a:lvl8pPr marL="3650376" indent="0">
              <a:buNone/>
              <a:defRPr sz="1000"/>
            </a:lvl8pPr>
            <a:lvl9pPr marL="4171859" indent="0">
              <a:buNone/>
              <a:defRPr sz="1000"/>
            </a:lvl9pPr>
          </a:lstStyle>
          <a:p>
            <a:pPr lvl="0"/>
            <a:r>
              <a:rPr lang="pt-BR"/>
              <a:t>Clique para editar o texto mestre</a:t>
            </a:r>
          </a:p>
        </p:txBody>
      </p:sp>
      <p:sp>
        <p:nvSpPr>
          <p:cNvPr id="5" name="Espaço Reservado para Data 4"/>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15/09/2024</a:t>
            </a:fld>
            <a:endParaRPr lang="pt-BR"/>
          </a:p>
        </p:txBody>
      </p:sp>
      <p:sp>
        <p:nvSpPr>
          <p:cNvPr id="6" name="Espaço Reservado para Rodapé 5"/>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7" name="Espaço Reservado para Número de Slide 6"/>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371759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534671" y="302801"/>
            <a:ext cx="9624060" cy="1260211"/>
          </a:xfrm>
          <a:prstGeom prst="rect">
            <a:avLst/>
          </a:prstGeom>
        </p:spPr>
        <p:txBody>
          <a:bodyPr lIns="104296" tIns="52148" rIns="104296" bIns="52148"/>
          <a:lstStyle/>
          <a:p>
            <a:r>
              <a:rPr lang="pt-BR"/>
              <a:t>Clique para editar o título mestre</a:t>
            </a:r>
          </a:p>
        </p:txBody>
      </p:sp>
      <p:sp>
        <p:nvSpPr>
          <p:cNvPr id="3" name="Espaço Reservado para Texto Vertical 2"/>
          <p:cNvSpPr>
            <a:spLocks noGrp="1"/>
          </p:cNvSpPr>
          <p:nvPr>
            <p:ph type="body" orient="vert" idx="1"/>
          </p:nvPr>
        </p:nvSpPr>
        <p:spPr>
          <a:xfrm>
            <a:off x="534671" y="1764297"/>
            <a:ext cx="9624060" cy="4990084"/>
          </a:xfrm>
          <a:prstGeom prst="rect">
            <a:avLst/>
          </a:prstGeom>
        </p:spPr>
        <p:txBody>
          <a:bodyPr vert="eaVert" lIns="104296" tIns="52148" rIns="104296" bIns="52148"/>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15/09/2024</a:t>
            </a:fld>
            <a:endParaRPr lang="pt-BR"/>
          </a:p>
        </p:txBody>
      </p:sp>
      <p:sp>
        <p:nvSpPr>
          <p:cNvPr id="5" name="Espaço Reservado para Rodapé 4"/>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6" name="Espaço Reservado para Número de Slide 5"/>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236166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08" y="1111"/>
            <a:ext cx="10693958" cy="7560152"/>
          </a:xfrm>
          <a:prstGeom prst="rect">
            <a:avLst/>
          </a:prstGeom>
        </p:spPr>
      </p:pic>
    </p:spTree>
    <p:extLst>
      <p:ext uri="{BB962C8B-B14F-4D97-AF65-F5344CB8AC3E}">
        <p14:creationId xmlns:p14="http://schemas.microsoft.com/office/powerpoint/2010/main" val="296673211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ctr" defTabSz="1042965" rtl="0" eaLnBrk="1" latinLnBrk="0" hangingPunct="1">
        <a:spcBef>
          <a:spcPct val="0"/>
        </a:spcBef>
        <a:buNone/>
        <a:defRPr sz="5000" kern="1200">
          <a:solidFill>
            <a:schemeClr val="tx1"/>
          </a:solidFill>
          <a:latin typeface="+mj-lt"/>
          <a:ea typeface="+mj-ea"/>
          <a:cs typeface="+mj-cs"/>
        </a:defRPr>
      </a:lvl1pPr>
    </p:titleStyle>
    <p:bodyStyle>
      <a:lvl1pPr marL="391112" indent="-391112" algn="l" defTabSz="1042965"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47409" indent="-325926" algn="l" defTabSz="1042965"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706" indent="-260741" algn="l" defTabSz="1042965"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188"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670"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153"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635"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117"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600"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pt-BR"/>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 y="1111"/>
            <a:ext cx="10693958" cy="7560152"/>
          </a:xfrm>
          <a:prstGeom prst="rect">
            <a:avLst/>
          </a:prstGeom>
        </p:spPr>
      </p:pic>
    </p:spTree>
    <p:extLst>
      <p:ext uri="{BB962C8B-B14F-4D97-AF65-F5344CB8AC3E}">
        <p14:creationId xmlns:p14="http://schemas.microsoft.com/office/powerpoint/2010/main" val="2800943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375361E4-2C43-3342-B6C7-17E1C27A5E71}"/>
              </a:ext>
            </a:extLst>
          </p:cNvPr>
          <p:cNvSpPr txBox="1"/>
          <p:nvPr/>
        </p:nvSpPr>
        <p:spPr>
          <a:xfrm>
            <a:off x="1386260" y="0"/>
            <a:ext cx="7920880" cy="769441"/>
          </a:xfrm>
          <a:prstGeom prst="rect">
            <a:avLst/>
          </a:prstGeom>
          <a:solidFill>
            <a:srgbClr val="0FADD0"/>
          </a:solidFill>
        </p:spPr>
        <p:txBody>
          <a:bodyPr wrap="square" rtlCol="0">
            <a:spAutoFit/>
          </a:bodyPr>
          <a:lstStyle/>
          <a:p>
            <a:pPr algn="ctr"/>
            <a:r>
              <a:rPr lang="pt-BR" sz="4400" b="1" dirty="0">
                <a:solidFill>
                  <a:schemeClr val="bg1"/>
                </a:solidFill>
              </a:rPr>
              <a:t>Divisão Tradicional dos Testes</a:t>
            </a:r>
          </a:p>
        </p:txBody>
      </p:sp>
      <p:pic>
        <p:nvPicPr>
          <p:cNvPr id="2050" name="Picture 2" descr="Figura 2 - Diferença entre Técnica, Tipo e Nível de Testes de Software.">
            <a:extLst>
              <a:ext uri="{FF2B5EF4-FFF2-40B4-BE49-F238E27FC236}">
                <a16:creationId xmlns:a16="http://schemas.microsoft.com/office/drawing/2014/main" id="{53B25F5D-8183-6F57-BF1F-16622113F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25" y="972319"/>
            <a:ext cx="8439150" cy="4924425"/>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325BE1D9-7CD9-C786-3376-8B91E04FB378}"/>
              </a:ext>
            </a:extLst>
          </p:cNvPr>
          <p:cNvSpPr txBox="1"/>
          <p:nvPr/>
        </p:nvSpPr>
        <p:spPr>
          <a:xfrm>
            <a:off x="1609947" y="5891873"/>
            <a:ext cx="7675958" cy="415498"/>
          </a:xfrm>
          <a:prstGeom prst="rect">
            <a:avLst/>
          </a:prstGeom>
          <a:noFill/>
        </p:spPr>
        <p:txBody>
          <a:bodyPr wrap="square">
            <a:spAutoFit/>
          </a:bodyPr>
          <a:lstStyle/>
          <a:p>
            <a:pPr algn="ctr"/>
            <a:r>
              <a:rPr lang="pt-BR" b="1" i="0" dirty="0">
                <a:effectLst>
                  <a:outerShdw blurRad="38100" dist="38100" dir="2700000" algn="tl">
                    <a:srgbClr val="000000">
                      <a:alpha val="43137"/>
                    </a:srgbClr>
                  </a:outerShdw>
                </a:effectLst>
                <a:latin typeface="+mj-lt"/>
              </a:rPr>
              <a:t>Diferença entre Técnica, Tipo e Nível de Testes de </a:t>
            </a:r>
            <a:r>
              <a:rPr lang="pt-BR" b="1" i="1" dirty="0">
                <a:effectLst>
                  <a:outerShdw blurRad="38100" dist="38100" dir="2700000" algn="tl">
                    <a:srgbClr val="000000">
                      <a:alpha val="43137"/>
                    </a:srgbClr>
                  </a:outerShdw>
                </a:effectLst>
                <a:latin typeface="+mj-lt"/>
              </a:rPr>
              <a:t>Software</a:t>
            </a:r>
            <a:endParaRPr lang="pt-BR"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88228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igura 3 - Exemplos de Nível, Técnica e Tipo de Testes de Software.">
            <a:extLst>
              <a:ext uri="{FF2B5EF4-FFF2-40B4-BE49-F238E27FC236}">
                <a16:creationId xmlns:a16="http://schemas.microsoft.com/office/drawing/2014/main" id="{B4607032-CB6E-BABA-8178-09558CA75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915" y="252239"/>
            <a:ext cx="7447569" cy="604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31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88875F4-EAC7-3611-1A41-8541681E60E3}"/>
              </a:ext>
            </a:extLst>
          </p:cNvPr>
          <p:cNvSpPr txBox="1"/>
          <p:nvPr/>
        </p:nvSpPr>
        <p:spPr>
          <a:xfrm>
            <a:off x="-3342" y="0"/>
            <a:ext cx="10696742" cy="4985980"/>
          </a:xfrm>
          <a:prstGeom prst="rect">
            <a:avLst/>
          </a:prstGeom>
          <a:noFill/>
        </p:spPr>
        <p:txBody>
          <a:bodyPr wrap="square">
            <a:spAutoFit/>
          </a:bodyPr>
          <a:lstStyle/>
          <a:p>
            <a:pPr algn="just"/>
            <a:r>
              <a:rPr lang="pt-BR" sz="2400" b="1" i="0" u="sng" strike="noStrike" dirty="0">
                <a:effectLst>
                  <a:outerShdw blurRad="38100" dist="38100" dir="2700000" algn="tl">
                    <a:srgbClr val="000000">
                      <a:alpha val="43137"/>
                    </a:srgbClr>
                  </a:outerShdw>
                </a:effectLst>
                <a:latin typeface="+mj-lt"/>
              </a:rPr>
              <a:t>Níveis de Testes de </a:t>
            </a:r>
            <a:r>
              <a:rPr lang="pt-BR" sz="2400" b="1" i="1" u="sng" strike="noStrike" dirty="0">
                <a:effectLst>
                  <a:outerShdw blurRad="38100" dist="38100" dir="2700000" algn="tl">
                    <a:srgbClr val="000000">
                      <a:alpha val="43137"/>
                    </a:srgbClr>
                  </a:outerShdw>
                </a:effectLst>
                <a:latin typeface="+mj-lt"/>
              </a:rPr>
              <a:t>Software</a:t>
            </a:r>
            <a:endParaRPr lang="pt-BR" sz="2400" b="1" i="0" u="sng" strike="noStrike" dirty="0">
              <a:effectLst>
                <a:outerShdw blurRad="38100" dist="38100" dir="2700000" algn="tl">
                  <a:srgbClr val="000000">
                    <a:alpha val="43137"/>
                  </a:srgbClr>
                </a:outerShdw>
              </a:effectLst>
              <a:latin typeface="+mj-lt"/>
            </a:endParaRPr>
          </a:p>
          <a:p>
            <a:pPr algn="just"/>
            <a:r>
              <a:rPr lang="pt-BR" b="0" i="1" u="sng" dirty="0">
                <a:latin typeface="+mj-lt"/>
              </a:rPr>
              <a:t>Os principais níveis são teste de unidade / unitário, teste de componentes, teste de integração, teste de sistema, teste de regressão e teste de aceitação</a:t>
            </a:r>
            <a:r>
              <a:rPr lang="pt-BR" b="0" i="0" dirty="0">
                <a:effectLst/>
                <a:latin typeface="+mj-lt"/>
              </a:rPr>
              <a:t>. </a:t>
            </a:r>
          </a:p>
          <a:p>
            <a:pPr algn="just"/>
            <a:endParaRPr lang="pt-BR" b="0" i="0" dirty="0">
              <a:effectLst/>
              <a:latin typeface="+mj-lt"/>
            </a:endParaRPr>
          </a:p>
          <a:p>
            <a:pPr algn="just"/>
            <a:r>
              <a:rPr lang="pt-BR" b="1" i="0" u="sng" dirty="0">
                <a:effectLst/>
                <a:latin typeface="+mj-lt"/>
              </a:rPr>
              <a:t>Teste de Unidade / Unitário</a:t>
            </a:r>
            <a:r>
              <a:rPr lang="pt-BR" b="1" i="0" dirty="0">
                <a:effectLst/>
                <a:latin typeface="+mj-lt"/>
              </a:rPr>
              <a:t>:</a:t>
            </a:r>
            <a:r>
              <a:rPr lang="pt-BR" b="0" i="0" dirty="0">
                <a:effectLst/>
                <a:latin typeface="+mj-lt"/>
              </a:rPr>
              <a:t> prática de testar unidades isoladas do código-fonte, a fim de garantir que funcionem conforme o esperado. Executado durante o desenvolvimento, identifica erros em pequenas partes do sistema, promovendo a confiabilidade e facilitando a detecção precoce de falhas.</a:t>
            </a:r>
          </a:p>
          <a:p>
            <a:pPr algn="just"/>
            <a:r>
              <a:rPr lang="pt-BR" b="1" u="sng" dirty="0">
                <a:latin typeface="+mj-lt"/>
              </a:rPr>
              <a:t>Teste de Componentes</a:t>
            </a:r>
            <a:r>
              <a:rPr lang="pt-BR" b="1" i="0" dirty="0">
                <a:effectLst/>
                <a:latin typeface="+mj-lt"/>
              </a:rPr>
              <a:t>:</a:t>
            </a:r>
            <a:r>
              <a:rPr lang="pt-BR" b="0" i="0" dirty="0">
                <a:effectLst/>
                <a:latin typeface="+mj-lt"/>
              </a:rPr>
              <a:t> concentra-se na avaliação individual de módulos ou componentes do </a:t>
            </a:r>
            <a:r>
              <a:rPr lang="pt-BR" b="0" i="1" dirty="0">
                <a:effectLst/>
                <a:latin typeface="+mj-lt"/>
              </a:rPr>
              <a:t>software</a:t>
            </a:r>
            <a:r>
              <a:rPr lang="pt-BR" b="0" i="0" dirty="0">
                <a:effectLst/>
                <a:latin typeface="+mj-lt"/>
              </a:rPr>
              <a:t>, garantindo que cada parte execute suas funções corretamente. </a:t>
            </a:r>
          </a:p>
          <a:p>
            <a:pPr algn="just"/>
            <a:r>
              <a:rPr lang="pt-BR" b="1" u="sng" dirty="0">
                <a:latin typeface="+mj-lt"/>
              </a:rPr>
              <a:t>Teste de Integração</a:t>
            </a:r>
            <a:r>
              <a:rPr lang="pt-BR" b="1" i="0" dirty="0">
                <a:effectLst/>
                <a:latin typeface="+mj-lt"/>
              </a:rPr>
              <a:t>:</a:t>
            </a:r>
            <a:r>
              <a:rPr lang="pt-BR" b="0" i="0" dirty="0">
                <a:effectLst/>
                <a:latin typeface="+mj-lt"/>
              </a:rPr>
              <a:t> verifica a interação entre módulos ou sistemas do </a:t>
            </a:r>
            <a:r>
              <a:rPr lang="pt-BR" b="0" i="1" dirty="0">
                <a:effectLst/>
                <a:latin typeface="+mj-lt"/>
              </a:rPr>
              <a:t>software</a:t>
            </a:r>
            <a:r>
              <a:rPr lang="pt-BR" b="0" i="0" dirty="0">
                <a:effectLst/>
                <a:latin typeface="+mj-lt"/>
              </a:rPr>
              <a:t>, visando identificar e corrigir problemas de comunicação e comportamento conjunto. </a:t>
            </a:r>
          </a:p>
          <a:p>
            <a:pPr algn="just"/>
            <a:r>
              <a:rPr lang="pt-BR" b="1" u="sng" dirty="0">
                <a:latin typeface="+mj-lt"/>
              </a:rPr>
              <a:t>Teste de Sistema</a:t>
            </a:r>
            <a:r>
              <a:rPr lang="pt-BR" b="1" i="0" dirty="0">
                <a:effectLst/>
                <a:latin typeface="+mj-lt"/>
              </a:rPr>
              <a:t>:</a:t>
            </a:r>
            <a:r>
              <a:rPr lang="pt-BR" b="0" i="0" dirty="0">
                <a:effectLst/>
                <a:latin typeface="+mj-lt"/>
              </a:rPr>
              <a:t> valida o </a:t>
            </a:r>
            <a:r>
              <a:rPr lang="pt-BR" b="0" i="1" dirty="0">
                <a:effectLst/>
                <a:latin typeface="+mj-lt"/>
              </a:rPr>
              <a:t>software</a:t>
            </a:r>
            <a:r>
              <a:rPr lang="pt-BR" b="0" i="0" dirty="0">
                <a:effectLst/>
                <a:latin typeface="+mj-lt"/>
              </a:rPr>
              <a:t> como um todo, simulando o ambiente de produção para verificar se atende aos requisitos especificados. Seu objetivo é garantir a funcionalidade, desempenho e confiabilidade do sistema antes de sua implantação.</a:t>
            </a:r>
          </a:p>
        </p:txBody>
      </p:sp>
    </p:spTree>
    <p:extLst>
      <p:ext uri="{BB962C8B-B14F-4D97-AF65-F5344CB8AC3E}">
        <p14:creationId xmlns:p14="http://schemas.microsoft.com/office/powerpoint/2010/main" val="3455119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4AA8690D-1237-7726-D9C6-5504F700ADD9}"/>
              </a:ext>
            </a:extLst>
          </p:cNvPr>
          <p:cNvSpPr txBox="1"/>
          <p:nvPr/>
        </p:nvSpPr>
        <p:spPr>
          <a:xfrm>
            <a:off x="0" y="0"/>
            <a:ext cx="10693400" cy="6740307"/>
          </a:xfrm>
          <a:prstGeom prst="rect">
            <a:avLst/>
          </a:prstGeom>
          <a:noFill/>
        </p:spPr>
        <p:txBody>
          <a:bodyPr wrap="square">
            <a:spAutoFit/>
          </a:bodyPr>
          <a:lstStyle/>
          <a:p>
            <a:pPr algn="just"/>
            <a:r>
              <a:rPr lang="pt-BR" b="1" u="sng" dirty="0">
                <a:latin typeface="+mj-lt"/>
              </a:rPr>
              <a:t>Teste de Regressão</a:t>
            </a:r>
            <a:r>
              <a:rPr lang="pt-BR" b="1" i="0" u="none" strike="noStrike" dirty="0">
                <a:effectLst/>
                <a:latin typeface="+mj-lt"/>
              </a:rPr>
              <a:t>:</a:t>
            </a:r>
            <a:r>
              <a:rPr lang="pt-BR" b="0" i="0" u="none" strike="noStrike" dirty="0">
                <a:effectLst/>
                <a:latin typeface="+mj-lt"/>
              </a:rPr>
              <a:t> verifica se as alterações recentes no código-fonte não afetaram negativamente funcionalidades existentes, garantindo a estabilidade do sistema por meio de novos testes. Ele é crucial para evitar a reintrodução de erros durante o desenvolvimento contínuo do </a:t>
            </a:r>
            <a:r>
              <a:rPr lang="pt-BR" b="0" i="1" u="none" strike="noStrike" dirty="0">
                <a:effectLst/>
                <a:latin typeface="+mj-lt"/>
              </a:rPr>
              <a:t>software</a:t>
            </a:r>
            <a:r>
              <a:rPr lang="pt-BR" b="0" i="0" u="none" strike="noStrike" dirty="0">
                <a:effectLst/>
                <a:latin typeface="+mj-lt"/>
              </a:rPr>
              <a:t>.</a:t>
            </a:r>
          </a:p>
          <a:p>
            <a:pPr algn="just"/>
            <a:r>
              <a:rPr lang="pt-BR" b="1" u="sng" dirty="0">
                <a:latin typeface="+mj-lt"/>
              </a:rPr>
              <a:t>Teste de Aceitação</a:t>
            </a:r>
            <a:r>
              <a:rPr lang="pt-BR" b="1" i="0" dirty="0">
                <a:effectLst/>
                <a:latin typeface="+mj-lt"/>
              </a:rPr>
              <a:t>:</a:t>
            </a:r>
            <a:r>
              <a:rPr lang="pt-BR" b="0" i="0" dirty="0">
                <a:effectLst/>
                <a:latin typeface="+mj-lt"/>
              </a:rPr>
              <a:t> avalia se o </a:t>
            </a:r>
            <a:r>
              <a:rPr lang="pt-BR" b="0" i="1" dirty="0">
                <a:effectLst/>
                <a:latin typeface="+mj-lt"/>
              </a:rPr>
              <a:t>software</a:t>
            </a:r>
            <a:r>
              <a:rPr lang="pt-BR" b="0" i="0" dirty="0">
                <a:effectLst/>
                <a:latin typeface="+mj-lt"/>
              </a:rPr>
              <a:t> está pronto para ser utilizado e se atende às expectativas dos usuários. Admite subdivisões em sua categoria, tais como alfa (grupo pequeno e restrito, em ambiente controlado) e beta (usuários externos, em ambiente real).</a:t>
            </a:r>
            <a:endParaRPr lang="pt-BR" dirty="0">
              <a:latin typeface="+mj-lt"/>
            </a:endParaRPr>
          </a:p>
          <a:p>
            <a:pPr algn="just"/>
            <a:endParaRPr lang="pt-BR" sz="2400" b="1" u="sng" dirty="0">
              <a:effectLst>
                <a:outerShdw blurRad="38100" dist="38100" dir="2700000" algn="tl">
                  <a:srgbClr val="000000">
                    <a:alpha val="43137"/>
                  </a:srgbClr>
                </a:outerShdw>
              </a:effectLst>
              <a:latin typeface="+mj-lt"/>
            </a:endParaRPr>
          </a:p>
          <a:p>
            <a:pPr algn="just"/>
            <a:r>
              <a:rPr lang="pt-BR" sz="2400" b="1" u="sng" dirty="0">
                <a:effectLst>
                  <a:outerShdw blurRad="38100" dist="38100" dir="2700000" algn="tl">
                    <a:srgbClr val="000000">
                      <a:alpha val="43137"/>
                    </a:srgbClr>
                  </a:outerShdw>
                </a:effectLst>
                <a:latin typeface="+mj-lt"/>
              </a:rPr>
              <a:t>Técnicas de Testes de Software</a:t>
            </a:r>
          </a:p>
          <a:p>
            <a:pPr algn="just"/>
            <a:endParaRPr lang="pt-BR" sz="2400" b="1" u="sng" dirty="0">
              <a:effectLst>
                <a:outerShdw blurRad="38100" dist="38100" dir="2700000" algn="tl">
                  <a:srgbClr val="000000">
                    <a:alpha val="43137"/>
                  </a:srgbClr>
                </a:outerShdw>
              </a:effectLst>
              <a:latin typeface="+mj-lt"/>
            </a:endParaRPr>
          </a:p>
          <a:p>
            <a:pPr algn="just"/>
            <a:r>
              <a:rPr lang="pt-BR" b="1" i="0" u="sng" dirty="0">
                <a:effectLst/>
                <a:latin typeface="+mj-lt"/>
              </a:rPr>
              <a:t>Teste Caixa-Branca / </a:t>
            </a:r>
            <a:r>
              <a:rPr lang="pt-BR" b="1" i="1" u="sng" dirty="0">
                <a:effectLst/>
                <a:latin typeface="+mj-lt"/>
              </a:rPr>
              <a:t>White-Box</a:t>
            </a:r>
            <a:r>
              <a:rPr lang="pt-BR" b="1" i="0" u="sng" dirty="0">
                <a:effectLst/>
                <a:latin typeface="+mj-lt"/>
              </a:rPr>
              <a:t> / Estrutural</a:t>
            </a:r>
            <a:r>
              <a:rPr lang="pt-BR" b="1" i="0" dirty="0">
                <a:effectLst/>
                <a:latin typeface="+mj-lt"/>
              </a:rPr>
              <a:t>:</a:t>
            </a:r>
            <a:r>
              <a:rPr lang="pt-BR" b="0" i="0" dirty="0">
                <a:effectLst/>
                <a:latin typeface="+mj-lt"/>
              </a:rPr>
              <a:t> analisa a estrutura interna do código-fonte, examinando sua lógica e fluxo de controle. Podem ser utilizadas informações detalhadas sobre a implementação para criar casos de teste específicos, visando cobrir as trajetórias e condições do programa.</a:t>
            </a:r>
          </a:p>
          <a:p>
            <a:pPr algn="just"/>
            <a:r>
              <a:rPr lang="pt-BR" b="1" u="sng" dirty="0">
                <a:latin typeface="+mj-lt"/>
              </a:rPr>
              <a:t>Teste Caixa-Preta / Black-Box / Funcional</a:t>
            </a:r>
            <a:r>
              <a:rPr lang="pt-BR" b="1" i="0" dirty="0">
                <a:effectLst/>
                <a:latin typeface="+mj-lt"/>
              </a:rPr>
              <a:t>:</a:t>
            </a:r>
            <a:r>
              <a:rPr lang="pt-BR" b="0" i="0" dirty="0">
                <a:effectLst/>
                <a:latin typeface="+mj-lt"/>
              </a:rPr>
              <a:t> concentra-se nas entradas e saídas esperadas, sem considerar a implementação interna. Os casos de teste baseiam-se nas especificações e funcionalidades, abstraindo o código-fonte (ou seja, sem depender do entendimento interno do sistema).</a:t>
            </a:r>
          </a:p>
          <a:p>
            <a:pPr algn="just"/>
            <a:endParaRPr lang="pt-BR" sz="2400" b="1" u="sng" dirty="0">
              <a:effectLst>
                <a:outerShdw blurRad="38100" dist="38100" dir="2700000" algn="tl">
                  <a:srgbClr val="000000">
                    <a:alpha val="43137"/>
                  </a:srgbClr>
                </a:outerShdw>
              </a:effectLst>
              <a:latin typeface="+mj-lt"/>
            </a:endParaRPr>
          </a:p>
          <a:p>
            <a:pPr algn="just"/>
            <a:endParaRPr lang="pt-BR" b="0" i="0" dirty="0">
              <a:effectLst/>
              <a:latin typeface="+mj-lt"/>
            </a:endParaRPr>
          </a:p>
        </p:txBody>
      </p:sp>
    </p:spTree>
    <p:extLst>
      <p:ext uri="{BB962C8B-B14F-4D97-AF65-F5344CB8AC3E}">
        <p14:creationId xmlns:p14="http://schemas.microsoft.com/office/powerpoint/2010/main" val="3977228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733955D4-2E6C-5CEB-1F13-04A0F4285E39}"/>
              </a:ext>
            </a:extLst>
          </p:cNvPr>
          <p:cNvSpPr txBox="1"/>
          <p:nvPr/>
        </p:nvSpPr>
        <p:spPr>
          <a:xfrm>
            <a:off x="-27118" y="0"/>
            <a:ext cx="10720518" cy="6278642"/>
          </a:xfrm>
          <a:prstGeom prst="rect">
            <a:avLst/>
          </a:prstGeom>
          <a:noFill/>
        </p:spPr>
        <p:txBody>
          <a:bodyPr wrap="square">
            <a:spAutoFit/>
          </a:bodyPr>
          <a:lstStyle/>
          <a:p>
            <a:pPr algn="l"/>
            <a:r>
              <a:rPr lang="es-ES" sz="2400" b="1" u="sng" dirty="0">
                <a:effectLst>
                  <a:outerShdw blurRad="38100" dist="38100" dir="2700000" algn="tl">
                    <a:srgbClr val="000000">
                      <a:alpha val="43137"/>
                    </a:srgbClr>
                  </a:outerShdw>
                </a:effectLst>
                <a:latin typeface="+mj-lt"/>
              </a:rPr>
              <a:t>Tipos de Testes de Software</a:t>
            </a:r>
          </a:p>
          <a:p>
            <a:pPr algn="l"/>
            <a:endParaRPr lang="es-ES" i="1" dirty="0">
              <a:solidFill>
                <a:srgbClr val="333333"/>
              </a:solidFill>
              <a:latin typeface="avenir-heavy"/>
            </a:endParaRPr>
          </a:p>
          <a:p>
            <a:pPr algn="just"/>
            <a:r>
              <a:rPr lang="pt-BR" b="1" u="sng" dirty="0">
                <a:latin typeface="+mj-lt"/>
              </a:rPr>
              <a:t>Teste de Usabilidade</a:t>
            </a:r>
            <a:r>
              <a:rPr lang="pt-BR" b="1" i="0" u="none" strike="noStrike" dirty="0">
                <a:effectLst/>
                <a:latin typeface="+mj-lt"/>
              </a:rPr>
              <a:t>:</a:t>
            </a:r>
            <a:r>
              <a:rPr lang="pt-BR" b="0" i="0" u="none" strike="noStrike" dirty="0">
                <a:effectLst/>
                <a:latin typeface="+mj-lt"/>
              </a:rPr>
              <a:t> avalia a facilidade de uso e a experiência do usuário ao interagir com o </a:t>
            </a:r>
            <a:r>
              <a:rPr lang="pt-BR" b="0" i="1" u="none" strike="noStrike" dirty="0">
                <a:effectLst/>
                <a:latin typeface="+mj-lt"/>
              </a:rPr>
              <a:t>software</a:t>
            </a:r>
            <a:r>
              <a:rPr lang="pt-BR" b="0" i="0" u="none" strike="noStrike" dirty="0">
                <a:effectLst/>
                <a:latin typeface="+mj-lt"/>
              </a:rPr>
              <a:t>. Ele identifica eficiência, satisfação e usabilidade geral, permitindo ajustes para aprimorar a interface e garantir uma experiência positiva para o usuário final.</a:t>
            </a:r>
          </a:p>
          <a:p>
            <a:pPr algn="just"/>
            <a:r>
              <a:rPr lang="pt-BR" b="1" u="sng" dirty="0">
                <a:latin typeface="+mj-lt"/>
              </a:rPr>
              <a:t>Teste de Desempenho / Performance</a:t>
            </a:r>
            <a:r>
              <a:rPr lang="pt-BR" b="1" i="0" dirty="0">
                <a:effectLst/>
                <a:latin typeface="+mj-lt"/>
              </a:rPr>
              <a:t>:</a:t>
            </a:r>
            <a:r>
              <a:rPr lang="pt-BR" b="0" i="0" dirty="0">
                <a:effectLst/>
                <a:latin typeface="+mj-lt"/>
              </a:rPr>
              <a:t> avalia o desempenho do </a:t>
            </a:r>
            <a:r>
              <a:rPr lang="pt-BR" b="0" i="1" dirty="0">
                <a:effectLst/>
                <a:latin typeface="+mj-lt"/>
              </a:rPr>
              <a:t>software</a:t>
            </a:r>
            <a:r>
              <a:rPr lang="pt-BR" b="0" i="0" dirty="0">
                <a:effectLst/>
                <a:latin typeface="+mj-lt"/>
              </a:rPr>
              <a:t> em termos de velocidade, escalabilidade e resposta sob diferentes condições. O objetivo é garantir que o sistema atenda aos requisitos de desempenho / performance estabelecidos.</a:t>
            </a:r>
          </a:p>
          <a:p>
            <a:pPr algn="just"/>
            <a:r>
              <a:rPr lang="pt-BR" b="1" u="sng" dirty="0">
                <a:latin typeface="+mj-lt"/>
              </a:rPr>
              <a:t>Teste de Carga</a:t>
            </a:r>
            <a:r>
              <a:rPr lang="pt-BR" b="1" i="0" dirty="0">
                <a:effectLst/>
                <a:latin typeface="+mj-lt"/>
              </a:rPr>
              <a:t>:</a:t>
            </a:r>
            <a:r>
              <a:rPr lang="pt-BR" b="0" i="0" dirty="0">
                <a:effectLst/>
                <a:latin typeface="+mj-lt"/>
              </a:rPr>
              <a:t> verifica como o sistema irá se comportar no mundo real, avaliando sua capacidade de resposta e tolerância ao lidar com períodos de cargas variáveis (incluindo picos). Pela sua característica, </a:t>
            </a:r>
            <a:r>
              <a:rPr lang="pt-BR" b="0" i="1" u="sng" dirty="0">
                <a:effectLst/>
                <a:latin typeface="+mj-lt"/>
              </a:rPr>
              <a:t>muitos chamam esse teste de volume</a:t>
            </a:r>
            <a:r>
              <a:rPr lang="pt-BR" b="0" i="0" dirty="0">
                <a:effectLst/>
                <a:latin typeface="+mj-lt"/>
              </a:rPr>
              <a:t>.</a:t>
            </a:r>
          </a:p>
          <a:p>
            <a:pPr algn="just"/>
            <a:r>
              <a:rPr lang="pt-BR" b="1" u="sng" dirty="0">
                <a:latin typeface="+mj-lt"/>
              </a:rPr>
              <a:t>Teste de Estresse / Esforço</a:t>
            </a:r>
            <a:r>
              <a:rPr lang="pt-BR" b="1" i="0" dirty="0">
                <a:effectLst/>
                <a:latin typeface="+mj-lt"/>
              </a:rPr>
              <a:t>:</a:t>
            </a:r>
            <a:r>
              <a:rPr lang="pt-BR" b="0" i="0" dirty="0">
                <a:effectLst/>
                <a:latin typeface="+mj-lt"/>
              </a:rPr>
              <a:t> submete o sistema a condições extremas ou além das capacidades normais, incluindo altas taxas de tráfego, buscando identificar seus limites e observar como ele se recupera de possíveis falhas. O objetivo é garantir a estabilidade do sistema.</a:t>
            </a:r>
          </a:p>
          <a:p>
            <a:pPr algn="just"/>
            <a:r>
              <a:rPr lang="pt-BR" b="1" u="sng" dirty="0">
                <a:latin typeface="+mj-lt"/>
              </a:rPr>
              <a:t>Teste de Segurança</a:t>
            </a:r>
            <a:r>
              <a:rPr lang="pt-BR" b="1" i="0" dirty="0">
                <a:effectLst/>
                <a:latin typeface="+mj-lt"/>
              </a:rPr>
              <a:t>:</a:t>
            </a:r>
            <a:r>
              <a:rPr lang="pt-BR" b="0" i="0" dirty="0">
                <a:effectLst/>
                <a:latin typeface="+mj-lt"/>
              </a:rPr>
              <a:t> avalia a resistência do </a:t>
            </a:r>
            <a:r>
              <a:rPr lang="pt-BR" b="0" i="1" dirty="0">
                <a:effectLst/>
                <a:latin typeface="+mj-lt"/>
              </a:rPr>
              <a:t>software</a:t>
            </a:r>
            <a:r>
              <a:rPr lang="pt-BR" b="0" i="0" dirty="0">
                <a:effectLst/>
                <a:latin typeface="+mj-lt"/>
              </a:rPr>
              <a:t> a ameaças e tentativas de violação. Ele identifica vulnerabilidades de segurança, analisando possíveis pontos fracos no sistema e garantindo a proteção de dados sensíveis e a integridade contra potenciais ataques.</a:t>
            </a:r>
          </a:p>
          <a:p>
            <a:pPr algn="l"/>
            <a:endParaRPr lang="es-ES" i="1" dirty="0">
              <a:solidFill>
                <a:srgbClr val="333333"/>
              </a:solidFill>
              <a:latin typeface="avenir-heavy"/>
            </a:endParaRPr>
          </a:p>
          <a:p>
            <a:pPr algn="l"/>
            <a:endParaRPr lang="es-ES" b="0" i="0" dirty="0">
              <a:solidFill>
                <a:srgbClr val="333333"/>
              </a:solidFill>
              <a:effectLst/>
              <a:latin typeface="avenir-heavy"/>
            </a:endParaRPr>
          </a:p>
        </p:txBody>
      </p:sp>
    </p:spTree>
    <p:extLst>
      <p:ext uri="{BB962C8B-B14F-4D97-AF65-F5344CB8AC3E}">
        <p14:creationId xmlns:p14="http://schemas.microsoft.com/office/powerpoint/2010/main" val="158660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47B45854-19FA-AB77-1478-33DCEBA4BCFB}"/>
              </a:ext>
            </a:extLst>
          </p:cNvPr>
          <p:cNvSpPr txBox="1"/>
          <p:nvPr/>
        </p:nvSpPr>
        <p:spPr>
          <a:xfrm>
            <a:off x="-3342" y="19665"/>
            <a:ext cx="10696742" cy="6017032"/>
          </a:xfrm>
          <a:prstGeom prst="rect">
            <a:avLst/>
          </a:prstGeom>
          <a:noFill/>
        </p:spPr>
        <p:txBody>
          <a:bodyPr wrap="square">
            <a:spAutoFit/>
          </a:bodyPr>
          <a:lstStyle/>
          <a:p>
            <a:pPr algn="just"/>
            <a:r>
              <a:rPr lang="pt-BR" sz="2800" b="1" i="0" u="sng" dirty="0">
                <a:effectLst>
                  <a:outerShdw blurRad="38100" dist="38100" dir="2700000" algn="tl">
                    <a:srgbClr val="000000">
                      <a:alpha val="43137"/>
                    </a:srgbClr>
                  </a:outerShdw>
                </a:effectLst>
                <a:latin typeface="+mj-lt"/>
              </a:rPr>
              <a:t>Formas comuns de testes de aceitação</a:t>
            </a:r>
          </a:p>
          <a:p>
            <a:pPr algn="just"/>
            <a:endParaRPr lang="pt-BR" b="1" i="0" dirty="0">
              <a:solidFill>
                <a:srgbClr val="3E4E6E"/>
              </a:solidFill>
              <a:effectLst/>
              <a:latin typeface="+mj-lt"/>
            </a:endParaRPr>
          </a:p>
          <a:p>
            <a:pPr algn="just"/>
            <a:r>
              <a:rPr lang="pt-BR" b="1" dirty="0">
                <a:latin typeface="+mj-lt"/>
                <a:sym typeface="Wingdings" panose="05000000000000000000" pitchFamily="2" charset="2"/>
              </a:rPr>
              <a:t> </a:t>
            </a:r>
            <a:r>
              <a:rPr lang="pt-BR" b="1" i="0" dirty="0">
                <a:effectLst/>
                <a:latin typeface="+mj-lt"/>
              </a:rPr>
              <a:t>Teste de aceite do usuário (UAT)</a:t>
            </a:r>
            <a:r>
              <a:rPr lang="pt-BR" b="0" i="0" dirty="0">
                <a:effectLst/>
                <a:latin typeface="+mj-lt"/>
              </a:rPr>
              <a:t> </a:t>
            </a:r>
          </a:p>
          <a:p>
            <a:pPr algn="just"/>
            <a:r>
              <a:rPr lang="pt-BR" b="0" i="0" dirty="0">
                <a:effectLst/>
                <a:latin typeface="+mj-lt"/>
              </a:rPr>
              <a:t>Praticamente colocar o sistema em um ambiente controlado para que o usuário da aplicação faça um “</a:t>
            </a:r>
            <a:r>
              <a:rPr lang="pt-BR" b="0" i="0" dirty="0" err="1">
                <a:effectLst/>
                <a:latin typeface="+mj-lt"/>
              </a:rPr>
              <a:t>TestDrive</a:t>
            </a:r>
            <a:r>
              <a:rPr lang="pt-BR" b="0" i="0" dirty="0">
                <a:effectLst/>
                <a:latin typeface="+mj-lt"/>
              </a:rPr>
              <a:t>”. Esta é a hora onde podemos colher informações se o sistema atende aos requisitos e se o usuário consegue executar os processos de negócio com o mínimo de dificuldade, custo e risco.</a:t>
            </a:r>
          </a:p>
          <a:p>
            <a:pPr algn="just"/>
            <a:endParaRPr lang="pt-BR" b="1" i="0" dirty="0">
              <a:effectLst/>
              <a:latin typeface="+mj-lt"/>
            </a:endParaRPr>
          </a:p>
          <a:p>
            <a:pPr algn="just"/>
            <a:r>
              <a:rPr lang="pt-BR" b="1" dirty="0">
                <a:latin typeface="+mj-lt"/>
                <a:sym typeface="Wingdings" panose="05000000000000000000" pitchFamily="2" charset="2"/>
              </a:rPr>
              <a:t> </a:t>
            </a:r>
            <a:r>
              <a:rPr lang="pt-BR" b="1" i="0" dirty="0">
                <a:effectLst/>
                <a:latin typeface="+mj-lt"/>
              </a:rPr>
              <a:t>Teste de aceite operacional (OAT)</a:t>
            </a:r>
            <a:endParaRPr lang="pt-BR" b="0" i="0" dirty="0">
              <a:effectLst/>
              <a:latin typeface="+mj-lt"/>
            </a:endParaRPr>
          </a:p>
          <a:p>
            <a:pPr algn="just"/>
            <a:r>
              <a:rPr lang="pt-BR" b="0" i="0" dirty="0">
                <a:effectLst/>
                <a:latin typeface="+mj-lt"/>
              </a:rPr>
              <a:t>Esse tipo de teste é focado na equipe de administração do sistema. Realizado em um ambiente controlado, podem incluir testes como backup e restauração, instalação, recuperação de desastres, gerenciamento de usuários, tarefas de manutenção, vulnerabilidade, segurança e teste de performance. </a:t>
            </a:r>
          </a:p>
          <a:p>
            <a:pPr algn="just"/>
            <a:endParaRPr lang="pt-BR" b="1" i="0" dirty="0">
              <a:effectLst/>
              <a:latin typeface="+mj-lt"/>
            </a:endParaRPr>
          </a:p>
          <a:p>
            <a:pPr algn="just"/>
            <a:r>
              <a:rPr lang="pt-BR" b="1" dirty="0">
                <a:latin typeface="+mj-lt"/>
                <a:sym typeface="Wingdings" panose="05000000000000000000" pitchFamily="2" charset="2"/>
              </a:rPr>
              <a:t> </a:t>
            </a:r>
            <a:r>
              <a:rPr lang="pt-BR" b="1" i="0" dirty="0">
                <a:effectLst/>
                <a:latin typeface="+mj-lt"/>
              </a:rPr>
              <a:t>Teste de aceite contratual e regulatório</a:t>
            </a:r>
            <a:endParaRPr lang="pt-BR" b="0" i="0" dirty="0">
              <a:effectLst/>
              <a:latin typeface="+mj-lt"/>
            </a:endParaRPr>
          </a:p>
          <a:p>
            <a:pPr algn="just"/>
            <a:r>
              <a:rPr lang="pt-BR" b="0" i="0" dirty="0">
                <a:effectLst/>
                <a:latin typeface="+mj-lt"/>
              </a:rPr>
              <a:t>O teste de aceite contratual é realizado com base nos critérios de aceite de um contrato para desenvolver softwares específicos.</a:t>
            </a:r>
          </a:p>
          <a:p>
            <a:pPr algn="just"/>
            <a:endParaRPr lang="pt-BR" dirty="0">
              <a:latin typeface="+mj-lt"/>
            </a:endParaRPr>
          </a:p>
        </p:txBody>
      </p:sp>
    </p:spTree>
    <p:extLst>
      <p:ext uri="{BB962C8B-B14F-4D97-AF65-F5344CB8AC3E}">
        <p14:creationId xmlns:p14="http://schemas.microsoft.com/office/powerpoint/2010/main" val="278326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428B71B5-578D-FEFE-FFC7-C05F7DD0DA54}"/>
              </a:ext>
            </a:extLst>
          </p:cNvPr>
          <p:cNvSpPr txBox="1"/>
          <p:nvPr/>
        </p:nvSpPr>
        <p:spPr>
          <a:xfrm>
            <a:off x="17600" y="0"/>
            <a:ext cx="10675800" cy="4016484"/>
          </a:xfrm>
          <a:prstGeom prst="rect">
            <a:avLst/>
          </a:prstGeom>
          <a:noFill/>
        </p:spPr>
        <p:txBody>
          <a:bodyPr wrap="square">
            <a:spAutoFit/>
          </a:bodyPr>
          <a:lstStyle/>
          <a:p>
            <a:pPr algn="just"/>
            <a:r>
              <a:rPr lang="pt-BR" sz="2400" b="1" i="0" u="sng" dirty="0">
                <a:effectLst>
                  <a:outerShdw blurRad="38100" dist="38100" dir="2700000" algn="tl">
                    <a:srgbClr val="000000">
                      <a:alpha val="43137"/>
                    </a:srgbClr>
                  </a:outerShdw>
                </a:effectLst>
                <a:latin typeface="+mj-lt"/>
              </a:rPr>
              <a:t>Alfa e Beta teste</a:t>
            </a:r>
          </a:p>
          <a:p>
            <a:pPr algn="just"/>
            <a:endParaRPr lang="pt-BR" b="0" i="0" dirty="0">
              <a:effectLst/>
              <a:latin typeface="+mj-lt"/>
            </a:endParaRPr>
          </a:p>
          <a:p>
            <a:pPr algn="just"/>
            <a:r>
              <a:rPr lang="pt-BR" b="0" i="0" dirty="0">
                <a:effectLst/>
                <a:latin typeface="+mj-lt"/>
              </a:rPr>
              <a:t>O </a:t>
            </a:r>
            <a:r>
              <a:rPr lang="pt-BR" b="1" i="0" dirty="0">
                <a:effectLst/>
                <a:latin typeface="+mj-lt"/>
              </a:rPr>
              <a:t>teste Alfa</a:t>
            </a:r>
            <a:r>
              <a:rPr lang="pt-BR" b="0" i="0" dirty="0">
                <a:effectLst/>
                <a:latin typeface="+mj-lt"/>
              </a:rPr>
              <a:t> é semelhante ao teste de aceite, porém é realizado de uma forma não planejada, disponibilizando o sistema dentro da infraestrutura da empresa que desenvolveu o produto e para um pequeno grupo de pessoas. Essas </a:t>
            </a:r>
            <a:r>
              <a:rPr lang="pt-BR" b="1" i="0" dirty="0">
                <a:effectLst/>
                <a:latin typeface="+mj-lt"/>
              </a:rPr>
              <a:t>pessoas geralmente são membros da organização e também o cliente</a:t>
            </a:r>
            <a:r>
              <a:rPr lang="pt-BR" b="0" i="0" dirty="0">
                <a:effectLst/>
                <a:latin typeface="+mj-lt"/>
              </a:rPr>
              <a:t>. O objetivo é que esse grupo de pessoas deem feedbacks sobre a situação atual em que o sistema se encontra.</a:t>
            </a:r>
          </a:p>
          <a:p>
            <a:pPr algn="just"/>
            <a:endParaRPr lang="pt-BR" b="0" i="0" dirty="0">
              <a:effectLst/>
              <a:latin typeface="+mj-lt"/>
            </a:endParaRPr>
          </a:p>
          <a:p>
            <a:pPr algn="just"/>
            <a:r>
              <a:rPr lang="pt-BR" b="0" i="0" dirty="0">
                <a:effectLst/>
                <a:latin typeface="+mj-lt"/>
              </a:rPr>
              <a:t>Já o </a:t>
            </a:r>
            <a:r>
              <a:rPr lang="pt-BR" b="1" i="0" dirty="0">
                <a:effectLst/>
                <a:latin typeface="+mj-lt"/>
              </a:rPr>
              <a:t>teste Beta</a:t>
            </a:r>
            <a:r>
              <a:rPr lang="pt-BR" b="0" i="0" dirty="0">
                <a:effectLst/>
                <a:latin typeface="+mj-lt"/>
              </a:rPr>
              <a:t> é realizado de forma não planejada e executado por um </a:t>
            </a:r>
            <a:r>
              <a:rPr lang="pt-BR" b="1" i="0" dirty="0">
                <a:effectLst/>
                <a:latin typeface="+mj-lt"/>
              </a:rPr>
              <a:t>grande número de pessoas desconhecidas</a:t>
            </a:r>
            <a:r>
              <a:rPr lang="pt-BR" b="0" i="0" dirty="0">
                <a:effectLst/>
                <a:latin typeface="+mj-lt"/>
              </a:rPr>
              <a:t>. O sistema é executado na infraestrutura dessas pessoas que não possuem nenhuma relação com a equipe ou empresa desenvolvedora. Ele é utilizado como uma forma de aceitação externa possibilitando avaliar o </a:t>
            </a:r>
            <a:r>
              <a:rPr lang="pt-BR" b="1" i="0" dirty="0">
                <a:effectLst/>
                <a:latin typeface="+mj-lt"/>
              </a:rPr>
              <a:t>feedback do mercado</a:t>
            </a:r>
            <a:r>
              <a:rPr lang="pt-BR" b="0" i="0" dirty="0">
                <a:effectLst/>
                <a:latin typeface="+mj-lt"/>
              </a:rPr>
              <a:t>.</a:t>
            </a:r>
          </a:p>
        </p:txBody>
      </p:sp>
    </p:spTree>
    <p:extLst>
      <p:ext uri="{BB962C8B-B14F-4D97-AF65-F5344CB8AC3E}">
        <p14:creationId xmlns:p14="http://schemas.microsoft.com/office/powerpoint/2010/main" val="3344570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BC41B05-46FD-C71C-EE5F-DB763B3F030C}"/>
              </a:ext>
            </a:extLst>
          </p:cNvPr>
          <p:cNvSpPr txBox="1"/>
          <p:nvPr/>
        </p:nvSpPr>
        <p:spPr>
          <a:xfrm>
            <a:off x="25076" y="0"/>
            <a:ext cx="10668324" cy="3416320"/>
          </a:xfrm>
          <a:prstGeom prst="rect">
            <a:avLst/>
          </a:prstGeom>
          <a:noFill/>
        </p:spPr>
        <p:txBody>
          <a:bodyPr wrap="square">
            <a:spAutoFit/>
          </a:bodyPr>
          <a:lstStyle/>
          <a:p>
            <a:pPr algn="just"/>
            <a:r>
              <a:rPr lang="pt-BR" sz="2400" b="1" i="0" u="sng" dirty="0">
                <a:effectLst>
                  <a:outerShdw blurRad="38100" dist="38100" dir="2700000" algn="tl">
                    <a:srgbClr val="000000">
                      <a:alpha val="43137"/>
                    </a:srgbClr>
                  </a:outerShdw>
                </a:effectLst>
                <a:latin typeface="+mj-lt"/>
              </a:rPr>
              <a:t>Teste funcional</a:t>
            </a:r>
          </a:p>
          <a:p>
            <a:pPr algn="just"/>
            <a:r>
              <a:rPr lang="pt-BR" b="0" i="0" dirty="0">
                <a:effectLst/>
                <a:latin typeface="+mj-lt"/>
              </a:rPr>
              <a:t>Envolve testes que </a:t>
            </a:r>
            <a:r>
              <a:rPr lang="pt-BR" b="1" i="0" dirty="0">
                <a:effectLst/>
                <a:latin typeface="+mj-lt"/>
              </a:rPr>
              <a:t>avaliam as funções que o sistema deve executar</a:t>
            </a:r>
            <a:r>
              <a:rPr lang="pt-BR" b="0" i="0" dirty="0">
                <a:effectLst/>
                <a:latin typeface="+mj-lt"/>
              </a:rPr>
              <a:t>. Os requisitos funcionais podem ser descritos em produtos de trabalho, como especificações de requisitos, de negócios, épicos, histórias de usuários, casos de uso ou especificações funcionais, podendo ainda não estarem documentados. As funções são </a:t>
            </a:r>
            <a:r>
              <a:rPr lang="pt-BR" b="1" i="0" dirty="0">
                <a:effectLst/>
                <a:latin typeface="+mj-lt"/>
              </a:rPr>
              <a:t>“o que” o sistema deve fazer</a:t>
            </a:r>
            <a:r>
              <a:rPr lang="pt-BR" b="0" i="0" dirty="0">
                <a:effectLst/>
                <a:latin typeface="+mj-lt"/>
              </a:rPr>
              <a:t>.</a:t>
            </a:r>
          </a:p>
          <a:p>
            <a:pPr algn="just"/>
            <a:endParaRPr lang="pt-BR" b="0" i="0" dirty="0">
              <a:effectLst/>
              <a:latin typeface="+mj-lt"/>
            </a:endParaRPr>
          </a:p>
          <a:p>
            <a:pPr algn="just"/>
            <a:r>
              <a:rPr lang="pt-BR" sz="2400" b="1" i="0" u="sng" dirty="0">
                <a:effectLst>
                  <a:outerShdw blurRad="38100" dist="38100" dir="2700000" algn="tl">
                    <a:srgbClr val="000000">
                      <a:alpha val="43137"/>
                    </a:srgbClr>
                  </a:outerShdw>
                </a:effectLst>
                <a:latin typeface="+mj-lt"/>
              </a:rPr>
              <a:t>Teste não funcional</a:t>
            </a:r>
            <a:endParaRPr lang="pt-BR" sz="2400" b="0" i="0" u="sng" dirty="0">
              <a:effectLst>
                <a:outerShdw blurRad="38100" dist="38100" dir="2700000" algn="tl">
                  <a:srgbClr val="000000">
                    <a:alpha val="43137"/>
                  </a:srgbClr>
                </a:outerShdw>
              </a:effectLst>
              <a:latin typeface="+mj-lt"/>
            </a:endParaRPr>
          </a:p>
          <a:p>
            <a:pPr algn="just"/>
            <a:r>
              <a:rPr lang="pt-BR" b="0" i="0" dirty="0">
                <a:effectLst/>
                <a:latin typeface="+mj-lt"/>
              </a:rPr>
              <a:t>Os testes não funcionais de um sistema avaliam as características de sistemas e de softwares, como usabilidade, eficiência de performance ou segurança. O teste não funcional é o teste de </a:t>
            </a:r>
            <a:r>
              <a:rPr lang="pt-BR" b="1" i="0" dirty="0">
                <a:effectLst/>
                <a:latin typeface="+mj-lt"/>
              </a:rPr>
              <a:t>“quão bem” o sistema deve se comportar</a:t>
            </a:r>
            <a:r>
              <a:rPr lang="pt-BR" b="0" i="0" dirty="0">
                <a:effectLst/>
                <a:latin typeface="+mj-lt"/>
              </a:rPr>
              <a:t>.</a:t>
            </a:r>
          </a:p>
        </p:txBody>
      </p:sp>
    </p:spTree>
    <p:extLst>
      <p:ext uri="{BB962C8B-B14F-4D97-AF65-F5344CB8AC3E}">
        <p14:creationId xmlns:p14="http://schemas.microsoft.com/office/powerpoint/2010/main" val="1265130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6273D478-5344-A672-FC0F-53CC02581FE7}"/>
              </a:ext>
            </a:extLst>
          </p:cNvPr>
          <p:cNvSpPr txBox="1"/>
          <p:nvPr/>
        </p:nvSpPr>
        <p:spPr>
          <a:xfrm>
            <a:off x="9034" y="0"/>
            <a:ext cx="10684366" cy="4016484"/>
          </a:xfrm>
          <a:prstGeom prst="rect">
            <a:avLst/>
          </a:prstGeom>
          <a:noFill/>
        </p:spPr>
        <p:txBody>
          <a:bodyPr wrap="square">
            <a:spAutoFit/>
          </a:bodyPr>
          <a:lstStyle/>
          <a:p>
            <a:pPr algn="just"/>
            <a:r>
              <a:rPr lang="pt-BR" sz="2400" b="1" u="sng" dirty="0">
                <a:effectLst>
                  <a:outerShdw blurRad="38100" dist="38100" dir="2700000" algn="tl">
                    <a:srgbClr val="000000">
                      <a:alpha val="43137"/>
                    </a:srgbClr>
                  </a:outerShdw>
                </a:effectLst>
                <a:latin typeface="+mj-lt"/>
              </a:rPr>
              <a:t>Testes relacionados à mudança</a:t>
            </a:r>
          </a:p>
          <a:p>
            <a:pPr algn="just"/>
            <a:endParaRPr lang="pt-BR" b="0" i="0" dirty="0">
              <a:effectLst/>
              <a:latin typeface="+mj-lt"/>
            </a:endParaRPr>
          </a:p>
          <a:p>
            <a:pPr algn="just"/>
            <a:r>
              <a:rPr lang="pt-BR" b="0" i="0" dirty="0">
                <a:effectLst/>
                <a:latin typeface="+mj-lt"/>
              </a:rPr>
              <a:t>Quando são feitas alterações em um sistema, seja para corrigir um defeito ou por causa de uma funcionalidade nova ou variável, deve-se testar para confirmar se as alterações corrigiram o defeito ou implementaram a funcionalidade corretamente e, principalmente, não causaram consequências adversas imprevistas. </a:t>
            </a:r>
          </a:p>
          <a:p>
            <a:pPr algn="just"/>
            <a:r>
              <a:rPr lang="pt-BR" b="0" i="0" dirty="0">
                <a:effectLst/>
                <a:latin typeface="+mj-lt"/>
              </a:rPr>
              <a:t>Para isso é utilizado o </a:t>
            </a:r>
            <a:r>
              <a:rPr lang="pt-BR" b="1" i="0" dirty="0">
                <a:effectLst/>
                <a:latin typeface="+mj-lt"/>
              </a:rPr>
              <a:t>Teste de confirmação</a:t>
            </a:r>
            <a:r>
              <a:rPr lang="pt-BR" b="0" i="0" dirty="0">
                <a:effectLst/>
                <a:latin typeface="+mj-lt"/>
              </a:rPr>
              <a:t> (depois que um defeito é corrigido, o software pode ser testado com todos os casos de teste que falharam devido ao defeito), e o Teste de regressão (o teste de regressão envolve a execução de testes para detectar esses efeitos colaterais indesejados).</a:t>
            </a:r>
          </a:p>
          <a:p>
            <a:pPr algn="just"/>
            <a:endParaRPr lang="pt-BR" dirty="0">
              <a:latin typeface="+mj-lt"/>
            </a:endParaRPr>
          </a:p>
          <a:p>
            <a:pPr algn="just"/>
            <a:endParaRPr lang="pt-BR" b="0" i="0" dirty="0">
              <a:effectLst/>
              <a:latin typeface="+mj-lt"/>
            </a:endParaRPr>
          </a:p>
        </p:txBody>
      </p:sp>
    </p:spTree>
    <p:extLst>
      <p:ext uri="{BB962C8B-B14F-4D97-AF65-F5344CB8AC3E}">
        <p14:creationId xmlns:p14="http://schemas.microsoft.com/office/powerpoint/2010/main" val="1468311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4145F99F-65B6-EC3F-ECDB-1DB936FE465C}"/>
              </a:ext>
            </a:extLst>
          </p:cNvPr>
          <p:cNvSpPr txBox="1"/>
          <p:nvPr/>
        </p:nvSpPr>
        <p:spPr>
          <a:xfrm>
            <a:off x="-3342" y="27432"/>
            <a:ext cx="10696742" cy="5955476"/>
          </a:xfrm>
          <a:prstGeom prst="rect">
            <a:avLst/>
          </a:prstGeom>
          <a:noFill/>
        </p:spPr>
        <p:txBody>
          <a:bodyPr wrap="square">
            <a:spAutoFit/>
          </a:bodyPr>
          <a:lstStyle/>
          <a:p>
            <a:pPr algn="just"/>
            <a:r>
              <a:rPr lang="pt-BR" sz="2400" b="1" u="sng" dirty="0">
                <a:effectLst>
                  <a:outerShdw blurRad="38100" dist="38100" dir="2700000" algn="tl">
                    <a:srgbClr val="000000">
                      <a:alpha val="43137"/>
                    </a:srgbClr>
                  </a:outerShdw>
                </a:effectLst>
                <a:latin typeface="+mj-lt"/>
              </a:rPr>
              <a:t>Teste Manual</a:t>
            </a:r>
          </a:p>
          <a:p>
            <a:pPr algn="just"/>
            <a:r>
              <a:rPr lang="pt-BR" b="0" i="0" dirty="0">
                <a:effectLst/>
                <a:latin typeface="+mj-lt"/>
              </a:rPr>
              <a:t>Significa </a:t>
            </a:r>
            <a:r>
              <a:rPr lang="pt-BR" b="1" i="0" dirty="0">
                <a:effectLst/>
                <a:latin typeface="+mj-lt"/>
              </a:rPr>
              <a:t>testar um aplicativo manualmente por um ser humano</a:t>
            </a:r>
            <a:r>
              <a:rPr lang="pt-BR" b="0" i="0" dirty="0">
                <a:effectLst/>
                <a:latin typeface="+mj-lt"/>
              </a:rPr>
              <a:t>. Um especialista em garantia de qualidade (testador) que executa testes manuais garante que um aplicativo esteja funcionando corretamente seguindo as condições descritas nos casos de teste. </a:t>
            </a:r>
          </a:p>
          <a:p>
            <a:pPr algn="just"/>
            <a:r>
              <a:rPr lang="pt-BR" b="0" i="1" u="sng" dirty="0">
                <a:effectLst/>
                <a:latin typeface="+mj-lt"/>
              </a:rPr>
              <a:t>O testador avalia o design, a funcionalidade e o desempenho do aplicativo verificando vários elementos</a:t>
            </a:r>
            <a:r>
              <a:rPr lang="pt-BR" b="0" i="0" dirty="0">
                <a:effectLst/>
                <a:latin typeface="+mj-lt"/>
              </a:rPr>
              <a:t>. Testes manuais </a:t>
            </a:r>
            <a:r>
              <a:rPr lang="pt-BR" b="0" i="1" u="sng" dirty="0">
                <a:effectLst/>
                <a:latin typeface="+mj-lt"/>
              </a:rPr>
              <a:t>são recomendados quando se utilizam testes exploratórios, testes de usabilidade e testes de aceite</a:t>
            </a:r>
            <a:r>
              <a:rPr lang="pt-BR" b="0" i="0" dirty="0">
                <a:effectLst/>
                <a:latin typeface="+mj-lt"/>
              </a:rPr>
              <a:t>.</a:t>
            </a:r>
          </a:p>
          <a:p>
            <a:pPr algn="just"/>
            <a:r>
              <a:rPr lang="pt-BR" b="0" i="0" dirty="0">
                <a:effectLst>
                  <a:outerShdw blurRad="38100" dist="38100" dir="2700000" algn="tl">
                    <a:srgbClr val="000000">
                      <a:alpha val="43137"/>
                    </a:srgbClr>
                  </a:outerShdw>
                </a:effectLst>
                <a:latin typeface="+mj-lt"/>
              </a:rPr>
              <a:t>O teste manual é muito útil quando não é possível implementar o teste </a:t>
            </a:r>
            <a:r>
              <a:rPr lang="pt-BR" dirty="0">
                <a:effectLst>
                  <a:outerShdw blurRad="38100" dist="38100" dir="2700000" algn="tl">
                    <a:srgbClr val="000000">
                      <a:alpha val="43137"/>
                    </a:srgbClr>
                  </a:outerShdw>
                </a:effectLst>
                <a:latin typeface="+mj-lt"/>
              </a:rPr>
              <a:t>automatizado. </a:t>
            </a:r>
          </a:p>
          <a:p>
            <a:pPr algn="just"/>
            <a:r>
              <a:rPr lang="pt-BR" b="1" i="0" u="sng" dirty="0">
                <a:effectLst>
                  <a:outerShdw blurRad="38100" dist="38100" dir="2700000" algn="tl">
                    <a:srgbClr val="000000">
                      <a:alpha val="43137"/>
                    </a:srgbClr>
                  </a:outerShdw>
                </a:effectLst>
                <a:latin typeface="+mj-lt"/>
              </a:rPr>
              <a:t>Prós</a:t>
            </a:r>
            <a:r>
              <a:rPr lang="pt-BR" b="0" i="0" dirty="0">
                <a:effectLst/>
                <a:latin typeface="+mj-lt"/>
              </a:rPr>
              <a:t>:</a:t>
            </a:r>
          </a:p>
          <a:p>
            <a:pPr algn="just" fontAlgn="base">
              <a:buFont typeface="Arial" panose="020B0604020202020204" pitchFamily="34" charset="0"/>
              <a:buChar char="•"/>
            </a:pPr>
            <a:r>
              <a:rPr lang="pt-BR" b="0" i="0" dirty="0">
                <a:effectLst/>
                <a:latin typeface="+mj-lt"/>
              </a:rPr>
              <a:t> O testador pode testar o sistema em condições semelhantes quando o sistema estiver em produção;</a:t>
            </a:r>
          </a:p>
          <a:p>
            <a:pPr algn="just" fontAlgn="base">
              <a:buFont typeface="Arial" panose="020B0604020202020204" pitchFamily="34" charset="0"/>
              <a:buChar char="•"/>
            </a:pPr>
            <a:r>
              <a:rPr lang="pt-BR" b="0" i="0" dirty="0">
                <a:effectLst/>
                <a:latin typeface="+mj-lt"/>
              </a:rPr>
              <a:t> Pode identificar problemas relacionados à aparência visual do aplicativo. Também ajuda a descobrir os problemas de usabilidade. O teste manual requer baixo investimento, pois não precisa de ferramentas caras ou habilidades de alto nível para ser executado.</a:t>
            </a:r>
          </a:p>
          <a:p>
            <a:pPr algn="just"/>
            <a:r>
              <a:rPr lang="pt-BR" b="1" u="sng" dirty="0">
                <a:effectLst>
                  <a:outerShdw blurRad="38100" dist="38100" dir="2700000" algn="tl">
                    <a:srgbClr val="000000">
                      <a:alpha val="43137"/>
                    </a:srgbClr>
                  </a:outerShdw>
                </a:effectLst>
                <a:latin typeface="+mj-lt"/>
              </a:rPr>
              <a:t>Contras</a:t>
            </a:r>
            <a:r>
              <a:rPr lang="pt-BR" b="0" i="0" dirty="0">
                <a:effectLst/>
                <a:latin typeface="+mj-lt"/>
              </a:rPr>
              <a:t>:</a:t>
            </a:r>
          </a:p>
          <a:p>
            <a:pPr algn="just" fontAlgn="base">
              <a:buFont typeface="Arial" panose="020B0604020202020204" pitchFamily="34" charset="0"/>
              <a:buChar char="•"/>
            </a:pPr>
            <a:r>
              <a:rPr lang="pt-BR" b="0" i="0" dirty="0">
                <a:effectLst/>
                <a:latin typeface="+mj-lt"/>
              </a:rPr>
              <a:t> São testes muito lentos de serem executados;</a:t>
            </a:r>
          </a:p>
          <a:p>
            <a:pPr algn="just" fontAlgn="base">
              <a:buFont typeface="Arial" panose="020B0604020202020204" pitchFamily="34" charset="0"/>
              <a:buChar char="•"/>
            </a:pPr>
            <a:r>
              <a:rPr lang="pt-BR" b="0" i="0" dirty="0">
                <a:effectLst/>
                <a:latin typeface="+mj-lt"/>
              </a:rPr>
              <a:t> Como há interação 100% humana, a possibilidade de um bug passar despercebido é alta;</a:t>
            </a:r>
          </a:p>
          <a:p>
            <a:pPr algn="just" fontAlgn="base">
              <a:buFont typeface="Arial" panose="020B0604020202020204" pitchFamily="34" charset="0"/>
              <a:buChar char="•"/>
            </a:pPr>
            <a:r>
              <a:rPr lang="pt-BR" b="0" i="0" dirty="0">
                <a:effectLst/>
                <a:latin typeface="+mj-lt"/>
              </a:rPr>
              <a:t> Não é bom para realizar testes de carga e desempenho.</a:t>
            </a:r>
          </a:p>
        </p:txBody>
      </p:sp>
    </p:spTree>
    <p:extLst>
      <p:ext uri="{BB962C8B-B14F-4D97-AF65-F5344CB8AC3E}">
        <p14:creationId xmlns:p14="http://schemas.microsoft.com/office/powerpoint/2010/main" val="167155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 y="1111"/>
            <a:ext cx="10693958" cy="7560152"/>
          </a:xfrm>
          <a:prstGeom prst="rect">
            <a:avLst/>
          </a:prstGeom>
        </p:spPr>
      </p:pic>
      <p:sp>
        <p:nvSpPr>
          <p:cNvPr id="2" name="CaixaDeTexto 1"/>
          <p:cNvSpPr txBox="1"/>
          <p:nvPr/>
        </p:nvSpPr>
        <p:spPr>
          <a:xfrm>
            <a:off x="508" y="180231"/>
            <a:ext cx="10692892" cy="4524315"/>
          </a:xfrm>
          <a:prstGeom prst="rect">
            <a:avLst/>
          </a:prstGeom>
          <a:noFill/>
        </p:spPr>
        <p:txBody>
          <a:bodyPr wrap="square" rtlCol="0">
            <a:spAutoFit/>
          </a:bodyPr>
          <a:lstStyle/>
          <a:p>
            <a:pPr algn="ctr"/>
            <a:r>
              <a:rPr lang="pt-BR" sz="7200" b="1" dirty="0">
                <a:solidFill>
                  <a:schemeClr val="bg1"/>
                </a:solidFill>
              </a:rPr>
              <a:t>Tema 5 - Tipos de testes, estratégias de teste, ferramentas e técnicas de automação.</a:t>
            </a:r>
          </a:p>
        </p:txBody>
      </p:sp>
    </p:spTree>
    <p:extLst>
      <p:ext uri="{BB962C8B-B14F-4D97-AF65-F5344CB8AC3E}">
        <p14:creationId xmlns:p14="http://schemas.microsoft.com/office/powerpoint/2010/main" val="2916565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857E5F61-75EB-9473-D465-2FB7D9A27358}"/>
              </a:ext>
            </a:extLst>
          </p:cNvPr>
          <p:cNvSpPr txBox="1"/>
          <p:nvPr/>
        </p:nvSpPr>
        <p:spPr>
          <a:xfrm>
            <a:off x="0" y="0"/>
            <a:ext cx="10693400" cy="5632311"/>
          </a:xfrm>
          <a:prstGeom prst="rect">
            <a:avLst/>
          </a:prstGeom>
          <a:noFill/>
        </p:spPr>
        <p:txBody>
          <a:bodyPr wrap="square">
            <a:spAutoFit/>
          </a:bodyPr>
          <a:lstStyle/>
          <a:p>
            <a:pPr algn="just"/>
            <a:r>
              <a:rPr lang="pt-BR" sz="2400" b="1" u="sng" dirty="0">
                <a:effectLst>
                  <a:outerShdw blurRad="38100" dist="38100" dir="2700000" algn="tl">
                    <a:srgbClr val="000000">
                      <a:alpha val="43137"/>
                    </a:srgbClr>
                  </a:outerShdw>
                </a:effectLst>
                <a:latin typeface="+mj-lt"/>
              </a:rPr>
              <a:t>Teste Automatizado</a:t>
            </a:r>
          </a:p>
          <a:p>
            <a:pPr algn="just"/>
            <a:r>
              <a:rPr lang="pt-BR" b="0" i="0" dirty="0">
                <a:effectLst/>
                <a:latin typeface="+mj-lt"/>
              </a:rPr>
              <a:t>Significa </a:t>
            </a:r>
            <a:r>
              <a:rPr lang="pt-BR" b="1" i="0" dirty="0">
                <a:effectLst/>
                <a:latin typeface="+mj-lt"/>
              </a:rPr>
              <a:t>desenvolver testes programados para serem executados automaticamente</a:t>
            </a:r>
            <a:r>
              <a:rPr lang="pt-BR" b="0" i="0" dirty="0">
                <a:effectLst/>
                <a:latin typeface="+mj-lt"/>
              </a:rPr>
              <a:t>. </a:t>
            </a:r>
            <a:r>
              <a:rPr lang="pt-BR" b="0" i="1" u="sng" dirty="0">
                <a:effectLst/>
                <a:latin typeface="+mj-lt"/>
              </a:rPr>
              <a:t>Esse tipo de teste compara resultados reais com os resultados esperados</a:t>
            </a:r>
            <a:r>
              <a:rPr lang="pt-BR" b="0" i="0" dirty="0">
                <a:effectLst/>
                <a:latin typeface="+mj-lt"/>
              </a:rPr>
              <a:t>. </a:t>
            </a:r>
          </a:p>
          <a:p>
            <a:pPr algn="just"/>
            <a:r>
              <a:rPr lang="pt-BR" b="0" i="0" dirty="0">
                <a:effectLst/>
                <a:latin typeface="+mj-lt"/>
              </a:rPr>
              <a:t>Testes automatizados </a:t>
            </a:r>
            <a:r>
              <a:rPr lang="pt-BR" b="0" i="0" u="sng" dirty="0">
                <a:effectLst>
                  <a:outerShdw blurRad="38100" dist="38100" dir="2700000" algn="tl">
                    <a:srgbClr val="000000">
                      <a:alpha val="43137"/>
                    </a:srgbClr>
                  </a:outerShdw>
                </a:effectLst>
                <a:latin typeface="+mj-lt"/>
              </a:rPr>
              <a:t>ajudam a saber se o software tem o desempenho esperado ou não. Eles são executados com auxílio de ferramentas, scripts e softwares.</a:t>
            </a:r>
          </a:p>
          <a:p>
            <a:pPr algn="just"/>
            <a:r>
              <a:rPr lang="pt-BR" b="0" i="1" u="sng" dirty="0">
                <a:effectLst/>
                <a:latin typeface="+mj-lt"/>
              </a:rPr>
              <a:t>Testes automatizados são recomendados para realizar testes de regressão, testes de carga e testes de performance</a:t>
            </a:r>
            <a:r>
              <a:rPr lang="pt-BR" b="0" i="0" dirty="0">
                <a:effectLst/>
                <a:latin typeface="+mj-lt"/>
              </a:rPr>
              <a:t>.</a:t>
            </a:r>
          </a:p>
          <a:p>
            <a:pPr algn="just"/>
            <a:r>
              <a:rPr lang="pt-BR" b="1" u="sng" dirty="0">
                <a:effectLst>
                  <a:outerShdw blurRad="38100" dist="38100" dir="2700000" algn="tl">
                    <a:srgbClr val="000000">
                      <a:alpha val="43137"/>
                    </a:srgbClr>
                  </a:outerShdw>
                </a:effectLst>
                <a:latin typeface="+mj-lt"/>
              </a:rPr>
              <a:t>Prós:</a:t>
            </a:r>
          </a:p>
          <a:p>
            <a:pPr algn="just" fontAlgn="base">
              <a:buFont typeface="Arial" panose="020B0604020202020204" pitchFamily="34" charset="0"/>
              <a:buChar char="•"/>
            </a:pPr>
            <a:r>
              <a:rPr lang="pt-BR" b="0" i="0" dirty="0">
                <a:effectLst/>
                <a:latin typeface="+mj-lt"/>
              </a:rPr>
              <a:t> Testes automatizados são mais confiáveis, pois são executados por ferramentas ou scripts;</a:t>
            </a:r>
          </a:p>
          <a:p>
            <a:pPr algn="just" fontAlgn="base">
              <a:buFont typeface="Arial" panose="020B0604020202020204" pitchFamily="34" charset="0"/>
              <a:buChar char="•"/>
            </a:pPr>
            <a:r>
              <a:rPr lang="pt-BR" b="0" i="0" dirty="0">
                <a:effectLst/>
                <a:latin typeface="+mj-lt"/>
              </a:rPr>
              <a:t> São executados com mais velocidade que o teste manual;</a:t>
            </a:r>
          </a:p>
          <a:p>
            <a:pPr algn="just"/>
            <a:r>
              <a:rPr lang="pt-BR" b="1" u="sng" dirty="0">
                <a:effectLst>
                  <a:outerShdw blurRad="38100" dist="38100" dir="2700000" algn="tl">
                    <a:srgbClr val="000000">
                      <a:alpha val="43137"/>
                    </a:srgbClr>
                  </a:outerShdw>
                </a:effectLst>
                <a:latin typeface="+mj-lt"/>
              </a:rPr>
              <a:t>Contras:</a:t>
            </a:r>
          </a:p>
          <a:p>
            <a:pPr algn="just" fontAlgn="base">
              <a:buFont typeface="Arial" panose="020B0604020202020204" pitchFamily="34" charset="0"/>
              <a:buChar char="•"/>
            </a:pPr>
            <a:r>
              <a:rPr lang="pt-BR" b="0" i="0" dirty="0">
                <a:effectLst/>
                <a:latin typeface="+mj-lt"/>
              </a:rPr>
              <a:t> São mais demorados para se desenvolver;</a:t>
            </a:r>
          </a:p>
          <a:p>
            <a:pPr algn="just" fontAlgn="base">
              <a:buFont typeface="Arial" panose="020B0604020202020204" pitchFamily="34" charset="0"/>
              <a:buChar char="•"/>
            </a:pPr>
            <a:r>
              <a:rPr lang="pt-BR" b="0" i="0" dirty="0">
                <a:effectLst/>
                <a:latin typeface="+mj-lt"/>
              </a:rPr>
              <a:t> Tem limitação de ferramenta (para cada tipo e fase de teste é necessário um tipo de ferramenta e conhecimento sobre ela);</a:t>
            </a:r>
          </a:p>
          <a:p>
            <a:pPr algn="just" fontAlgn="base">
              <a:buFont typeface="Arial" panose="020B0604020202020204" pitchFamily="34" charset="0"/>
              <a:buChar char="•"/>
            </a:pPr>
            <a:r>
              <a:rPr lang="pt-BR" b="0" i="0" dirty="0">
                <a:effectLst/>
                <a:latin typeface="+mj-lt"/>
              </a:rPr>
              <a:t> Possui um custo maior, pois, dependendo da automação, você pode precisar de uma infraestrutura adicional para sua execução.</a:t>
            </a:r>
          </a:p>
          <a:p>
            <a:pPr algn="just" fontAlgn="base">
              <a:buFont typeface="Arial" panose="020B0604020202020204" pitchFamily="34" charset="0"/>
              <a:buChar char="•"/>
            </a:pPr>
            <a:r>
              <a:rPr lang="pt-BR" b="0" i="0" dirty="0">
                <a:effectLst/>
                <a:latin typeface="+mj-lt"/>
              </a:rPr>
              <a:t> Incapaz de detectar problemas de usabilidade.</a:t>
            </a:r>
          </a:p>
        </p:txBody>
      </p:sp>
    </p:spTree>
    <p:extLst>
      <p:ext uri="{BB962C8B-B14F-4D97-AF65-F5344CB8AC3E}">
        <p14:creationId xmlns:p14="http://schemas.microsoft.com/office/powerpoint/2010/main" val="250147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565C55D-A825-2140-3C49-19427B82784C}"/>
              </a:ext>
            </a:extLst>
          </p:cNvPr>
          <p:cNvSpPr txBox="1"/>
          <p:nvPr/>
        </p:nvSpPr>
        <p:spPr>
          <a:xfrm>
            <a:off x="1386260" y="2679"/>
            <a:ext cx="7920880" cy="1446550"/>
          </a:xfrm>
          <a:prstGeom prst="rect">
            <a:avLst/>
          </a:prstGeom>
          <a:solidFill>
            <a:srgbClr val="0FADD0"/>
          </a:solidFill>
        </p:spPr>
        <p:txBody>
          <a:bodyPr wrap="square" rtlCol="0">
            <a:spAutoFit/>
          </a:bodyPr>
          <a:lstStyle/>
          <a:p>
            <a:pPr algn="ctr"/>
            <a:r>
              <a:rPr lang="pt-BR" sz="4400" b="1" dirty="0">
                <a:solidFill>
                  <a:schemeClr val="bg1"/>
                </a:solidFill>
              </a:rPr>
              <a:t>Ferramentas e Técnicas de Automação</a:t>
            </a:r>
          </a:p>
        </p:txBody>
      </p:sp>
      <p:sp>
        <p:nvSpPr>
          <p:cNvPr id="4" name="CaixaDeTexto 3">
            <a:extLst>
              <a:ext uri="{FF2B5EF4-FFF2-40B4-BE49-F238E27FC236}">
                <a16:creationId xmlns:a16="http://schemas.microsoft.com/office/drawing/2014/main" id="{CC7F2B72-CF63-7D1E-B334-64BA321B792E}"/>
              </a:ext>
            </a:extLst>
          </p:cNvPr>
          <p:cNvSpPr txBox="1"/>
          <p:nvPr/>
        </p:nvSpPr>
        <p:spPr>
          <a:xfrm>
            <a:off x="-3342" y="1449229"/>
            <a:ext cx="10696742" cy="2354491"/>
          </a:xfrm>
          <a:prstGeom prst="rect">
            <a:avLst/>
          </a:prstGeom>
          <a:noFill/>
        </p:spPr>
        <p:txBody>
          <a:bodyPr wrap="square">
            <a:spAutoFit/>
          </a:bodyPr>
          <a:lstStyle/>
          <a:p>
            <a:pPr algn="just"/>
            <a:r>
              <a:rPr lang="pt-BR" b="0" i="0" dirty="0">
                <a:effectLst/>
                <a:latin typeface="+mj-lt"/>
              </a:rPr>
              <a:t>Os testes automatizados </a:t>
            </a:r>
            <a:r>
              <a:rPr lang="pt-BR" b="0" i="1" u="sng" dirty="0">
                <a:effectLst/>
                <a:latin typeface="+mj-lt"/>
              </a:rPr>
              <a:t>são essenciais no desenvolvimento de software, garantindo qualidade e reduzindo o risco de falhas. Utilizando ferramentas específicas, os testes podem ser executados repetidamente sem intervenção humana</a:t>
            </a:r>
            <a:r>
              <a:rPr lang="pt-BR" b="0" i="0" dirty="0">
                <a:effectLst/>
                <a:latin typeface="+mj-lt"/>
              </a:rPr>
              <a:t>. </a:t>
            </a:r>
          </a:p>
          <a:p>
            <a:pPr algn="just"/>
            <a:endParaRPr lang="pt-BR" b="0" i="0" dirty="0">
              <a:effectLst/>
              <a:latin typeface="+mj-lt"/>
            </a:endParaRPr>
          </a:p>
          <a:p>
            <a:pPr algn="just"/>
            <a:r>
              <a:rPr lang="pt-BR" b="0" i="0" dirty="0">
                <a:effectLst/>
                <a:latin typeface="+mj-lt"/>
              </a:rPr>
              <a:t>Os </a:t>
            </a:r>
            <a:r>
              <a:rPr lang="pt-BR" b="1" i="0" dirty="0">
                <a:effectLst/>
                <a:latin typeface="+mj-lt"/>
              </a:rPr>
              <a:t>testes de regressão</a:t>
            </a:r>
            <a:r>
              <a:rPr lang="pt-BR" b="0" i="0" dirty="0">
                <a:effectLst/>
                <a:latin typeface="+mj-lt"/>
              </a:rPr>
              <a:t>, </a:t>
            </a:r>
            <a:r>
              <a:rPr lang="pt-BR" b="0" i="1" u="sng" dirty="0">
                <a:effectLst/>
                <a:latin typeface="+mj-lt"/>
              </a:rPr>
              <a:t>técnica que consiste na aplicação de versões mais recente do software, para garantir que não surgiram novos defeitos em componentes já analisados, são repetitivos, pois verificam se cada alteração de um programa não gerou problemas</a:t>
            </a:r>
            <a:r>
              <a:rPr lang="pt-BR" b="0" i="0" dirty="0">
                <a:effectLst/>
                <a:latin typeface="+mj-lt"/>
              </a:rPr>
              <a:t>.</a:t>
            </a:r>
            <a:endParaRPr lang="pt-BR" dirty="0">
              <a:latin typeface="+mj-lt"/>
            </a:endParaRPr>
          </a:p>
        </p:txBody>
      </p:sp>
    </p:spTree>
    <p:extLst>
      <p:ext uri="{BB962C8B-B14F-4D97-AF65-F5344CB8AC3E}">
        <p14:creationId xmlns:p14="http://schemas.microsoft.com/office/powerpoint/2010/main" val="857913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0C372EB-F0DD-E01B-3BA3-3440ECF01F76}"/>
              </a:ext>
            </a:extLst>
          </p:cNvPr>
          <p:cNvSpPr txBox="1"/>
          <p:nvPr/>
        </p:nvSpPr>
        <p:spPr>
          <a:xfrm>
            <a:off x="0" y="-23235"/>
            <a:ext cx="10693400" cy="5632311"/>
          </a:xfrm>
          <a:prstGeom prst="rect">
            <a:avLst/>
          </a:prstGeom>
          <a:noFill/>
        </p:spPr>
        <p:txBody>
          <a:bodyPr wrap="square">
            <a:spAutoFit/>
          </a:bodyPr>
          <a:lstStyle/>
          <a:p>
            <a:pPr algn="just"/>
            <a:r>
              <a:rPr lang="pt-BR" sz="2400" b="1" i="0" u="sng" dirty="0">
                <a:effectLst>
                  <a:outerShdw blurRad="38100" dist="38100" dir="2700000" algn="tl">
                    <a:srgbClr val="000000">
                      <a:alpha val="43137"/>
                    </a:srgbClr>
                  </a:outerShdw>
                </a:effectLst>
                <a:latin typeface="+mj-lt"/>
              </a:rPr>
              <a:t>Benefícios da Automação de Testes</a:t>
            </a:r>
          </a:p>
          <a:p>
            <a:pPr algn="just"/>
            <a:endParaRPr lang="pt-BR" b="0" i="0" dirty="0">
              <a:effectLst/>
              <a:latin typeface="+mj-lt"/>
            </a:endParaRPr>
          </a:p>
          <a:p>
            <a:pPr algn="just"/>
            <a:r>
              <a:rPr lang="pt-BR" b="0" i="0" dirty="0">
                <a:effectLst/>
                <a:latin typeface="+mj-lt"/>
              </a:rPr>
              <a:t>A Automação de Testes traz uma série de vantagens para os projetos de desenvolvimento de software, tais como:</a:t>
            </a:r>
          </a:p>
          <a:p>
            <a:pPr algn="just"/>
            <a:endParaRPr lang="pt-BR" b="0" i="0" dirty="0">
              <a:effectLst/>
              <a:latin typeface="+mj-lt"/>
            </a:endParaRPr>
          </a:p>
          <a:p>
            <a:pPr algn="just">
              <a:buFont typeface="Arial" panose="020B0604020202020204" pitchFamily="34" charset="0"/>
              <a:buChar char="•"/>
            </a:pPr>
            <a:r>
              <a:rPr lang="pt-BR" b="1" i="0" dirty="0">
                <a:effectLst/>
                <a:latin typeface="+mj-lt"/>
              </a:rPr>
              <a:t> Aumento da qualidade</a:t>
            </a:r>
            <a:r>
              <a:rPr lang="pt-BR" b="0" i="0" dirty="0">
                <a:effectLst/>
                <a:latin typeface="+mj-lt"/>
              </a:rPr>
              <a:t>: possibilita detectar e corrigir erros mais rapidamente, evitando que eles se propaguem para as fases posteriores do ciclo de vida do software ou para os usuários finais. Garante uma maior cobertura e consistência dos testes, reduzindo as chances de falhas humanas ou de esquecimento de cenários de teste importantes;</a:t>
            </a:r>
          </a:p>
          <a:p>
            <a:pPr algn="just">
              <a:buFont typeface="Arial" panose="020B0604020202020204" pitchFamily="34" charset="0"/>
              <a:buChar char="•"/>
            </a:pPr>
            <a:r>
              <a:rPr lang="pt-BR" b="1" i="0" dirty="0">
                <a:effectLst/>
                <a:latin typeface="+mj-lt"/>
              </a:rPr>
              <a:t> Redução de custos</a:t>
            </a:r>
            <a:r>
              <a:rPr lang="pt-BR" b="0" i="0" dirty="0">
                <a:effectLst/>
                <a:latin typeface="+mj-lt"/>
              </a:rPr>
              <a:t>: diminui o tempo e os recursos necessários para realizar os testes, gerando uma economia significativa para o projeto;</a:t>
            </a:r>
          </a:p>
          <a:p>
            <a:pPr algn="just">
              <a:buFont typeface="Arial" panose="020B0604020202020204" pitchFamily="34" charset="0"/>
              <a:buChar char="•"/>
            </a:pPr>
            <a:r>
              <a:rPr lang="pt-BR" b="1" i="0" dirty="0">
                <a:effectLst/>
                <a:latin typeface="+mj-lt"/>
              </a:rPr>
              <a:t> Otimização do tempo</a:t>
            </a:r>
            <a:r>
              <a:rPr lang="pt-BR" b="0" i="0" dirty="0">
                <a:effectLst/>
                <a:latin typeface="+mj-lt"/>
              </a:rPr>
              <a:t>: acelera o processo de teste, permitindo que os testes sejam executados de forma paralela, contínua e integrada ao desenvolvimento. Isso contribui para a entrega mais rápida e frequente de software;</a:t>
            </a:r>
          </a:p>
          <a:p>
            <a:pPr algn="just">
              <a:buFont typeface="Arial" panose="020B0604020202020204" pitchFamily="34" charset="0"/>
              <a:buChar char="•"/>
            </a:pPr>
            <a:r>
              <a:rPr lang="pt-BR" b="1" i="0" dirty="0">
                <a:effectLst/>
                <a:latin typeface="+mj-lt"/>
              </a:rPr>
              <a:t> Melhoria da satisfação</a:t>
            </a:r>
            <a:r>
              <a:rPr lang="pt-BR" b="0" i="0" dirty="0">
                <a:effectLst/>
                <a:latin typeface="+mj-lt"/>
              </a:rPr>
              <a:t>: melhora a experiência e a satisfação dos clientes, dos usuários e dos próprios testadores. Os clientes e os usuários recebem um software de maior qualidade, com menos bugs e mais funcionalidades. </a:t>
            </a:r>
          </a:p>
        </p:txBody>
      </p:sp>
    </p:spTree>
    <p:extLst>
      <p:ext uri="{BB962C8B-B14F-4D97-AF65-F5344CB8AC3E}">
        <p14:creationId xmlns:p14="http://schemas.microsoft.com/office/powerpoint/2010/main" val="4421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5A4D630-692A-BAF2-4169-7044805C7B93}"/>
              </a:ext>
            </a:extLst>
          </p:cNvPr>
          <p:cNvSpPr txBox="1"/>
          <p:nvPr/>
        </p:nvSpPr>
        <p:spPr>
          <a:xfrm>
            <a:off x="17962" y="0"/>
            <a:ext cx="10675437" cy="6663363"/>
          </a:xfrm>
          <a:prstGeom prst="rect">
            <a:avLst/>
          </a:prstGeom>
          <a:noFill/>
        </p:spPr>
        <p:txBody>
          <a:bodyPr wrap="square">
            <a:spAutoFit/>
          </a:bodyPr>
          <a:lstStyle/>
          <a:p>
            <a:pPr algn="just"/>
            <a:r>
              <a:rPr lang="pt-BR" sz="2800" b="1" i="0" u="sng" dirty="0">
                <a:effectLst>
                  <a:outerShdw blurRad="38100" dist="38100" dir="2700000" algn="tl">
                    <a:srgbClr val="000000">
                      <a:alpha val="43137"/>
                    </a:srgbClr>
                  </a:outerShdw>
                </a:effectLst>
                <a:latin typeface="+mj-lt"/>
              </a:rPr>
              <a:t>Desafios da Automação de Testes</a:t>
            </a:r>
          </a:p>
          <a:p>
            <a:pPr algn="just"/>
            <a:r>
              <a:rPr lang="pt-BR" b="1" i="0" dirty="0">
                <a:effectLst/>
                <a:latin typeface="+mj-lt"/>
                <a:sym typeface="Wingdings" panose="05000000000000000000" pitchFamily="2" charset="2"/>
              </a:rPr>
              <a:t> </a:t>
            </a:r>
            <a:r>
              <a:rPr lang="pt-BR" b="1" i="0" u="sng" dirty="0">
                <a:effectLst/>
                <a:latin typeface="+mj-lt"/>
              </a:rPr>
              <a:t>Escolha das ferramentas</a:t>
            </a:r>
          </a:p>
          <a:p>
            <a:pPr algn="just"/>
            <a:r>
              <a:rPr lang="pt-BR" b="0" i="0" dirty="0">
                <a:effectLst/>
                <a:latin typeface="+mj-lt"/>
              </a:rPr>
              <a:t>Existem diversas ferramentas disponíveis no mercado para automatizar os testes de software, cada uma com suas características, vantagens e desvantagens.</a:t>
            </a:r>
          </a:p>
          <a:p>
            <a:pPr algn="just"/>
            <a:r>
              <a:rPr lang="pt-BR" b="0" i="0" dirty="0">
                <a:effectLst/>
                <a:latin typeface="+mj-lt"/>
              </a:rPr>
              <a:t>É preciso avaliar criteriosamente as opções e escolher as ferramentas que melhor se adequam ao contexto, aos objetivos e às necessidades do projeto.</a:t>
            </a:r>
          </a:p>
          <a:p>
            <a:pPr algn="just"/>
            <a:r>
              <a:rPr lang="pt-BR" b="1" i="0" dirty="0">
                <a:effectLst/>
                <a:latin typeface="+mj-lt"/>
                <a:sym typeface="Wingdings" panose="05000000000000000000" pitchFamily="2" charset="2"/>
              </a:rPr>
              <a:t> </a:t>
            </a:r>
            <a:r>
              <a:rPr lang="pt-BR" b="1" i="0" u="sng" dirty="0">
                <a:effectLst/>
                <a:latin typeface="+mj-lt"/>
              </a:rPr>
              <a:t>Definição do escopo</a:t>
            </a:r>
          </a:p>
          <a:p>
            <a:pPr algn="just"/>
            <a:r>
              <a:rPr lang="pt-BR" b="0" i="0" dirty="0">
                <a:effectLst/>
                <a:latin typeface="+mj-lt"/>
              </a:rPr>
              <a:t>Nem todos os testes podem ou devem ser automatizados. É preciso definir quais testes são candidatos à automação, considerando fatores como frequência, complexidade, estabilidade e criticidade dos testes. Recomenda-se automatizar os testes executados com muita frequência, que são simples e padronizados, possuem requisitos estáveis e são críticos para o funcionamento do software.</a:t>
            </a:r>
          </a:p>
          <a:p>
            <a:pPr algn="just"/>
            <a:r>
              <a:rPr lang="pt-BR" b="1" dirty="0">
                <a:latin typeface="+mj-lt"/>
                <a:sym typeface="Wingdings" panose="05000000000000000000" pitchFamily="2" charset="2"/>
              </a:rPr>
              <a:t> </a:t>
            </a:r>
            <a:r>
              <a:rPr lang="pt-BR" b="1" u="sng" dirty="0">
                <a:latin typeface="+mj-lt"/>
              </a:rPr>
              <a:t>Manutenção dos testes</a:t>
            </a:r>
          </a:p>
          <a:p>
            <a:pPr algn="just"/>
            <a:r>
              <a:rPr lang="pt-BR" b="0" i="0" dirty="0">
                <a:effectLst/>
                <a:latin typeface="Source Sans Pro" panose="020B0503030403020204" pitchFamily="34" charset="0"/>
              </a:rPr>
              <a:t>Os testes automatizados também precisam ser mantidos e atualizados conforme o software evolui. É necessário garantir que os testes estejam sempre alinhados com os requisitos e as funcionalidades do software, e que sejam capazes de identificar os erros esperados. Deve-se monitorar e analisar os resultados dos testes, para verificar se eles estão sendo executados corretamente e se estão gerando valor para o projeto.</a:t>
            </a:r>
          </a:p>
          <a:p>
            <a:pPr algn="just"/>
            <a:endParaRPr lang="pt-BR" b="0" i="0" dirty="0">
              <a:effectLst/>
              <a:latin typeface="+mj-lt"/>
            </a:endParaRPr>
          </a:p>
          <a:p>
            <a:pPr algn="l"/>
            <a:endParaRPr lang="pt-BR" b="1" i="0" dirty="0">
              <a:solidFill>
                <a:srgbClr val="3F3F3F"/>
              </a:solidFill>
              <a:effectLst/>
              <a:latin typeface="Source Sans Pro" panose="020B0503030403020204" pitchFamily="34" charset="0"/>
            </a:endParaRPr>
          </a:p>
        </p:txBody>
      </p:sp>
    </p:spTree>
    <p:extLst>
      <p:ext uri="{BB962C8B-B14F-4D97-AF65-F5344CB8AC3E}">
        <p14:creationId xmlns:p14="http://schemas.microsoft.com/office/powerpoint/2010/main" val="3235907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C9938DB-F574-E7CD-4AA5-4E8886C4D412}"/>
              </a:ext>
            </a:extLst>
          </p:cNvPr>
          <p:cNvSpPr txBox="1"/>
          <p:nvPr/>
        </p:nvSpPr>
        <p:spPr>
          <a:xfrm>
            <a:off x="0" y="0"/>
            <a:ext cx="10693400" cy="7525137"/>
          </a:xfrm>
          <a:prstGeom prst="rect">
            <a:avLst/>
          </a:prstGeom>
          <a:noFill/>
        </p:spPr>
        <p:txBody>
          <a:bodyPr wrap="square">
            <a:spAutoFit/>
          </a:bodyPr>
          <a:lstStyle/>
          <a:p>
            <a:pPr algn="just"/>
            <a:r>
              <a:rPr lang="pt-BR" b="1" dirty="0">
                <a:latin typeface="+mj-lt"/>
                <a:sym typeface="Wingdings" panose="05000000000000000000" pitchFamily="2" charset="2"/>
              </a:rPr>
              <a:t> </a:t>
            </a:r>
            <a:r>
              <a:rPr lang="pt-BR" b="1" u="sng" dirty="0">
                <a:latin typeface="+mj-lt"/>
              </a:rPr>
              <a:t>Capacitação da equipe</a:t>
            </a:r>
          </a:p>
          <a:p>
            <a:pPr algn="just"/>
            <a:r>
              <a:rPr lang="pt-BR" b="0" i="0" dirty="0">
                <a:effectLst/>
                <a:latin typeface="+mj-lt"/>
              </a:rPr>
              <a:t>A Automação de Testes requer um conjunto de habilidades e conhecimentos específicos, tanto técnicos quanto gerenciais.</a:t>
            </a:r>
          </a:p>
          <a:p>
            <a:pPr algn="just"/>
            <a:r>
              <a:rPr lang="pt-BR" b="0" i="0" dirty="0">
                <a:effectLst/>
                <a:latin typeface="+mj-lt"/>
              </a:rPr>
              <a:t>A equipe de teste deve ser capacitada para que ela possa planejar, projetar, implementar, executar e gerenciar os testes automatizados de forma eficiente e eficaz. E preciso promover uma cultura de colaboração e comunicação entre os envolvidos no projeto, para que a automação de testes seja integrada ao processo de desenvolvimento de software.</a:t>
            </a:r>
          </a:p>
          <a:p>
            <a:pPr algn="just"/>
            <a:endParaRPr lang="pt-BR" sz="2800" b="1" u="sng" dirty="0">
              <a:latin typeface="+mj-lt"/>
            </a:endParaRPr>
          </a:p>
          <a:p>
            <a:pPr algn="just"/>
            <a:r>
              <a:rPr lang="pt-BR" sz="2800" b="1" u="sng" dirty="0">
                <a:effectLst>
                  <a:outerShdw blurRad="38100" dist="38100" dir="2700000" algn="tl">
                    <a:srgbClr val="000000">
                      <a:alpha val="43137"/>
                    </a:srgbClr>
                  </a:outerShdw>
                </a:effectLst>
                <a:latin typeface="+mj-lt"/>
              </a:rPr>
              <a:t>Como começar a automatizar os testes</a:t>
            </a:r>
            <a:r>
              <a:rPr lang="pt-BR" sz="2800" b="1" dirty="0">
                <a:effectLst>
                  <a:outerShdw blurRad="38100" dist="38100" dir="2700000" algn="tl">
                    <a:srgbClr val="000000">
                      <a:alpha val="43137"/>
                    </a:srgbClr>
                  </a:outerShdw>
                </a:effectLst>
                <a:latin typeface="+mj-lt"/>
              </a:rPr>
              <a:t>?</a:t>
            </a:r>
          </a:p>
          <a:p>
            <a:pPr algn="just"/>
            <a:endParaRPr lang="pt-BR" sz="2800" b="1" dirty="0">
              <a:latin typeface="+mj-lt"/>
            </a:endParaRPr>
          </a:p>
          <a:p>
            <a:pPr algn="just"/>
            <a:r>
              <a:rPr lang="pt-BR" b="1" i="0" dirty="0">
                <a:effectLst/>
                <a:latin typeface="+mj-lt"/>
                <a:sym typeface="Wingdings" panose="05000000000000000000" pitchFamily="2" charset="2"/>
              </a:rPr>
              <a:t> </a:t>
            </a:r>
            <a:r>
              <a:rPr lang="pt-BR" b="1" u="sng" dirty="0">
                <a:latin typeface="+mj-lt"/>
              </a:rPr>
              <a:t>Definir a estratégia de automação</a:t>
            </a:r>
          </a:p>
          <a:p>
            <a:pPr algn="just"/>
            <a:r>
              <a:rPr lang="pt-BR" b="0" i="0" dirty="0">
                <a:effectLst/>
                <a:latin typeface="+mj-lt"/>
              </a:rPr>
              <a:t>A estratégia de automação é o documento que define os objetivos, o escopo, as ferramentas, as técnicas, os critérios, os indicadores e as responsabilidades da automação de testes. Deve ser elaborada com base nas características e nos requisitos do projeto, e deve ser revisada e atualizada periodicamente.</a:t>
            </a:r>
          </a:p>
          <a:p>
            <a:pPr algn="just"/>
            <a:r>
              <a:rPr lang="pt-BR" b="1" i="0" dirty="0">
                <a:effectLst/>
                <a:latin typeface="+mj-lt"/>
                <a:sym typeface="Wingdings" panose="05000000000000000000" pitchFamily="2" charset="2"/>
              </a:rPr>
              <a:t> </a:t>
            </a:r>
            <a:r>
              <a:rPr lang="pt-BR" b="1" i="0" u="sng" dirty="0">
                <a:effectLst/>
                <a:latin typeface="+mj-lt"/>
              </a:rPr>
              <a:t>Selecionar os casos de teste</a:t>
            </a:r>
          </a:p>
          <a:p>
            <a:pPr algn="just"/>
            <a:r>
              <a:rPr lang="pt-BR" b="0" i="0" dirty="0">
                <a:effectLst/>
                <a:latin typeface="+mj-lt"/>
              </a:rPr>
              <a:t>Os casos de teste são as especificações dos testes que serão automatizados, contendo os dados de entrada, as ações, os resultados esperados e os critérios de aceitação. Devem ser selecionados segundo a estratégia de automação, priorizando os testes que trazem mais benefícios para o projeto.</a:t>
            </a:r>
          </a:p>
          <a:p>
            <a:pPr algn="just"/>
            <a:endParaRPr lang="pt-BR" dirty="0">
              <a:latin typeface="+mj-lt"/>
            </a:endParaRPr>
          </a:p>
          <a:p>
            <a:pPr algn="just"/>
            <a:endParaRPr lang="pt-BR" b="0" i="0" dirty="0">
              <a:effectLst/>
              <a:latin typeface="+mj-lt"/>
            </a:endParaRPr>
          </a:p>
        </p:txBody>
      </p:sp>
    </p:spTree>
    <p:extLst>
      <p:ext uri="{BB962C8B-B14F-4D97-AF65-F5344CB8AC3E}">
        <p14:creationId xmlns:p14="http://schemas.microsoft.com/office/powerpoint/2010/main" val="2242204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1CD30D6E-115D-E23B-6CDD-14595270D09C}"/>
              </a:ext>
            </a:extLst>
          </p:cNvPr>
          <p:cNvSpPr txBox="1"/>
          <p:nvPr/>
        </p:nvSpPr>
        <p:spPr>
          <a:xfrm>
            <a:off x="26164" y="4276"/>
            <a:ext cx="10667235" cy="6878806"/>
          </a:xfrm>
          <a:prstGeom prst="rect">
            <a:avLst/>
          </a:prstGeom>
          <a:noFill/>
        </p:spPr>
        <p:txBody>
          <a:bodyPr wrap="square">
            <a:spAutoFit/>
          </a:bodyPr>
          <a:lstStyle/>
          <a:p>
            <a:pPr algn="just"/>
            <a:r>
              <a:rPr lang="pt-BR" b="1" i="0" dirty="0">
                <a:effectLst/>
                <a:latin typeface="+mj-lt"/>
                <a:sym typeface="Wingdings" panose="05000000000000000000" pitchFamily="2" charset="2"/>
              </a:rPr>
              <a:t> </a:t>
            </a:r>
            <a:r>
              <a:rPr lang="pt-BR" b="1" i="0" u="sng" dirty="0">
                <a:effectLst/>
                <a:latin typeface="+mj-lt"/>
              </a:rPr>
              <a:t>Desenvolver os scripts de teste</a:t>
            </a:r>
          </a:p>
          <a:p>
            <a:pPr algn="just"/>
            <a:r>
              <a:rPr lang="pt-BR" b="0" i="0" dirty="0">
                <a:effectLst/>
                <a:latin typeface="+mj-lt"/>
              </a:rPr>
              <a:t>Os scripts de teste são os códigos que implementam os casos de teste, utilizando a ferramenta de automação escolhida. Devem ser desenvolvidos seguindo as boas práticas de programação, como modularização, reutilização, documentação, etc.</a:t>
            </a:r>
          </a:p>
          <a:p>
            <a:pPr algn="just"/>
            <a:r>
              <a:rPr lang="pt-BR" b="1" i="0" dirty="0">
                <a:effectLst/>
                <a:latin typeface="+mj-lt"/>
                <a:sym typeface="Wingdings" panose="05000000000000000000" pitchFamily="2" charset="2"/>
              </a:rPr>
              <a:t> </a:t>
            </a:r>
            <a:r>
              <a:rPr lang="pt-BR" b="1" i="0" u="sng" dirty="0">
                <a:effectLst/>
                <a:latin typeface="+mj-lt"/>
              </a:rPr>
              <a:t>Testar os scripts de teste</a:t>
            </a:r>
          </a:p>
          <a:p>
            <a:pPr algn="just"/>
            <a:r>
              <a:rPr lang="pt-BR" b="0" i="0" dirty="0">
                <a:effectLst/>
                <a:latin typeface="+mj-lt"/>
              </a:rPr>
              <a:t>Os scripts de teste devem ser testados antes de serem executados no ambiente de teste, verificando se eles estão funcionando corretamente, se eles cobrem todos os cenários previstos e se eles geram os resultados esperados. Podem ser feitos de forma manual ou automatizada, dependendo da ferramenta e da complexidade dos scripts.</a:t>
            </a:r>
          </a:p>
          <a:p>
            <a:pPr algn="just"/>
            <a:r>
              <a:rPr lang="pt-BR" b="1" i="0" dirty="0">
                <a:effectLst/>
                <a:latin typeface="+mj-lt"/>
                <a:sym typeface="Wingdings" panose="05000000000000000000" pitchFamily="2" charset="2"/>
              </a:rPr>
              <a:t> </a:t>
            </a:r>
            <a:r>
              <a:rPr lang="pt-BR" b="1" u="sng" dirty="0">
                <a:latin typeface="+mj-lt"/>
              </a:rPr>
              <a:t>Executar os testes automatizados</a:t>
            </a:r>
          </a:p>
          <a:p>
            <a:pPr algn="just"/>
            <a:r>
              <a:rPr lang="pt-BR" b="0" i="0" dirty="0">
                <a:effectLst/>
                <a:latin typeface="+mj-lt"/>
              </a:rPr>
              <a:t>Os testes automatizados devem ser executados no ambiente de teste, seguindo um cronograma definido na estratégia de automação. </a:t>
            </a:r>
            <a:r>
              <a:rPr lang="pt-BR" dirty="0">
                <a:latin typeface="+mj-lt"/>
              </a:rPr>
              <a:t>P</a:t>
            </a:r>
            <a:r>
              <a:rPr lang="pt-BR" b="0" i="0" dirty="0">
                <a:effectLst/>
                <a:latin typeface="+mj-lt"/>
              </a:rPr>
              <a:t>odem ser executados de forma isolada ou integrada, dependendo do tipo e do nível dos testes e devem ser monitorados e controlados, verificando se estão sendo executados conforme o planejado e se não estão causando impactos negativos no ambiente de teste.</a:t>
            </a:r>
          </a:p>
          <a:p>
            <a:pPr algn="just"/>
            <a:r>
              <a:rPr lang="pt-BR" b="1" i="0" dirty="0">
                <a:effectLst/>
                <a:latin typeface="+mj-lt"/>
                <a:sym typeface="Wingdings" panose="05000000000000000000" pitchFamily="2" charset="2"/>
              </a:rPr>
              <a:t> </a:t>
            </a:r>
            <a:r>
              <a:rPr lang="pt-BR" b="1" u="sng" dirty="0">
                <a:latin typeface="+mj-lt"/>
              </a:rPr>
              <a:t>Analisar os resultados dos testes automatizados</a:t>
            </a:r>
          </a:p>
          <a:p>
            <a:pPr algn="just"/>
            <a:r>
              <a:rPr lang="pt-BR" b="0" i="0" dirty="0">
                <a:effectLst/>
                <a:latin typeface="+mj-lt"/>
              </a:rPr>
              <a:t>Os resultados dos testes automatizados devem ser analisados após a execução dos testes, verificando se eles atendem aos critérios de aceitação definidos na estratégia de automação.</a:t>
            </a:r>
          </a:p>
          <a:p>
            <a:pPr algn="just"/>
            <a:r>
              <a:rPr lang="pt-BR" b="0" i="0" dirty="0">
                <a:effectLst/>
                <a:latin typeface="+mj-lt"/>
              </a:rPr>
              <a:t>Estes resultados devem ser registrados e reportados, gerando relatórios, gráficos, indicadores e evidências que possam auxiliar na tomada de decisão e na melhoria contínua da automação de testes.</a:t>
            </a:r>
          </a:p>
        </p:txBody>
      </p:sp>
    </p:spTree>
    <p:extLst>
      <p:ext uri="{BB962C8B-B14F-4D97-AF65-F5344CB8AC3E}">
        <p14:creationId xmlns:p14="http://schemas.microsoft.com/office/powerpoint/2010/main" val="2416804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D195F4F-8430-8C15-446B-6C2E193AA42E}"/>
              </a:ext>
            </a:extLst>
          </p:cNvPr>
          <p:cNvSpPr txBox="1"/>
          <p:nvPr/>
        </p:nvSpPr>
        <p:spPr>
          <a:xfrm>
            <a:off x="0" y="0"/>
            <a:ext cx="10693400" cy="7525137"/>
          </a:xfrm>
          <a:prstGeom prst="rect">
            <a:avLst/>
          </a:prstGeom>
          <a:noFill/>
        </p:spPr>
        <p:txBody>
          <a:bodyPr wrap="square">
            <a:spAutoFit/>
          </a:bodyPr>
          <a:lstStyle/>
          <a:p>
            <a:pPr algn="just"/>
            <a:r>
              <a:rPr lang="pt-BR" sz="2800" b="1" u="sng" dirty="0">
                <a:effectLst>
                  <a:outerShdw blurRad="38100" dist="38100" dir="2700000" algn="tl">
                    <a:srgbClr val="000000">
                      <a:alpha val="43137"/>
                    </a:srgbClr>
                  </a:outerShdw>
                </a:effectLst>
                <a:latin typeface="+mj-lt"/>
              </a:rPr>
              <a:t>Algumas F</a:t>
            </a:r>
            <a:r>
              <a:rPr lang="pt-BR" sz="2800" b="1" i="0" u="sng" dirty="0">
                <a:effectLst>
                  <a:outerShdw blurRad="38100" dist="38100" dir="2700000" algn="tl">
                    <a:srgbClr val="000000">
                      <a:alpha val="43137"/>
                    </a:srgbClr>
                  </a:outerShdw>
                </a:effectLst>
                <a:latin typeface="+mj-lt"/>
              </a:rPr>
              <a:t>erramentas para teste automatizado de software</a:t>
            </a:r>
          </a:p>
          <a:p>
            <a:pPr algn="just"/>
            <a:endParaRPr lang="pt-BR" sz="2800" b="1" u="sng" dirty="0">
              <a:effectLst>
                <a:outerShdw blurRad="38100" dist="38100" dir="2700000" algn="tl">
                  <a:srgbClr val="000000">
                    <a:alpha val="43137"/>
                  </a:srgbClr>
                </a:outerShdw>
              </a:effectLst>
              <a:latin typeface="+mj-lt"/>
            </a:endParaRPr>
          </a:p>
          <a:p>
            <a:pPr algn="just"/>
            <a:r>
              <a:rPr lang="pt-BR" b="1" i="0" u="sng" dirty="0">
                <a:effectLst>
                  <a:outerShdw blurRad="38100" dist="38100" dir="2700000" algn="tl">
                    <a:srgbClr val="000000">
                      <a:alpha val="43137"/>
                    </a:srgbClr>
                  </a:outerShdw>
                </a:effectLst>
                <a:latin typeface="+mj-lt"/>
              </a:rPr>
              <a:t>1. Selenium</a:t>
            </a:r>
            <a:r>
              <a:rPr lang="pt-BR" b="1" i="0" dirty="0">
                <a:effectLst/>
                <a:latin typeface="+mj-lt"/>
              </a:rPr>
              <a:t>: </a:t>
            </a:r>
            <a:r>
              <a:rPr lang="pt-BR" b="0" i="0" dirty="0">
                <a:effectLst/>
                <a:latin typeface="+mj-lt"/>
              </a:rPr>
              <a:t>é uma das ferramentas para teste automatizado mais populares no momento, voltado à testes de </a:t>
            </a:r>
            <a:r>
              <a:rPr lang="pt-BR" b="1" i="0" dirty="0">
                <a:effectLst/>
                <a:latin typeface="+mj-lt"/>
              </a:rPr>
              <a:t>aplicações web</a:t>
            </a:r>
            <a:r>
              <a:rPr lang="pt-BR" b="0" i="0" dirty="0">
                <a:effectLst/>
                <a:latin typeface="+mj-lt"/>
              </a:rPr>
              <a:t> pelo browser. Portanto, utilizada para teste de regressão. É uma </a:t>
            </a:r>
            <a:r>
              <a:rPr lang="pt-BR" b="1" i="0" dirty="0">
                <a:effectLst/>
                <a:latin typeface="+mj-lt"/>
              </a:rPr>
              <a:t>ferramenta gratuita</a:t>
            </a:r>
            <a:r>
              <a:rPr lang="pt-BR" b="0" i="0" dirty="0">
                <a:effectLst/>
                <a:latin typeface="+mj-lt"/>
              </a:rPr>
              <a:t> open </a:t>
            </a:r>
            <a:r>
              <a:rPr lang="pt-BR" b="0" i="0" dirty="0" err="1">
                <a:effectLst/>
                <a:latin typeface="+mj-lt"/>
              </a:rPr>
              <a:t>source</a:t>
            </a:r>
            <a:r>
              <a:rPr lang="pt-BR" b="0" i="0" dirty="0">
                <a:effectLst/>
                <a:latin typeface="+mj-lt"/>
              </a:rPr>
              <a:t> que fornece recursos de reprodução e gravação para este tipo de teste. Os testadores podem escrever em várias linguagens de programação como, por exemplo: </a:t>
            </a:r>
            <a:r>
              <a:rPr lang="pt-BR" b="1" i="0" dirty="0">
                <a:effectLst/>
                <a:latin typeface="+mj-lt"/>
              </a:rPr>
              <a:t>Java, Perl, </a:t>
            </a:r>
            <a:r>
              <a:rPr lang="pt-BR" b="1" i="0" dirty="0" err="1">
                <a:effectLst/>
                <a:latin typeface="+mj-lt"/>
              </a:rPr>
              <a:t>JavaScript</a:t>
            </a:r>
            <a:r>
              <a:rPr lang="pt-BR" b="1" i="0" dirty="0">
                <a:effectLst/>
                <a:latin typeface="+mj-lt"/>
              </a:rPr>
              <a:t>, PHP, Python, C#, Ruby e </a:t>
            </a:r>
            <a:r>
              <a:rPr lang="pt-BR" b="1" i="0" dirty="0" err="1">
                <a:effectLst/>
                <a:latin typeface="+mj-lt"/>
              </a:rPr>
              <a:t>Groovy</a:t>
            </a:r>
            <a:r>
              <a:rPr lang="pt-BR" b="0" i="0" dirty="0">
                <a:effectLst/>
                <a:latin typeface="+mj-lt"/>
              </a:rPr>
              <a:t>.</a:t>
            </a:r>
          </a:p>
          <a:p>
            <a:pPr algn="just"/>
            <a:r>
              <a:rPr lang="pt-BR" b="1" u="sng" dirty="0">
                <a:effectLst>
                  <a:outerShdw blurRad="38100" dist="38100" dir="2700000" algn="tl">
                    <a:srgbClr val="000000">
                      <a:alpha val="43137"/>
                    </a:srgbClr>
                  </a:outerShdw>
                </a:effectLst>
                <a:latin typeface="+mj-lt"/>
              </a:rPr>
              <a:t>2. Ranorex </a:t>
            </a:r>
            <a:r>
              <a:rPr lang="pt-BR" b="0" i="0" dirty="0">
                <a:effectLst/>
                <a:latin typeface="+mj-lt"/>
              </a:rPr>
              <a:t>é uma das ferramentas para teste automatizado mais completas, altamente ajustável e fácil de usar, ideal para iniciantes, além de um IDE completo e APIs abertas para especialistas em automação. Suporta testes de ponta a ponta em </a:t>
            </a:r>
            <a:r>
              <a:rPr lang="pt-BR" b="1" i="0" dirty="0">
                <a:effectLst/>
                <a:latin typeface="+mj-lt"/>
              </a:rPr>
              <a:t>desktop, web e dispositivos móveis</a:t>
            </a:r>
            <a:r>
              <a:rPr lang="pt-BR" b="0" i="0" dirty="0">
                <a:effectLst/>
                <a:latin typeface="+mj-lt"/>
              </a:rPr>
              <a:t>. A ferramenta possui </a:t>
            </a:r>
            <a:r>
              <a:rPr lang="pt-BR" b="1" i="0" dirty="0">
                <a:effectLst/>
                <a:latin typeface="+mj-lt"/>
              </a:rPr>
              <a:t>apenas versão paga</a:t>
            </a:r>
            <a:r>
              <a:rPr lang="pt-BR" b="0" i="0" dirty="0">
                <a:effectLst/>
                <a:latin typeface="+mj-lt"/>
              </a:rPr>
              <a:t>, mas oferece versão teste grátis. </a:t>
            </a:r>
          </a:p>
          <a:p>
            <a:pPr algn="just"/>
            <a:r>
              <a:rPr lang="pt-BR" b="1" u="sng" dirty="0">
                <a:effectLst>
                  <a:outerShdw blurRad="38100" dist="38100" dir="2700000" algn="tl">
                    <a:srgbClr val="000000">
                      <a:alpha val="43137"/>
                    </a:srgbClr>
                  </a:outerShdw>
                </a:effectLst>
                <a:latin typeface="+mj-lt"/>
              </a:rPr>
              <a:t>3. TestComplete </a:t>
            </a:r>
            <a:r>
              <a:rPr lang="pt-BR" b="0" i="0" dirty="0">
                <a:effectLst/>
                <a:latin typeface="+mj-lt"/>
              </a:rPr>
              <a:t>é uma plataforma que automatiza testes do celular, desktop e aplicações web. Ele também permite a utilização de diversas linguagens, como, por exemplo: </a:t>
            </a:r>
            <a:r>
              <a:rPr lang="pt-BR" b="1" i="0" dirty="0" err="1">
                <a:effectLst/>
                <a:latin typeface="+mj-lt"/>
              </a:rPr>
              <a:t>JavaScript</a:t>
            </a:r>
            <a:r>
              <a:rPr lang="pt-BR" b="1" i="0" dirty="0">
                <a:effectLst/>
                <a:latin typeface="+mj-lt"/>
              </a:rPr>
              <a:t>, </a:t>
            </a:r>
            <a:r>
              <a:rPr lang="pt-BR" b="1" i="0" dirty="0" err="1">
                <a:effectLst/>
                <a:latin typeface="+mj-lt"/>
              </a:rPr>
              <a:t>VBScript</a:t>
            </a:r>
            <a:r>
              <a:rPr lang="pt-BR" b="1" i="0" dirty="0">
                <a:effectLst/>
                <a:latin typeface="+mj-lt"/>
              </a:rPr>
              <a:t> e Python</a:t>
            </a:r>
            <a:r>
              <a:rPr lang="pt-BR" b="0" i="0" dirty="0">
                <a:effectLst/>
                <a:latin typeface="+mj-lt"/>
              </a:rPr>
              <a:t>, além de ter as funções de teste orientado por dados (</a:t>
            </a:r>
            <a:r>
              <a:rPr lang="pt-BR" b="1" i="0" u="none" strike="noStrike" dirty="0">
                <a:effectLst/>
                <a:latin typeface="+mj-lt"/>
              </a:rPr>
              <a:t>DDT</a:t>
            </a:r>
            <a:r>
              <a:rPr lang="pt-BR" b="0" i="0" dirty="0">
                <a:effectLst/>
                <a:latin typeface="+mj-lt"/>
              </a:rPr>
              <a:t>), teste por palavras-chaves, teste de regressão e teste distribuído.</a:t>
            </a:r>
          </a:p>
          <a:p>
            <a:pPr algn="just"/>
            <a:r>
              <a:rPr lang="pt-BR" b="1" u="sng" dirty="0">
                <a:effectLst>
                  <a:outerShdw blurRad="38100" dist="38100" dir="2700000" algn="tl">
                    <a:srgbClr val="000000">
                      <a:alpha val="43137"/>
                    </a:srgbClr>
                  </a:outerShdw>
                </a:effectLst>
                <a:latin typeface="+mj-lt"/>
              </a:rPr>
              <a:t>4. Cypress </a:t>
            </a:r>
            <a:r>
              <a:rPr lang="pt-BR" b="0" i="0" dirty="0">
                <a:effectLst/>
                <a:latin typeface="+mj-lt"/>
              </a:rPr>
              <a:t>é um framework de testes, de código aberto e de fácil configuração. Possui um painel próprio que exibe o que exatamente está acontecendo durante a execução do teste. O Cypress utiliza o node JS como servidor e interpretador de sua linguagem </a:t>
            </a:r>
            <a:r>
              <a:rPr lang="pt-BR" b="0" i="0" dirty="0" err="1">
                <a:effectLst/>
                <a:latin typeface="+mj-lt"/>
              </a:rPr>
              <a:t>JavaScript</a:t>
            </a:r>
            <a:r>
              <a:rPr lang="pt-BR" b="0" i="0" dirty="0">
                <a:effectLst/>
                <a:latin typeface="+mj-lt"/>
              </a:rPr>
              <a:t>, permitindo testes E-2-E e com um conjunto completo de frameworks, como, por exemplo: </a:t>
            </a:r>
            <a:r>
              <a:rPr lang="pt-BR" b="1" i="0" dirty="0">
                <a:effectLst/>
                <a:latin typeface="+mj-lt"/>
              </a:rPr>
              <a:t>Mocha, </a:t>
            </a:r>
            <a:r>
              <a:rPr lang="pt-BR" b="1" i="0" dirty="0" err="1">
                <a:effectLst/>
                <a:latin typeface="+mj-lt"/>
              </a:rPr>
              <a:t>Chai</a:t>
            </a:r>
            <a:r>
              <a:rPr lang="pt-BR" b="1" i="0" dirty="0">
                <a:effectLst/>
                <a:latin typeface="+mj-lt"/>
              </a:rPr>
              <a:t>, </a:t>
            </a:r>
            <a:r>
              <a:rPr lang="pt-BR" b="1" i="0" dirty="0" err="1">
                <a:effectLst/>
                <a:latin typeface="+mj-lt"/>
              </a:rPr>
              <a:t>Jquery</a:t>
            </a:r>
            <a:r>
              <a:rPr lang="pt-BR" b="1" i="0" dirty="0">
                <a:effectLst/>
                <a:latin typeface="+mj-lt"/>
              </a:rPr>
              <a:t>, </a:t>
            </a:r>
            <a:r>
              <a:rPr lang="pt-BR" b="1" i="0" dirty="0" err="1">
                <a:effectLst/>
                <a:latin typeface="+mj-lt"/>
              </a:rPr>
              <a:t>SinonJs</a:t>
            </a:r>
            <a:r>
              <a:rPr lang="pt-BR" b="0" i="0" dirty="0">
                <a:effectLst/>
                <a:latin typeface="+mj-lt"/>
              </a:rPr>
              <a:t>.</a:t>
            </a:r>
          </a:p>
          <a:p>
            <a:pPr algn="just"/>
            <a:endParaRPr lang="pt-BR" b="1" i="0" u="sng" dirty="0">
              <a:effectLst>
                <a:outerShdw blurRad="38100" dist="38100" dir="2700000" algn="tl">
                  <a:srgbClr val="000000">
                    <a:alpha val="43137"/>
                  </a:srgbClr>
                </a:outerShdw>
              </a:effectLst>
              <a:latin typeface="+mj-lt"/>
            </a:endParaRPr>
          </a:p>
          <a:p>
            <a:pPr algn="just"/>
            <a:endParaRPr lang="pt-BR" sz="2800" b="1" i="0" u="sng"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250309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09FCADB-7933-D6F5-3E48-5E6D53F68BB2}"/>
              </a:ext>
            </a:extLst>
          </p:cNvPr>
          <p:cNvSpPr txBox="1"/>
          <p:nvPr/>
        </p:nvSpPr>
        <p:spPr>
          <a:xfrm>
            <a:off x="0" y="7252"/>
            <a:ext cx="10693400" cy="6232475"/>
          </a:xfrm>
          <a:prstGeom prst="rect">
            <a:avLst/>
          </a:prstGeom>
          <a:noFill/>
        </p:spPr>
        <p:txBody>
          <a:bodyPr wrap="square">
            <a:spAutoFit/>
          </a:bodyPr>
          <a:lstStyle/>
          <a:p>
            <a:pPr algn="just"/>
            <a:r>
              <a:rPr lang="pt-BR" b="1" u="sng" dirty="0">
                <a:effectLst>
                  <a:outerShdw blurRad="38100" dist="38100" dir="2700000" algn="tl">
                    <a:srgbClr val="000000">
                      <a:alpha val="43137"/>
                    </a:srgbClr>
                  </a:outerShdw>
                </a:effectLst>
                <a:latin typeface="+mj-lt"/>
              </a:rPr>
              <a:t>5. </a:t>
            </a:r>
            <a:r>
              <a:rPr lang="pt-BR" b="1" u="sng" dirty="0" err="1">
                <a:effectLst>
                  <a:outerShdw blurRad="38100" dist="38100" dir="2700000" algn="tl">
                    <a:srgbClr val="000000">
                      <a:alpha val="43137"/>
                    </a:srgbClr>
                  </a:outerShdw>
                </a:effectLst>
                <a:latin typeface="+mj-lt"/>
              </a:rPr>
              <a:t>Telerik</a:t>
            </a:r>
            <a:r>
              <a:rPr lang="pt-BR" b="1" u="sng" dirty="0">
                <a:effectLst>
                  <a:outerShdw blurRad="38100" dist="38100" dir="2700000" algn="tl">
                    <a:srgbClr val="000000">
                      <a:alpha val="43137"/>
                    </a:srgbClr>
                  </a:outerShdw>
                </a:effectLst>
                <a:latin typeface="+mj-lt"/>
              </a:rPr>
              <a:t> Test Studio </a:t>
            </a:r>
            <a:r>
              <a:rPr lang="pt-BR" b="0" i="0" dirty="0">
                <a:effectLst/>
                <a:latin typeface="+mj-lt"/>
              </a:rPr>
              <a:t>é uma ferramenta abrangente de automação que pode ser usado manualmente e oferece teste funcional de UI, teste exploratório e de performance, teste mobile, teste de carregamento, além de teste no Visual Studio. São compatíveis com apps de automação como, por exemplo: </a:t>
            </a:r>
            <a:r>
              <a:rPr lang="pt-BR" b="1" i="0" dirty="0">
                <a:effectLst/>
                <a:latin typeface="+mj-lt"/>
              </a:rPr>
              <a:t>Angular, Android, HTML5, ASP.NET, </a:t>
            </a:r>
            <a:r>
              <a:rPr lang="pt-BR" b="1" i="0" dirty="0" err="1">
                <a:effectLst/>
                <a:latin typeface="+mj-lt"/>
              </a:rPr>
              <a:t>JavaScript</a:t>
            </a:r>
            <a:r>
              <a:rPr lang="pt-BR" b="1" i="0" dirty="0">
                <a:effectLst/>
                <a:latin typeface="+mj-lt"/>
              </a:rPr>
              <a:t>, AJAX, WPF, </a:t>
            </a:r>
            <a:r>
              <a:rPr lang="pt-BR" b="1" i="0" dirty="0" err="1">
                <a:effectLst/>
                <a:latin typeface="+mj-lt"/>
              </a:rPr>
              <a:t>Silverlight</a:t>
            </a:r>
            <a:r>
              <a:rPr lang="pt-BR" b="1" i="0" dirty="0">
                <a:effectLst/>
                <a:latin typeface="+mj-lt"/>
              </a:rPr>
              <a:t>, MVC, Ruby e iOS, PHP</a:t>
            </a:r>
            <a:r>
              <a:rPr lang="pt-BR" b="0" i="0" dirty="0">
                <a:effectLst/>
                <a:latin typeface="+mj-lt"/>
              </a:rPr>
              <a:t>. Suporta linguagens de script como </a:t>
            </a:r>
            <a:r>
              <a:rPr lang="pt-BR" b="0" i="0" dirty="0" err="1">
                <a:effectLst/>
                <a:latin typeface="+mj-lt"/>
              </a:rPr>
              <a:t>VB.Net</a:t>
            </a:r>
            <a:r>
              <a:rPr lang="pt-BR" b="0" i="0" dirty="0">
                <a:effectLst/>
                <a:latin typeface="+mj-lt"/>
              </a:rPr>
              <a:t> e C#.</a:t>
            </a:r>
          </a:p>
          <a:p>
            <a:pPr algn="just"/>
            <a:r>
              <a:rPr lang="pt-BR" b="1" u="sng" dirty="0">
                <a:effectLst>
                  <a:outerShdw blurRad="38100" dist="38100" dir="2700000" algn="tl">
                    <a:srgbClr val="000000">
                      <a:alpha val="43137"/>
                    </a:srgbClr>
                  </a:outerShdw>
                </a:effectLst>
                <a:latin typeface="+mj-lt"/>
              </a:rPr>
              <a:t>6. Robotium </a:t>
            </a:r>
            <a:r>
              <a:rPr lang="pt-BR" b="0" i="0" dirty="0">
                <a:effectLst/>
                <a:latin typeface="+mj-lt"/>
              </a:rPr>
              <a:t>é um framework </a:t>
            </a:r>
            <a:r>
              <a:rPr lang="pt-BR" b="1" i="0" dirty="0">
                <a:effectLst/>
                <a:latin typeface="+mj-lt"/>
              </a:rPr>
              <a:t>gratuito</a:t>
            </a:r>
            <a:r>
              <a:rPr lang="pt-BR" b="0" i="0" dirty="0">
                <a:effectLst/>
                <a:latin typeface="+mj-lt"/>
              </a:rPr>
              <a:t> bastante popular em automação de testes para </a:t>
            </a:r>
            <a:r>
              <a:rPr lang="pt-BR" b="1" i="0" u="none" strike="noStrike" dirty="0">
                <a:effectLst/>
                <a:latin typeface="+mj-lt"/>
              </a:rPr>
              <a:t>Android</a:t>
            </a:r>
            <a:r>
              <a:rPr lang="pt-BR" b="0" i="0" dirty="0">
                <a:effectLst/>
                <a:latin typeface="+mj-lt"/>
              </a:rPr>
              <a:t>, compatível com aplicações nativas e </a:t>
            </a:r>
            <a:r>
              <a:rPr lang="pt-BR" b="1" i="0" u="none" strike="noStrike" dirty="0">
                <a:effectLst/>
                <a:latin typeface="+mj-lt"/>
              </a:rPr>
              <a:t>híbridas</a:t>
            </a:r>
            <a:r>
              <a:rPr lang="pt-BR" b="0" i="0" dirty="0">
                <a:effectLst/>
                <a:latin typeface="+mj-lt"/>
              </a:rPr>
              <a:t>. Mas a sua </a:t>
            </a:r>
            <a:r>
              <a:rPr lang="pt-BR" b="1" i="0" dirty="0">
                <a:effectLst/>
                <a:latin typeface="+mj-lt"/>
              </a:rPr>
              <a:t>principal função</a:t>
            </a:r>
            <a:r>
              <a:rPr lang="pt-BR" b="0" i="0" dirty="0">
                <a:effectLst/>
                <a:latin typeface="+mj-lt"/>
              </a:rPr>
              <a:t> é simular procedimentos que normalmente são executados por um analista de teste. </a:t>
            </a:r>
          </a:p>
          <a:p>
            <a:pPr algn="l"/>
            <a:r>
              <a:rPr lang="pt-BR" b="1" u="sng" dirty="0">
                <a:effectLst>
                  <a:outerShdw blurRad="38100" dist="38100" dir="2700000" algn="tl">
                    <a:srgbClr val="000000">
                      <a:alpha val="43137"/>
                    </a:srgbClr>
                  </a:outerShdw>
                </a:effectLst>
                <a:latin typeface="+mj-lt"/>
              </a:rPr>
              <a:t>7. Lambda Test </a:t>
            </a:r>
            <a:r>
              <a:rPr lang="pt-BR" b="0" i="0" dirty="0">
                <a:solidFill>
                  <a:srgbClr val="171923"/>
                </a:solidFill>
                <a:effectLst/>
                <a:latin typeface="Inter"/>
              </a:rPr>
              <a:t>é uma das ferramentas preferidas para executar testes automatizados entre navegadores. Portanto, os usuários podem executar seus testes em mais de 2.000 navegadores e sistemas operacionais, suportando todos os navegadores recentes e legados. </a:t>
            </a:r>
          </a:p>
          <a:p>
            <a:pPr algn="just"/>
            <a:r>
              <a:rPr lang="pt-BR" b="1" u="sng" dirty="0">
                <a:effectLst>
                  <a:outerShdw blurRad="38100" dist="38100" dir="2700000" algn="tl">
                    <a:srgbClr val="000000">
                      <a:alpha val="43137"/>
                    </a:srgbClr>
                  </a:outerShdw>
                </a:effectLst>
                <a:latin typeface="+mj-lt"/>
              </a:rPr>
              <a:t>8. Watir </a:t>
            </a:r>
            <a:r>
              <a:rPr lang="pt-BR" b="0" i="0" dirty="0">
                <a:effectLst/>
                <a:latin typeface="+mj-lt"/>
              </a:rPr>
              <a:t>é uma ferramenta para testar aplicações web, sob a licença BSD, extremamente leve e open </a:t>
            </a:r>
            <a:r>
              <a:rPr lang="pt-BR" b="0" i="0" dirty="0" err="1">
                <a:effectLst/>
                <a:latin typeface="+mj-lt"/>
              </a:rPr>
              <a:t>source</a:t>
            </a:r>
            <a:r>
              <a:rPr lang="pt-BR" b="0" i="0" dirty="0">
                <a:effectLst/>
                <a:latin typeface="+mj-lt"/>
              </a:rPr>
              <a:t>. É, basicamente, um conjunto de bibliotecas em Ruby para automatizar testes, podendo rodá-los no IE, Firefox, Chrome, Safari e Opera. </a:t>
            </a:r>
          </a:p>
          <a:p>
            <a:pPr algn="l"/>
            <a:r>
              <a:rPr lang="pt-BR" b="1" u="sng" dirty="0">
                <a:effectLst>
                  <a:outerShdw blurRad="38100" dist="38100" dir="2700000" algn="tl">
                    <a:srgbClr val="000000">
                      <a:alpha val="43137"/>
                    </a:srgbClr>
                  </a:outerShdw>
                </a:effectLst>
                <a:latin typeface="+mj-lt"/>
              </a:rPr>
              <a:t>9. </a:t>
            </a:r>
            <a:r>
              <a:rPr lang="pt-BR" b="1" u="sng" dirty="0" err="1">
                <a:effectLst>
                  <a:outerShdw blurRad="38100" dist="38100" dir="2700000" algn="tl">
                    <a:srgbClr val="000000">
                      <a:alpha val="43137"/>
                    </a:srgbClr>
                  </a:outerShdw>
                </a:effectLst>
                <a:latin typeface="+mj-lt"/>
              </a:rPr>
              <a:t>Katalon</a:t>
            </a:r>
            <a:r>
              <a:rPr lang="pt-BR" b="1" u="sng" dirty="0">
                <a:effectLst>
                  <a:outerShdw blurRad="38100" dist="38100" dir="2700000" algn="tl">
                    <a:srgbClr val="000000">
                      <a:alpha val="43137"/>
                    </a:srgbClr>
                  </a:outerShdw>
                </a:effectLst>
                <a:latin typeface="+mj-lt"/>
              </a:rPr>
              <a:t> Studio </a:t>
            </a:r>
            <a:r>
              <a:rPr lang="pt-BR" b="0" i="0" dirty="0">
                <a:solidFill>
                  <a:srgbClr val="171923"/>
                </a:solidFill>
                <a:effectLst/>
                <a:latin typeface="Inter"/>
              </a:rPr>
              <a:t>permite que os usuários executem e gerenciem os testes automatizados de forma eficiente, sem complexidades técnicas. Além de oferecer um conjunto variado de recursos. Pode ser uma ótima opção para equipes pequenas e médias, já que é mais acessível. </a:t>
            </a:r>
          </a:p>
          <a:p>
            <a:pPr algn="l"/>
            <a:r>
              <a:rPr lang="pt-BR" b="1" u="sng" dirty="0">
                <a:effectLst>
                  <a:outerShdw blurRad="38100" dist="38100" dir="2700000" algn="tl">
                    <a:srgbClr val="000000">
                      <a:alpha val="43137"/>
                    </a:srgbClr>
                  </a:outerShdw>
                </a:effectLst>
                <a:latin typeface="+mj-lt"/>
              </a:rPr>
              <a:t>10. </a:t>
            </a:r>
            <a:r>
              <a:rPr lang="pt-BR" b="1" u="sng" dirty="0" err="1">
                <a:effectLst>
                  <a:outerShdw blurRad="38100" dist="38100" dir="2700000" algn="tl">
                    <a:srgbClr val="000000">
                      <a:alpha val="43137"/>
                    </a:srgbClr>
                  </a:outerShdw>
                </a:effectLst>
                <a:latin typeface="+mj-lt"/>
              </a:rPr>
              <a:t>Kobiton</a:t>
            </a:r>
            <a:r>
              <a:rPr lang="pt-BR" b="1" u="sng" dirty="0">
                <a:effectLst>
                  <a:outerShdw blurRad="38100" dist="38100" dir="2700000" algn="tl">
                    <a:srgbClr val="000000">
                      <a:alpha val="43137"/>
                    </a:srgbClr>
                  </a:outerShdw>
                </a:effectLst>
                <a:latin typeface="+mj-lt"/>
              </a:rPr>
              <a:t> </a:t>
            </a:r>
            <a:r>
              <a:rPr lang="pt-BR" b="0" i="0" dirty="0">
                <a:solidFill>
                  <a:srgbClr val="171923"/>
                </a:solidFill>
                <a:effectLst/>
                <a:latin typeface="Inter"/>
              </a:rPr>
              <a:t>é uma plataforma de teste móvel que acelera a entrega e o teste de </a:t>
            </a:r>
            <a:r>
              <a:rPr lang="pt-BR" b="1" i="0" u="none" strike="noStrike" dirty="0">
                <a:solidFill>
                  <a:srgbClr val="171923"/>
                </a:solidFill>
                <a:effectLst/>
                <a:latin typeface="Inter"/>
              </a:rPr>
              <a:t>aplicativos</a:t>
            </a:r>
            <a:r>
              <a:rPr lang="pt-BR" b="1" i="0" dirty="0">
                <a:solidFill>
                  <a:srgbClr val="171923"/>
                </a:solidFill>
                <a:effectLst/>
                <a:latin typeface="Inter"/>
              </a:rPr>
              <a:t> </a:t>
            </a:r>
            <a:r>
              <a:rPr lang="pt-BR" b="0" i="0" dirty="0">
                <a:solidFill>
                  <a:srgbClr val="171923"/>
                </a:solidFill>
                <a:effectLst/>
                <a:latin typeface="Inter"/>
              </a:rPr>
              <a:t>móveis, oferecendo testes manuais e automatizados. </a:t>
            </a:r>
            <a:endParaRPr lang="pt-BR" b="0" i="0" dirty="0">
              <a:effectLst/>
              <a:latin typeface="+mj-lt"/>
            </a:endParaRPr>
          </a:p>
        </p:txBody>
      </p:sp>
    </p:spTree>
    <p:extLst>
      <p:ext uri="{BB962C8B-B14F-4D97-AF65-F5344CB8AC3E}">
        <p14:creationId xmlns:p14="http://schemas.microsoft.com/office/powerpoint/2010/main" val="3004301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 y="1111"/>
            <a:ext cx="10693958" cy="7560152"/>
          </a:xfrm>
          <a:prstGeom prst="rect">
            <a:avLst/>
          </a:prstGeom>
        </p:spPr>
      </p:pic>
      <p:sp>
        <p:nvSpPr>
          <p:cNvPr id="4" name="CaixaDeTexto 3"/>
          <p:cNvSpPr txBox="1"/>
          <p:nvPr/>
        </p:nvSpPr>
        <p:spPr>
          <a:xfrm>
            <a:off x="-4561" y="1404367"/>
            <a:ext cx="10694466" cy="1200329"/>
          </a:xfrm>
          <a:prstGeom prst="rect">
            <a:avLst/>
          </a:prstGeom>
          <a:noFill/>
        </p:spPr>
        <p:txBody>
          <a:bodyPr wrap="square" rtlCol="0">
            <a:spAutoFit/>
          </a:bodyPr>
          <a:lstStyle/>
          <a:p>
            <a:pPr algn="ctr"/>
            <a:r>
              <a:rPr lang="pt-BR" sz="7200" b="1" dirty="0">
                <a:solidFill>
                  <a:srgbClr val="0FADD0"/>
                </a:solidFill>
              </a:rPr>
              <a:t>Obrigado!</a:t>
            </a:r>
          </a:p>
        </p:txBody>
      </p:sp>
    </p:spTree>
    <p:extLst>
      <p:ext uri="{BB962C8B-B14F-4D97-AF65-F5344CB8AC3E}">
        <p14:creationId xmlns:p14="http://schemas.microsoft.com/office/powerpoint/2010/main" val="2199995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9521F0C-3C88-9BB5-73C8-505D797E8E30}"/>
              </a:ext>
            </a:extLst>
          </p:cNvPr>
          <p:cNvSpPr txBox="1"/>
          <p:nvPr/>
        </p:nvSpPr>
        <p:spPr>
          <a:xfrm>
            <a:off x="1386260" y="2679"/>
            <a:ext cx="7920880" cy="769441"/>
          </a:xfrm>
          <a:prstGeom prst="rect">
            <a:avLst/>
          </a:prstGeom>
          <a:solidFill>
            <a:srgbClr val="0FADD0"/>
          </a:solidFill>
        </p:spPr>
        <p:txBody>
          <a:bodyPr wrap="square" rtlCol="0">
            <a:spAutoFit/>
          </a:bodyPr>
          <a:lstStyle/>
          <a:p>
            <a:pPr algn="ctr"/>
            <a:r>
              <a:rPr lang="pt-BR" sz="4400" b="1" dirty="0">
                <a:solidFill>
                  <a:schemeClr val="bg1"/>
                </a:solidFill>
              </a:rPr>
              <a:t>Conceitos Básicos</a:t>
            </a:r>
          </a:p>
        </p:txBody>
      </p:sp>
      <p:sp>
        <p:nvSpPr>
          <p:cNvPr id="4" name="CaixaDeTexto 3">
            <a:extLst>
              <a:ext uri="{FF2B5EF4-FFF2-40B4-BE49-F238E27FC236}">
                <a16:creationId xmlns:a16="http://schemas.microsoft.com/office/drawing/2014/main" id="{ED74C2F3-32B6-114C-D02B-187CC5F56F20}"/>
              </a:ext>
            </a:extLst>
          </p:cNvPr>
          <p:cNvSpPr txBox="1"/>
          <p:nvPr/>
        </p:nvSpPr>
        <p:spPr>
          <a:xfrm>
            <a:off x="9760" y="794325"/>
            <a:ext cx="10683640" cy="5262979"/>
          </a:xfrm>
          <a:prstGeom prst="rect">
            <a:avLst/>
          </a:prstGeom>
          <a:noFill/>
        </p:spPr>
        <p:txBody>
          <a:bodyPr wrap="square">
            <a:spAutoFit/>
          </a:bodyPr>
          <a:lstStyle/>
          <a:p>
            <a:pPr algn="just"/>
            <a:r>
              <a:rPr lang="pt-BR" b="0" i="0" dirty="0">
                <a:effectLst/>
                <a:latin typeface="+mj-lt"/>
              </a:rPr>
              <a:t>Primeiramente, </a:t>
            </a:r>
            <a:r>
              <a:rPr lang="pt-BR" b="0" i="1" u="sng" dirty="0">
                <a:effectLst/>
                <a:latin typeface="+mj-lt"/>
              </a:rPr>
              <a:t>os testes visam garantir a qualidade da solução, por meio da verificação e validação do comportamento e do funcionamento de uma aplicação na prática</a:t>
            </a:r>
            <a:r>
              <a:rPr lang="pt-BR" b="0" i="0" dirty="0">
                <a:effectLst/>
                <a:latin typeface="+mj-lt"/>
              </a:rPr>
              <a:t>. De forma mais simples, </a:t>
            </a:r>
            <a:r>
              <a:rPr lang="pt-BR" b="0" i="1" u="sng" dirty="0">
                <a:effectLst/>
                <a:latin typeface="+mj-lt"/>
              </a:rPr>
              <a:t>é o momento de confrontar se o sistema faz o que se propôs e corresponde às expectativas do cliente</a:t>
            </a:r>
            <a:r>
              <a:rPr lang="pt-BR" b="0" i="0" dirty="0">
                <a:effectLst/>
                <a:latin typeface="+mj-lt"/>
              </a:rPr>
              <a:t>. </a:t>
            </a:r>
          </a:p>
          <a:p>
            <a:pPr algn="just"/>
            <a:endParaRPr lang="pt-BR" b="0" i="0" dirty="0">
              <a:effectLst/>
              <a:latin typeface="+mj-lt"/>
            </a:endParaRPr>
          </a:p>
          <a:p>
            <a:pPr algn="just"/>
            <a:r>
              <a:rPr lang="pt-BR" b="0" i="0" dirty="0">
                <a:effectLst/>
                <a:latin typeface="+mj-lt"/>
              </a:rPr>
              <a:t>Existe uma diferença clássica entre o programa estar correto e certo. </a:t>
            </a:r>
            <a:r>
              <a:rPr lang="pt-BR" b="0" i="1" u="sng" dirty="0">
                <a:effectLst/>
                <a:latin typeface="+mj-lt"/>
              </a:rPr>
              <a:t>Uma aplicação pode estar correta, mas não estar certa (e vice-versa)</a:t>
            </a:r>
            <a:r>
              <a:rPr lang="pt-BR" b="0" i="0" dirty="0">
                <a:effectLst/>
                <a:latin typeface="+mj-lt"/>
              </a:rPr>
              <a:t>.</a:t>
            </a:r>
            <a:endParaRPr lang="pt-BR" dirty="0">
              <a:latin typeface="+mj-lt"/>
            </a:endParaRPr>
          </a:p>
          <a:p>
            <a:pPr algn="just"/>
            <a:endParaRPr lang="pt-BR" b="0" i="0" dirty="0">
              <a:effectLst>
                <a:outerShdw blurRad="38100" dist="38100" dir="2700000" algn="tl">
                  <a:srgbClr val="000000">
                    <a:alpha val="43137"/>
                  </a:srgbClr>
                </a:outerShdw>
              </a:effectLst>
              <a:latin typeface="+mj-lt"/>
            </a:endParaRPr>
          </a:p>
          <a:p>
            <a:pPr algn="just"/>
            <a:r>
              <a:rPr lang="pt-BR" b="0" i="0" dirty="0">
                <a:effectLst>
                  <a:outerShdw blurRad="38100" dist="38100" dir="2700000" algn="tl">
                    <a:srgbClr val="000000">
                      <a:alpha val="43137"/>
                    </a:srgbClr>
                  </a:outerShdw>
                </a:effectLst>
                <a:latin typeface="+mj-lt"/>
              </a:rPr>
              <a:t>Um programa pode estar tecnicamente correto, mas ainda assim pode não ser útil ou eficaz para o usuário se não atender aos requisitos do cliente. Ou seja, os testes devem abranger não apenas a verificação técnica, mas também a validação das necessidades e expectativas do usuário (correto e certo)</a:t>
            </a:r>
            <a:r>
              <a:rPr lang="pt-BR" b="0" i="0" dirty="0">
                <a:effectLst/>
                <a:latin typeface="+mj-lt"/>
              </a:rPr>
              <a:t>.</a:t>
            </a:r>
          </a:p>
          <a:p>
            <a:pPr algn="just"/>
            <a:endParaRPr lang="pt-BR" dirty="0">
              <a:latin typeface="+mj-lt"/>
            </a:endParaRPr>
          </a:p>
          <a:p>
            <a:pPr algn="just"/>
            <a:r>
              <a:rPr lang="pt-BR" b="0" i="0" dirty="0">
                <a:effectLst/>
                <a:latin typeface="+mj-lt"/>
              </a:rPr>
              <a:t>A conferência se o </a:t>
            </a:r>
            <a:r>
              <a:rPr lang="pt-BR" b="0" i="1" dirty="0">
                <a:effectLst/>
                <a:latin typeface="+mj-lt"/>
              </a:rPr>
              <a:t>software</a:t>
            </a:r>
            <a:r>
              <a:rPr lang="pt-BR" b="0" i="0" dirty="0">
                <a:effectLst/>
                <a:latin typeface="+mj-lt"/>
              </a:rPr>
              <a:t> está correto pode também ser chamada de </a:t>
            </a:r>
            <a:r>
              <a:rPr lang="pt-BR" b="1" i="0" u="sng" dirty="0">
                <a:effectLst/>
                <a:latin typeface="+mj-lt"/>
              </a:rPr>
              <a:t>verificação</a:t>
            </a:r>
            <a:r>
              <a:rPr lang="pt-BR" b="0" i="0" dirty="0">
                <a:effectLst/>
                <a:latin typeface="+mj-lt"/>
              </a:rPr>
              <a:t>, enquanto a conferência se o </a:t>
            </a:r>
            <a:r>
              <a:rPr lang="pt-BR" b="0" i="1" dirty="0">
                <a:effectLst/>
                <a:latin typeface="+mj-lt"/>
              </a:rPr>
              <a:t>software</a:t>
            </a:r>
            <a:r>
              <a:rPr lang="pt-BR" b="0" i="0" dirty="0">
                <a:effectLst/>
                <a:latin typeface="+mj-lt"/>
              </a:rPr>
              <a:t> está certo pode ser também chamada de </a:t>
            </a:r>
            <a:r>
              <a:rPr lang="pt-BR" b="1" i="0" u="sng" dirty="0">
                <a:effectLst/>
                <a:latin typeface="+mj-lt"/>
              </a:rPr>
              <a:t>validação</a:t>
            </a:r>
            <a:r>
              <a:rPr lang="pt-BR" b="0" i="0" dirty="0">
                <a:effectLst/>
                <a:latin typeface="+mj-lt"/>
              </a:rPr>
              <a:t>.</a:t>
            </a:r>
          </a:p>
          <a:p>
            <a:pPr algn="just"/>
            <a:endParaRPr lang="pt-BR" dirty="0">
              <a:latin typeface="+mj-lt"/>
            </a:endParaRPr>
          </a:p>
        </p:txBody>
      </p:sp>
    </p:spTree>
    <p:extLst>
      <p:ext uri="{BB962C8B-B14F-4D97-AF65-F5344CB8AC3E}">
        <p14:creationId xmlns:p14="http://schemas.microsoft.com/office/powerpoint/2010/main" val="53178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ura 1 - Diferença entre Correto e Certo no Contexto de Testes de Software.">
            <a:extLst>
              <a:ext uri="{FF2B5EF4-FFF2-40B4-BE49-F238E27FC236}">
                <a16:creationId xmlns:a16="http://schemas.microsoft.com/office/drawing/2014/main" id="{CA88ACA1-AAD7-4099-2B9F-2FC2B6EC7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162" y="106989"/>
            <a:ext cx="8601075" cy="5038725"/>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52EA6192-06E9-0144-B079-65D003A41892}"/>
              </a:ext>
            </a:extLst>
          </p:cNvPr>
          <p:cNvSpPr txBox="1"/>
          <p:nvPr/>
        </p:nvSpPr>
        <p:spPr>
          <a:xfrm>
            <a:off x="1046162" y="5133294"/>
            <a:ext cx="8981058" cy="415498"/>
          </a:xfrm>
          <a:prstGeom prst="rect">
            <a:avLst/>
          </a:prstGeom>
          <a:noFill/>
        </p:spPr>
        <p:txBody>
          <a:bodyPr wrap="square">
            <a:spAutoFit/>
          </a:bodyPr>
          <a:lstStyle/>
          <a:p>
            <a:pPr algn="ctr"/>
            <a:r>
              <a:rPr lang="pt-BR" b="1" i="0" dirty="0">
                <a:effectLst>
                  <a:outerShdw blurRad="38100" dist="38100" dir="2700000" algn="tl">
                    <a:srgbClr val="000000">
                      <a:alpha val="43137"/>
                    </a:srgbClr>
                  </a:outerShdw>
                </a:effectLst>
                <a:latin typeface="+mj-lt"/>
              </a:rPr>
              <a:t>Diferença entre Correto e Certo no Contexto de Testes de </a:t>
            </a:r>
            <a:r>
              <a:rPr lang="pt-BR" b="1" i="1" dirty="0">
                <a:effectLst>
                  <a:outerShdw blurRad="38100" dist="38100" dir="2700000" algn="tl">
                    <a:srgbClr val="000000">
                      <a:alpha val="43137"/>
                    </a:srgbClr>
                  </a:outerShdw>
                </a:effectLst>
                <a:latin typeface="+mj-lt"/>
              </a:rPr>
              <a:t>Software</a:t>
            </a:r>
            <a:endParaRPr lang="pt-BR"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48774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386260" y="2679"/>
            <a:ext cx="7920880" cy="1446550"/>
          </a:xfrm>
          <a:prstGeom prst="rect">
            <a:avLst/>
          </a:prstGeom>
          <a:solidFill>
            <a:srgbClr val="0FADD0"/>
          </a:solidFill>
        </p:spPr>
        <p:txBody>
          <a:bodyPr wrap="square" rtlCol="0">
            <a:spAutoFit/>
          </a:bodyPr>
          <a:lstStyle/>
          <a:p>
            <a:pPr algn="ctr"/>
            <a:r>
              <a:rPr lang="pt-BR" sz="4400" b="1" dirty="0">
                <a:solidFill>
                  <a:schemeClr val="bg1"/>
                </a:solidFill>
              </a:rPr>
              <a:t>A importância das Estratégias de Teste de Software</a:t>
            </a:r>
          </a:p>
        </p:txBody>
      </p:sp>
      <p:sp>
        <p:nvSpPr>
          <p:cNvPr id="4" name="CaixaDeTexto 3">
            <a:extLst>
              <a:ext uri="{FF2B5EF4-FFF2-40B4-BE49-F238E27FC236}">
                <a16:creationId xmlns:a16="http://schemas.microsoft.com/office/drawing/2014/main" id="{71853139-8528-07BD-0C94-1C6C6E870516}"/>
              </a:ext>
            </a:extLst>
          </p:cNvPr>
          <p:cNvSpPr txBox="1"/>
          <p:nvPr/>
        </p:nvSpPr>
        <p:spPr>
          <a:xfrm>
            <a:off x="32553" y="1620391"/>
            <a:ext cx="10660847" cy="3647152"/>
          </a:xfrm>
          <a:prstGeom prst="rect">
            <a:avLst/>
          </a:prstGeom>
          <a:noFill/>
        </p:spPr>
        <p:txBody>
          <a:bodyPr wrap="square">
            <a:spAutoFit/>
          </a:bodyPr>
          <a:lstStyle/>
          <a:p>
            <a:pPr algn="just"/>
            <a:r>
              <a:rPr lang="pt-BR" dirty="0">
                <a:latin typeface="+mj-lt"/>
              </a:rPr>
              <a:t>A</a:t>
            </a:r>
            <a:r>
              <a:rPr lang="pt-BR" b="0" i="0" dirty="0">
                <a:effectLst/>
                <a:latin typeface="+mj-lt"/>
              </a:rPr>
              <a:t>judam a identificar e corrigir quaisquer problemas ou bugs antes do lançamento. Assim, os testes permitem que os desenvolvedores e engenheiros de software verifiquem se o software está funcionando de acordo com as especificações e requisitos estabelecidos.</a:t>
            </a:r>
          </a:p>
          <a:p>
            <a:pPr algn="just"/>
            <a:endParaRPr lang="pt-BR" b="0" i="0" dirty="0">
              <a:effectLst/>
              <a:latin typeface="+mj-lt"/>
            </a:endParaRPr>
          </a:p>
          <a:p>
            <a:pPr algn="just"/>
            <a:r>
              <a:rPr lang="pt-BR" b="0" i="0" dirty="0">
                <a:effectLst/>
                <a:latin typeface="+mj-lt"/>
              </a:rPr>
              <a:t>Auxiliam no aumento da confiabilidade do software. Ao testar diferentes cenários e condições, é possível identificar vulnerabilidades e inconsistências, garantindo que o software seja robusto e seguro para os usuários.</a:t>
            </a:r>
          </a:p>
          <a:p>
            <a:pPr algn="just"/>
            <a:endParaRPr lang="pt-BR" b="0" i="0" dirty="0">
              <a:effectLst/>
              <a:latin typeface="+mj-lt"/>
            </a:endParaRPr>
          </a:p>
          <a:p>
            <a:pPr algn="just"/>
            <a:r>
              <a:rPr lang="pt-BR" b="0" i="0" dirty="0">
                <a:effectLst/>
                <a:latin typeface="+mj-lt"/>
              </a:rPr>
              <a:t>Bugs em um software podem resultar em perda de dados, falhas no desempenho e até mesmo em riscos à segurança das informações. Isso pode levar a insatisfação do cliente, perda de reputação e prejuízos financeiros.</a:t>
            </a:r>
          </a:p>
        </p:txBody>
      </p:sp>
    </p:spTree>
    <p:extLst>
      <p:ext uri="{BB962C8B-B14F-4D97-AF65-F5344CB8AC3E}">
        <p14:creationId xmlns:p14="http://schemas.microsoft.com/office/powerpoint/2010/main" val="2583140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5A88EE84-E8DF-4CD3-CC80-21A31A9C2EB7}"/>
              </a:ext>
            </a:extLst>
          </p:cNvPr>
          <p:cNvSpPr txBox="1"/>
          <p:nvPr/>
        </p:nvSpPr>
        <p:spPr>
          <a:xfrm>
            <a:off x="13390" y="786347"/>
            <a:ext cx="10680010" cy="5909310"/>
          </a:xfrm>
          <a:prstGeom prst="rect">
            <a:avLst/>
          </a:prstGeom>
          <a:noFill/>
        </p:spPr>
        <p:txBody>
          <a:bodyPr wrap="square">
            <a:spAutoFit/>
          </a:bodyPr>
          <a:lstStyle/>
          <a:p>
            <a:pPr algn="just"/>
            <a:r>
              <a:rPr lang="pt-BR" b="0" i="0" dirty="0">
                <a:effectLst/>
                <a:latin typeface="+mj-lt"/>
              </a:rPr>
              <a:t>Para garantir a eficácia das estratégias de teste de software, é importante considerar diferentes abordagens e táticas. Cada projeto ou sistema requer uma estratégia específica, baseada em suas características e requisitos. </a:t>
            </a:r>
            <a:r>
              <a:rPr lang="pt-BR" b="1" i="0" u="sng" dirty="0">
                <a:effectLst>
                  <a:outerShdw blurRad="38100" dist="38100" dir="2700000" algn="tl">
                    <a:srgbClr val="000000">
                      <a:alpha val="43137"/>
                    </a:srgbClr>
                  </a:outerShdw>
                </a:effectLst>
                <a:latin typeface="+mj-lt"/>
              </a:rPr>
              <a:t>Algumas das abordagens comumente utilizadas são</a:t>
            </a:r>
            <a:r>
              <a:rPr lang="pt-BR" b="0" i="0" dirty="0">
                <a:effectLst/>
                <a:latin typeface="+mj-lt"/>
              </a:rPr>
              <a:t>:</a:t>
            </a:r>
          </a:p>
          <a:p>
            <a:pPr algn="just"/>
            <a:endParaRPr lang="pt-BR" b="1" i="0" dirty="0">
              <a:effectLst/>
              <a:latin typeface="+mj-lt"/>
            </a:endParaRPr>
          </a:p>
          <a:p>
            <a:pPr algn="just"/>
            <a:r>
              <a:rPr lang="pt-BR" b="1" i="1" u="sng" dirty="0">
                <a:effectLst/>
                <a:latin typeface="+mj-lt"/>
              </a:rPr>
              <a:t>Teste de Unidade</a:t>
            </a:r>
            <a:r>
              <a:rPr lang="pt-BR" b="1" i="0" dirty="0">
                <a:effectLst/>
                <a:latin typeface="+mj-lt"/>
              </a:rPr>
              <a:t>:</a:t>
            </a:r>
          </a:p>
          <a:p>
            <a:pPr algn="just"/>
            <a:r>
              <a:rPr lang="pt-BR" b="0" i="0" dirty="0">
                <a:effectLst/>
                <a:latin typeface="+mj-lt"/>
              </a:rPr>
              <a:t>Consiste em testar cada unidade individualmente, isolada do restante do software. Isso permite identificar possíveis erros em partes específicas do código-fonte.</a:t>
            </a:r>
          </a:p>
          <a:p>
            <a:pPr algn="just"/>
            <a:r>
              <a:rPr lang="pt-BR" b="1" i="1" u="sng" dirty="0">
                <a:effectLst/>
                <a:latin typeface="+mj-lt"/>
              </a:rPr>
              <a:t>Teste de Integração</a:t>
            </a:r>
            <a:r>
              <a:rPr lang="pt-BR" b="1" i="0" dirty="0">
                <a:effectLst/>
                <a:latin typeface="+mj-lt"/>
              </a:rPr>
              <a:t>:</a:t>
            </a:r>
          </a:p>
          <a:p>
            <a:pPr algn="just"/>
            <a:r>
              <a:rPr lang="pt-BR" b="0" i="0" dirty="0">
                <a:effectLst/>
                <a:latin typeface="+mj-lt"/>
              </a:rPr>
              <a:t>Verifica se as diferentes unidades do software funcionam corretamente quando integradas. Isso ajuda a identificar problemas de comunicação e interoperabilidade entre módulos.</a:t>
            </a:r>
          </a:p>
          <a:p>
            <a:pPr algn="just"/>
            <a:r>
              <a:rPr lang="pt-BR" b="1" i="1" u="sng" dirty="0">
                <a:latin typeface="+mj-lt"/>
              </a:rPr>
              <a:t>Teste Funcional</a:t>
            </a:r>
            <a:r>
              <a:rPr lang="pt-BR" b="1" i="0" dirty="0">
                <a:effectLst/>
                <a:latin typeface="+mj-lt"/>
              </a:rPr>
              <a:t>:</a:t>
            </a:r>
          </a:p>
          <a:p>
            <a:pPr algn="just"/>
            <a:r>
              <a:rPr lang="pt-BR" b="0" i="0" dirty="0">
                <a:effectLst/>
                <a:latin typeface="+mj-lt"/>
              </a:rPr>
              <a:t>Visa garantir que o software atenda aos requisitos funcionais estabelecidos. É realizado com base em casos de uso e cenários específicos.</a:t>
            </a:r>
          </a:p>
          <a:p>
            <a:pPr algn="just"/>
            <a:r>
              <a:rPr lang="pt-BR" b="1" i="1" u="sng" dirty="0">
                <a:latin typeface="+mj-lt"/>
              </a:rPr>
              <a:t>Teste de Desempenho</a:t>
            </a:r>
            <a:r>
              <a:rPr lang="pt-BR" b="1" i="0" dirty="0">
                <a:effectLst/>
                <a:latin typeface="+mj-lt"/>
              </a:rPr>
              <a:t>:</a:t>
            </a:r>
          </a:p>
          <a:p>
            <a:pPr algn="just"/>
            <a:r>
              <a:rPr lang="pt-BR" b="0" i="0" dirty="0">
                <a:effectLst/>
                <a:latin typeface="+mj-lt"/>
              </a:rPr>
              <a:t>Avalia o desempenho do software em diferentes situações, como carga máxima de usuários ou altos volumes de dados. Isso ajuda a identificar possíveis gargalos e otimizar o desempenho do sistema.</a:t>
            </a:r>
          </a:p>
          <a:p>
            <a:pPr algn="just"/>
            <a:endParaRPr lang="pt-BR" b="0" i="0" dirty="0">
              <a:effectLst/>
              <a:latin typeface="+mj-lt"/>
            </a:endParaRPr>
          </a:p>
        </p:txBody>
      </p:sp>
      <p:sp>
        <p:nvSpPr>
          <p:cNvPr id="6" name="CaixaDeTexto 5">
            <a:extLst>
              <a:ext uri="{FF2B5EF4-FFF2-40B4-BE49-F238E27FC236}">
                <a16:creationId xmlns:a16="http://schemas.microsoft.com/office/drawing/2014/main" id="{245432E1-CA04-CC47-1B0A-78E1DEF85AE9}"/>
              </a:ext>
            </a:extLst>
          </p:cNvPr>
          <p:cNvSpPr txBox="1"/>
          <p:nvPr/>
        </p:nvSpPr>
        <p:spPr>
          <a:xfrm>
            <a:off x="1386260" y="0"/>
            <a:ext cx="7920880" cy="769441"/>
          </a:xfrm>
          <a:prstGeom prst="rect">
            <a:avLst/>
          </a:prstGeom>
          <a:solidFill>
            <a:srgbClr val="0FADD0"/>
          </a:solidFill>
        </p:spPr>
        <p:txBody>
          <a:bodyPr wrap="square" rtlCol="0">
            <a:spAutoFit/>
          </a:bodyPr>
          <a:lstStyle/>
          <a:p>
            <a:pPr algn="ctr"/>
            <a:r>
              <a:rPr lang="pt-BR" sz="4400" b="1" dirty="0">
                <a:solidFill>
                  <a:schemeClr val="bg1"/>
                </a:solidFill>
              </a:rPr>
              <a:t>Abordagens de Teste de Software</a:t>
            </a:r>
          </a:p>
        </p:txBody>
      </p:sp>
    </p:spTree>
    <p:extLst>
      <p:ext uri="{BB962C8B-B14F-4D97-AF65-F5344CB8AC3E}">
        <p14:creationId xmlns:p14="http://schemas.microsoft.com/office/powerpoint/2010/main" val="86476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05FFC1A-0315-3B13-3318-B81854E240E9}"/>
              </a:ext>
            </a:extLst>
          </p:cNvPr>
          <p:cNvSpPr txBox="1"/>
          <p:nvPr/>
        </p:nvSpPr>
        <p:spPr>
          <a:xfrm>
            <a:off x="1386260" y="0"/>
            <a:ext cx="7920880" cy="769441"/>
          </a:xfrm>
          <a:prstGeom prst="rect">
            <a:avLst/>
          </a:prstGeom>
          <a:solidFill>
            <a:srgbClr val="0FADD0"/>
          </a:solidFill>
        </p:spPr>
        <p:txBody>
          <a:bodyPr wrap="square" rtlCol="0">
            <a:spAutoFit/>
          </a:bodyPr>
          <a:lstStyle/>
          <a:p>
            <a:pPr algn="ctr"/>
            <a:r>
              <a:rPr lang="pt-BR" sz="4400" b="1" dirty="0">
                <a:solidFill>
                  <a:schemeClr val="bg1"/>
                </a:solidFill>
              </a:rPr>
              <a:t>Táticas de Teste de Software</a:t>
            </a:r>
          </a:p>
        </p:txBody>
      </p:sp>
      <p:sp>
        <p:nvSpPr>
          <p:cNvPr id="4" name="CaixaDeTexto 3">
            <a:extLst>
              <a:ext uri="{FF2B5EF4-FFF2-40B4-BE49-F238E27FC236}">
                <a16:creationId xmlns:a16="http://schemas.microsoft.com/office/drawing/2014/main" id="{B15E3017-55FD-2CF4-D46E-62A94858C639}"/>
              </a:ext>
            </a:extLst>
          </p:cNvPr>
          <p:cNvSpPr txBox="1"/>
          <p:nvPr/>
        </p:nvSpPr>
        <p:spPr>
          <a:xfrm>
            <a:off x="-3342" y="742939"/>
            <a:ext cx="10696742" cy="5586145"/>
          </a:xfrm>
          <a:prstGeom prst="rect">
            <a:avLst/>
          </a:prstGeom>
          <a:noFill/>
        </p:spPr>
        <p:txBody>
          <a:bodyPr wrap="square">
            <a:spAutoFit/>
          </a:bodyPr>
          <a:lstStyle/>
          <a:p>
            <a:pPr algn="just"/>
            <a:r>
              <a:rPr lang="pt-BR" b="0" i="0" dirty="0">
                <a:solidFill>
                  <a:srgbClr val="303741"/>
                </a:solidFill>
                <a:effectLst/>
                <a:latin typeface="+mj-lt"/>
              </a:rPr>
              <a:t>Além das abordagens, é fundamental considerar também as táticas de teste a serem aplicadas. </a:t>
            </a:r>
            <a:r>
              <a:rPr lang="pt-BR" b="1" i="0" u="sng" dirty="0">
                <a:solidFill>
                  <a:srgbClr val="303741"/>
                </a:solidFill>
                <a:effectLst>
                  <a:outerShdw blurRad="38100" dist="38100" dir="2700000" algn="tl">
                    <a:srgbClr val="000000">
                      <a:alpha val="43137"/>
                    </a:srgbClr>
                  </a:outerShdw>
                </a:effectLst>
                <a:latin typeface="+mj-lt"/>
              </a:rPr>
              <a:t>Algumas táticas comumente utilizadas são</a:t>
            </a:r>
            <a:r>
              <a:rPr lang="pt-BR" b="0" i="0" dirty="0">
                <a:solidFill>
                  <a:srgbClr val="303741"/>
                </a:solidFill>
                <a:effectLst/>
                <a:latin typeface="+mj-lt"/>
              </a:rPr>
              <a:t>:</a:t>
            </a:r>
          </a:p>
          <a:p>
            <a:pPr algn="just"/>
            <a:endParaRPr lang="pt-BR" b="1" i="0" dirty="0">
              <a:solidFill>
                <a:srgbClr val="303741"/>
              </a:solidFill>
              <a:effectLst/>
              <a:latin typeface="+mj-lt"/>
            </a:endParaRPr>
          </a:p>
          <a:p>
            <a:pPr algn="just"/>
            <a:r>
              <a:rPr lang="pt-BR" b="1" i="1" u="sng" dirty="0">
                <a:latin typeface="+mj-lt"/>
              </a:rPr>
              <a:t>Teste de Caixa Preta</a:t>
            </a:r>
            <a:r>
              <a:rPr lang="pt-BR" b="1" i="0" dirty="0">
                <a:effectLst/>
                <a:latin typeface="+mj-lt"/>
              </a:rPr>
              <a:t>:</a:t>
            </a:r>
          </a:p>
          <a:p>
            <a:pPr algn="just"/>
            <a:r>
              <a:rPr lang="pt-BR" b="0" i="0" dirty="0">
                <a:effectLst/>
                <a:latin typeface="+mj-lt"/>
              </a:rPr>
              <a:t>Verifica o comportamento do software sem conhecer sua estrutura interna, focando apenas nas entradas e saídas esperadas.</a:t>
            </a:r>
          </a:p>
          <a:p>
            <a:pPr algn="just"/>
            <a:r>
              <a:rPr lang="pt-BR" b="1" i="1" u="sng" dirty="0">
                <a:latin typeface="+mj-lt"/>
              </a:rPr>
              <a:t>Teste de Caixa Branca</a:t>
            </a:r>
            <a:r>
              <a:rPr lang="pt-BR" b="1" i="0" dirty="0">
                <a:effectLst/>
                <a:latin typeface="+mj-lt"/>
              </a:rPr>
              <a:t>:</a:t>
            </a:r>
          </a:p>
          <a:p>
            <a:pPr algn="just"/>
            <a:r>
              <a:rPr lang="pt-BR" b="0" i="0" dirty="0">
                <a:effectLst/>
                <a:latin typeface="+mj-lt"/>
              </a:rPr>
              <a:t>Analisa a estrutura interna do software, testando blocos de código específicos e as relações entre eles.</a:t>
            </a:r>
          </a:p>
          <a:p>
            <a:pPr algn="just"/>
            <a:r>
              <a:rPr lang="pt-BR" b="1" i="1" u="sng" dirty="0">
                <a:latin typeface="+mj-lt"/>
              </a:rPr>
              <a:t>Teste de Regressão</a:t>
            </a:r>
            <a:r>
              <a:rPr lang="pt-BR" b="1" i="0" dirty="0">
                <a:effectLst/>
                <a:latin typeface="+mj-lt"/>
              </a:rPr>
              <a:t>:</a:t>
            </a:r>
          </a:p>
          <a:p>
            <a:pPr algn="just"/>
            <a:r>
              <a:rPr lang="pt-BR" b="0" i="0" dirty="0">
                <a:effectLst/>
                <a:latin typeface="+mj-lt"/>
              </a:rPr>
              <a:t>Realizado após modificações ou correções no software, a fim de garantir que as funcionalidades não tenham sido afetadas.</a:t>
            </a:r>
          </a:p>
          <a:p>
            <a:pPr algn="just"/>
            <a:r>
              <a:rPr lang="pt-BR" b="1" i="1" u="sng" dirty="0">
                <a:latin typeface="+mj-lt"/>
              </a:rPr>
              <a:t>Teste de Usabilidade</a:t>
            </a:r>
            <a:r>
              <a:rPr lang="pt-BR" b="1" i="0" dirty="0">
                <a:effectLst/>
                <a:latin typeface="+mj-lt"/>
              </a:rPr>
              <a:t>:</a:t>
            </a:r>
          </a:p>
          <a:p>
            <a:pPr algn="just"/>
            <a:r>
              <a:rPr lang="pt-BR" b="0" i="0" dirty="0">
                <a:effectLst/>
                <a:latin typeface="+mj-lt"/>
              </a:rPr>
              <a:t>Avalia a facilidade de uso e a experiência do usuário com o software.</a:t>
            </a:r>
          </a:p>
          <a:p>
            <a:pPr algn="just"/>
            <a:r>
              <a:rPr lang="pt-BR" b="0" i="0" dirty="0">
                <a:effectLst/>
                <a:latin typeface="+mj-lt"/>
              </a:rPr>
              <a:t>Ao combinar as diferentes abordagens e táticas de teste, é possível elaborar estratégias sólidas e eficientes para garantir a qualidade do software. </a:t>
            </a:r>
            <a:r>
              <a:rPr lang="pt-BR" b="0" i="1" u="sng" dirty="0">
                <a:effectLst/>
                <a:latin typeface="+mj-lt"/>
              </a:rPr>
              <a:t>As estratégias de teste não são estáticas</a:t>
            </a:r>
            <a:r>
              <a:rPr lang="pt-BR" b="0" i="0" dirty="0">
                <a:effectLst/>
                <a:latin typeface="+mj-lt"/>
              </a:rPr>
              <a:t>, mas sim adaptáveis às mudanças e evoluções do projeto.</a:t>
            </a:r>
          </a:p>
        </p:txBody>
      </p:sp>
    </p:spTree>
    <p:extLst>
      <p:ext uri="{BB962C8B-B14F-4D97-AF65-F5344CB8AC3E}">
        <p14:creationId xmlns:p14="http://schemas.microsoft.com/office/powerpoint/2010/main" val="314850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888EF9B3-4146-E140-6D02-3F143646D2E4}"/>
              </a:ext>
            </a:extLst>
          </p:cNvPr>
          <p:cNvSpPr txBox="1"/>
          <p:nvPr/>
        </p:nvSpPr>
        <p:spPr>
          <a:xfrm>
            <a:off x="1386260" y="0"/>
            <a:ext cx="7920880" cy="2123658"/>
          </a:xfrm>
          <a:prstGeom prst="rect">
            <a:avLst/>
          </a:prstGeom>
          <a:solidFill>
            <a:srgbClr val="0FADD0"/>
          </a:solidFill>
        </p:spPr>
        <p:txBody>
          <a:bodyPr wrap="square" rtlCol="0">
            <a:spAutoFit/>
          </a:bodyPr>
          <a:lstStyle/>
          <a:p>
            <a:pPr algn="ctr"/>
            <a:r>
              <a:rPr lang="pt-BR" sz="4400" b="1" dirty="0">
                <a:solidFill>
                  <a:schemeClr val="bg1"/>
                </a:solidFill>
              </a:rPr>
              <a:t>Princípios e Metodologias para a elaboração de Estratégias de Teste de Software</a:t>
            </a:r>
          </a:p>
        </p:txBody>
      </p:sp>
      <p:sp>
        <p:nvSpPr>
          <p:cNvPr id="4" name="CaixaDeTexto 3">
            <a:extLst>
              <a:ext uri="{FF2B5EF4-FFF2-40B4-BE49-F238E27FC236}">
                <a16:creationId xmlns:a16="http://schemas.microsoft.com/office/drawing/2014/main" id="{C157889F-3825-7058-0AD0-5A0B6BC2BB13}"/>
              </a:ext>
            </a:extLst>
          </p:cNvPr>
          <p:cNvSpPr txBox="1"/>
          <p:nvPr/>
        </p:nvSpPr>
        <p:spPr>
          <a:xfrm>
            <a:off x="0" y="2109206"/>
            <a:ext cx="10693400" cy="3970318"/>
          </a:xfrm>
          <a:prstGeom prst="rect">
            <a:avLst/>
          </a:prstGeom>
          <a:noFill/>
        </p:spPr>
        <p:txBody>
          <a:bodyPr wrap="square">
            <a:spAutoFit/>
          </a:bodyPr>
          <a:lstStyle/>
          <a:p>
            <a:pPr algn="just"/>
            <a:r>
              <a:rPr lang="pt-BR" b="0" i="0" dirty="0">
                <a:effectLst/>
                <a:latin typeface="+mj-lt"/>
              </a:rPr>
              <a:t>Na elaboração das estratégias de teste de software, é importante seguir alguns princípios e metodologias que podem guiar o processo e garantir sua eficácia. Esses princípios são fundamentais para o desenvolvimento de estratégias sólidas e abrangentes. Abaixo, </a:t>
            </a:r>
            <a:r>
              <a:rPr lang="pt-BR" b="1" i="0" u="sng" dirty="0">
                <a:effectLst>
                  <a:outerShdw blurRad="38100" dist="38100" dir="2700000" algn="tl">
                    <a:srgbClr val="000000">
                      <a:alpha val="43137"/>
                    </a:srgbClr>
                  </a:outerShdw>
                </a:effectLst>
                <a:latin typeface="+mj-lt"/>
              </a:rPr>
              <a:t>vamos abordar alguns desses princípios e metodologias</a:t>
            </a:r>
            <a:r>
              <a:rPr lang="pt-BR" b="0" i="0" dirty="0">
                <a:effectLst/>
                <a:latin typeface="+mj-lt"/>
              </a:rPr>
              <a:t>:</a:t>
            </a:r>
          </a:p>
          <a:p>
            <a:pPr algn="just"/>
            <a:endParaRPr lang="pt-BR" b="0" i="0" dirty="0">
              <a:effectLst/>
              <a:latin typeface="+mj-lt"/>
            </a:endParaRPr>
          </a:p>
          <a:p>
            <a:pPr algn="just">
              <a:buFont typeface="+mj-lt"/>
              <a:buAutoNum type="arabicPeriod"/>
            </a:pPr>
            <a:r>
              <a:rPr lang="pt-BR" b="1" i="0" u="sng" dirty="0">
                <a:effectLst>
                  <a:outerShdw blurRad="38100" dist="38100" dir="2700000" algn="tl">
                    <a:srgbClr val="000000">
                      <a:alpha val="43137"/>
                    </a:srgbClr>
                  </a:outerShdw>
                </a:effectLst>
                <a:latin typeface="+mj-lt"/>
              </a:rPr>
              <a:t>Compreender os requisitos: </a:t>
            </a:r>
            <a:r>
              <a:rPr lang="pt-BR" b="0" i="0" dirty="0">
                <a:effectLst/>
                <a:latin typeface="+mj-lt"/>
              </a:rPr>
              <a:t>Antes de iniciar a elaboração da estratégia de teste, é essencial compreender completamente os requisitos. Isso envolve uma análise detalhada das funcionalidades, expectativas do cliente e casos de uso. </a:t>
            </a:r>
          </a:p>
          <a:p>
            <a:pPr algn="just"/>
            <a:endParaRPr lang="pt-BR" u="sng" dirty="0">
              <a:latin typeface="+mj-lt"/>
            </a:endParaRPr>
          </a:p>
          <a:p>
            <a:pPr algn="just"/>
            <a:r>
              <a:rPr lang="pt-BR" b="1" u="sng" dirty="0">
                <a:effectLst>
                  <a:outerShdw blurRad="38100" dist="38100" dir="2700000" algn="tl">
                    <a:srgbClr val="000000">
                      <a:alpha val="43137"/>
                    </a:srgbClr>
                  </a:outerShdw>
                </a:effectLst>
                <a:latin typeface="+mj-lt"/>
              </a:rPr>
              <a:t>2.Definir objetivos claros:</a:t>
            </a:r>
            <a:r>
              <a:rPr lang="pt-BR" b="1" dirty="0">
                <a:latin typeface="+mj-lt"/>
              </a:rPr>
              <a:t> </a:t>
            </a:r>
            <a:r>
              <a:rPr lang="pt-BR" b="0" i="0" dirty="0">
                <a:effectLst/>
                <a:latin typeface="+mj-lt"/>
              </a:rPr>
              <a:t>Cada estratégia de teste deve ter objetivos claramente definidos. Esses objetivos podem incluir a detecção de bugs, avaliação do desempenho, validação de requisitos, entre outros. </a:t>
            </a:r>
          </a:p>
        </p:txBody>
      </p:sp>
    </p:spTree>
    <p:extLst>
      <p:ext uri="{BB962C8B-B14F-4D97-AF65-F5344CB8AC3E}">
        <p14:creationId xmlns:p14="http://schemas.microsoft.com/office/powerpoint/2010/main" val="224063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9ACC0F1-D6AE-AEDE-4675-732D876DB370}"/>
              </a:ext>
            </a:extLst>
          </p:cNvPr>
          <p:cNvSpPr txBox="1"/>
          <p:nvPr/>
        </p:nvSpPr>
        <p:spPr>
          <a:xfrm>
            <a:off x="0" y="0"/>
            <a:ext cx="10693400" cy="3647152"/>
          </a:xfrm>
          <a:prstGeom prst="rect">
            <a:avLst/>
          </a:prstGeom>
          <a:noFill/>
        </p:spPr>
        <p:txBody>
          <a:bodyPr wrap="square">
            <a:spAutoFit/>
          </a:bodyPr>
          <a:lstStyle/>
          <a:p>
            <a:pPr algn="just"/>
            <a:r>
              <a:rPr lang="pt-BR" b="1" u="sng" dirty="0">
                <a:effectLst>
                  <a:outerShdw blurRad="38100" dist="38100" dir="2700000" algn="tl">
                    <a:srgbClr val="000000">
                      <a:alpha val="43137"/>
                    </a:srgbClr>
                  </a:outerShdw>
                </a:effectLst>
                <a:latin typeface="+mj-lt"/>
              </a:rPr>
              <a:t>3. Utilizar técnicas e abordagens adequadas:</a:t>
            </a:r>
            <a:r>
              <a:rPr lang="pt-BR" b="1" dirty="0">
                <a:latin typeface="+mj-lt"/>
              </a:rPr>
              <a:t> </a:t>
            </a:r>
            <a:r>
              <a:rPr lang="pt-BR" b="0" i="0" dirty="0">
                <a:effectLst/>
                <a:latin typeface="+mj-lt"/>
              </a:rPr>
              <a:t>Existem diversas técnicas e abordagens de teste disponíveis. É importante selecionar as mais apropriadas para cada projeto. </a:t>
            </a:r>
          </a:p>
          <a:p>
            <a:pPr algn="just"/>
            <a:r>
              <a:rPr lang="pt-BR" b="1" u="sng" dirty="0">
                <a:effectLst>
                  <a:outerShdw blurRad="38100" dist="38100" dir="2700000" algn="tl">
                    <a:srgbClr val="000000">
                      <a:alpha val="43137"/>
                    </a:srgbClr>
                  </a:outerShdw>
                </a:effectLst>
                <a:latin typeface="+mj-lt"/>
              </a:rPr>
              <a:t>4. Testar em diferentes cenários:</a:t>
            </a:r>
            <a:r>
              <a:rPr lang="pt-BR" b="1" dirty="0">
                <a:latin typeface="+mj-lt"/>
              </a:rPr>
              <a:t> </a:t>
            </a:r>
            <a:r>
              <a:rPr lang="pt-BR" b="0" i="0" dirty="0">
                <a:effectLst/>
                <a:latin typeface="+mj-lt"/>
              </a:rPr>
              <a:t>É fundamental testar o software em diferentes cenários e ambientes, reproduzindo situações reais de uso. Isso inclui testes em diferentes plataformas, sistemas operacionais, navegadores e dispositivos. </a:t>
            </a:r>
          </a:p>
          <a:p>
            <a:pPr algn="just"/>
            <a:r>
              <a:rPr lang="pt-BR" b="0" i="0" dirty="0">
                <a:effectLst/>
                <a:latin typeface="+mj-lt"/>
              </a:rPr>
              <a:t> </a:t>
            </a:r>
            <a:r>
              <a:rPr lang="pt-BR" b="1" u="sng" dirty="0">
                <a:effectLst>
                  <a:outerShdw blurRad="38100" dist="38100" dir="2700000" algn="tl">
                    <a:srgbClr val="000000">
                      <a:alpha val="43137"/>
                    </a:srgbClr>
                  </a:outerShdw>
                </a:effectLst>
                <a:latin typeface="+mj-lt"/>
              </a:rPr>
              <a:t>5. Priorizar os testes de acordo com o risco:</a:t>
            </a:r>
            <a:r>
              <a:rPr lang="pt-BR" b="1" dirty="0">
                <a:latin typeface="+mj-lt"/>
              </a:rPr>
              <a:t> </a:t>
            </a:r>
            <a:r>
              <a:rPr lang="pt-BR" b="0" i="0" dirty="0">
                <a:effectLst/>
                <a:latin typeface="+mj-lt"/>
              </a:rPr>
              <a:t>Alguns módulos ou funcionalidades do software podem representar um risco maior caso apresentem falhas. É importante priorizar os esforços de teste, dando ênfase aos componentes mais críticos e com maior potencial de impacto negativo. </a:t>
            </a:r>
          </a:p>
          <a:p>
            <a:pPr algn="just"/>
            <a:endParaRPr lang="pt-BR" b="0" i="0" dirty="0">
              <a:effectLst/>
              <a:latin typeface="+mj-lt"/>
            </a:endParaRPr>
          </a:p>
          <a:p>
            <a:pPr algn="just"/>
            <a:r>
              <a:rPr lang="pt-BR" b="0" i="0" dirty="0">
                <a:effectLst/>
                <a:latin typeface="+mj-lt"/>
              </a:rPr>
              <a:t>Ao seguir esses princípios e metodologias, é possível desenvolver estratégias de teste de software mais eficientes e eficazes, garantindo a qualidade do produto final.</a:t>
            </a:r>
          </a:p>
        </p:txBody>
      </p:sp>
    </p:spTree>
    <p:extLst>
      <p:ext uri="{BB962C8B-B14F-4D97-AF65-F5344CB8AC3E}">
        <p14:creationId xmlns:p14="http://schemas.microsoft.com/office/powerpoint/2010/main" val="1699452613"/>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8147</TotalTime>
  <Words>3866</Words>
  <Application>Microsoft Office PowerPoint</Application>
  <PresentationFormat>Personalizar</PresentationFormat>
  <Paragraphs>172</Paragraphs>
  <Slides>28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28</vt:i4>
      </vt:variant>
    </vt:vector>
  </HeadingPairs>
  <TitlesOfParts>
    <vt:vector size="33" baseType="lpstr">
      <vt:lpstr>Arial</vt:lpstr>
      <vt:lpstr>avenir-heavy</vt:lpstr>
      <vt:lpstr>Inter</vt:lpstr>
      <vt:lpstr>Source Sans Pro</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Francisco Eugenio</dc:creator>
  <cp:lastModifiedBy>Wagner Xantre Tagarro</cp:lastModifiedBy>
  <cp:revision>53</cp:revision>
  <dcterms:created xsi:type="dcterms:W3CDTF">2016-01-22T13:40:16Z</dcterms:created>
  <dcterms:modified xsi:type="dcterms:W3CDTF">2024-09-15T19:16:14Z</dcterms:modified>
</cp:coreProperties>
</file>