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6" r:id="rId2"/>
    <p:sldId id="257" r:id="rId3"/>
    <p:sldId id="262" r:id="rId4"/>
    <p:sldId id="261" r:id="rId5"/>
    <p:sldId id="258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A0"/>
    <a:srgbClr val="F3F3F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E7B69-DAF1-4F55-A07E-D9258C2588CB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F13F6-1745-49F2-B995-AF153B1E5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22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F13F6-1745-49F2-B995-AF153B1E5AB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95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F13F6-1745-49F2-B995-AF153B1E5AB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15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44C82-474D-5932-47C2-CE3C9708D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7AD31B-E739-3808-F9EC-89230B9B5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F20568-0D71-D975-8325-AA7C8A7D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EB3F-2433-4E8E-ADDA-1D66B0675BB4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F6E852-4762-3DAE-7B27-77469AF1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B92E80-EC31-E219-E619-14485A5CE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AEE4-124D-412E-B006-8F26162C0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44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E8C75-5680-5D75-60A4-94A4F8E3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1E5BC4E-23AD-B7B1-8303-8BE5045CE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DAD756-605D-7728-FA0D-FB10A4789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EB3F-2433-4E8E-ADDA-1D66B0675BB4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030F05-6882-0553-B64D-B304D3F21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102601-DC9A-D6C0-062B-2EF8199C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AEE4-124D-412E-B006-8F26162C0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88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0A299C9-7EF5-0D8A-277E-FF8E86EA2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60AA62-3E95-E412-63CB-BD2843512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86DE31-D769-6B3D-AD91-4CE56F2C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EB3F-2433-4E8E-ADDA-1D66B0675BB4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E5CA6D-6BF0-0F3A-B01F-86719BFD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A9E649-C34B-7C66-A2F7-D2D8FFD4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AEE4-124D-412E-B006-8F26162C0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74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5965B-6769-2CC9-4B42-48F044107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4A0390-670C-3951-01D8-BBE2A1A62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E29987-837E-7D50-CD0F-B55595DB8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EB3F-2433-4E8E-ADDA-1D66B0675BB4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AEA543-0D6E-636E-2A47-891357F6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266446-1C7D-B327-9686-E8DD7327E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AEE4-124D-412E-B006-8F26162C0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36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4EC9B-6775-2939-A5D7-BF951AC86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C351C2-624F-97DD-1839-7FC5DD209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E0962C-35FC-0E5C-5E92-0B6A87CB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EB3F-2433-4E8E-ADDA-1D66B0675BB4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CFD11E-8F34-C750-9DB0-BC592DC1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729EF4-86FF-BDE5-4D63-EAD9C202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AEE4-124D-412E-B006-8F26162C0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61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7E5CE-CBCB-2E98-D1E7-F8A29F69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8D17D0-9838-7E8D-F072-746833886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C71E06-0914-F639-702E-AB171AD1D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673784-3FFC-18BD-E86D-E6DDCBC0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EB3F-2433-4E8E-ADDA-1D66B0675BB4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CFF92E-C066-44C0-BD61-4B556CE8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B9ABDF-9DA1-D5D9-04BC-5D8070301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AEE4-124D-412E-B006-8F26162C0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96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6A910-1243-E653-8653-DA5D2E15F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494FA9-8D55-A7A1-3248-620CFBA57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D717E2-A755-F69F-E904-63D9DB516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DC74B61-948F-E230-9E14-BFB8A86D5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21E1557-E224-E3F8-A910-F123EDB0A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3F0B47-442D-F116-ED76-D54FEC4C7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EB3F-2433-4E8E-ADDA-1D66B0675BB4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068B39D-7CAC-DA8E-2E98-EA2ED70DF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ECAAE3-F93B-1526-A457-74212124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AEE4-124D-412E-B006-8F26162C0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78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F36C4-B83F-529C-E832-1AE1F8D1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154D505-C5EA-854C-5E51-DC670871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EB3F-2433-4E8E-ADDA-1D66B0675BB4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3C9A42B-4033-C2BD-9C80-4F93664A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62E08FC-BAC8-B64F-3D20-F6AB50F9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AEE4-124D-412E-B006-8F26162C0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29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21CCAEA-1D7C-1DF4-1011-A790DC46B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EB3F-2433-4E8E-ADDA-1D66B0675BB4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6DF3B8-57E1-70C4-741E-58EB3EB2E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ED468B-6026-1B89-8258-C0F86E01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AEE4-124D-412E-B006-8F26162C0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32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2A03D-2C2C-72FF-3E1C-C84335FC8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B77A14-B4CE-67E2-7524-4CEA9A704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67BFCE-E1B8-D52C-5D56-F5234FA88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08C02E-6496-96B6-F4A1-09A0611A4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EB3F-2433-4E8E-ADDA-1D66B0675BB4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9BA7E8-1CB7-5072-13FA-C7114BCDE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167628-1210-B002-F4DA-61F8FDF8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AEE4-124D-412E-B006-8F26162C0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59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96683-465E-D9E5-F851-6476919F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9AF36B7-1E7E-489C-A4B2-37517A0C8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A5955A-4199-23DA-19DF-22BE873EF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2DD71E-632D-852F-EF5A-C69A393CD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EB3F-2433-4E8E-ADDA-1D66B0675BB4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38036A-55E3-A535-E54B-A24BA2BB9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D9C520-D1D9-820B-98E1-6066F947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AEE4-124D-412E-B006-8F26162C0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85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CD72AC-D9D2-0906-695F-F66889CD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C224EF-F1ED-15CB-5884-D2D932015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01D775-D6E2-20B5-8C0A-4D1AF55DB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2AEB3F-2433-4E8E-ADDA-1D66B0675BB4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242BC3-E4F1-7C35-650A-25F3884ED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4E98E1-F893-29C8-D608-8DE52841E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64AEE4-124D-412E-B006-8F26162C0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87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s://github.com/PedroHein/Case_CERC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github.com/PedroHein/Case_CERC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github.com/PedroHein/Case_CERC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D1D739-EDC4-4BE6-A073-9B157E1F9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CDD35A4-E546-4AF3-A8B9-AC24C5C9F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852070 w 12192000"/>
              <a:gd name="connsiteY1" fmla="*/ 0 h 6858000"/>
              <a:gd name="connsiteX2" fmla="*/ 3878367 w 12192000"/>
              <a:gd name="connsiteY2" fmla="*/ 23504 h 6858000"/>
              <a:gd name="connsiteX3" fmla="*/ 3885324 w 12192000"/>
              <a:gd name="connsiteY3" fmla="*/ 84795 h 6858000"/>
              <a:gd name="connsiteX4" fmla="*/ 3820400 w 12192000"/>
              <a:gd name="connsiteY4" fmla="*/ 131127 h 6858000"/>
              <a:gd name="connsiteX5" fmla="*/ 3631811 w 12192000"/>
              <a:gd name="connsiteY5" fmla="*/ 219929 h 6858000"/>
              <a:gd name="connsiteX6" fmla="*/ 4327428 w 12192000"/>
              <a:gd name="connsiteY6" fmla="*/ 351201 h 6858000"/>
              <a:gd name="connsiteX7" fmla="*/ 4080099 w 12192000"/>
              <a:gd name="connsiteY7" fmla="*/ 432279 h 6858000"/>
              <a:gd name="connsiteX8" fmla="*/ 3823492 w 12192000"/>
              <a:gd name="connsiteY8" fmla="*/ 490194 h 6858000"/>
              <a:gd name="connsiteX9" fmla="*/ 3545246 w 12192000"/>
              <a:gd name="connsiteY9" fmla="*/ 532664 h 6858000"/>
              <a:gd name="connsiteX10" fmla="*/ 3291732 w 12192000"/>
              <a:gd name="connsiteY10" fmla="*/ 617605 h 6858000"/>
              <a:gd name="connsiteX11" fmla="*/ 3953340 w 12192000"/>
              <a:gd name="connsiteY11" fmla="*/ 652353 h 6858000"/>
              <a:gd name="connsiteX12" fmla="*/ 3610170 w 12192000"/>
              <a:gd name="connsiteY12" fmla="*/ 729572 h 6858000"/>
              <a:gd name="connsiteX13" fmla="*/ 3328832 w 12192000"/>
              <a:gd name="connsiteY13" fmla="*/ 829957 h 6858000"/>
              <a:gd name="connsiteX14" fmla="*/ 3130966 w 12192000"/>
              <a:gd name="connsiteY14" fmla="*/ 876288 h 6858000"/>
              <a:gd name="connsiteX15" fmla="*/ 2920736 w 12192000"/>
              <a:gd name="connsiteY15" fmla="*/ 887872 h 6858000"/>
              <a:gd name="connsiteX16" fmla="*/ 2871269 w 12192000"/>
              <a:gd name="connsiteY16" fmla="*/ 961228 h 6858000"/>
              <a:gd name="connsiteX17" fmla="*/ 2936195 w 12192000"/>
              <a:gd name="connsiteY17" fmla="*/ 1038448 h 6858000"/>
              <a:gd name="connsiteX18" fmla="*/ 3035126 w 12192000"/>
              <a:gd name="connsiteY18" fmla="*/ 1046168 h 6858000"/>
              <a:gd name="connsiteX19" fmla="*/ 3625627 w 12192000"/>
              <a:gd name="connsiteY19" fmla="*/ 1065474 h 6858000"/>
              <a:gd name="connsiteX20" fmla="*/ 1733551 w 12192000"/>
              <a:gd name="connsiteY20" fmla="*/ 1235355 h 6858000"/>
              <a:gd name="connsiteX21" fmla="*/ 1990156 w 12192000"/>
              <a:gd name="connsiteY21" fmla="*/ 1339602 h 6858000"/>
              <a:gd name="connsiteX22" fmla="*/ 2076722 w 12192000"/>
              <a:gd name="connsiteY22" fmla="*/ 1625311 h 6858000"/>
              <a:gd name="connsiteX23" fmla="*/ 2392067 w 12192000"/>
              <a:gd name="connsiteY23" fmla="*/ 1787470 h 6858000"/>
              <a:gd name="connsiteX24" fmla="*/ 2596115 w 12192000"/>
              <a:gd name="connsiteY24" fmla="*/ 1845385 h 6858000"/>
              <a:gd name="connsiteX25" fmla="*/ 3062950 w 12192000"/>
              <a:gd name="connsiteY25" fmla="*/ 1930326 h 6858000"/>
              <a:gd name="connsiteX26" fmla="*/ 3130966 w 12192000"/>
              <a:gd name="connsiteY26" fmla="*/ 2069319 h 6858000"/>
              <a:gd name="connsiteX27" fmla="*/ 3189708 w 12192000"/>
              <a:gd name="connsiteY27" fmla="*/ 2223754 h 6858000"/>
              <a:gd name="connsiteX28" fmla="*/ 3313373 w 12192000"/>
              <a:gd name="connsiteY28" fmla="*/ 2324141 h 6858000"/>
              <a:gd name="connsiteX29" fmla="*/ 2351877 w 12192000"/>
              <a:gd name="connsiteY29" fmla="*/ 2308697 h 6858000"/>
              <a:gd name="connsiteX30" fmla="*/ 3437038 w 12192000"/>
              <a:gd name="connsiteY30" fmla="*/ 2633017 h 6858000"/>
              <a:gd name="connsiteX31" fmla="*/ 3341198 w 12192000"/>
              <a:gd name="connsiteY31" fmla="*/ 2760427 h 6858000"/>
              <a:gd name="connsiteX32" fmla="*/ 3934791 w 12192000"/>
              <a:gd name="connsiteY32" fmla="*/ 2934169 h 6858000"/>
              <a:gd name="connsiteX33" fmla="*/ 3616352 w 12192000"/>
              <a:gd name="connsiteY33" fmla="*/ 2953473 h 6858000"/>
              <a:gd name="connsiteX34" fmla="*/ 5468240 w 12192000"/>
              <a:gd name="connsiteY34" fmla="*/ 3679329 h 6858000"/>
              <a:gd name="connsiteX35" fmla="*/ 8111582 w 12192000"/>
              <a:gd name="connsiteY35" fmla="*/ 4204418 h 6858000"/>
              <a:gd name="connsiteX36" fmla="*/ 9144186 w 12192000"/>
              <a:gd name="connsiteY36" fmla="*/ 4304802 h 6858000"/>
              <a:gd name="connsiteX37" fmla="*/ 10319004 w 12192000"/>
              <a:gd name="connsiteY37" fmla="*/ 4273915 h 6858000"/>
              <a:gd name="connsiteX38" fmla="*/ 12053408 w 12192000"/>
              <a:gd name="connsiteY38" fmla="*/ 3907125 h 6858000"/>
              <a:gd name="connsiteX39" fmla="*/ 12192000 w 12192000"/>
              <a:gd name="connsiteY39" fmla="*/ 3841157 h 6858000"/>
              <a:gd name="connsiteX40" fmla="*/ 12192000 w 12192000"/>
              <a:gd name="connsiteY40" fmla="*/ 6858000 h 6858000"/>
              <a:gd name="connsiteX41" fmla="*/ 0 w 12192000"/>
              <a:gd name="connsiteY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852070" y="0"/>
                </a:lnTo>
                <a:lnTo>
                  <a:pt x="3878367" y="23504"/>
                </a:lnTo>
                <a:cubicBezTo>
                  <a:pt x="3887642" y="39430"/>
                  <a:pt x="3891507" y="59700"/>
                  <a:pt x="3885324" y="84795"/>
                </a:cubicBezTo>
                <a:cubicBezTo>
                  <a:pt x="3876049" y="123406"/>
                  <a:pt x="3845133" y="123406"/>
                  <a:pt x="3820400" y="131127"/>
                </a:cubicBezTo>
                <a:cubicBezTo>
                  <a:pt x="3764751" y="154292"/>
                  <a:pt x="3696735" y="138849"/>
                  <a:pt x="3631811" y="219929"/>
                </a:cubicBezTo>
                <a:cubicBezTo>
                  <a:pt x="3879141" y="262399"/>
                  <a:pt x="4117198" y="181318"/>
                  <a:pt x="4327428" y="351201"/>
                </a:cubicBezTo>
                <a:cubicBezTo>
                  <a:pt x="4250138" y="436142"/>
                  <a:pt x="4163572" y="416836"/>
                  <a:pt x="4080099" y="432279"/>
                </a:cubicBezTo>
                <a:cubicBezTo>
                  <a:pt x="3993533" y="447725"/>
                  <a:pt x="3910058" y="474751"/>
                  <a:pt x="3823492" y="490194"/>
                </a:cubicBezTo>
                <a:cubicBezTo>
                  <a:pt x="3730743" y="509498"/>
                  <a:pt x="3637993" y="513360"/>
                  <a:pt x="3545246" y="532664"/>
                </a:cubicBezTo>
                <a:cubicBezTo>
                  <a:pt x="3467954" y="548109"/>
                  <a:pt x="3384480" y="521081"/>
                  <a:pt x="3291732" y="617605"/>
                </a:cubicBezTo>
                <a:cubicBezTo>
                  <a:pt x="3520513" y="687103"/>
                  <a:pt x="3727651" y="582857"/>
                  <a:pt x="3953340" y="652353"/>
                </a:cubicBezTo>
                <a:cubicBezTo>
                  <a:pt x="3820400" y="714129"/>
                  <a:pt x="3712194" y="694824"/>
                  <a:pt x="3610170" y="729572"/>
                </a:cubicBezTo>
                <a:cubicBezTo>
                  <a:pt x="3517420" y="764322"/>
                  <a:pt x="3406122" y="725712"/>
                  <a:pt x="3328832" y="829957"/>
                </a:cubicBezTo>
                <a:cubicBezTo>
                  <a:pt x="3270090" y="911035"/>
                  <a:pt x="3208258" y="922618"/>
                  <a:pt x="3130966" y="876288"/>
                </a:cubicBezTo>
                <a:cubicBezTo>
                  <a:pt x="3062950" y="833818"/>
                  <a:pt x="2988752" y="845400"/>
                  <a:pt x="2920736" y="887872"/>
                </a:cubicBezTo>
                <a:cubicBezTo>
                  <a:pt x="2896004" y="903315"/>
                  <a:pt x="2871269" y="922618"/>
                  <a:pt x="2871269" y="961228"/>
                </a:cubicBezTo>
                <a:cubicBezTo>
                  <a:pt x="2871269" y="1015283"/>
                  <a:pt x="2902186" y="1030726"/>
                  <a:pt x="2936195" y="1038448"/>
                </a:cubicBezTo>
                <a:cubicBezTo>
                  <a:pt x="2967111" y="1046168"/>
                  <a:pt x="3004210" y="1053891"/>
                  <a:pt x="3035126" y="1046168"/>
                </a:cubicBezTo>
                <a:cubicBezTo>
                  <a:pt x="3232990" y="1003700"/>
                  <a:pt x="3427764" y="1073194"/>
                  <a:pt x="3625627" y="1065474"/>
                </a:cubicBezTo>
                <a:cubicBezTo>
                  <a:pt x="3004210" y="1231494"/>
                  <a:pt x="2376610" y="1177441"/>
                  <a:pt x="1733551" y="1235355"/>
                </a:cubicBezTo>
                <a:cubicBezTo>
                  <a:pt x="1817025" y="1351183"/>
                  <a:pt x="1925232" y="1254661"/>
                  <a:pt x="1990156" y="1339602"/>
                </a:cubicBezTo>
                <a:cubicBezTo>
                  <a:pt x="1928323" y="1517205"/>
                  <a:pt x="1953057" y="1613728"/>
                  <a:pt x="2076722" y="1625311"/>
                </a:cubicBezTo>
                <a:cubicBezTo>
                  <a:pt x="2197295" y="1636894"/>
                  <a:pt x="2327143" y="1575118"/>
                  <a:pt x="2392067" y="1787470"/>
                </a:cubicBezTo>
                <a:cubicBezTo>
                  <a:pt x="2410617" y="1853106"/>
                  <a:pt x="2525008" y="1833802"/>
                  <a:pt x="2596115" y="1845385"/>
                </a:cubicBezTo>
                <a:cubicBezTo>
                  <a:pt x="2750696" y="1872411"/>
                  <a:pt x="2914554" y="1845385"/>
                  <a:pt x="3062950" y="1930326"/>
                </a:cubicBezTo>
                <a:cubicBezTo>
                  <a:pt x="3121692" y="1961213"/>
                  <a:pt x="3161883" y="1984378"/>
                  <a:pt x="3130966" y="2069319"/>
                </a:cubicBezTo>
                <a:cubicBezTo>
                  <a:pt x="3100050" y="2158121"/>
                  <a:pt x="3140242" y="2189008"/>
                  <a:pt x="3189708" y="2223754"/>
                </a:cubicBezTo>
                <a:cubicBezTo>
                  <a:pt x="3226808" y="2250784"/>
                  <a:pt x="3282457" y="2243060"/>
                  <a:pt x="3313373" y="2324141"/>
                </a:cubicBezTo>
                <a:cubicBezTo>
                  <a:pt x="2988752" y="2312558"/>
                  <a:pt x="2673405" y="2246923"/>
                  <a:pt x="2351877" y="2308697"/>
                </a:cubicBezTo>
                <a:cubicBezTo>
                  <a:pt x="2704323" y="2463134"/>
                  <a:pt x="3090776" y="2455412"/>
                  <a:pt x="3437038" y="2633017"/>
                </a:cubicBezTo>
                <a:cubicBezTo>
                  <a:pt x="3424671" y="2694791"/>
                  <a:pt x="3344289" y="2667764"/>
                  <a:pt x="3341198" y="2760427"/>
                </a:cubicBezTo>
                <a:cubicBezTo>
                  <a:pt x="3523603" y="2856951"/>
                  <a:pt x="3743110" y="2791314"/>
                  <a:pt x="3934791" y="2934169"/>
                </a:cubicBezTo>
                <a:cubicBezTo>
                  <a:pt x="3823492" y="2999805"/>
                  <a:pt x="3721469" y="2891699"/>
                  <a:pt x="3616352" y="2953473"/>
                </a:cubicBezTo>
                <a:cubicBezTo>
                  <a:pt x="3650361" y="3046136"/>
                  <a:pt x="5189993" y="3617555"/>
                  <a:pt x="5468240" y="3679329"/>
                </a:cubicBezTo>
                <a:cubicBezTo>
                  <a:pt x="6034007" y="3806740"/>
                  <a:pt x="7663296" y="4131059"/>
                  <a:pt x="8111582" y="4204418"/>
                </a:cubicBezTo>
                <a:cubicBezTo>
                  <a:pt x="8457844" y="4258470"/>
                  <a:pt x="8801016" y="4300942"/>
                  <a:pt x="9144186" y="4304802"/>
                </a:cubicBezTo>
                <a:cubicBezTo>
                  <a:pt x="9536822" y="4308663"/>
                  <a:pt x="9926368" y="4289359"/>
                  <a:pt x="10319004" y="4273915"/>
                </a:cubicBezTo>
                <a:cubicBezTo>
                  <a:pt x="10906415" y="4250750"/>
                  <a:pt x="11484549" y="4158087"/>
                  <a:pt x="12053408" y="3907125"/>
                </a:cubicBezTo>
                <a:lnTo>
                  <a:pt x="12192000" y="384115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2634C-EE0D-7AC0-29C5-2182EB3F3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3563422"/>
            <a:ext cx="7268147" cy="1754376"/>
          </a:xfrm>
        </p:spPr>
        <p:txBody>
          <a:bodyPr>
            <a:normAutofit/>
          </a:bodyPr>
          <a:lstStyle/>
          <a:p>
            <a:pPr algn="l"/>
            <a:r>
              <a:rPr lang="pt-BR" sz="44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Processo Seletivo – Engenheiro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484E5A-9420-DBC8-4E90-2637B21D7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5384878"/>
            <a:ext cx="7315200" cy="775494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Resolução do Case Técnico</a:t>
            </a:r>
          </a:p>
        </p:txBody>
      </p:sp>
      <p:pic>
        <p:nvPicPr>
          <p:cNvPr id="4" name="Picture 18" descr="Associados - Zetta">
            <a:extLst>
              <a:ext uri="{FF2B5EF4-FFF2-40B4-BE49-F238E27FC236}">
                <a16:creationId xmlns:a16="http://schemas.microsoft.com/office/drawing/2014/main" id="{8DE88E6E-941B-3F1E-625D-39CC6EA39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4475" y="1364029"/>
            <a:ext cx="6153150" cy="113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77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8B68D5-B33F-8D7F-64BB-D59C4EA74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m 24">
            <a:extLst>
              <a:ext uri="{FF2B5EF4-FFF2-40B4-BE49-F238E27FC236}">
                <a16:creationId xmlns:a16="http://schemas.microsoft.com/office/drawing/2014/main" id="{DFBB4DF5-F83E-2ABF-69B5-D349F2721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126" y="1"/>
            <a:ext cx="3609873" cy="1499015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BBD03852-396C-5449-CD98-44DD3A583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81" y="323651"/>
            <a:ext cx="10515600" cy="656800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Parte 1: Python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E4F5F1B-DB12-BA31-069B-6C898A072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1" y="933858"/>
            <a:ext cx="7538161" cy="236675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40C3433-1E76-3199-E2D6-6C0E72718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781" y="3557388"/>
            <a:ext cx="3652603" cy="254854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35B9F44-34F1-A460-F255-7E03F40F49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0836" y="3555724"/>
            <a:ext cx="7107521" cy="6568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EBDB7B43-3A95-773F-B21B-58BDF6B58C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0835" y="4467635"/>
            <a:ext cx="5826057" cy="6568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F3E75EE-C887-8A1E-2CB4-8855D7E37A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0835" y="5379546"/>
            <a:ext cx="4174945" cy="470586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BBBF6DF-84B0-A261-579A-9017CE993ABD}"/>
              </a:ext>
            </a:extLst>
          </p:cNvPr>
          <p:cNvSpPr txBox="1"/>
          <p:nvPr/>
        </p:nvSpPr>
        <p:spPr>
          <a:xfrm>
            <a:off x="11151314" y="6283105"/>
            <a:ext cx="86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9"/>
              </a:rPr>
              <a:t>Github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507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E71CF9-4206-8017-7ADC-EB097AF29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363F568-8DD1-A82F-4883-6BE879028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126" y="1"/>
            <a:ext cx="3609873" cy="149901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2AA5BAD-018B-24B5-7B2A-0D24DB718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32" y="1686071"/>
            <a:ext cx="5494117" cy="419215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07CB2E4-D44B-732A-E595-67B1CD499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32" y="1022933"/>
            <a:ext cx="4320601" cy="44567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15773B9-4972-48BB-F2BC-881045A88A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653" y="1686071"/>
            <a:ext cx="5327675" cy="419393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A643EBA-E3C6-89FB-A2EA-F3F9EF97B6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4398" y="1022933"/>
            <a:ext cx="2710559" cy="236241"/>
          </a:xfrm>
          <a:prstGeom prst="rect">
            <a:avLst/>
          </a:prstGeom>
        </p:spPr>
      </p:pic>
      <p:sp>
        <p:nvSpPr>
          <p:cNvPr id="2" name="Título 3">
            <a:extLst>
              <a:ext uri="{FF2B5EF4-FFF2-40B4-BE49-F238E27FC236}">
                <a16:creationId xmlns:a16="http://schemas.microsoft.com/office/drawing/2014/main" id="{EC0CAE32-2F57-A7D5-36AF-B20FCB120F3C}"/>
              </a:ext>
            </a:extLst>
          </p:cNvPr>
          <p:cNvSpPr txBox="1">
            <a:spLocks/>
          </p:cNvSpPr>
          <p:nvPr/>
        </p:nvSpPr>
        <p:spPr>
          <a:xfrm>
            <a:off x="334781" y="323651"/>
            <a:ext cx="10515600" cy="65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Parte 1: Python</a:t>
            </a:r>
            <a:endParaRPr lang="pt-BR" sz="3200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854593C-0623-D426-5B49-B9DD90359200}"/>
              </a:ext>
            </a:extLst>
          </p:cNvPr>
          <p:cNvSpPr txBox="1"/>
          <p:nvPr/>
        </p:nvSpPr>
        <p:spPr>
          <a:xfrm>
            <a:off x="11151314" y="6283105"/>
            <a:ext cx="86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7"/>
              </a:rPr>
              <a:t>Github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914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0C1F28-4196-859F-17AA-EC5DF22DE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10B5D438-DE44-5F28-37D5-7BAB01C26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126" y="1"/>
            <a:ext cx="3609873" cy="149901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5716C709-C7EF-614B-9243-AD250F080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2" y="2099220"/>
            <a:ext cx="5571345" cy="477202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48542794-0E98-D02B-9020-140C76EAB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1" y="2865828"/>
            <a:ext cx="11676612" cy="1706172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F0EA506-A910-737A-45B0-249F22C7F2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781" y="4803833"/>
            <a:ext cx="5545424" cy="1252193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46F82F14-3910-E2CA-B780-6F1BF2C693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781" y="1219607"/>
            <a:ext cx="10344149" cy="590207"/>
          </a:xfrm>
          <a:prstGeom prst="rect">
            <a:avLst/>
          </a:prstGeom>
        </p:spPr>
      </p:pic>
      <p:sp>
        <p:nvSpPr>
          <p:cNvPr id="27" name="Título 3">
            <a:extLst>
              <a:ext uri="{FF2B5EF4-FFF2-40B4-BE49-F238E27FC236}">
                <a16:creationId xmlns:a16="http://schemas.microsoft.com/office/drawing/2014/main" id="{8A2C04B5-66BC-3D2C-1CD9-CB7983E88273}"/>
              </a:ext>
            </a:extLst>
          </p:cNvPr>
          <p:cNvSpPr txBox="1">
            <a:spLocks/>
          </p:cNvSpPr>
          <p:nvPr/>
        </p:nvSpPr>
        <p:spPr>
          <a:xfrm>
            <a:off x="334781" y="323651"/>
            <a:ext cx="10515600" cy="65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Parte 1: Python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428A977-6BCC-A3AD-152E-B7536AF456F6}"/>
              </a:ext>
            </a:extLst>
          </p:cNvPr>
          <p:cNvSpPr txBox="1"/>
          <p:nvPr/>
        </p:nvSpPr>
        <p:spPr>
          <a:xfrm>
            <a:off x="11151314" y="6283105"/>
            <a:ext cx="86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7"/>
              </a:rPr>
              <a:t>Github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740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CBD517-7F90-C8A3-5431-3C69FA058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Imagem 1028">
            <a:extLst>
              <a:ext uri="{FF2B5EF4-FFF2-40B4-BE49-F238E27FC236}">
                <a16:creationId xmlns:a16="http://schemas.microsoft.com/office/drawing/2014/main" id="{9D8A5573-3347-BB40-3B21-E3745BA42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126" y="1"/>
            <a:ext cx="3609873" cy="1499015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7B597BB-1285-CA01-7104-19A4A92144D9}"/>
              </a:ext>
            </a:extLst>
          </p:cNvPr>
          <p:cNvSpPr/>
          <p:nvPr/>
        </p:nvSpPr>
        <p:spPr>
          <a:xfrm>
            <a:off x="509664" y="1525798"/>
            <a:ext cx="2416926" cy="4813777"/>
          </a:xfrm>
          <a:prstGeom prst="roundRect">
            <a:avLst>
              <a:gd name="adj" fmla="val 9467"/>
            </a:avLst>
          </a:prstGeom>
          <a:solidFill>
            <a:srgbClr val="F3F3F3"/>
          </a:solidFill>
          <a:ln w="38100">
            <a:solidFill>
              <a:srgbClr val="0068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34F6C80-30D8-D5BE-9602-187BAEC6A438}"/>
              </a:ext>
            </a:extLst>
          </p:cNvPr>
          <p:cNvCxnSpPr>
            <a:cxnSpLocks/>
          </p:cNvCxnSpPr>
          <p:nvPr/>
        </p:nvCxnSpPr>
        <p:spPr>
          <a:xfrm flipV="1">
            <a:off x="509664" y="2023670"/>
            <a:ext cx="2416926" cy="1"/>
          </a:xfrm>
          <a:prstGeom prst="line">
            <a:avLst/>
          </a:prstGeom>
          <a:ln w="38100">
            <a:solidFill>
              <a:srgbClr val="0068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98729F94-D8B0-DD9D-AD8C-5A7BCC9ABD69}"/>
              </a:ext>
            </a:extLst>
          </p:cNvPr>
          <p:cNvCxnSpPr>
            <a:cxnSpLocks/>
          </p:cNvCxnSpPr>
          <p:nvPr/>
        </p:nvCxnSpPr>
        <p:spPr>
          <a:xfrm flipV="1">
            <a:off x="3447735" y="3648506"/>
            <a:ext cx="5034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885EFB-AAE4-6B87-C9E8-A33D8630EDC7}"/>
              </a:ext>
            </a:extLst>
          </p:cNvPr>
          <p:cNvSpPr txBox="1"/>
          <p:nvPr/>
        </p:nvSpPr>
        <p:spPr>
          <a:xfrm>
            <a:off x="891148" y="1633842"/>
            <a:ext cx="1646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68A0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Aquisição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B242C828-A838-79A2-A3FD-B0DAA0398044}"/>
              </a:ext>
            </a:extLst>
          </p:cNvPr>
          <p:cNvCxnSpPr>
            <a:cxnSpLocks/>
          </p:cNvCxnSpPr>
          <p:nvPr/>
        </p:nvCxnSpPr>
        <p:spPr>
          <a:xfrm flipV="1">
            <a:off x="2935453" y="3648503"/>
            <a:ext cx="503419" cy="1"/>
          </a:xfrm>
          <a:prstGeom prst="straightConnector1">
            <a:avLst/>
          </a:prstGeom>
          <a:ln w="38100">
            <a:solidFill>
              <a:srgbClr val="0068A0"/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B1E4C9A1-BF49-EEFE-A656-713874C0FF7C}"/>
              </a:ext>
            </a:extLst>
          </p:cNvPr>
          <p:cNvSpPr/>
          <p:nvPr/>
        </p:nvSpPr>
        <p:spPr>
          <a:xfrm>
            <a:off x="3447735" y="1525795"/>
            <a:ext cx="2416926" cy="4813777"/>
          </a:xfrm>
          <a:prstGeom prst="roundRect">
            <a:avLst>
              <a:gd name="adj" fmla="val 9467"/>
            </a:avLst>
          </a:prstGeom>
          <a:solidFill>
            <a:srgbClr val="F3F3F3"/>
          </a:solidFill>
          <a:ln w="38100">
            <a:solidFill>
              <a:srgbClr val="0068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5D4210A6-C68D-0DB7-200F-EA41C46F5B7D}"/>
              </a:ext>
            </a:extLst>
          </p:cNvPr>
          <p:cNvSpPr/>
          <p:nvPr/>
        </p:nvSpPr>
        <p:spPr>
          <a:xfrm>
            <a:off x="6385806" y="1525795"/>
            <a:ext cx="2416926" cy="4813777"/>
          </a:xfrm>
          <a:prstGeom prst="roundRect">
            <a:avLst>
              <a:gd name="adj" fmla="val 9467"/>
            </a:avLst>
          </a:prstGeom>
          <a:solidFill>
            <a:srgbClr val="F3F3F3"/>
          </a:solidFill>
          <a:ln w="38100">
            <a:solidFill>
              <a:srgbClr val="0068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4BA28C70-05DB-8900-663A-D62A5B10DF83}"/>
              </a:ext>
            </a:extLst>
          </p:cNvPr>
          <p:cNvSpPr/>
          <p:nvPr/>
        </p:nvSpPr>
        <p:spPr>
          <a:xfrm>
            <a:off x="9323877" y="1514208"/>
            <a:ext cx="2416926" cy="4813777"/>
          </a:xfrm>
          <a:prstGeom prst="roundRect">
            <a:avLst>
              <a:gd name="adj" fmla="val 9467"/>
            </a:avLst>
          </a:prstGeom>
          <a:solidFill>
            <a:srgbClr val="F3F3F3"/>
          </a:solidFill>
          <a:ln w="38100">
            <a:solidFill>
              <a:srgbClr val="0068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9371E68-CD5C-4E18-F57E-1FDD8EA327BF}"/>
              </a:ext>
            </a:extLst>
          </p:cNvPr>
          <p:cNvCxnSpPr>
            <a:cxnSpLocks/>
          </p:cNvCxnSpPr>
          <p:nvPr/>
        </p:nvCxnSpPr>
        <p:spPr>
          <a:xfrm>
            <a:off x="3447735" y="2023670"/>
            <a:ext cx="2416926" cy="0"/>
          </a:xfrm>
          <a:prstGeom prst="line">
            <a:avLst/>
          </a:prstGeom>
          <a:ln w="38100">
            <a:solidFill>
              <a:srgbClr val="0068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D9B3666F-C73D-E22F-1288-80FC9CA56E01}"/>
              </a:ext>
            </a:extLst>
          </p:cNvPr>
          <p:cNvCxnSpPr>
            <a:cxnSpLocks/>
          </p:cNvCxnSpPr>
          <p:nvPr/>
        </p:nvCxnSpPr>
        <p:spPr>
          <a:xfrm>
            <a:off x="6385806" y="2026163"/>
            <a:ext cx="2416926" cy="0"/>
          </a:xfrm>
          <a:prstGeom prst="line">
            <a:avLst/>
          </a:prstGeom>
          <a:ln w="38100">
            <a:solidFill>
              <a:srgbClr val="0068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629ED0C-EA35-B918-3A8C-5994E2501FF5}"/>
              </a:ext>
            </a:extLst>
          </p:cNvPr>
          <p:cNvCxnSpPr>
            <a:cxnSpLocks/>
          </p:cNvCxnSpPr>
          <p:nvPr/>
        </p:nvCxnSpPr>
        <p:spPr>
          <a:xfrm>
            <a:off x="9323877" y="2023670"/>
            <a:ext cx="2416926" cy="0"/>
          </a:xfrm>
          <a:prstGeom prst="line">
            <a:avLst/>
          </a:prstGeom>
          <a:ln w="38100">
            <a:solidFill>
              <a:srgbClr val="0068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AE91173-E0AE-6D90-216C-0C61A5991F24}"/>
              </a:ext>
            </a:extLst>
          </p:cNvPr>
          <p:cNvSpPr txBox="1"/>
          <p:nvPr/>
        </p:nvSpPr>
        <p:spPr>
          <a:xfrm>
            <a:off x="3356797" y="1633842"/>
            <a:ext cx="2618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68A0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Processamento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87A2D12-9CED-9C82-F0D9-555D5D6C555C}"/>
              </a:ext>
            </a:extLst>
          </p:cNvPr>
          <p:cNvSpPr txBox="1"/>
          <p:nvPr/>
        </p:nvSpPr>
        <p:spPr>
          <a:xfrm>
            <a:off x="6284966" y="1631565"/>
            <a:ext cx="2618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68A0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Armazenamento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41591FA-0685-CA72-4A5B-843372843074}"/>
              </a:ext>
            </a:extLst>
          </p:cNvPr>
          <p:cNvSpPr txBox="1"/>
          <p:nvPr/>
        </p:nvSpPr>
        <p:spPr>
          <a:xfrm>
            <a:off x="9238614" y="1628364"/>
            <a:ext cx="2618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68A0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Disponibilização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8968618C-CE9F-5FBA-0377-A3929A53BDAE}"/>
              </a:ext>
            </a:extLst>
          </p:cNvPr>
          <p:cNvCxnSpPr>
            <a:cxnSpLocks/>
          </p:cNvCxnSpPr>
          <p:nvPr/>
        </p:nvCxnSpPr>
        <p:spPr>
          <a:xfrm flipV="1">
            <a:off x="5882387" y="3648503"/>
            <a:ext cx="503419" cy="1"/>
          </a:xfrm>
          <a:prstGeom prst="straightConnector1">
            <a:avLst/>
          </a:prstGeom>
          <a:ln w="38100">
            <a:solidFill>
              <a:srgbClr val="0068A0"/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D38147D5-680C-F68D-7BA2-53710B63B176}"/>
              </a:ext>
            </a:extLst>
          </p:cNvPr>
          <p:cNvCxnSpPr>
            <a:cxnSpLocks/>
          </p:cNvCxnSpPr>
          <p:nvPr/>
        </p:nvCxnSpPr>
        <p:spPr>
          <a:xfrm flipV="1">
            <a:off x="8820458" y="3648503"/>
            <a:ext cx="503419" cy="1"/>
          </a:xfrm>
          <a:prstGeom prst="straightConnector1">
            <a:avLst/>
          </a:prstGeom>
          <a:ln w="38100">
            <a:solidFill>
              <a:srgbClr val="0068A0"/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1026" name="Picture 2" descr="AWS EMR | AWS Analytics">
            <a:extLst>
              <a:ext uri="{FF2B5EF4-FFF2-40B4-BE49-F238E27FC236}">
                <a16:creationId xmlns:a16="http://schemas.microsoft.com/office/drawing/2014/main" id="{CF4DB992-A7F0-2A83-5C1F-AA867E6B5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48" y="4703585"/>
            <a:ext cx="915981" cy="112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WS Glue | AWS Compute">
            <a:extLst>
              <a:ext uri="{FF2B5EF4-FFF2-40B4-BE49-F238E27FC236}">
                <a16:creationId xmlns:a16="http://schemas.microsoft.com/office/drawing/2014/main" id="{8312801B-9D24-9FDA-6ECC-1323811C44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27"/>
          <a:stretch/>
        </p:blipFill>
        <p:spPr bwMode="auto">
          <a:xfrm>
            <a:off x="4199348" y="3083950"/>
            <a:ext cx="915981" cy="111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mazon S3 tables : Simplified. Amazon Web Services (AWS) has… | by Rachana  Gupta | System Weakness">
            <a:extLst>
              <a:ext uri="{FF2B5EF4-FFF2-40B4-BE49-F238E27FC236}">
                <a16:creationId xmlns:a16="http://schemas.microsoft.com/office/drawing/2014/main" id="{3EEC6191-DC5F-BF9A-C60D-9ACD219138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7" r="26328" b="22569"/>
          <a:stretch/>
        </p:blipFill>
        <p:spPr bwMode="auto">
          <a:xfrm>
            <a:off x="1259398" y="4703585"/>
            <a:ext cx="919741" cy="112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Amazon S3 tables : Simplified. Amazon Web Services (AWS) has… | by Rachana  Gupta | System Weakness">
            <a:extLst>
              <a:ext uri="{FF2B5EF4-FFF2-40B4-BE49-F238E27FC236}">
                <a16:creationId xmlns:a16="http://schemas.microsoft.com/office/drawing/2014/main" id="{317CDDF7-8F8E-EA11-B8C2-29CF2047D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7" r="26328" b="22569"/>
          <a:stretch/>
        </p:blipFill>
        <p:spPr bwMode="auto">
          <a:xfrm>
            <a:off x="7135539" y="4703585"/>
            <a:ext cx="919741" cy="112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WS Kinesis&quot; Icon - Download for free – Iconduck">
            <a:extLst>
              <a:ext uri="{FF2B5EF4-FFF2-40B4-BE49-F238E27FC236}">
                <a16:creationId xmlns:a16="http://schemas.microsoft.com/office/drawing/2014/main" id="{447678AA-1EFD-6179-1248-9D98C11CA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398" y="3098468"/>
            <a:ext cx="913669" cy="110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Just in Time Access to AWS Redshift | Entitle">
            <a:extLst>
              <a:ext uri="{FF2B5EF4-FFF2-40B4-BE49-F238E27FC236}">
                <a16:creationId xmlns:a16="http://schemas.microsoft.com/office/drawing/2014/main" id="{65081BF2-36BE-9E28-606B-E6C17BBEA0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8" t="15838" r="26136" b="19167"/>
          <a:stretch/>
        </p:blipFill>
        <p:spPr bwMode="auto">
          <a:xfrm>
            <a:off x="7065425" y="3075224"/>
            <a:ext cx="1059970" cy="112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mazon SageMaker">
            <a:extLst>
              <a:ext uri="{FF2B5EF4-FFF2-40B4-BE49-F238E27FC236}">
                <a16:creationId xmlns:a16="http://schemas.microsoft.com/office/drawing/2014/main" id="{034FEF7B-72AE-C563-EB1D-C408413507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0" t="5536" r="33745" b="40592"/>
          <a:stretch/>
        </p:blipFill>
        <p:spPr bwMode="auto">
          <a:xfrm>
            <a:off x="10006854" y="3083950"/>
            <a:ext cx="1129106" cy="111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ws quicksight&quot; Icon - Download for free – Iconduck">
            <a:extLst>
              <a:ext uri="{FF2B5EF4-FFF2-40B4-BE49-F238E27FC236}">
                <a16:creationId xmlns:a16="http://schemas.microsoft.com/office/drawing/2014/main" id="{7677CB7F-FC87-A123-7D2F-C013276C4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437" y="4703585"/>
            <a:ext cx="1129106" cy="112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CaixaDeTexto 47">
            <a:extLst>
              <a:ext uri="{FF2B5EF4-FFF2-40B4-BE49-F238E27FC236}">
                <a16:creationId xmlns:a16="http://schemas.microsoft.com/office/drawing/2014/main" id="{753121C7-7C48-41C3-8145-FFDDB1C847FC}"/>
              </a:ext>
            </a:extLst>
          </p:cNvPr>
          <p:cNvSpPr txBox="1"/>
          <p:nvPr/>
        </p:nvSpPr>
        <p:spPr>
          <a:xfrm>
            <a:off x="1056040" y="5832691"/>
            <a:ext cx="132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S3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241DA14-EE57-F470-0732-E762DC2672F3}"/>
              </a:ext>
            </a:extLst>
          </p:cNvPr>
          <p:cNvSpPr txBox="1"/>
          <p:nvPr/>
        </p:nvSpPr>
        <p:spPr>
          <a:xfrm>
            <a:off x="1056040" y="4204331"/>
            <a:ext cx="132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Kinesis</a:t>
            </a:r>
            <a:endParaRPr lang="pt-BR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8E960F9B-FA72-0DC1-442F-44A69958019D}"/>
              </a:ext>
            </a:extLst>
          </p:cNvPr>
          <p:cNvSpPr txBox="1"/>
          <p:nvPr/>
        </p:nvSpPr>
        <p:spPr>
          <a:xfrm>
            <a:off x="4005908" y="4162132"/>
            <a:ext cx="132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Glue</a:t>
            </a:r>
            <a:endParaRPr lang="pt-BR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5C52D1F-57CA-B9B9-3253-848FC491FE39}"/>
              </a:ext>
            </a:extLst>
          </p:cNvPr>
          <p:cNvSpPr txBox="1"/>
          <p:nvPr/>
        </p:nvSpPr>
        <p:spPr>
          <a:xfrm>
            <a:off x="3990865" y="5781766"/>
            <a:ext cx="132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EMR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186183B-CE75-201E-B37B-8073A475EDAA}"/>
              </a:ext>
            </a:extLst>
          </p:cNvPr>
          <p:cNvSpPr txBox="1"/>
          <p:nvPr/>
        </p:nvSpPr>
        <p:spPr>
          <a:xfrm>
            <a:off x="6935218" y="4205563"/>
            <a:ext cx="132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Redshift</a:t>
            </a:r>
            <a:endParaRPr lang="pt-BR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BC209A6C-4829-F437-5D8B-0996BA6D0C27}"/>
              </a:ext>
            </a:extLst>
          </p:cNvPr>
          <p:cNvSpPr txBox="1"/>
          <p:nvPr/>
        </p:nvSpPr>
        <p:spPr>
          <a:xfrm>
            <a:off x="6935218" y="5832691"/>
            <a:ext cx="132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S3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3AC3989F-5269-DC57-27A3-57FF287363A2}"/>
              </a:ext>
            </a:extLst>
          </p:cNvPr>
          <p:cNvSpPr txBox="1"/>
          <p:nvPr/>
        </p:nvSpPr>
        <p:spPr>
          <a:xfrm>
            <a:off x="9854500" y="4162132"/>
            <a:ext cx="145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SageMaker</a:t>
            </a:r>
            <a:endParaRPr lang="pt-BR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2C907EA-A58A-7B81-C373-37CBE2DC9FD3}"/>
              </a:ext>
            </a:extLst>
          </p:cNvPr>
          <p:cNvSpPr txBox="1"/>
          <p:nvPr/>
        </p:nvSpPr>
        <p:spPr>
          <a:xfrm>
            <a:off x="9843917" y="5819849"/>
            <a:ext cx="145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QuickSight</a:t>
            </a:r>
            <a:endParaRPr lang="pt-BR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751CCB92-EFFB-0C03-5D0A-5EC9E6EAE2AA}"/>
              </a:ext>
            </a:extLst>
          </p:cNvPr>
          <p:cNvSpPr txBox="1"/>
          <p:nvPr/>
        </p:nvSpPr>
        <p:spPr>
          <a:xfrm>
            <a:off x="3447735" y="2139916"/>
            <a:ext cx="24169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0" i="0" dirty="0"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Camada para transformar e preparar os dados para análise.</a:t>
            </a:r>
            <a:endParaRPr lang="pt-BR" sz="1600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1535D11-447A-A502-2727-8633CC985E8E}"/>
              </a:ext>
            </a:extLst>
          </p:cNvPr>
          <p:cNvSpPr txBox="1"/>
          <p:nvPr/>
        </p:nvSpPr>
        <p:spPr>
          <a:xfrm>
            <a:off x="518527" y="2139915"/>
            <a:ext cx="24169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i="0" dirty="0"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Camada para coletar os dados e armazena-los em formato bruto.</a:t>
            </a:r>
            <a:endParaRPr lang="pt-BR" sz="1600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2863EB8B-9470-20AD-839D-614C42E1C21A}"/>
              </a:ext>
            </a:extLst>
          </p:cNvPr>
          <p:cNvSpPr txBox="1"/>
          <p:nvPr/>
        </p:nvSpPr>
        <p:spPr>
          <a:xfrm>
            <a:off x="9332739" y="2139915"/>
            <a:ext cx="239929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0" i="0" dirty="0"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Camada para disponibil</a:t>
            </a:r>
            <a:r>
              <a:rPr lang="pt-BR" sz="16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izar o</a:t>
            </a:r>
            <a:r>
              <a:rPr lang="pt-BR" sz="1600" b="0" i="0" dirty="0"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s dados para análise do time de Data Science. </a:t>
            </a:r>
            <a:endParaRPr lang="pt-BR" sz="1600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140FD354-49E2-6992-6C00-5D65D1AD1426}"/>
              </a:ext>
            </a:extLst>
          </p:cNvPr>
          <p:cNvSpPr txBox="1"/>
          <p:nvPr/>
        </p:nvSpPr>
        <p:spPr>
          <a:xfrm>
            <a:off x="6403532" y="2139915"/>
            <a:ext cx="24169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0" i="0" dirty="0"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Camada para armazenar dados em diferentes estágios de maturidade.</a:t>
            </a:r>
            <a:endParaRPr lang="pt-BR" sz="1600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1025" name="CaixaDeTexto 1024">
            <a:extLst>
              <a:ext uri="{FF2B5EF4-FFF2-40B4-BE49-F238E27FC236}">
                <a16:creationId xmlns:a16="http://schemas.microsoft.com/office/drawing/2014/main" id="{CADEEB52-8D1F-48AB-8FF5-C9C5F8184F10}"/>
              </a:ext>
            </a:extLst>
          </p:cNvPr>
          <p:cNvSpPr txBox="1"/>
          <p:nvPr/>
        </p:nvSpPr>
        <p:spPr>
          <a:xfrm>
            <a:off x="392122" y="888108"/>
            <a:ext cx="67434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68A0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A</a:t>
            </a:r>
            <a:r>
              <a:rPr lang="pt-BR" sz="2400" b="1" i="0" dirty="0">
                <a:solidFill>
                  <a:srgbClr val="0068A0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rquitetura de Data Lake em Cloud (AWS)</a:t>
            </a:r>
            <a:endParaRPr lang="pt-BR" sz="2400" b="1" dirty="0">
              <a:solidFill>
                <a:srgbClr val="0068A0"/>
              </a:solidFill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1027" name="Título 3">
            <a:extLst>
              <a:ext uri="{FF2B5EF4-FFF2-40B4-BE49-F238E27FC236}">
                <a16:creationId xmlns:a16="http://schemas.microsoft.com/office/drawing/2014/main" id="{4273A16A-9586-7132-60FC-DBFDA032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81" y="323651"/>
            <a:ext cx="10515600" cy="656800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Parte 2: Data Lake</a:t>
            </a:r>
          </a:p>
        </p:txBody>
      </p:sp>
    </p:spTree>
    <p:extLst>
      <p:ext uri="{BB962C8B-B14F-4D97-AF65-F5344CB8AC3E}">
        <p14:creationId xmlns:p14="http://schemas.microsoft.com/office/powerpoint/2010/main" val="36186202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</TotalTime>
  <Words>97</Words>
  <Application>Microsoft Office PowerPoint</Application>
  <PresentationFormat>Widescreen</PresentationFormat>
  <Paragraphs>28</Paragraphs>
  <Slides>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Sans Serif Collection</vt:lpstr>
      <vt:lpstr>Tema do Office</vt:lpstr>
      <vt:lpstr>Processo Seletivo – Engenheiro de Dados</vt:lpstr>
      <vt:lpstr>Parte 1: Python</vt:lpstr>
      <vt:lpstr>Apresentação do PowerPoint</vt:lpstr>
      <vt:lpstr>Apresentação do PowerPoint</vt:lpstr>
      <vt:lpstr>Parte 2: Data Lake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Henrique Sant’Anna Hein</dc:creator>
  <cp:lastModifiedBy>Pedro Hein</cp:lastModifiedBy>
  <cp:revision>4</cp:revision>
  <dcterms:created xsi:type="dcterms:W3CDTF">2025-04-03T12:28:20Z</dcterms:created>
  <dcterms:modified xsi:type="dcterms:W3CDTF">2025-04-04T02:08:03Z</dcterms:modified>
</cp:coreProperties>
</file>