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825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Arial Narrow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ArialNarrow-italic.fntdata"/><Relationship Id="rId12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5" Type="http://schemas.openxmlformats.org/officeDocument/2006/relationships/font" Target="fonts/OpenSans-regular.fntdata"/><Relationship Id="rId14" Type="http://schemas.openxmlformats.org/officeDocument/2006/relationships/font" Target="fonts/ArialNarrow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1082493" y="685800"/>
            <a:ext cx="9023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9500" y="4222616"/>
            <a:ext cx="59988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50114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957962"/>
            <a:ext cx="85206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3164766"/>
            <a:ext cx="85206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744013" y="757362"/>
            <a:ext cx="1081625" cy="112596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3"/>
          <p:cNvSpPr/>
          <p:nvPr/>
        </p:nvSpPr>
        <p:spPr>
          <a:xfrm rot="10800000">
            <a:off x="5318350" y="3269555"/>
            <a:ext cx="1081625" cy="112596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3044700" y="1445519"/>
            <a:ext cx="3054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044700" y="3119307"/>
            <a:ext cx="3054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7595938" y="460628"/>
            <a:ext cx="1081625" cy="112596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4"/>
          <p:cNvSpPr/>
          <p:nvPr/>
        </p:nvSpPr>
        <p:spPr>
          <a:xfrm flipH="1" rot="10800000">
            <a:off x="466425" y="3561410"/>
            <a:ext cx="1081625" cy="112596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73700" y="1808030"/>
            <a:ext cx="75966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5050114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16201"/>
            <a:ext cx="85206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26297"/>
            <a:ext cx="85206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316201"/>
            <a:ext cx="85206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226297"/>
            <a:ext cx="39999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226297"/>
            <a:ext cx="39999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316201"/>
            <a:ext cx="85206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6086"/>
            <a:ext cx="2808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400624"/>
            <a:ext cx="28080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5050114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544"/>
            <a:ext cx="5878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25"/>
            <a:ext cx="4572000" cy="5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10"/>
          <p:cNvCxnSpPr/>
          <p:nvPr/>
        </p:nvCxnSpPr>
        <p:spPr>
          <a:xfrm>
            <a:off x="5029675" y="4499433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0"/>
          <p:cNvSpPr txBox="1"/>
          <p:nvPr>
            <p:ph type="title"/>
          </p:nvPr>
        </p:nvSpPr>
        <p:spPr>
          <a:xfrm>
            <a:off x="265500" y="930088"/>
            <a:ext cx="40452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265500" y="2771423"/>
            <a:ext cx="40452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939500" y="724834"/>
            <a:ext cx="3837000" cy="3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6201"/>
            <a:ext cx="85206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6297"/>
            <a:ext cx="85206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729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499908" y="811649"/>
            <a:ext cx="8187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75" spcFirstLastPara="1" rIns="92175" wrap="square" tIns="460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5614"/>
              <a:buNone/>
            </a:pPr>
            <a:r>
              <a:rPr b="1" lang="pt-BR" sz="19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Sistema Orquestra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99908" y="1107867"/>
            <a:ext cx="81846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75" lIns="21550" spcFirstLastPara="1" rIns="21550" wrap="square" tIns="10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Antonio Gabriel da Silva Borsato, </a:t>
            </a:r>
            <a:r>
              <a:rPr b="1" lang="pt-BR" sz="1200">
                <a:solidFill>
                  <a:schemeClr val="dk1"/>
                </a:solidFill>
              </a:rPr>
              <a:t>Pedro Henrique Conrado</a:t>
            </a:r>
            <a:endParaRPr b="1" i="0" sz="3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89892" y="1609679"/>
            <a:ext cx="81642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75" lIns="21550" spcFirstLastPara="1" rIns="21550" wrap="square" tIns="1077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Gestão de Projetos; Plataforma Digital; Inovação Tecnológica;</a:t>
            </a:r>
            <a:r>
              <a:rPr lang="pt-BR" sz="1000">
                <a:solidFill>
                  <a:schemeClr val="dk1"/>
                </a:solidFill>
              </a:rPr>
              <a:t> Organização Acadêmica; Produtividade;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9717" y="2227298"/>
            <a:ext cx="4051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75" lIns="21550" spcFirstLastPara="1" rIns="21550" wrap="square" tIns="107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 Sistema Orquestra foi idealizado a partir da identificação de dificuldades recorrentes na organização e execução de projetos acadêmicos e corporativos. Diante da fragmentação de ferramentas e da ausência de soluções centralizadas, o projeto propõe uma plataforma digital integrada, que visa facilitar a gestão, promover a produtividade e aprimorar a comunicação entre os membros da equipe. O foco é oferecer um sistema que alinhe inovação tecnológica à realidade prática dos usuários.</a:t>
            </a:r>
            <a:endParaRPr b="0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002643" y="2225603"/>
            <a:ext cx="4051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75" lIns="21550" spcFirstLastPara="1" rIns="21550" wrap="square" tIns="107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A metodologia adotada para o desenvolvimento do Sistema Orquestra envolveu uma abordagem qualitativa, com etapas de pesquisa exploratória, entrevistas com estudantes e profissionais, além de análises comparativas (benchmarking) com plataformas já consolidadas como Trello e Notion. A modelagem dos processos AS-IS e TO-BE permitiu mapear as ineficiências e idealizar melhorias. A construção da solução foi guiada por ciclos iterativos e feedback contínuo dos usuários.</a:t>
            </a:r>
            <a:endParaRPr b="1" i="0" sz="3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19725" y="3582200"/>
            <a:ext cx="40518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75" lIns="21550" spcFirstLastPara="1" rIns="21550" wrap="square" tIns="107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Como resultado, foi desenvolvido a ideia de um sistema que unifica funcionalidades essenciais para a gestão de projetos, como o controle de tarefas, acompanhamento de prazos, histórico de alterações e indicadores de desempenho. A plataforma se diferencia por integrar em um único ambiente recursos que geralmente estão dispersos em múltiplas ferramentas, aumentando a produtividade, a organização e o engajamento das equipes.</a:t>
            </a:r>
            <a:endParaRPr b="1" i="0" sz="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002650" y="3584325"/>
            <a:ext cx="40518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75" lIns="21550" spcFirstLastPara="1" rIns="21550" wrap="square" tIns="107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O Sistema Orquestra demonstrou-se uma proposta viável, com forte potencial de aplicação tanto em ambientes educacionais quanto no setor corporativo. Ao oferecer uma ferramenta intuitiva, acessível e funcional, o projeto contribui para a transformação digital da gestão de projetos. Como próximos passos, pretende-se aprimorar a solução com base nos testes de usabilidade e parcerias institucionais, ampliando seu alcance e impacto.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6012600" y="1968247"/>
            <a:ext cx="2031900" cy="202500"/>
          </a:xfrm>
          <a:prstGeom prst="rect">
            <a:avLst/>
          </a:prstGeom>
          <a:solidFill>
            <a:srgbClr val="193155"/>
          </a:solidFill>
          <a:ln>
            <a:noFill/>
          </a:ln>
        </p:spPr>
        <p:txBody>
          <a:bodyPr anchorCtr="0" anchor="ctr" bIns="10775" lIns="21550" spcFirstLastPara="1" rIns="21550" wrap="square" tIns="1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129675" y="1968247"/>
            <a:ext cx="2031900" cy="202500"/>
          </a:xfrm>
          <a:prstGeom prst="rect">
            <a:avLst/>
          </a:prstGeom>
          <a:solidFill>
            <a:srgbClr val="193155"/>
          </a:solidFill>
          <a:ln>
            <a:noFill/>
          </a:ln>
        </p:spPr>
        <p:txBody>
          <a:bodyPr anchorCtr="0" anchor="ctr" bIns="10775" lIns="21550" spcFirstLastPara="1" rIns="21550" wrap="square" tIns="1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129675" y="3316384"/>
            <a:ext cx="2031900" cy="202500"/>
          </a:xfrm>
          <a:prstGeom prst="rect">
            <a:avLst/>
          </a:prstGeom>
          <a:solidFill>
            <a:srgbClr val="193155"/>
          </a:solidFill>
          <a:ln>
            <a:noFill/>
          </a:ln>
        </p:spPr>
        <p:txBody>
          <a:bodyPr anchorCtr="0" anchor="ctr" bIns="10775" lIns="21550" spcFirstLastPara="1" rIns="21550" wrap="square" tIns="1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6012600" y="3316384"/>
            <a:ext cx="2031900" cy="202500"/>
          </a:xfrm>
          <a:prstGeom prst="rect">
            <a:avLst/>
          </a:prstGeom>
          <a:solidFill>
            <a:srgbClr val="193155"/>
          </a:solidFill>
          <a:ln>
            <a:noFill/>
          </a:ln>
        </p:spPr>
        <p:txBody>
          <a:bodyPr anchorCtr="0" anchor="ctr" bIns="10775" lIns="21550" spcFirstLastPara="1" rIns="21550" wrap="square" tIns="1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89892" y="1342242"/>
            <a:ext cx="81642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75" lIns="21550" spcFirstLastPara="1" rIns="21550" wrap="square" tIns="107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TADS, CENTRO </a:t>
            </a:r>
            <a:r>
              <a:rPr lang="pt-BR" sz="1000">
                <a:solidFill>
                  <a:schemeClr val="dk1"/>
                </a:solidFill>
              </a:rPr>
              <a:t>UNIVERSITÁRIO</a:t>
            </a:r>
            <a:r>
              <a:rPr lang="pt-BR" sz="1000">
                <a:solidFill>
                  <a:schemeClr val="dk1"/>
                </a:solidFill>
              </a:rPr>
              <a:t> INTEGRADO, BRASIL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