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9e2c910e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9e2c910e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36975"/>
            <a:ext cx="1839900" cy="672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Fornecedores</a:t>
            </a:r>
            <a:endParaRPr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 dirty="0"/>
              <a:t>(Suppliers)</a:t>
            </a:r>
            <a:endParaRPr b="1" dirty="0"/>
          </a:p>
        </p:txBody>
      </p:sp>
      <p:sp>
        <p:nvSpPr>
          <p:cNvPr id="55" name="Google Shape;55;p13"/>
          <p:cNvSpPr/>
          <p:nvPr/>
        </p:nvSpPr>
        <p:spPr>
          <a:xfrm>
            <a:off x="1839900" y="336975"/>
            <a:ext cx="1839900" cy="672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/>
              <a:t>Entradas</a:t>
            </a:r>
            <a:endParaRPr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/>
              <a:t>(Inputs)</a:t>
            </a:r>
            <a:endParaRPr b="1"/>
          </a:p>
        </p:txBody>
      </p:sp>
      <p:sp>
        <p:nvSpPr>
          <p:cNvPr id="56" name="Google Shape;56;p13"/>
          <p:cNvSpPr/>
          <p:nvPr/>
        </p:nvSpPr>
        <p:spPr>
          <a:xfrm>
            <a:off x="3679800" y="336975"/>
            <a:ext cx="1839900" cy="672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/>
              <a:t>Processo</a:t>
            </a:r>
            <a:endParaRPr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/>
              <a:t>(Process)</a:t>
            </a:r>
            <a:endParaRPr b="1"/>
          </a:p>
        </p:txBody>
      </p:sp>
      <p:sp>
        <p:nvSpPr>
          <p:cNvPr id="57" name="Google Shape;57;p13"/>
          <p:cNvSpPr/>
          <p:nvPr/>
        </p:nvSpPr>
        <p:spPr>
          <a:xfrm>
            <a:off x="5519700" y="336975"/>
            <a:ext cx="1839900" cy="672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/>
              <a:t>Saídas</a:t>
            </a:r>
            <a:endParaRPr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/>
              <a:t>(Outputs)</a:t>
            </a:r>
            <a:endParaRPr b="1"/>
          </a:p>
        </p:txBody>
      </p:sp>
      <p:sp>
        <p:nvSpPr>
          <p:cNvPr id="58" name="Google Shape;58;p13"/>
          <p:cNvSpPr/>
          <p:nvPr/>
        </p:nvSpPr>
        <p:spPr>
          <a:xfrm>
            <a:off x="7359600" y="336975"/>
            <a:ext cx="1784400" cy="6720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/>
              <a:t>Clientes</a:t>
            </a:r>
            <a:endParaRPr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/>
              <a:t>(Customers)</a:t>
            </a:r>
            <a:endParaRPr b="1"/>
          </a:p>
        </p:txBody>
      </p:sp>
      <p:cxnSp>
        <p:nvCxnSpPr>
          <p:cNvPr id="59" name="Google Shape;59;p13"/>
          <p:cNvCxnSpPr/>
          <p:nvPr/>
        </p:nvCxnSpPr>
        <p:spPr>
          <a:xfrm>
            <a:off x="1844150" y="1018025"/>
            <a:ext cx="13200" cy="4165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" name="Google Shape;60;p13"/>
          <p:cNvCxnSpPr/>
          <p:nvPr/>
        </p:nvCxnSpPr>
        <p:spPr>
          <a:xfrm flipH="1">
            <a:off x="3682450" y="1044575"/>
            <a:ext cx="6600" cy="4112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" name="Google Shape;61;p13"/>
          <p:cNvCxnSpPr/>
          <p:nvPr/>
        </p:nvCxnSpPr>
        <p:spPr>
          <a:xfrm flipH="1">
            <a:off x="5525150" y="991675"/>
            <a:ext cx="1800" cy="4165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2" name="Google Shape;62;p13"/>
          <p:cNvCxnSpPr/>
          <p:nvPr/>
        </p:nvCxnSpPr>
        <p:spPr>
          <a:xfrm flipH="1">
            <a:off x="7336200" y="974675"/>
            <a:ext cx="23400" cy="4251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3" name="Google Shape;63;p13"/>
          <p:cNvCxnSpPr/>
          <p:nvPr/>
        </p:nvCxnSpPr>
        <p:spPr>
          <a:xfrm>
            <a:off x="10200" y="1958063"/>
            <a:ext cx="9123600" cy="26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4" name="Google Shape;64;p13"/>
          <p:cNvCxnSpPr/>
          <p:nvPr/>
        </p:nvCxnSpPr>
        <p:spPr>
          <a:xfrm>
            <a:off x="37950" y="2933538"/>
            <a:ext cx="9123600" cy="26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5" name="Google Shape;65;p13"/>
          <p:cNvCxnSpPr/>
          <p:nvPr/>
        </p:nvCxnSpPr>
        <p:spPr>
          <a:xfrm>
            <a:off x="10200" y="4086375"/>
            <a:ext cx="9123600" cy="26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6" name="Google Shape;66;p13"/>
          <p:cNvSpPr/>
          <p:nvPr/>
        </p:nvSpPr>
        <p:spPr>
          <a:xfrm>
            <a:off x="0" y="975"/>
            <a:ext cx="9144000" cy="336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700" b="1" dirty="0"/>
              <a:t>Nome do Processo </a:t>
            </a:r>
            <a:endParaRPr sz="17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D5970E-253D-CDEF-B80D-B61927BDE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3874"/>
              </p:ext>
            </p:extLst>
          </p:nvPr>
        </p:nvGraphicFramePr>
        <p:xfrm>
          <a:off x="0" y="336976"/>
          <a:ext cx="9133800" cy="480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760">
                  <a:extLst>
                    <a:ext uri="{9D8B030D-6E8A-4147-A177-3AD203B41FA5}">
                      <a16:colId xmlns:a16="http://schemas.microsoft.com/office/drawing/2014/main" val="231135116"/>
                    </a:ext>
                  </a:extLst>
                </a:gridCol>
                <a:gridCol w="1826760">
                  <a:extLst>
                    <a:ext uri="{9D8B030D-6E8A-4147-A177-3AD203B41FA5}">
                      <a16:colId xmlns:a16="http://schemas.microsoft.com/office/drawing/2014/main" val="3242564215"/>
                    </a:ext>
                  </a:extLst>
                </a:gridCol>
                <a:gridCol w="1826760">
                  <a:extLst>
                    <a:ext uri="{9D8B030D-6E8A-4147-A177-3AD203B41FA5}">
                      <a16:colId xmlns:a16="http://schemas.microsoft.com/office/drawing/2014/main" val="1692467530"/>
                    </a:ext>
                  </a:extLst>
                </a:gridCol>
                <a:gridCol w="1826760">
                  <a:extLst>
                    <a:ext uri="{9D8B030D-6E8A-4147-A177-3AD203B41FA5}">
                      <a16:colId xmlns:a16="http://schemas.microsoft.com/office/drawing/2014/main" val="3989244348"/>
                    </a:ext>
                  </a:extLst>
                </a:gridCol>
                <a:gridCol w="1826760">
                  <a:extLst>
                    <a:ext uri="{9D8B030D-6E8A-4147-A177-3AD203B41FA5}">
                      <a16:colId xmlns:a16="http://schemas.microsoft.com/office/drawing/2014/main" val="934013456"/>
                    </a:ext>
                  </a:extLst>
                </a:gridCol>
              </a:tblGrid>
              <a:tr h="612827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dirty="0" err="1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Fornecedores</a:t>
                      </a:r>
                      <a:r>
                        <a:rPr lang="en-US" sz="1400" b="1" i="0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 (Suppliers)</a:t>
                      </a:r>
                      <a:endParaRPr lang="en-US" sz="1400" b="0" i="0" dirty="0">
                        <a:solidFill>
                          <a:srgbClr val="1B1C1D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Entradas</a:t>
                      </a:r>
                    </a:p>
                    <a:p>
                      <a:pPr algn="ctr" rtl="0"/>
                      <a:r>
                        <a:rPr lang="en-US" sz="1400" b="1" i="0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(Inputs)</a:t>
                      </a:r>
                      <a:endParaRPr lang="en-US" sz="1400" b="0" i="0" dirty="0">
                        <a:solidFill>
                          <a:srgbClr val="1B1C1D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dirty="0" err="1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Processo</a:t>
                      </a:r>
                      <a:r>
                        <a:rPr lang="en-US" sz="1400" b="1" i="0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 (Process)</a:t>
                      </a:r>
                      <a:endParaRPr lang="en-US" sz="1400" b="0" i="0" dirty="0">
                        <a:solidFill>
                          <a:srgbClr val="1B1C1D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dirty="0" err="1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Saídas</a:t>
                      </a:r>
                      <a:endParaRPr lang="en-US" sz="1400" b="1" i="0" dirty="0">
                        <a:solidFill>
                          <a:srgbClr val="1B1C1D"/>
                        </a:solidFill>
                        <a:effectLst/>
                        <a:latin typeface="+mj-lt"/>
                      </a:endParaRPr>
                    </a:p>
                    <a:p>
                      <a:pPr algn="ctr" rtl="0"/>
                      <a:r>
                        <a:rPr lang="en-US" sz="1400" b="1" i="0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(Outputs)</a:t>
                      </a:r>
                      <a:endParaRPr lang="en-US" sz="1400" b="0" i="0" dirty="0">
                        <a:solidFill>
                          <a:srgbClr val="1B1C1D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i="0" dirty="0" err="1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Clientes</a:t>
                      </a:r>
                      <a:r>
                        <a:rPr lang="en-US" sz="1400" b="1" i="0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 (Customers)</a:t>
                      </a:r>
                      <a:endParaRPr lang="en-US" sz="1400" b="0" i="0" dirty="0">
                        <a:solidFill>
                          <a:srgbClr val="1B1C1D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912852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rtl="0"/>
                      <a:r>
                        <a:rPr lang="pt-BR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Servidores (IFPE e outros órgãos)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Demandas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informais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contato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direto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)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Recebimento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de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demandas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Avaliações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de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saúde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ocupacional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Servidores (IFPE e outros órgãos) 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266467144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Setores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solicitantes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Demandas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formais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via SEI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Acompanhamento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de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processos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100" b="0" i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Agendas e marcação de consultas criadas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Profissionais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do SIASS 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717178946"/>
                  </a:ext>
                </a:extLst>
              </a:tr>
              <a:tr h="582907"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SIASS (equipe)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Agendas dos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servidores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Gestão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de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informações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Comunicação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proativa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(via chatbot)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Órgãos externos (PF, PRF, IBAMA, FUNAI, etc.) 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55810571"/>
                  </a:ext>
                </a:extLst>
              </a:tr>
              <a:tr h="582907"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Órgãos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externos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(SEI)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100" b="0" i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Histórico de processos sob tutela do SIASS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Geração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de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métricas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Informações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  <a:r>
                        <a:rPr lang="en-US" sz="1100" b="0" i="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geridas</a:t>
                      </a:r>
                      <a:r>
                        <a:rPr lang="en-US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do SIASS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endParaRPr lang="en-US" sz="1100" b="0" i="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760025105"/>
                  </a:ext>
                </a:extLst>
              </a:tr>
              <a:tr h="582907">
                <a:tc>
                  <a:txBody>
                    <a:bodyPr/>
                    <a:lstStyle/>
                    <a:p>
                      <a:pPr rtl="0"/>
                      <a:endParaRPr lang="en-US" sz="1100" b="0" i="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100" b="0" i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Informações de contato dos servidores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endParaRPr lang="en-US" sz="1100" b="0" i="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100" b="0" i="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Métricas do time do SIASS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endParaRPr lang="en-US" sz="1100" b="0" i="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969010691"/>
                  </a:ext>
                </a:extLst>
              </a:tr>
              <a:tr h="896782">
                <a:tc>
                  <a:txBody>
                    <a:bodyPr/>
                    <a:lstStyle/>
                    <a:p>
                      <a:pPr rtl="0"/>
                      <a:endParaRPr lang="en-US" sz="1100" b="0" i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100" b="0" i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Dados de saúde pré-existentes (com consentimento)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endParaRPr lang="en-US" sz="1100" b="0" i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100" b="0" i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Relatórios de atendimentos, formulários preenchidos, status de solicitações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endParaRPr lang="en-US" sz="1100" b="0" i="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086786772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rtl="0"/>
                      <a:endParaRPr lang="en-US" sz="1100" b="0" i="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b="0" i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Requisições de outros setores 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endParaRPr lang="en-US" sz="1100" b="0" i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endParaRPr lang="en-US" sz="1100" b="0" i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rtl="0"/>
                      <a:endParaRPr lang="en-US" sz="1100" b="0" i="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2279546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168</Words>
  <Application>Microsoft Office PowerPoint</Application>
  <PresentationFormat>On-screen Show (16:9)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Google Sans Text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Oliveira, Jessica R.</cp:lastModifiedBy>
  <cp:revision>2</cp:revision>
  <dcterms:modified xsi:type="dcterms:W3CDTF">2025-05-30T02:27:07Z</dcterms:modified>
</cp:coreProperties>
</file>