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8288000" cy="10287000"/>
  <p:notesSz cx="6858000" cy="9144000"/>
  <p:embeddedFontLst>
    <p:embeddedFont>
      <p:font typeface="Arimo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lacial Indifference" panose="020B0604020202020204" charset="0"/>
      <p:regular r:id="rId15"/>
    </p:embeddedFont>
    <p:embeddedFont>
      <p:font typeface="Glacial Indifference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87612"/>
            <a:ext cx="5208785" cy="10462224"/>
          </a:xfrm>
          <a:prstGeom prst="rect">
            <a:avLst/>
          </a:prstGeom>
          <a:solidFill>
            <a:srgbClr val="348DDB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604392" y="4669197"/>
            <a:ext cx="4589103" cy="458910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803339" y="1066800"/>
            <a:ext cx="10455961" cy="4331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338"/>
              </a:lnSpc>
            </a:pPr>
            <a:r>
              <a:rPr lang="en-US" sz="9774" spc="-97">
                <a:solidFill>
                  <a:srgbClr val="348DDB"/>
                </a:solidFill>
                <a:latin typeface="League Spartan Italics"/>
              </a:rPr>
              <a:t>Implementación de un grafo y una aplicación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-186740" y="2253666"/>
            <a:ext cx="3305911" cy="855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34"/>
              </a:lnSpc>
            </a:pPr>
            <a:r>
              <a:rPr lang="en-US" sz="2900" spc="319">
                <a:solidFill>
                  <a:srgbClr val="FFFFFF"/>
                </a:solidFill>
                <a:latin typeface="Glacial Indifference Bold"/>
              </a:rPr>
              <a:t>ALGORITMO DE DIJKSTRA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675105" y="5880172"/>
            <a:ext cx="6584195" cy="1651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59"/>
              </a:lnSpc>
            </a:pPr>
            <a:r>
              <a:rPr lang="en-US" sz="2750" spc="192">
                <a:solidFill>
                  <a:srgbClr val="348DDB"/>
                </a:solidFill>
                <a:latin typeface="Glacial Indifference"/>
              </a:rPr>
              <a:t>Integrantes:</a:t>
            </a:r>
          </a:p>
          <a:p>
            <a:pPr algn="r">
              <a:lnSpc>
                <a:spcPts val="3159"/>
              </a:lnSpc>
            </a:pPr>
            <a:r>
              <a:rPr lang="en-US" sz="2750" spc="192">
                <a:solidFill>
                  <a:srgbClr val="348DDB"/>
                </a:solidFill>
                <a:latin typeface="Glacial Indifference"/>
              </a:rPr>
              <a:t>Cab Monteleónn Andry Misael</a:t>
            </a:r>
          </a:p>
          <a:p>
            <a:pPr algn="r">
              <a:lnSpc>
                <a:spcPts val="3159"/>
              </a:lnSpc>
            </a:pPr>
            <a:r>
              <a:rPr lang="en-US" sz="2750" spc="192">
                <a:solidFill>
                  <a:srgbClr val="348DDB"/>
                </a:solidFill>
                <a:latin typeface="Glacial Indifference"/>
              </a:rPr>
              <a:t>Hernández Dzul Pedro David</a:t>
            </a:r>
          </a:p>
          <a:p>
            <a:pPr algn="r">
              <a:lnSpc>
                <a:spcPts val="3449"/>
              </a:lnSpc>
            </a:pPr>
            <a:r>
              <a:rPr lang="en-US" sz="3000" spc="210">
                <a:solidFill>
                  <a:srgbClr val="348DDB"/>
                </a:solidFill>
                <a:latin typeface="Glacial Indifference"/>
              </a:rPr>
              <a:t>Hernández Romero Aldo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517929" y="-87612"/>
            <a:ext cx="6791404" cy="10462224"/>
          </a:xfrm>
          <a:prstGeom prst="rect">
            <a:avLst/>
          </a:prstGeom>
          <a:solidFill>
            <a:srgbClr val="1E3653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9680860" cy="2962034"/>
            <a:chOff x="0" y="0"/>
            <a:chExt cx="12907813" cy="3949379"/>
          </a:xfrm>
        </p:grpSpPr>
        <p:sp>
          <p:nvSpPr>
            <p:cNvPr id="4" name="AutoShape 4"/>
            <p:cNvSpPr/>
            <p:nvPr/>
          </p:nvSpPr>
          <p:spPr>
            <a:xfrm>
              <a:off x="0" y="3904182"/>
              <a:ext cx="12637474" cy="45197"/>
            </a:xfrm>
            <a:prstGeom prst="rect">
              <a:avLst/>
            </a:prstGeom>
            <a:solidFill>
              <a:srgbClr val="1E365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23825"/>
              <a:ext cx="12907813" cy="3063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46"/>
                </a:lnSpc>
              </a:pPr>
              <a:r>
                <a:rPr lang="en-US" sz="6676" spc="734">
                  <a:solidFill>
                    <a:srgbClr val="1E3653"/>
                  </a:solidFill>
                  <a:latin typeface="League Spartan Italics"/>
                </a:rPr>
                <a:t>¿QUÉ SON LOS GRAFOS?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755433" y="611268"/>
            <a:ext cx="5143500" cy="5143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755768" y="5754768"/>
            <a:ext cx="3503532" cy="3503532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4113277"/>
            <a:ext cx="9453205" cy="4672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76"/>
              </a:lnSpc>
            </a:pPr>
            <a:r>
              <a:rPr lang="en-US" sz="3200" spc="224">
                <a:solidFill>
                  <a:srgbClr val="FFFFFF"/>
                </a:solidFill>
                <a:latin typeface="Glacial Indifference"/>
              </a:rPr>
              <a:t>Un grafo es una composición de un conjunto de objetos conocidos como nodos que se relacionan con otros nodos a través de un conjunto de conexiones conocidas como aristas.</a:t>
            </a:r>
          </a:p>
          <a:p>
            <a:pPr algn="just">
              <a:lnSpc>
                <a:spcPts val="3680"/>
              </a:lnSpc>
            </a:pPr>
            <a:r>
              <a:rPr lang="en-US" sz="3200" spc="224">
                <a:solidFill>
                  <a:srgbClr val="FFFFFF"/>
                </a:solidFill>
                <a:latin typeface="Glacial Indifference"/>
              </a:rPr>
              <a:t>De los cuales algunos de ellos están conectados por unas líneas y si estas líneas son flechas, hablaremos de grafo dirigido, mientras que si son simples líneas estamos ante un grafo no dirigido.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186526"/>
            <a:ext cx="6706621" cy="10660052"/>
          </a:xfrm>
          <a:prstGeom prst="rect">
            <a:avLst/>
          </a:prstGeom>
          <a:solidFill>
            <a:srgbClr val="1E3653"/>
          </a:solidFill>
        </p:spPr>
      </p:sp>
      <p:grpSp>
        <p:nvGrpSpPr>
          <p:cNvPr id="3" name="Group 3"/>
          <p:cNvGrpSpPr/>
          <p:nvPr/>
        </p:nvGrpSpPr>
        <p:grpSpPr>
          <a:xfrm>
            <a:off x="7578440" y="666843"/>
            <a:ext cx="9680860" cy="2962034"/>
            <a:chOff x="0" y="0"/>
            <a:chExt cx="12907813" cy="3949379"/>
          </a:xfrm>
        </p:grpSpPr>
        <p:sp>
          <p:nvSpPr>
            <p:cNvPr id="4" name="AutoShape 4"/>
            <p:cNvSpPr/>
            <p:nvPr/>
          </p:nvSpPr>
          <p:spPr>
            <a:xfrm>
              <a:off x="0" y="3904182"/>
              <a:ext cx="12637474" cy="45197"/>
            </a:xfrm>
            <a:prstGeom prst="rect">
              <a:avLst/>
            </a:prstGeom>
            <a:solidFill>
              <a:srgbClr val="1E365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23825"/>
              <a:ext cx="12907813" cy="3063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46"/>
                </a:lnSpc>
              </a:pPr>
              <a:r>
                <a:rPr lang="en-US" sz="6676" spc="734">
                  <a:solidFill>
                    <a:srgbClr val="1E3653"/>
                  </a:solidFill>
                  <a:latin typeface="League Spartan Italics"/>
                </a:rPr>
                <a:t>UTILIDAD EN PROGRAMACIÓN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94769" y="666843"/>
            <a:ext cx="3917083" cy="3917083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4764854"/>
            <a:ext cx="4782955" cy="4782955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7578440" y="3793589"/>
            <a:ext cx="9531536" cy="6131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07"/>
              </a:lnSpc>
            </a:pP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Gracias a los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grafos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se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pueden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resolver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ciertos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problemas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como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por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ejemplo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la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síntesis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de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circuitos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secuenciales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,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contadores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o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sistemas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de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apertura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. Se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utiliza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para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diferentes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áreas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por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ejemplo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,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Dibujo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computacional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,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en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toda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las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áreas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de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Ingeniería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.</a:t>
            </a:r>
          </a:p>
          <a:p>
            <a:pPr algn="just">
              <a:lnSpc>
                <a:spcPts val="3707"/>
              </a:lnSpc>
            </a:pP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Los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grafos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se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utilizan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también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para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modelar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trayectos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como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el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de una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línea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de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autobús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a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través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de las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calles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de una ciudad,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en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el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que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podemos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obtener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caminos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óptimos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para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el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trayecto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aplicando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diversos</a:t>
            </a:r>
            <a:r>
              <a:rPr lang="en-US" sz="3226" spc="225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226" spc="225" dirty="0" err="1">
                <a:solidFill>
                  <a:srgbClr val="FFFFFF"/>
                </a:solidFill>
                <a:latin typeface="Glacial Indifference"/>
              </a:rPr>
              <a:t>algoritmos</a:t>
            </a:r>
            <a:endParaRPr lang="en-US" sz="3226" spc="225" dirty="0">
              <a:solidFill>
                <a:srgbClr val="FFFFFF"/>
              </a:solidFill>
              <a:latin typeface="Glacial Indifference"/>
            </a:endParaRPr>
          </a:p>
          <a:p>
            <a:pPr algn="just">
              <a:lnSpc>
                <a:spcPts val="3710"/>
              </a:lnSpc>
            </a:pPr>
            <a:endParaRPr lang="en-US" sz="1209" spc="84" dirty="0">
              <a:solidFill>
                <a:srgbClr val="FFFFFF"/>
              </a:solidFill>
              <a:latin typeface="Arim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079215" y="-87612"/>
            <a:ext cx="5208785" cy="10462224"/>
          </a:xfrm>
          <a:prstGeom prst="rect">
            <a:avLst/>
          </a:prstGeom>
          <a:solidFill>
            <a:srgbClr val="1E3653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0611535" cy="2950011"/>
            <a:chOff x="0" y="0"/>
            <a:chExt cx="14148713" cy="3933348"/>
          </a:xfrm>
        </p:grpSpPr>
        <p:sp>
          <p:nvSpPr>
            <p:cNvPr id="4" name="AutoShape 4"/>
            <p:cNvSpPr/>
            <p:nvPr/>
          </p:nvSpPr>
          <p:spPr>
            <a:xfrm>
              <a:off x="0" y="3888160"/>
              <a:ext cx="14142197" cy="45188"/>
            </a:xfrm>
            <a:prstGeom prst="rect">
              <a:avLst/>
            </a:prstGeom>
            <a:solidFill>
              <a:srgbClr val="1E365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42875"/>
              <a:ext cx="14148713" cy="3444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sz="7500" spc="825">
                  <a:solidFill>
                    <a:srgbClr val="1E3653"/>
                  </a:solidFill>
                  <a:latin typeface="League Spartan Italics"/>
                </a:rPr>
                <a:t>ALGORITMO DE DIJKSTRA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5400000">
            <a:off x="11695762" y="3207582"/>
            <a:ext cx="7975692" cy="387183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4056429"/>
            <a:ext cx="10738572" cy="571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El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algoritmo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de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dijkstra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determina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la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ruta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más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corta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desde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un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nodo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origen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hacia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los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demás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nodos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para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ello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es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requerido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como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entrada un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grafo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cuyas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aristas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posean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pesos.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Algunas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consideraciones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:</a:t>
            </a:r>
          </a:p>
          <a:p>
            <a:pPr marL="647700" lvl="1" indent="-323850">
              <a:lnSpc>
                <a:spcPts val="4500"/>
              </a:lnSpc>
              <a:buFont typeface="Arial"/>
              <a:buChar char="•"/>
            </a:pP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Si los pesos de mis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aristas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son de valor 1,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entonces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bastará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con usar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el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algoritmo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de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búsqueda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por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anchura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en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un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grafo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</a:t>
            </a:r>
          </a:p>
          <a:p>
            <a:pPr marL="647700" lvl="1" indent="-323850">
              <a:lnSpc>
                <a:spcPts val="4500"/>
              </a:lnSpc>
              <a:buFont typeface="Arial"/>
              <a:buChar char="•"/>
            </a:pP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Si los pesos de mis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aristas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son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negativos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no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puedo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usar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el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algoritmo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de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dijsktra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, para pesos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negativos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tenemos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otro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algoritmo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llamado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Algoritmo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 de </a:t>
            </a:r>
            <a:r>
              <a:rPr lang="en-US" sz="3000" spc="30" dirty="0" err="1">
                <a:solidFill>
                  <a:srgbClr val="FFFFFF"/>
                </a:solidFill>
                <a:latin typeface="Glacial Indifference"/>
              </a:rPr>
              <a:t>Bellmand</a:t>
            </a:r>
            <a:r>
              <a:rPr lang="en-US" sz="3000" spc="30" dirty="0">
                <a:solidFill>
                  <a:srgbClr val="FFFFFF"/>
                </a:solidFill>
                <a:latin typeface="Glacial Indifference"/>
              </a:rPr>
              <a:t>-Ford.</a:t>
            </a:r>
          </a:p>
          <a:p>
            <a:pPr>
              <a:lnSpc>
                <a:spcPts val="4500"/>
              </a:lnSpc>
            </a:pPr>
            <a:endParaRPr lang="en-US" sz="1200" spc="12" dirty="0">
              <a:solidFill>
                <a:srgbClr val="FFFFFF"/>
              </a:solidFill>
              <a:latin typeface="Arim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1DCFE4FD-0449-47D2-B582-774F77546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429154"/>
            <a:ext cx="13487400" cy="9428692"/>
          </a:xfrm>
          <a:prstGeom prst="rect">
            <a:avLst/>
          </a:prstGeom>
        </p:spPr>
      </p:pic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12BBD1DE-38CD-48B7-A5CE-81D5938EC128}"/>
              </a:ext>
            </a:extLst>
          </p:cNvPr>
          <p:cNvSpPr/>
          <p:nvPr/>
        </p:nvSpPr>
        <p:spPr>
          <a:xfrm rot="16200000" flipV="1">
            <a:off x="5090159" y="6301740"/>
            <a:ext cx="2400300" cy="838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A9F5D0F-B07B-4BA0-B729-521E0347AC10}"/>
              </a:ext>
            </a:extLst>
          </p:cNvPr>
          <p:cNvSpPr txBox="1"/>
          <p:nvPr/>
        </p:nvSpPr>
        <p:spPr>
          <a:xfrm>
            <a:off x="5871605" y="64389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8760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186526"/>
            <a:ext cx="6706621" cy="10660052"/>
          </a:xfrm>
          <a:prstGeom prst="rect">
            <a:avLst/>
          </a:prstGeom>
          <a:solidFill>
            <a:srgbClr val="1E3653"/>
          </a:solidFill>
        </p:spPr>
      </p:sp>
      <p:grpSp>
        <p:nvGrpSpPr>
          <p:cNvPr id="3" name="Group 3"/>
          <p:cNvGrpSpPr/>
          <p:nvPr/>
        </p:nvGrpSpPr>
        <p:grpSpPr>
          <a:xfrm>
            <a:off x="7578440" y="666843"/>
            <a:ext cx="9680860" cy="2962034"/>
            <a:chOff x="0" y="0"/>
            <a:chExt cx="12907813" cy="3949379"/>
          </a:xfrm>
        </p:grpSpPr>
        <p:sp>
          <p:nvSpPr>
            <p:cNvPr id="4" name="AutoShape 4"/>
            <p:cNvSpPr/>
            <p:nvPr/>
          </p:nvSpPr>
          <p:spPr>
            <a:xfrm>
              <a:off x="0" y="3904182"/>
              <a:ext cx="12637474" cy="45197"/>
            </a:xfrm>
            <a:prstGeom prst="rect">
              <a:avLst/>
            </a:prstGeom>
            <a:solidFill>
              <a:srgbClr val="1E365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23825"/>
              <a:ext cx="12907813" cy="3063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46"/>
                </a:lnSpc>
              </a:pPr>
              <a:r>
                <a:rPr lang="en-US" sz="6676" spc="734">
                  <a:solidFill>
                    <a:srgbClr val="1E3653"/>
                  </a:solidFill>
                  <a:latin typeface="League Spartan Italics"/>
                </a:rPr>
                <a:t>CONCLUSIONES DEL PROYECTO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4279" y="2328464"/>
            <a:ext cx="5778062" cy="57780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186526"/>
            <a:ext cx="6706621" cy="10660052"/>
          </a:xfrm>
          <a:prstGeom prst="rect">
            <a:avLst/>
          </a:prstGeom>
          <a:solidFill>
            <a:srgbClr val="1E3653"/>
          </a:solidFill>
        </p:spPr>
      </p:sp>
      <p:grpSp>
        <p:nvGrpSpPr>
          <p:cNvPr id="3" name="Group 3"/>
          <p:cNvGrpSpPr/>
          <p:nvPr/>
        </p:nvGrpSpPr>
        <p:grpSpPr>
          <a:xfrm>
            <a:off x="7578440" y="666843"/>
            <a:ext cx="9680860" cy="2962034"/>
            <a:chOff x="0" y="0"/>
            <a:chExt cx="12907813" cy="3949379"/>
          </a:xfrm>
        </p:grpSpPr>
        <p:sp>
          <p:nvSpPr>
            <p:cNvPr id="4" name="AutoShape 4"/>
            <p:cNvSpPr/>
            <p:nvPr/>
          </p:nvSpPr>
          <p:spPr>
            <a:xfrm>
              <a:off x="0" y="3904182"/>
              <a:ext cx="12637474" cy="45197"/>
            </a:xfrm>
            <a:prstGeom prst="rect">
              <a:avLst/>
            </a:prstGeom>
            <a:solidFill>
              <a:srgbClr val="1E365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23825"/>
              <a:ext cx="12907813" cy="3063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346"/>
                </a:lnSpc>
              </a:pPr>
              <a:r>
                <a:rPr lang="en-US" sz="6676" spc="734">
                  <a:solidFill>
                    <a:srgbClr val="1E3653"/>
                  </a:solidFill>
                  <a:latin typeface="League Spartan Italics"/>
                </a:rPr>
                <a:t>CONCLUSIONES DEL CURSO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4279" y="2328464"/>
            <a:ext cx="5778062" cy="57780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58265" y="0"/>
            <a:ext cx="18604529" cy="3905657"/>
          </a:xfrm>
          <a:prstGeom prst="rect">
            <a:avLst/>
          </a:prstGeom>
          <a:solidFill>
            <a:srgbClr val="1E3653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1236104"/>
            <a:ext cx="16230600" cy="1433449"/>
            <a:chOff x="0" y="0"/>
            <a:chExt cx="21640800" cy="1911265"/>
          </a:xfrm>
        </p:grpSpPr>
        <p:sp>
          <p:nvSpPr>
            <p:cNvPr id="4" name="TextBox 4"/>
            <p:cNvSpPr txBox="1"/>
            <p:nvPr/>
          </p:nvSpPr>
          <p:spPr>
            <a:xfrm>
              <a:off x="0" y="-142875"/>
              <a:ext cx="21571953" cy="1666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sz="7500" spc="825">
                  <a:solidFill>
                    <a:srgbClr val="348DDB"/>
                  </a:solidFill>
                  <a:latin typeface="League Spartan Italics"/>
                </a:rPr>
                <a:t>BIBLIOGRAFÍAS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1866076"/>
              <a:ext cx="21640800" cy="45188"/>
            </a:xfrm>
            <a:prstGeom prst="rect">
              <a:avLst/>
            </a:prstGeom>
            <a:solidFill>
              <a:srgbClr val="348DDB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732774" y="6731774"/>
            <a:ext cx="3555226" cy="355522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4103752"/>
            <a:ext cx="16406822" cy="1424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10"/>
              </a:lnSpc>
            </a:pPr>
            <a:r>
              <a:rPr lang="en-US" sz="3226" spc="225">
                <a:solidFill>
                  <a:srgbClr val="FFFFFF"/>
                </a:solidFill>
                <a:latin typeface="Glacial Indifference"/>
              </a:rPr>
              <a:t>Algorithms and More(2012) ALGORITMO DE DIJKSTRA Obtenido de: https://jariasf.wordpress.com/2012/03/19/camino-mas-corto-algoritmo-de-dijkstra/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741681"/>
            <a:ext cx="16406822" cy="1424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10"/>
              </a:lnSpc>
            </a:pPr>
            <a:r>
              <a:rPr lang="en-US" sz="3226" spc="225">
                <a:solidFill>
                  <a:srgbClr val="FFFFFF"/>
                </a:solidFill>
                <a:latin typeface="Glacial Indifference"/>
              </a:rPr>
              <a:t>EstructuraDatos(2016) Aplicaciones de los grafos Obtenido de: http://estructurasdedatosgrafos.blogspot.com/2016/04/aplicaciones-de-los-grafos.html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7379609"/>
            <a:ext cx="13460271" cy="1424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10"/>
              </a:lnSpc>
            </a:pPr>
            <a:r>
              <a:rPr lang="en-US" sz="3226" spc="225">
                <a:solidFill>
                  <a:srgbClr val="FFFFFF"/>
                </a:solidFill>
                <a:latin typeface="Glacial Indifference"/>
              </a:rPr>
              <a:t>DSTool(S.F.) Estructuras de Datos Obtenido de: http://www.hci.uniovi.es/Products/DSTool/grafos/grafos-queSon.html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8862339"/>
            <a:ext cx="13460271" cy="1291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65"/>
              </a:lnSpc>
            </a:pPr>
            <a:r>
              <a:rPr lang="en-US" sz="2926" spc="204">
                <a:solidFill>
                  <a:srgbClr val="FFFFFF"/>
                </a:solidFill>
                <a:latin typeface="Glacial Indifference"/>
              </a:rPr>
              <a:t>RSI(2014) Grafos y algoritmos de grafos Obtenido de: https://runestone.academy/runestone/static/pythoned/Graphs/toctree.html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380</Words>
  <Application>Microsoft Office PowerPoint</Application>
  <PresentationFormat>Personalizado</PresentationFormat>
  <Paragraphs>24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Arimo</vt:lpstr>
      <vt:lpstr>Glacial Indifference Bold</vt:lpstr>
      <vt:lpstr>League Spartan Italics</vt:lpstr>
      <vt:lpstr>Arial</vt:lpstr>
      <vt:lpstr>Glacial Indifference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un grafo y una aplicación</dc:title>
  <cp:lastModifiedBy>pedro david hernández duzul</cp:lastModifiedBy>
  <cp:revision>3</cp:revision>
  <dcterms:created xsi:type="dcterms:W3CDTF">2006-08-16T00:00:00Z</dcterms:created>
  <dcterms:modified xsi:type="dcterms:W3CDTF">2021-12-20T22:10:08Z</dcterms:modified>
  <dc:identifier>DAEzDqf1jCc</dc:identifier>
</cp:coreProperties>
</file>