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59" r:id="rId13"/>
    <p:sldId id="266" r:id="rId14"/>
    <p:sldId id="267" r:id="rId15"/>
    <p:sldId id="268" r:id="rId16"/>
    <p:sldId id="265" r:id="rId17"/>
    <p:sldId id="260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://www8.hp.com/es/es/software-solutions/loadrunner-load-testi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://www.radview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h20546.www2.hp.com/main/onlinestore/item_details.cfm?ItemID=12459&amp;sitepick=US" TargetMode="External"/><Relationship Id="rId5" Type="http://schemas.openxmlformats.org/officeDocument/2006/relationships/hyperlink" Target="http://h20546.www2.hp.com/main/schedule/course_schedule.cfm?Region=all&amp;CourseID=00011697&amp;sitepick=US" TargetMode="External"/><Relationship Id="rId4" Type="http://schemas.openxmlformats.org/officeDocument/2006/relationships/hyperlink" Target="http://h20546.www2.hp.com/main/schedule/course_schedule.cfm?Region=all&amp;CourseID=00012908&amp;sitepick=U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playlist?list=PLE057871E501D9E87" TargetMode="External"/><Relationship Id="rId4" Type="http://schemas.openxmlformats.org/officeDocument/2006/relationships/hyperlink" Target="http://www.radview.com/company/resources/#section_video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guru99.com/loadrunner-v12-tutorials.html" TargetMode="External"/><Relationship Id="rId4" Type="http://schemas.openxmlformats.org/officeDocument/2006/relationships/hyperlink" Target="http://www.softwaretestinghelp.com/hp-loadrunner-load-testing-tool-training-tutorial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softwareqatest.com/qatweb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296" y="1043189"/>
            <a:ext cx="11333408" cy="2021983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Web testing tools: </a:t>
            </a:r>
            <a:b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Load, stress and performance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9296" y="3281582"/>
            <a:ext cx="6400800" cy="170254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Desarrollo de Tecnologías Emergentes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Grupo: T8</a:t>
            </a:r>
          </a:p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Profesor: D. José Ramón Hilera González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3.Fuentes de información sobre las tecnologías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2276" y="3753072"/>
            <a:ext cx="5971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han consultado varias páginas para poder obtener mas información sobre este tipo de herramientas.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4"/>
              </a:rPr>
              <a:t>Ejemplo</a:t>
            </a:r>
            <a:endParaRPr lang="es-ES" sz="2200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92892" y="2333846"/>
            <a:ext cx="88559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3.2 Fuentes de información sobre la tecnología LoadRunner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65" y="2841677"/>
            <a:ext cx="5586605" cy="3422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20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3.Fuentes de información sobre las tecnologías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6664" y="4073556"/>
            <a:ext cx="5971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han consultado varias páginas para poder obtener mas información sobre este tipo de herramientas.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4"/>
              </a:rPr>
              <a:t>Ejemplo</a:t>
            </a:r>
            <a:endParaRPr lang="es-ES" sz="2800" dirty="0"/>
          </a:p>
        </p:txBody>
      </p:sp>
      <p:sp>
        <p:nvSpPr>
          <p:cNvPr id="2" name="1 Rectángulo"/>
          <p:cNvSpPr/>
          <p:nvPr/>
        </p:nvSpPr>
        <p:spPr>
          <a:xfrm>
            <a:off x="834720" y="2246005"/>
            <a:ext cx="8968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3.3 Fuentes de información sobre la tecnología Webload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3" y="2817092"/>
            <a:ext cx="5593661" cy="3593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96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4.Fuentes de información (Cursos no gratuitos wEblOAD)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4.Fuentes de información (Cursos no gratuitos lOADrUNNER)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77320" y="2708376"/>
            <a:ext cx="36072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Hewlett Packard (HP)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Curso impartido en Toronto, Canadá por la marca propietaria de LoadRunner. 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 curso esta destinado a LoadRunner 12.0 Essentials.</a:t>
            </a: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Duración: 5 días.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Precio: 3750 USD.</a:t>
            </a:r>
          </a:p>
          <a:p>
            <a:r>
              <a:rPr lang="es-ES" sz="1200" dirty="0">
                <a:hlinkClick r:id="rId4"/>
              </a:rPr>
              <a:t>Link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058114" y="2708376"/>
            <a:ext cx="39370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Hewlett Packard (HP)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Curso impartido en Toronto, Canadá por la marca propietaria de LoadRunner. 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 curso esta destinado a LoadRunner 11.5  Protocol Library</a:t>
            </a: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Duración: 2 días.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Precio: 1500 CAD.</a:t>
            </a:r>
          </a:p>
          <a:p>
            <a:r>
              <a:rPr lang="es-ES" sz="1200" dirty="0">
                <a:solidFill>
                  <a:schemeClr val="bg1"/>
                </a:solidFill>
                <a:latin typeface="+mj-lt"/>
                <a:hlinkClick r:id="rId5"/>
              </a:rPr>
              <a:t>Link</a:t>
            </a:r>
            <a:endParaRPr lang="es-E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07918" y="5237342"/>
            <a:ext cx="1024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Casi todos los cursos de pago de esta herramienta, son impartidos por el propio fabricante. A un coste bastante elevado como se puede ver en los 2 ejemplos superiores.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8268628" y="2673552"/>
            <a:ext cx="387257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Hewlett Packard (HP)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Curo interactivo LoadRunner 12.0 IT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Este es el curso mas completo referente a la herramienta LoadRunner. Hay 100 plazas limitadas.</a:t>
            </a: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Duración: 12 meses.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Precio: 20.000,00 USD</a:t>
            </a:r>
          </a:p>
          <a:p>
            <a:r>
              <a:rPr lang="es-ES" sz="1200" dirty="0">
                <a:hlinkClick r:id="rId6"/>
              </a:rPr>
              <a:t>Link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1096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5.Fuentes de información (Cursos gratuitos wEblOAD)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112808" y="2803584"/>
            <a:ext cx="444979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Radview.com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Curso  impartido por la pagina propietaria de la herramienta WebLoad. El curso consta de unos cuantos vídeos explicando funcionalidades básicas de la herramienta</a:t>
            </a: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Duración: 7 videos.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Precio: Gratuito.</a:t>
            </a:r>
          </a:p>
          <a:p>
            <a:r>
              <a:rPr lang="es-ES" sz="1200" dirty="0">
                <a:hlinkClick r:id="rId4"/>
              </a:rPr>
              <a:t>Link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527321" y="2792082"/>
            <a:ext cx="49915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YouTube.com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Curso  impartido en un canal de la plataforma YouTube. Es para un nivel principiante. Los vídeos son de corta duración.</a:t>
            </a: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Duración: 5 videos.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Precio: Gratuito.</a:t>
            </a:r>
          </a:p>
          <a:p>
            <a:r>
              <a:rPr lang="es-ES" sz="1200" dirty="0">
                <a:hlinkClick r:id="rId5"/>
              </a:rPr>
              <a:t>Link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1096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5.Fuentes de información (Cursos gratuitos LoadRUNNER)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02276" y="2803584"/>
            <a:ext cx="45513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SoftwareTestingHelp.com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Curso  muy completo, desde nivel básico a avanzado para aprender a manejar LoadRunner y sus diversas opciones.</a:t>
            </a: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Duración: 9 tutoriales.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Precio: Gratuito.</a:t>
            </a:r>
          </a:p>
          <a:p>
            <a:r>
              <a:rPr lang="es-ES" sz="1200" dirty="0">
                <a:hlinkClick r:id="rId4"/>
              </a:rPr>
              <a:t>Link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190597" y="2803584"/>
            <a:ext cx="41632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Guru99.com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Curso  para un nivel principiante en el que se pueden aprender lo básico para empezar con LoadRunner.</a:t>
            </a: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Duración: 7 tutoriales.</a:t>
            </a:r>
          </a:p>
          <a:p>
            <a:r>
              <a:rPr lang="es-ES" sz="1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Precio: Gratuito.</a:t>
            </a:r>
          </a:p>
          <a:p>
            <a:r>
              <a:rPr lang="es-ES" sz="1200" dirty="0">
                <a:hlinkClick r:id="rId5"/>
              </a:rPr>
              <a:t>Link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1096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6.Ayudas económicas para estudiar las tecnologías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24755" y="2675466"/>
            <a:ext cx="9942490" cy="1507067"/>
          </a:xfrm>
        </p:spPr>
        <p:txBody>
          <a:bodyPr>
            <a:normAutofit/>
          </a:bodyPr>
          <a:lstStyle/>
          <a:p>
            <a:pPr algn="ctr"/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7.Recursos para implementar las tecnologías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95820"/>
              </p:ext>
            </p:extLst>
          </p:nvPr>
        </p:nvGraphicFramePr>
        <p:xfrm>
          <a:off x="0" y="0"/>
          <a:ext cx="12191999" cy="690043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395470">
                  <a:extLst>
                    <a:ext uri="{9D8B030D-6E8A-4147-A177-3AD203B41FA5}">
                      <a16:colId xmlns:a16="http://schemas.microsoft.com/office/drawing/2014/main" val="3190198918"/>
                    </a:ext>
                  </a:extLst>
                </a:gridCol>
                <a:gridCol w="3700529">
                  <a:extLst>
                    <a:ext uri="{9D8B030D-6E8A-4147-A177-3AD203B41FA5}">
                      <a16:colId xmlns:a16="http://schemas.microsoft.com/office/drawing/2014/main" val="12440102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2855258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58853309"/>
                    </a:ext>
                  </a:extLst>
                </a:gridCol>
              </a:tblGrid>
              <a:tr h="4027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CARACTERISTICAS</a:t>
                      </a:r>
                      <a:endParaRPr lang="es-ES" sz="1300" b="1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WEBLOAD FREE EDITION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WEBLOAD ANNUAL SUSCRIPTION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WEBLOAD ENTERPRISE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3008472746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PLAZO DE LICENCIA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Ilimitada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1 año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Ilimitada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438803854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USUARIOS VIRTUALES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100-ILIMITADOS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100-ILIMITADOS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88870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NUMERO DE TESTS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783629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GENERADOR DE CARGA EN CLOUD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751223954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GENERADOR DE CARGA ON-PREMISE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Incluido-ilimitados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4279849495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DASHBOAR WEB EN TIEMPO REAL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2089243611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INTEGRACION DE PLUGINS CONTINUA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765140017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PROTOCOLOS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3438221738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MONITOREO DE INFRAESTRUCTURA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3053021126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INTEGRACION CON SELENIUM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1627215838"/>
                  </a:ext>
                </a:extLst>
              </a:tr>
              <a:tr h="7462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INTEGRACION APM(APPDYNAMICS, DYNATRACE, NEW RELIC)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832798359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INTEGRACIONES**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 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Todo incluido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/>
                </a:tc>
                <a:extLst>
                  <a:ext uri="{0D108BD9-81ED-4DB2-BD59-A6C34878D82A}">
                    <a16:rowId xmlns:a16="http://schemas.microsoft.com/office/drawing/2014/main" val="105876357"/>
                  </a:ext>
                </a:extLst>
              </a:tr>
              <a:tr h="4027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APOYO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Comunidad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Teléfono/email/chat/web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Teléfono/email/chat/web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74436"/>
                  </a:ext>
                </a:extLst>
              </a:tr>
              <a:tr h="497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</a:rPr>
                        <a:t>PRECIO</a:t>
                      </a:r>
                      <a:endParaRPr lang="es-ES" sz="1300" b="1" dirty="0">
                        <a:solidFill>
                          <a:schemeClr val="bg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Gratis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Según el número de usuarios virtuales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</a:rPr>
                        <a:t>Según el número de usuarios virtuales</a:t>
                      </a:r>
                      <a:endParaRPr lang="es-ES" sz="15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46" marR="27246" marT="0" marB="0" anchor="ctr"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589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95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/>
          <a:lstStyle/>
          <a:p>
            <a:r>
              <a:rPr lang="es-ES" sz="2500" b="1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Recursos gratuitos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500" b="1" u="sng" cap="all" dirty="0">
                <a:ln w="3175" cmpd="sng">
                  <a:noFill/>
                </a:ln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Recursos no gratuitos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08304" y="1262062"/>
            <a:ext cx="5113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Registro previo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Licencia temporal ilimitada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50 Usuarios virtuales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6079066" y="1262061"/>
            <a:ext cx="5113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Pago por uso de UV (0,58€/UV-día)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SaaS </a:t>
            </a: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 HPE Performance Center</a:t>
            </a:r>
            <a:endParaRPr lang="es-E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On-Demand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AWS (0,5-9$/hora)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Microsoft Azure (220-260€/mes)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Partners HP (España- Oneris)	</a:t>
            </a:r>
          </a:p>
        </p:txBody>
      </p:sp>
    </p:spTree>
    <p:extLst>
      <p:ext uri="{BB962C8B-B14F-4D97-AF65-F5344CB8AC3E}">
        <p14:creationId xmlns:p14="http://schemas.microsoft.com/office/powerpoint/2010/main" val="137452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86351" y="443247"/>
            <a:ext cx="6019800" cy="1143000"/>
          </a:xfrm>
        </p:spPr>
        <p:txBody>
          <a:bodyPr>
            <a:normAutofit/>
          </a:bodyPr>
          <a:lstStyle/>
          <a:p>
            <a:r>
              <a:rPr lang="es-ES" sz="3500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Índice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>
          <a:xfrm>
            <a:off x="637032" y="1586247"/>
            <a:ext cx="9563036" cy="4981977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Autores del trabajo, planificación y entrega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Descripción del tipo de tecnología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Fuentes de información sobre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Fuentes de información sobre cursos no gratuitos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Fuentes de información sobre cursos gratuitos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Ayudas económicas para estudiar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Recursos para implementar las tecnologías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Conclusiones</a:t>
            </a:r>
          </a:p>
          <a:p>
            <a:pPr marL="342900" indent="-342900">
              <a:buClrTx/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1.Autores, planificación y entrega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1092" y="2554273"/>
            <a:ext cx="6349815" cy="174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Pedro Ignacio Santiago (Coordinador)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Sandra Antoral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Bogdan Ionut Ciobanu</a:t>
            </a:r>
          </a:p>
        </p:txBody>
      </p:sp>
    </p:spTree>
    <p:extLst>
      <p:ext uri="{BB962C8B-B14F-4D97-AF65-F5344CB8AC3E}">
        <p14:creationId xmlns:p14="http://schemas.microsoft.com/office/powerpoint/2010/main" val="276446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/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1.Autores, planificación y entrega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1092" y="2554273"/>
            <a:ext cx="6349815" cy="174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Pedro Ignacio Santiago (Coordinador)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Sandra Antoral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Bogdan Ionut Ciobanu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53" y="2333846"/>
            <a:ext cx="5501691" cy="30989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927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57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57875"/>
            <a:ext cx="12192001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0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 fontScale="90000"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2.Descripcion del tipo de tecnologia: Web testing tools: </a:t>
            </a:r>
            <a:b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Load, stress and performance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2276" y="3157920"/>
            <a:ext cx="6350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Son herramientas de testing para la Web o APIs, para saber la carga que es capaz de soportar una página, su estrés y su rendimiento.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74" y="2606812"/>
            <a:ext cx="4880688" cy="3348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73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2.Descripcion del tipo de tecnologia: Loadrunner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0188" y="2333684"/>
            <a:ext cx="629454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Simula miles de usuarios al mismo tiempo usando el software de la aplicación, realiza grabaciones y posteriormente analiza el rendimiento de los componentes fundamentales de la aplicación.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Simula las actividades de los usuarios mediante la generación de mensajes entre los componentes de la aplicación o mediante la simulación de las interacciones con la interfaz de usuario como por ejemplo pulsaciones de teclas o movimientos del ratón.</a:t>
            </a:r>
          </a:p>
          <a:p>
            <a:endParaRPr lang="es-E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5" y="2486956"/>
            <a:ext cx="5455298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04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2.Descripcion del tipo de tecnologia: webload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30188" y="2885275"/>
            <a:ext cx="5970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Permite realizar pruebas de rendimiento, a través de un entorno gráfico en el cual se pueden desarrollar, grabar y editar script de pruebas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</a:p>
          <a:p>
            <a:endParaRPr lang="es-E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95" y="2333685"/>
            <a:ext cx="5769595" cy="3344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2276" y="826779"/>
            <a:ext cx="9942490" cy="1507067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3.Fuentes de información sobre las tecnologías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2751786" cy="82677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45733" y="3615549"/>
            <a:ext cx="104201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han consultado varias páginas para poder obtener mas información sobre este tipo de herramientas.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bg1"/>
                </a:solidFill>
                <a:latin typeface="Arial Rounded MT Bold" panose="020F0704030504030204" pitchFamily="34" charset="0"/>
                <a:hlinkClick r:id="rId4"/>
              </a:rPr>
              <a:t>Ejemplo</a:t>
            </a:r>
            <a:endParaRPr lang="es-ES" sz="2200" dirty="0"/>
          </a:p>
          <a:p>
            <a:endParaRPr lang="es-ES" sz="2800" dirty="0"/>
          </a:p>
        </p:txBody>
      </p:sp>
      <p:sp>
        <p:nvSpPr>
          <p:cNvPr id="2" name="1 Rectángulo"/>
          <p:cNvSpPr/>
          <p:nvPr/>
        </p:nvSpPr>
        <p:spPr>
          <a:xfrm>
            <a:off x="875909" y="2606627"/>
            <a:ext cx="89386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3.1 Fuentes de información sobre la tecnología</a:t>
            </a:r>
          </a:p>
        </p:txBody>
      </p:sp>
    </p:spTree>
    <p:extLst>
      <p:ext uri="{BB962C8B-B14F-4D97-AF65-F5344CB8AC3E}">
        <p14:creationId xmlns:p14="http://schemas.microsoft.com/office/powerpoint/2010/main" val="140220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799</Words>
  <Application>Microsoft Office PowerPoint</Application>
  <PresentationFormat>Panorámica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Arial Rounded MT Bold</vt:lpstr>
      <vt:lpstr>Calibri</vt:lpstr>
      <vt:lpstr>Century Gothic</vt:lpstr>
      <vt:lpstr>Symbol</vt:lpstr>
      <vt:lpstr>Times New Roman</vt:lpstr>
      <vt:lpstr>Wingdings 3</vt:lpstr>
      <vt:lpstr>Sector</vt:lpstr>
      <vt:lpstr>Web testing tools:  Load, stress and performance</vt:lpstr>
      <vt:lpstr>Índice</vt:lpstr>
      <vt:lpstr>1.Autores, planificación y entrega</vt:lpstr>
      <vt:lpstr>1.Autores, planificación y entrega</vt:lpstr>
      <vt:lpstr>Presentación de PowerPoint</vt:lpstr>
      <vt:lpstr>2.Descripcion del tipo de tecnologia: Web testing tools:  Load, stress and performance</vt:lpstr>
      <vt:lpstr>2.Descripcion del tipo de tecnologia: Loadrunner</vt:lpstr>
      <vt:lpstr>2.Descripcion del tipo de tecnologia: webload</vt:lpstr>
      <vt:lpstr>3.Fuentes de información sobre las tecnologías</vt:lpstr>
      <vt:lpstr>3.Fuentes de información sobre las tecnologías</vt:lpstr>
      <vt:lpstr>3.Fuentes de información sobre las tecnologías</vt:lpstr>
      <vt:lpstr>4.Fuentes de información (Cursos no gratuitos wEblOAD)</vt:lpstr>
      <vt:lpstr>4.Fuentes de información (Cursos no gratuitos lOADrUNNER)</vt:lpstr>
      <vt:lpstr>5.Fuentes de información (Cursos gratuitos wEblOAD)</vt:lpstr>
      <vt:lpstr>5.Fuentes de información (Cursos gratuitos LoadRUNNER)</vt:lpstr>
      <vt:lpstr>6.Ayudas económicas para estudiar las tecnologías</vt:lpstr>
      <vt:lpstr>7.Recursos para implementar las tecnologías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testing tools:  Load, stress and performance</dc:title>
  <dc:creator>Pedro Ignacio Santiago Pastelero</dc:creator>
  <cp:lastModifiedBy>Pedro Ignacio Santiago Pastelero</cp:lastModifiedBy>
  <cp:revision>27</cp:revision>
  <dcterms:created xsi:type="dcterms:W3CDTF">2017-03-20T09:19:27Z</dcterms:created>
  <dcterms:modified xsi:type="dcterms:W3CDTF">2017-03-20T16:36:01Z</dcterms:modified>
</cp:coreProperties>
</file>