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7" r:id="rId8"/>
    <p:sldId id="268" r:id="rId9"/>
    <p:sldId id="266" r:id="rId10"/>
    <p:sldId id="269" r:id="rId11"/>
    <p:sldId id="270" r:id="rId12"/>
    <p:sldId id="265" r:id="rId13"/>
    <p:sldId id="260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-1452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www8.hp.com/es/es/software-solutions/loadrunner-load-testi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://www.radview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oftwareqatest.com/qatweb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296" y="1043189"/>
            <a:ext cx="11333408" cy="202198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Web </a:t>
            </a:r>
            <a:r>
              <a:rPr lang="es-E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testing</a:t>
            </a: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tools</a:t>
            </a: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: 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Load, stress and performance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296" y="3281582"/>
            <a:ext cx="6400800" cy="170254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Desarrollo de Tecnologías Emergentes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Grupo: T8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Profesor: D. José Ramón Hilera González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3.Fuentes de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informacion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sobre las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tecnologias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9129" y="2647578"/>
            <a:ext cx="59715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Se han consultado varias páginas para poder obtener mas información sobre este tipo de herramientas. 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Ejemplo: </a:t>
            </a:r>
            <a:r>
              <a:rPr lang="es-ES" sz="2800" u="sng" dirty="0">
                <a:hlinkClick r:id="rId4"/>
              </a:rPr>
              <a:t>http://www8.hp.com/es/es/software-solutions/loadrunner-load-testing</a:t>
            </a:r>
            <a:r>
              <a:rPr lang="es-ES" sz="2800" u="sng" dirty="0" smtClean="0">
                <a:hlinkClick r:id="rId4"/>
              </a:rPr>
              <a:t>/</a:t>
            </a:r>
            <a:r>
              <a:rPr lang="es-ES" sz="2800" u="sng" dirty="0" smtClean="0"/>
              <a:t> </a:t>
            </a:r>
            <a:endParaRPr lang="es-ES" sz="2800" dirty="0" smtClean="0"/>
          </a:p>
        </p:txBody>
      </p:sp>
      <p:sp>
        <p:nvSpPr>
          <p:cNvPr id="2" name="1 Rectángulo"/>
          <p:cNvSpPr/>
          <p:nvPr/>
        </p:nvSpPr>
        <p:spPr>
          <a:xfrm>
            <a:off x="834720" y="2246005"/>
            <a:ext cx="9039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3.2 </a:t>
            </a:r>
            <a:r>
              <a:rPr lang="es-ES" sz="2400" b="1" dirty="0">
                <a:solidFill>
                  <a:schemeClr val="bg1"/>
                </a:solidFill>
              </a:rPr>
              <a:t>Fuentes de información sobre la </a:t>
            </a:r>
            <a:r>
              <a:rPr lang="es-ES" sz="2400" b="1" dirty="0" smtClean="0">
                <a:solidFill>
                  <a:schemeClr val="bg1"/>
                </a:solidFill>
              </a:rPr>
              <a:t>tecnología </a:t>
            </a:r>
            <a:r>
              <a:rPr lang="es-ES" sz="2400" b="1" dirty="0" err="1" smtClean="0">
                <a:solidFill>
                  <a:schemeClr val="bg1"/>
                </a:solidFill>
              </a:rPr>
              <a:t>LoadRunner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3071886"/>
            <a:ext cx="5586605" cy="342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2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3.Fuentes de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informacion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sobre las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tecnologias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9129" y="2647578"/>
            <a:ext cx="5971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Se han consultado varias páginas para poder obtener mas información sobre este tipo de herramientas. 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Ejemplo: </a:t>
            </a:r>
            <a:r>
              <a:rPr lang="es-ES" sz="2800" u="sng" dirty="0">
                <a:hlinkClick r:id="rId4"/>
              </a:rPr>
              <a:t>http://www.radview.com/</a:t>
            </a:r>
            <a:r>
              <a:rPr lang="es-ES" sz="2800" dirty="0"/>
              <a:t> </a:t>
            </a:r>
            <a:endParaRPr lang="es-ES" sz="2800" dirty="0" smtClean="0"/>
          </a:p>
        </p:txBody>
      </p:sp>
      <p:sp>
        <p:nvSpPr>
          <p:cNvPr id="2" name="1 Rectángulo"/>
          <p:cNvSpPr/>
          <p:nvPr/>
        </p:nvSpPr>
        <p:spPr>
          <a:xfrm>
            <a:off x="834720" y="2246005"/>
            <a:ext cx="8630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3.3 </a:t>
            </a:r>
            <a:r>
              <a:rPr lang="es-ES" sz="2400" b="1" dirty="0">
                <a:solidFill>
                  <a:schemeClr val="bg1"/>
                </a:solidFill>
              </a:rPr>
              <a:t>Fuentes de información sobre la </a:t>
            </a:r>
            <a:r>
              <a:rPr lang="es-ES" sz="2400" b="1" dirty="0" smtClean="0">
                <a:solidFill>
                  <a:schemeClr val="bg1"/>
                </a:solidFill>
              </a:rPr>
              <a:t>tecnología </a:t>
            </a:r>
            <a:r>
              <a:rPr lang="es-ES" sz="2400" b="1" dirty="0" err="1" smtClean="0">
                <a:solidFill>
                  <a:schemeClr val="bg1"/>
                </a:solidFill>
              </a:rPr>
              <a:t>Webload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225" y="2894283"/>
            <a:ext cx="5466560" cy="380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6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6.Ayudas económicas para estudiar las tecnologías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1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24755" y="2675466"/>
            <a:ext cx="9942490" cy="1507067"/>
          </a:xfrm>
        </p:spPr>
        <p:txBody>
          <a:bodyPr>
            <a:normAutofit/>
          </a:bodyPr>
          <a:lstStyle/>
          <a:p>
            <a:pPr algn="ctr"/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7.Recursos para implementar las tecnologías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18740"/>
              </p:ext>
            </p:extLst>
          </p:nvPr>
        </p:nvGraphicFramePr>
        <p:xfrm>
          <a:off x="0" y="0"/>
          <a:ext cx="12191999" cy="690043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95470">
                  <a:extLst>
                    <a:ext uri="{9D8B030D-6E8A-4147-A177-3AD203B41FA5}">
                      <a16:colId xmlns:a16="http://schemas.microsoft.com/office/drawing/2014/main" xmlns="" val="3190198918"/>
                    </a:ext>
                  </a:extLst>
                </a:gridCol>
                <a:gridCol w="3700529">
                  <a:extLst>
                    <a:ext uri="{9D8B030D-6E8A-4147-A177-3AD203B41FA5}">
                      <a16:colId xmlns:a16="http://schemas.microsoft.com/office/drawing/2014/main" xmlns="" val="12440102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285525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058853309"/>
                    </a:ext>
                  </a:extLst>
                </a:gridCol>
              </a:tblGrid>
              <a:tr h="402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CARACTERISTICAS</a:t>
                      </a:r>
                      <a:endParaRPr lang="es-ES" sz="13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WEBLOAD FREE EDITION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WEBLOAD ANNUAL SUSCRIPTION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WEBLOAD ENTERPRISE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3008472746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PLAZO DE LICENCIA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Ilimitada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1 año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>
                          <a:solidFill>
                            <a:schemeClr val="bg1"/>
                          </a:solidFill>
                          <a:effectLst/>
                        </a:rPr>
                        <a:t>Ilimitada</a:t>
                      </a:r>
                      <a:endParaRPr lang="es-ES" sz="15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438803854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USUARIOS VIRTUALES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>
                        <a:alpha val="1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100-ILIMITADOS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00">
                        <a:alpha val="1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100-ILIMITADOS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00">
                        <a:alpha val="1215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188870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NUMERO DE TESTS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783629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GENERADOR DE CARGA EN CLOUD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751223954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GENERADOR DE CARGA ON-PREMISE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4279849495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DASHBOAR WEB EN TIEMPO REAL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2089243611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INTEGRACION DE PLUGINS CONTINUA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765140017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PROTOCOLOS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3438221738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MONITOREO DE INFRAESTRUCTURA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3053021126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INTEGRACION CON SELENIUM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1627215838"/>
                  </a:ext>
                </a:extLst>
              </a:tr>
              <a:tr h="7462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INTEGRACION APM(APPDYNAMICS, DYNATRACE, NEW RELIC)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832798359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INTEGRACIONES**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>
                          <a:solidFill>
                            <a:schemeClr val="bg1"/>
                          </a:solidFill>
                          <a:effectLst/>
                        </a:rPr>
                        <a:t>Todo incluido </a:t>
                      </a:r>
                      <a:endParaRPr lang="es-ES" sz="15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xmlns="" val="105876357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APOYO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Comunidad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Teléfono/email/chat/web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 err="1">
                          <a:solidFill>
                            <a:schemeClr val="bg1"/>
                          </a:solidFill>
                          <a:effectLst/>
                        </a:rPr>
                        <a:t>Telefono</a:t>
                      </a: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/email/chat/web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474436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PRECIO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Gratis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Según el número de usuarios virtuales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Según el número de usuarios virtuales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589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95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/>
          <a:lstStyle/>
          <a:p>
            <a:r>
              <a:rPr lang="es-ES" sz="2500" b="1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Recursos gratuitos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500" b="1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Recursos no gratuitos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8304" y="1262062"/>
            <a:ext cx="5113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Registro previo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Licencia temporal ilimitada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50 Usuarios virtuales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079066" y="1262061"/>
            <a:ext cx="5113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Pago por uso de UV (0,58€/UV-</a:t>
            </a:r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dia</a:t>
            </a: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SaaS </a:t>
            </a: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 HPE Performance Center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On-Demand</a:t>
            </a: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AWS (0,5-9$/hora)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Microsoft </a:t>
            </a:r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Azure</a:t>
            </a: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(220-260€/mes)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Partners</a:t>
            </a: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HP (España- </a:t>
            </a:r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Oneris</a:t>
            </a: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13745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86351" y="443247"/>
            <a:ext cx="6019800" cy="1143000"/>
          </a:xfrm>
        </p:spPr>
        <p:txBody>
          <a:bodyPr>
            <a:normAutofit/>
          </a:bodyPr>
          <a:lstStyle/>
          <a:p>
            <a:r>
              <a:rPr lang="es-ES" sz="35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Índice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>
          <a:xfrm>
            <a:off x="637032" y="1586247"/>
            <a:ext cx="9563036" cy="4981977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Autores del trabajo, planificación y entrega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Descripción del tipo de tecnología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Fuentes de información sobre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Fuentes de información sobre cursos no gratuitos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Fuentes de información sobre cursos gratuitos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Ayudas económicas para estudiar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Recursos para implementar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Conclusiones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1.Autores, planificación y entrega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1092" y="2554273"/>
            <a:ext cx="6349815" cy="174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Pedro Ignacio Santiago (Coordinador)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Sandra </a:t>
            </a:r>
            <a:r>
              <a:rPr lang="es-ES" sz="25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Antoral</a:t>
            </a:r>
            <a:endParaRPr lang="es-ES" sz="2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Bogdan</a:t>
            </a: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5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Ionut</a:t>
            </a: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5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Ciobanu</a:t>
            </a:r>
            <a:endParaRPr lang="es-ES" sz="2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1.Autores, planificación y entrega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1092" y="2554273"/>
            <a:ext cx="6349815" cy="174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Pedro Ignacio Santiago (Coordinador)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Sandra </a:t>
            </a:r>
            <a:r>
              <a:rPr lang="es-ES" sz="25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Antoral</a:t>
            </a:r>
            <a:endParaRPr lang="es-ES" sz="2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Bogdan</a:t>
            </a: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5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Ionut</a:t>
            </a: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5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Ciobanu</a:t>
            </a:r>
            <a:endParaRPr lang="es-ES" sz="2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53" y="2333846"/>
            <a:ext cx="5501691" cy="3098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92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57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57875"/>
            <a:ext cx="12192001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 fontScale="90000"/>
          </a:bodyPr>
          <a:lstStyle/>
          <a:p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.Descripcion del tipo de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tecnologia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Web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testing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tools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b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Load, stress and performance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9129" y="2647578"/>
            <a:ext cx="59715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Son herramientas de </a:t>
            </a:r>
            <a:r>
              <a:rPr lang="es-ES" sz="2800" dirty="0" err="1"/>
              <a:t>testing</a:t>
            </a:r>
            <a:r>
              <a:rPr lang="es-ES" sz="2800" dirty="0"/>
              <a:t> para la </a:t>
            </a:r>
            <a:r>
              <a:rPr lang="es-ES" sz="2800" dirty="0" smtClean="0"/>
              <a:t>Web o </a:t>
            </a:r>
            <a:r>
              <a:rPr lang="es-ES" sz="2800" dirty="0" err="1" smtClean="0"/>
              <a:t>APIs</a:t>
            </a:r>
            <a:r>
              <a:rPr lang="es-ES" sz="2800" dirty="0" smtClean="0"/>
              <a:t>, </a:t>
            </a:r>
            <a:r>
              <a:rPr lang="es-ES" sz="2800" dirty="0"/>
              <a:t>para saber la carga que es capaz de soportar una página, su estrés y su </a:t>
            </a:r>
            <a:r>
              <a:rPr lang="es-ES" sz="2800" dirty="0" smtClean="0"/>
              <a:t>rendimiento.</a:t>
            </a:r>
            <a:endParaRPr lang="es-E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47" y="3219621"/>
            <a:ext cx="4880688" cy="334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.Descripcion del tipo de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tecnologia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Loadrunner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9129" y="2333685"/>
            <a:ext cx="57476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smtClean="0"/>
              <a:t>Simula </a:t>
            </a:r>
            <a:r>
              <a:rPr lang="es-ES" sz="2000" dirty="0"/>
              <a:t>miles de usuarios al mismo tiempo usando el software de la aplicación, realiza grabaciones y posteriormente analiza el rendimiento de los componentes fundamentales de la </a:t>
            </a:r>
            <a:r>
              <a:rPr lang="es-ES" sz="2000" dirty="0" smtClean="0"/>
              <a:t>aplicación.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Simula las actividades de los usuarios mediante la generación de mensajes entre los componentes de la aplicación o mediante la simulación de las interacciones con la interfaz de usuario como por ejemplo pulsaciones de teclas o movimientos del ratón.</a:t>
            </a:r>
            <a:endParaRPr lang="es-ES" sz="2000" dirty="0" smtClean="0"/>
          </a:p>
          <a:p>
            <a:endParaRPr lang="es-E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5" y="2767042"/>
            <a:ext cx="545529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04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.Descripcion del tipo de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tecnologia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webload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9129" y="2333685"/>
            <a:ext cx="5747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P</a:t>
            </a:r>
            <a:r>
              <a:rPr lang="es-ES" sz="2800" dirty="0" smtClean="0"/>
              <a:t>ermite </a:t>
            </a:r>
            <a:r>
              <a:rPr lang="es-ES" sz="2800" dirty="0"/>
              <a:t>realizar pruebas de rendimiento, a través de un entorno gráfico en el cual se pueden desarrollar, grabar y editar script de pruebas.</a:t>
            </a:r>
          </a:p>
          <a:p>
            <a:endParaRPr lang="es-E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06" y="3339053"/>
            <a:ext cx="5769595" cy="33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3.Fuentes de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informacion</a:t>
            </a:r>
            <a:r>
              <a:rPr lang="es-ES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sobre las </a:t>
            </a:r>
            <a:r>
              <a:rPr lang="es-ES" u="sng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tecnologias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9129" y="2647578"/>
            <a:ext cx="59715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Se han consultado varias páginas para poder obtener mas información sobre este tipo de herramientas. 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Ejemplo: </a:t>
            </a:r>
            <a:r>
              <a:rPr lang="es-ES" sz="2800" u="sng" dirty="0">
                <a:hlinkClick r:id="rId4"/>
              </a:rPr>
              <a:t>http://www.softwareqatest.com/qatweb1.html</a:t>
            </a:r>
            <a:r>
              <a:rPr lang="es-ES" sz="2800" dirty="0"/>
              <a:t> </a:t>
            </a:r>
            <a:r>
              <a:rPr lang="es-ES" sz="2800" dirty="0" smtClean="0"/>
              <a:t> </a:t>
            </a:r>
          </a:p>
          <a:p>
            <a:endParaRPr lang="es-ES" sz="2800" dirty="0" smtClean="0"/>
          </a:p>
        </p:txBody>
      </p:sp>
      <p:sp>
        <p:nvSpPr>
          <p:cNvPr id="2" name="1 Rectángulo"/>
          <p:cNvSpPr/>
          <p:nvPr/>
        </p:nvSpPr>
        <p:spPr>
          <a:xfrm>
            <a:off x="834720" y="2246005"/>
            <a:ext cx="7188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3.1 Fuentes de información sobre la tecnología</a:t>
            </a:r>
          </a:p>
        </p:txBody>
      </p:sp>
    </p:spTree>
    <p:extLst>
      <p:ext uri="{BB962C8B-B14F-4D97-AF65-F5344CB8AC3E}">
        <p14:creationId xmlns:p14="http://schemas.microsoft.com/office/powerpoint/2010/main" val="14022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528</Words>
  <Application>Microsoft Office PowerPoint</Application>
  <PresentationFormat>Personalizado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Sector</vt:lpstr>
      <vt:lpstr>Web testing tools:  Load, stress and performance</vt:lpstr>
      <vt:lpstr>Índice</vt:lpstr>
      <vt:lpstr>1.Autores, planificación y entrega</vt:lpstr>
      <vt:lpstr>1.Autores, planificación y entrega</vt:lpstr>
      <vt:lpstr>Presentación de PowerPoint</vt:lpstr>
      <vt:lpstr>2.Descripcion del tipo de tecnologia: Web testing tools:  Load, stress and performance</vt:lpstr>
      <vt:lpstr>2.Descripcion del tipo de tecnologia: Loadrunner</vt:lpstr>
      <vt:lpstr>2.Descripcion del tipo de tecnologia: webload</vt:lpstr>
      <vt:lpstr>3.Fuentes de informacion sobre las tecnologias</vt:lpstr>
      <vt:lpstr>3.Fuentes de informacion sobre las tecnologias</vt:lpstr>
      <vt:lpstr>3.Fuentes de informacion sobre las tecnologias</vt:lpstr>
      <vt:lpstr>6.Ayudas económicas para estudiar las tecnologías</vt:lpstr>
      <vt:lpstr>7.Recursos para implementar las tecnologías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tools:  Load, stress and performance</dc:title>
  <dc:creator>Pedro Ignacio Santiago Pastelero</dc:creator>
  <cp:lastModifiedBy>San</cp:lastModifiedBy>
  <cp:revision>15</cp:revision>
  <dcterms:created xsi:type="dcterms:W3CDTF">2017-03-20T09:19:27Z</dcterms:created>
  <dcterms:modified xsi:type="dcterms:W3CDTF">2017-03-20T13:52:36Z</dcterms:modified>
</cp:coreProperties>
</file>