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9" r:id="rId3"/>
    <p:sldId id="282" r:id="rId4"/>
    <p:sldId id="281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488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296" y="410147"/>
            <a:ext cx="11333408" cy="202198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Web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testing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tools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: 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Load, stress and performance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296" y="4582835"/>
            <a:ext cx="6400800" cy="170254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Desarrollo de Tecnologías Emergentes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Grupo: T8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Profesor: D. José Ramón Hilera González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81696" y="2121706"/>
            <a:ext cx="11333408" cy="20219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Comparativa:</a:t>
            </a:r>
          </a:p>
          <a:p>
            <a:pPr algn="ctr"/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Webload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-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loadrunner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439" y="1287403"/>
            <a:ext cx="7317601" cy="51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9186" y="1565785"/>
            <a:ext cx="8004055" cy="459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011" y="1030228"/>
            <a:ext cx="7076267" cy="563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388" y="1758620"/>
            <a:ext cx="8231373" cy="439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540" y="1117391"/>
            <a:ext cx="6920991" cy="548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3864" y="2047247"/>
            <a:ext cx="7502728" cy="367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9790" y="1712523"/>
            <a:ext cx="7828303" cy="413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850" y="907302"/>
            <a:ext cx="6790696" cy="56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415" y="1736604"/>
            <a:ext cx="7668539" cy="409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5065" y="1259906"/>
            <a:ext cx="7943670" cy="492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1462" y="1191682"/>
            <a:ext cx="8534400" cy="1507067"/>
          </a:xfrm>
        </p:spPr>
        <p:txBody>
          <a:bodyPr>
            <a:noAutofit/>
          </a:bodyPr>
          <a:lstStyle/>
          <a:p>
            <a:r>
              <a:rPr lang="es-ES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Descripcion</a:t>
            </a:r>
            <a:r>
              <a:rPr lang="es-E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de las </a:t>
            </a:r>
            <a:r>
              <a:rPr lang="es-ES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tecnologias</a:t>
            </a:r>
            <a:r>
              <a:rPr lang="es-E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br>
              <a:rPr lang="es-E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s-E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C:\Users\San\Desktop\47616i57AA3CF7C0CA7F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07" y="1833324"/>
            <a:ext cx="2943462" cy="294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n\Desktop\WebLOA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352924"/>
            <a:ext cx="5647765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0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5.1. 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Recomendación de uso 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“</a:t>
            </a:r>
            <a:r>
              <a:rPr lang="es-ES" sz="3500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Technological</a:t>
            </a:r>
            <a:r>
              <a:rPr lang="es-ES" sz="3500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s-ES" sz="3500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market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5555" y="1822387"/>
            <a:ext cx="77465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 de la situación</a:t>
            </a:r>
          </a:p>
          <a:p>
            <a:endParaRPr lang="es-ES" dirty="0" smtClean="0"/>
          </a:p>
          <a:p>
            <a:r>
              <a:rPr lang="es-ES" sz="1200" dirty="0" smtClean="0">
                <a:solidFill>
                  <a:schemeClr val="bg1"/>
                </a:solidFill>
              </a:rPr>
              <a:t>Se trata de una </a:t>
            </a:r>
            <a:r>
              <a:rPr lang="es-ES" sz="1200" dirty="0" smtClean="0">
                <a:solidFill>
                  <a:schemeClr val="bg1"/>
                </a:solidFill>
              </a:rPr>
              <a:t>tienda online </a:t>
            </a:r>
            <a:r>
              <a:rPr lang="es-ES" sz="1200" dirty="0" smtClean="0">
                <a:solidFill>
                  <a:schemeClr val="bg1"/>
                </a:solidFill>
              </a:rPr>
              <a:t>que </a:t>
            </a:r>
            <a:r>
              <a:rPr lang="es-ES" sz="1200" dirty="0" smtClean="0">
                <a:solidFill>
                  <a:schemeClr val="bg1"/>
                </a:solidFill>
              </a:rPr>
              <a:t>se dedica exclusivamente a la venta de sus productos </a:t>
            </a:r>
            <a:r>
              <a:rPr lang="es-ES" sz="1200" dirty="0" smtClean="0">
                <a:solidFill>
                  <a:schemeClr val="bg1"/>
                </a:solidFill>
              </a:rPr>
              <a:t>vía online. Sus productos son: dispositivos electrónicos y componentes y repuestos de dichos dispositivos. Cada vez mas se están dando a conocer y el número de ventas ha aumentado un 25%, por lo que necesitan y quieren someter a su tienda online a una  serie de pruebas de carga, rendimiento y estrés para ver si su tienda es capaz de soportar la cantidad de clientes nuevos que están teniendo.</a:t>
            </a:r>
          </a:p>
          <a:p>
            <a:r>
              <a:rPr lang="es-E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sz="1200" dirty="0" smtClean="0">
                <a:solidFill>
                  <a:schemeClr val="bg1"/>
                </a:solidFill>
              </a:rPr>
              <a:t>La Tienda online p</a:t>
            </a:r>
            <a:r>
              <a:rPr lang="es-ES" sz="1200" dirty="0" smtClean="0">
                <a:solidFill>
                  <a:schemeClr val="bg1"/>
                </a:solidFill>
              </a:rPr>
              <a:t>resenta </a:t>
            </a:r>
            <a:r>
              <a:rPr lang="es-ES" sz="1200" dirty="0" smtClean="0">
                <a:solidFill>
                  <a:schemeClr val="bg1"/>
                </a:solidFill>
              </a:rPr>
              <a:t>las siguientes características:</a:t>
            </a:r>
          </a:p>
          <a:p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HTML5</a:t>
            </a: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JavaScript / Java</a:t>
            </a: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MySQL</a:t>
            </a: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Sistema operativo </a:t>
            </a:r>
            <a:r>
              <a:rPr lang="es-ES" sz="1200" dirty="0" smtClean="0">
                <a:solidFill>
                  <a:schemeClr val="bg1"/>
                </a:solidFill>
              </a:rPr>
              <a:t>Windows</a:t>
            </a:r>
            <a:endParaRPr lang="es-ES" sz="1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Microfot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Dynamics</a:t>
            </a:r>
          </a:p>
          <a:p>
            <a:pPr lvl="0"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 Eclipse </a:t>
            </a:r>
            <a:r>
              <a:rPr lang="es-ES" sz="1200" dirty="0">
                <a:solidFill>
                  <a:schemeClr val="bg1"/>
                </a:solidFill>
              </a:rPr>
              <a:t>IDE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err="1" smtClean="0">
                <a:solidFill>
                  <a:schemeClr val="bg1"/>
                </a:solidFill>
              </a:rPr>
              <a:t>AppDynamics</a:t>
            </a: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RTMP</a:t>
            </a:r>
            <a:endParaRPr lang="es-ES" sz="1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RTSP/RTP</a:t>
            </a:r>
            <a:endParaRPr lang="es-ES" sz="1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Aplicación móvil (IOS / Android)</a:t>
            </a:r>
          </a:p>
          <a:p>
            <a:pPr>
              <a:buFont typeface="Arial" pitchFamily="34" charset="0"/>
              <a:buChar char="•"/>
            </a:pP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72037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42458"/>
              </p:ext>
            </p:extLst>
          </p:nvPr>
        </p:nvGraphicFramePr>
        <p:xfrm>
          <a:off x="1588426" y="1368865"/>
          <a:ext cx="6817020" cy="5265705"/>
        </p:xfrm>
        <a:graphic>
          <a:graphicData uri="http://schemas.openxmlformats.org/drawingml/2006/table">
            <a:tbl>
              <a:tblPr/>
              <a:tblGrid>
                <a:gridCol w="3181879"/>
                <a:gridCol w="1710477"/>
                <a:gridCol w="1924664"/>
              </a:tblGrid>
              <a:tr h="2088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Criterios relevantes para la decisión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Ventajas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WebLoad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Ventajas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LoadRunner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Performance Monitoring(Server-Side) – Databases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PostgreSQL</a:t>
                      </a:r>
                      <a:endParaRPr lang="es-ES" sz="1100" kern="1200" dirty="0" smtClean="0">
                        <a:solidFill>
                          <a:schemeClr val="tx1"/>
                        </a:solidFill>
                        <a:latin typeface="Arial"/>
                        <a:ea typeface="Calibri"/>
                        <a:cs typeface="+mn-cs"/>
                      </a:endParaRP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MySQL</a:t>
                      </a:r>
                      <a:endParaRPr lang="es-ES" sz="1100" kern="1200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  <a:endParaRPr lang="en-U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16">
                <a:tc>
                  <a:txBody>
                    <a:bodyPr/>
                    <a:lstStyle/>
                    <a:p>
                      <a:pPr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Multimedia (</a:t>
                      </a: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Voice</a:t>
                      </a: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 &amp; </a:t>
                      </a: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Streaming</a:t>
                      </a: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)</a:t>
                      </a: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RTMP</a:t>
                      </a: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RTSP/RTP</a:t>
                      </a:r>
                      <a:endParaRPr lang="es-ES" sz="1100" kern="1200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  <a:endParaRPr lang="en-U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0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latin typeface="Arial"/>
                          <a:ea typeface="Calibri"/>
                        </a:rPr>
                        <a:t>Support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</a:rPr>
                        <a:t> &amp;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</a:rPr>
                        <a:t>Maintenance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dirty="0" err="1">
                          <a:effectLst/>
                          <a:latin typeface="Arial"/>
                          <a:ea typeface="Calibri"/>
                        </a:rPr>
                        <a:t>Phone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  <a:endParaRPr lang="en-U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Wireless &amp; Mobile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IOS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Android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Web 2.0 &amp; Rich Internet Applications (RIA)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HTML5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3 </a:t>
                      </a:r>
                      <a:r>
                        <a:rPr lang="en-US" sz="1100" dirty="0" err="1">
                          <a:latin typeface="Arial"/>
                          <a:ea typeface="Calibri"/>
                        </a:rPr>
                        <a:t>rd</a:t>
                      </a:r>
                      <a:r>
                        <a:rPr lang="en-US" sz="1100" dirty="0">
                          <a:latin typeface="Arial"/>
                          <a:ea typeface="Calibri"/>
                        </a:rPr>
                        <a:t> Party Tools Integration/Plug-in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AppDynamics</a:t>
                      </a:r>
                      <a:endParaRPr lang="es-ES" sz="1100" kern="1200" dirty="0" smtClean="0">
                        <a:solidFill>
                          <a:schemeClr val="tx1"/>
                        </a:solidFill>
                        <a:latin typeface="Arial"/>
                        <a:ea typeface="Calibri"/>
                        <a:cs typeface="+mn-cs"/>
                      </a:endParaRP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Eclipse IDE</a:t>
                      </a:r>
                    </a:p>
                    <a:p>
                      <a:pPr marL="342900" lvl="0" indent="-342900" algn="just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Visual Studio 2010 </a:t>
                      </a: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add</a:t>
                      </a: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+mn-cs"/>
                        </a:rPr>
                        <a:t>-in</a:t>
                      </a:r>
                      <a:endParaRPr lang="es-ES" sz="1100" kern="1200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20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Scripting Language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Java</a:t>
                      </a:r>
                      <a:endParaRPr lang="es-ES" sz="1100" dirty="0" smtClean="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JavaScript</a:t>
                      </a:r>
                      <a:endParaRPr lang="en-US" sz="110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  <a:endParaRPr lang="en-U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We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b 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2.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0&amp;R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tern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10" dirty="0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pp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lic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 spc="-1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on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A)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      -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 H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/</a:t>
                      </a:r>
                      <a:r>
                        <a:rPr lang="en-US" sz="1100" spc="-5" dirty="0"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10" dirty="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 dirty="0"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      - </a:t>
                      </a:r>
                      <a:r>
                        <a:rPr lang="en-US" sz="1100" dirty="0" err="1" smtClean="0">
                          <a:latin typeface="Calibri"/>
                          <a:ea typeface="Calibri"/>
                          <a:cs typeface="Calibri"/>
                        </a:rPr>
                        <a:t>W</a:t>
                      </a:r>
                      <a:r>
                        <a:rPr lang="en-US" sz="1100" spc="5" dirty="0" err="1" smtClean="0"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100" spc="-5" dirty="0" err="1" smtClean="0">
                          <a:latin typeface="Calibri"/>
                          <a:ea typeface="Calibri"/>
                          <a:cs typeface="Calibri"/>
                        </a:rPr>
                        <a:t>b</a:t>
                      </a:r>
                      <a:r>
                        <a:rPr lang="en-US" sz="1100" dirty="0" err="1" smtClean="0">
                          <a:latin typeface="Calibri"/>
                          <a:ea typeface="Calibri"/>
                          <a:cs typeface="Calibri"/>
                        </a:rPr>
                        <a:t>Se</a:t>
                      </a:r>
                      <a:r>
                        <a:rPr lang="en-US" sz="1100" spc="-15" dirty="0" err="1" smtClean="0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5" dirty="0" err="1" smtClean="0">
                          <a:latin typeface="Calibri"/>
                          <a:ea typeface="Calibri"/>
                          <a:cs typeface="Calibri"/>
                        </a:rPr>
                        <a:t>v</a:t>
                      </a:r>
                      <a:r>
                        <a:rPr lang="en-US" sz="1100" dirty="0" err="1" smtClean="0">
                          <a:latin typeface="Calibri"/>
                          <a:ea typeface="Calibri"/>
                          <a:cs typeface="Calibri"/>
                        </a:rPr>
                        <a:t>ices</a:t>
                      </a:r>
                      <a:endParaRPr lang="en-US" sz="1100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indent="4495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       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indent="4495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       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4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5555" y="2009955"/>
            <a:ext cx="7746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 de la situación</a:t>
            </a:r>
          </a:p>
          <a:p>
            <a:endParaRPr lang="es-ES" dirty="0" smtClean="0"/>
          </a:p>
          <a:p>
            <a:r>
              <a:rPr lang="es-ES" sz="1200" dirty="0" smtClean="0">
                <a:solidFill>
                  <a:schemeClr val="bg1"/>
                </a:solidFill>
              </a:rPr>
              <a:t>Se trata de una compañía que ha desarrollado una red social web y necesita realizar pruebas de carga a sus actualizaciones de dicha web. Presenta las siguientes características:</a:t>
            </a:r>
          </a:p>
          <a:p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HTML5 y </a:t>
            </a:r>
            <a:r>
              <a:rPr lang="es-ES" sz="1200" dirty="0" err="1" smtClean="0">
                <a:solidFill>
                  <a:schemeClr val="bg1"/>
                </a:solidFill>
              </a:rPr>
              <a:t>WebServices</a:t>
            </a: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HTTPS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DB2 de IBM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Sistema operativo Linux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Lenguaje adicional C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IDE Eclipse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Gran comunidad de usuarios para el programa de carga.</a:t>
            </a:r>
          </a:p>
          <a:p>
            <a:pPr>
              <a:buFont typeface="Arial" pitchFamily="34" charset="0"/>
              <a:buChar char="•"/>
            </a:pP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1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060887" y="2202669"/>
          <a:ext cx="6400962" cy="3887583"/>
        </p:xfrm>
        <a:graphic>
          <a:graphicData uri="http://schemas.openxmlformats.org/drawingml/2006/table">
            <a:tbl>
              <a:tblPr/>
              <a:tblGrid>
                <a:gridCol w="2987682"/>
                <a:gridCol w="1606083"/>
                <a:gridCol w="1807197"/>
              </a:tblGrid>
              <a:tr h="1923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Criterios relevantes para la decisión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Ventajas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WebLoad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Ventajas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LoadRunner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Performance Monitoring(Server-Side) – Databases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DB2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Support&amp;Maintenance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mm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un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y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 (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ts,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f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s,user g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up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Wireless &amp; Mobile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IOS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Android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Web 2.0 &amp; Rich Internet Applications (RIA)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HTML5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3 rd Party Tools Integration/Plug-in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Eclipse 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Scripting Language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C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We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b 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2.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0&amp;R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tern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pp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lic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on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A)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      -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 H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/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      - W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b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Se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v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ices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indent="4495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       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indent="4495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       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50292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2.1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Descripcion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Loadrunner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1819334"/>
            <a:ext cx="629454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miles de usuarios al mismo tiempo usando el software de la aplicación, realiza grabaciones y posteriormente analiza el rendimiento de los componentes fundamentales de la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las actividades de los usuarios mediante la generación de mensajes entre los componentes de la aplicación o mediante la simulación de las interacciones con la interfaz de usuario como por ejemplo pulsaciones de teclas o movimientos del ratón.</a:t>
            </a:r>
          </a:p>
          <a:p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2486956"/>
            <a:ext cx="5455298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2.2 Descripcion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2580475"/>
            <a:ext cx="5970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Permite realizar pruebas de rendimiento, a través de un entorno gráfico en el cual se pueden desarrollar, grabar y editar script de pruebas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endParaRPr lang="es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5" y="2333685"/>
            <a:ext cx="5769595" cy="334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5981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2.2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Descripcion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1819334"/>
            <a:ext cx="99969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Sus principales características y servicios que ofrece son:</a:t>
            </a:r>
          </a:p>
          <a:p>
            <a:endParaRPr lang="es-E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Creación de pruebas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Motor de correlación automática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Creador de escenarios de carga realista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Análisis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Rendimiento del servidor bajo carga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Pruebas de carga móvil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Pruebas de carga en la nube</a:t>
            </a:r>
            <a:endParaRPr lang="es-E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20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Comparación de las tecnologías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3569" y="2656396"/>
            <a:ext cx="7519223" cy="27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747" y="1158007"/>
            <a:ext cx="7435970" cy="52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011" y="1039753"/>
            <a:ext cx="7019745" cy="55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531" y="2069799"/>
            <a:ext cx="7862020" cy="284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579</Words>
  <Application>Microsoft Office PowerPoint</Application>
  <PresentationFormat>Personalizado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Sector</vt:lpstr>
      <vt:lpstr>Web testing tools:  Load, stress and performance</vt:lpstr>
      <vt:lpstr>Descripcion de las tecnologias  </vt:lpstr>
      <vt:lpstr>2.1 Descripcion Loadrunner</vt:lpstr>
      <vt:lpstr>2.2 Descripcion webload</vt:lpstr>
      <vt:lpstr>2.2 Descripcion webload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tools:  Load, stress and performance</dc:title>
  <dc:creator>Pedro Ignacio Santiago Pastelero</dc:creator>
  <cp:lastModifiedBy>San</cp:lastModifiedBy>
  <cp:revision>43</cp:revision>
  <dcterms:created xsi:type="dcterms:W3CDTF">2017-03-20T09:19:27Z</dcterms:created>
  <dcterms:modified xsi:type="dcterms:W3CDTF">2017-04-03T19:09:51Z</dcterms:modified>
</cp:coreProperties>
</file>