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75" r:id="rId3"/>
    <p:sldId id="276" r:id="rId4"/>
    <p:sldId id="277" r:id="rId5"/>
    <p:sldId id="278" r:id="rId6"/>
    <p:sldId id="281" r:id="rId7"/>
    <p:sldId id="282" r:id="rId8"/>
    <p:sldId id="283" r:id="rId9"/>
    <p:sldId id="284" r:id="rId10"/>
    <p:sldId id="305" r:id="rId11"/>
    <p:sldId id="290" r:id="rId12"/>
    <p:sldId id="296" r:id="rId13"/>
    <p:sldId id="294" r:id="rId14"/>
    <p:sldId id="295" r:id="rId15"/>
    <p:sldId id="292" r:id="rId16"/>
    <p:sldId id="291" r:id="rId17"/>
    <p:sldId id="279" r:id="rId18"/>
    <p:sldId id="306" r:id="rId19"/>
    <p:sldId id="297" r:id="rId20"/>
    <p:sldId id="298" r:id="rId21"/>
    <p:sldId id="299" r:id="rId22"/>
    <p:sldId id="300" r:id="rId23"/>
    <p:sldId id="301" r:id="rId24"/>
    <p:sldId id="302" r:id="rId25"/>
    <p:sldId id="303" r:id="rId26"/>
    <p:sldId id="304" r:id="rId27"/>
    <p:sldId id="286" r:id="rId28"/>
    <p:sldId id="272" r:id="rId29"/>
    <p:sldId id="273"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7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82" autoAdjust="0"/>
    <p:restoredTop sz="94660" autoAdjust="0"/>
  </p:normalViewPr>
  <p:slideViewPr>
    <p:cSldViewPr snapToGrid="0">
      <p:cViewPr>
        <p:scale>
          <a:sx n="81" d="100"/>
          <a:sy n="81" d="100"/>
        </p:scale>
        <p:origin x="-498" y="21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5/8/2017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webloadmpstore.com/" TargetMode="External"/><Relationship Id="rId4" Type="http://schemas.openxmlformats.org/officeDocument/2006/relationships/hyperlink" Target="http://www.webloadmpstore.com/index.php" TargetMode="Externa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webloadmpstore.com/" TargetMode="External"/><Relationship Id="rId4" Type="http://schemas.openxmlformats.org/officeDocument/2006/relationships/hyperlink" Target="http://www.webloadmpstore.com/index.php"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29296" y="1043189"/>
            <a:ext cx="11333408" cy="2021983"/>
          </a:xfrm>
        </p:spPr>
        <p:txBody>
          <a:bodyPr/>
          <a:lstStyle/>
          <a:p>
            <a:r>
              <a:rPr lang="es-ES" b="1" dirty="0">
                <a:solidFill>
                  <a:schemeClr val="bg1"/>
                </a:solidFill>
                <a:effectLst>
                  <a:outerShdw blurRad="38100" dist="38100" dir="2700000" algn="tl">
                    <a:srgbClr val="000000">
                      <a:alpha val="43137"/>
                    </a:srgbClr>
                  </a:outerShdw>
                </a:effectLst>
                <a:latin typeface="Arial Rounded MT Bold" panose="020F0704030504030204" pitchFamily="34" charset="0"/>
              </a:rPr>
              <a:t>Web testing tools: </a:t>
            </a:r>
            <a:br>
              <a:rPr lang="es-ES" b="1" dirty="0">
                <a:solidFill>
                  <a:schemeClr val="bg1"/>
                </a:solidFill>
                <a:effectLst>
                  <a:outerShdw blurRad="38100" dist="38100" dir="2700000" algn="tl">
                    <a:srgbClr val="000000">
                      <a:alpha val="43137"/>
                    </a:srgbClr>
                  </a:outerShdw>
                </a:effectLst>
                <a:latin typeface="Arial Rounded MT Bold" panose="020F0704030504030204" pitchFamily="34" charset="0"/>
              </a:rPr>
            </a:br>
            <a:r>
              <a:rPr lang="es-ES" b="1" dirty="0">
                <a:solidFill>
                  <a:schemeClr val="bg1"/>
                </a:solidFill>
                <a:effectLst>
                  <a:outerShdw blurRad="38100" dist="38100" dir="2700000" algn="tl">
                    <a:srgbClr val="000000">
                      <a:alpha val="43137"/>
                    </a:srgbClr>
                  </a:outerShdw>
                </a:effectLst>
                <a:latin typeface="Arial Rounded MT Bold" panose="020F0704030504030204" pitchFamily="34" charset="0"/>
              </a:rPr>
              <a:t>Load, stress and performance</a:t>
            </a:r>
          </a:p>
        </p:txBody>
      </p:sp>
      <p:sp>
        <p:nvSpPr>
          <p:cNvPr id="3" name="Subtítulo 2"/>
          <p:cNvSpPr>
            <a:spLocks noGrp="1"/>
          </p:cNvSpPr>
          <p:nvPr>
            <p:ph type="subTitle" idx="1"/>
          </p:nvPr>
        </p:nvSpPr>
        <p:spPr>
          <a:xfrm>
            <a:off x="429296" y="3281582"/>
            <a:ext cx="6400800" cy="1702542"/>
          </a:xfrm>
        </p:spPr>
        <p:txBody>
          <a:bodyPr>
            <a:normAutofit lnSpcReduction="10000"/>
          </a:bodyPr>
          <a:lstStyle/>
          <a:p>
            <a:r>
              <a:rPr lang="es-ES" dirty="0">
                <a:solidFill>
                  <a:schemeClr val="bg1"/>
                </a:solidFill>
                <a:effectLst>
                  <a:outerShdw blurRad="38100" dist="38100" dir="2700000" algn="tl">
                    <a:srgbClr val="000000">
                      <a:alpha val="43137"/>
                    </a:srgbClr>
                  </a:outerShdw>
                </a:effectLst>
                <a:latin typeface="Arial Rounded MT Bold" panose="020F0704030504030204" pitchFamily="34" charset="0"/>
              </a:rPr>
              <a:t>Desarrollo de Tecnologías Emergentes</a:t>
            </a:r>
          </a:p>
          <a:p>
            <a:r>
              <a:rPr lang="es-ES" dirty="0">
                <a:solidFill>
                  <a:schemeClr val="bg1"/>
                </a:solidFill>
                <a:effectLst>
                  <a:outerShdw blurRad="38100" dist="38100" dir="2700000" algn="tl">
                    <a:srgbClr val="000000">
                      <a:alpha val="43137"/>
                    </a:srgbClr>
                  </a:outerShdw>
                </a:effectLst>
                <a:latin typeface="Arial Rounded MT Bold" panose="020F0704030504030204" pitchFamily="34" charset="0"/>
              </a:rPr>
              <a:t>Grupo: </a:t>
            </a:r>
            <a:r>
              <a:rPr lang="es-ES"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T8</a:t>
            </a:r>
          </a:p>
          <a:p>
            <a:r>
              <a:rPr lang="es-ES"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Trabajo: TG3</a:t>
            </a:r>
            <a:endParaRPr lang="es-ES" dirty="0">
              <a:solidFill>
                <a:schemeClr val="bg1"/>
              </a:solidFill>
              <a:effectLst>
                <a:outerShdw blurRad="38100" dist="38100" dir="2700000" algn="tl">
                  <a:srgbClr val="000000">
                    <a:alpha val="43137"/>
                  </a:srgbClr>
                </a:outerShdw>
              </a:effectLst>
              <a:latin typeface="Arial Rounded MT Bold" panose="020F0704030504030204" pitchFamily="34" charset="0"/>
            </a:endParaRPr>
          </a:p>
          <a:p>
            <a:r>
              <a:rPr lang="es-ES" dirty="0">
                <a:solidFill>
                  <a:schemeClr val="bg1"/>
                </a:solidFill>
                <a:effectLst>
                  <a:outerShdw blurRad="38100" dist="38100" dir="2700000" algn="tl">
                    <a:srgbClr val="000000">
                      <a:alpha val="43137"/>
                    </a:srgbClr>
                  </a:outerShdw>
                </a:effectLst>
                <a:latin typeface="Arial Rounded MT Bold" panose="020F0704030504030204" pitchFamily="34" charset="0"/>
              </a:rPr>
              <a:t>Profesor: D. José Ramón Hilera González</a:t>
            </a:r>
          </a:p>
        </p:txBody>
      </p:sp>
      <p:pic>
        <p:nvPicPr>
          <p:cNvPr id="9" name="Imagen 8"/>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spTree>
    <p:extLst>
      <p:ext uri="{BB962C8B-B14F-4D97-AF65-F5344CB8AC3E}">
        <p14:creationId xmlns:p14="http://schemas.microsoft.com/office/powerpoint/2010/main" val="186555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2" y="1193147"/>
            <a:ext cx="8534400" cy="1507067"/>
          </a:xfrm>
        </p:spPr>
        <p:txBody>
          <a:bodyPr>
            <a:normAutofit/>
          </a:bodyPr>
          <a:lstStyle/>
          <a:p>
            <a:r>
              <a:rPr lang="es-ES" sz="5400" b="1" dirty="0" smtClean="0">
                <a:solidFill>
                  <a:schemeClr val="bg1"/>
                </a:solidFill>
              </a:rPr>
              <a:t>Testeo de </a:t>
            </a:r>
            <a:r>
              <a:rPr lang="es-ES" sz="5400" b="1" dirty="0" err="1" smtClean="0">
                <a:solidFill>
                  <a:schemeClr val="bg1"/>
                </a:solidFill>
              </a:rPr>
              <a:t>Webload</a:t>
            </a:r>
            <a:endParaRPr lang="es-ES" sz="5400" b="1" dirty="0">
              <a:solidFill>
                <a:schemeClr val="bg1"/>
              </a:solidFill>
            </a:endParaRPr>
          </a:p>
        </p:txBody>
      </p:sp>
      <p:pic>
        <p:nvPicPr>
          <p:cNvPr id="3" name="Picture 4" descr="C:\Users\San\Desktop\WebLOAD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963" y="3387407"/>
            <a:ext cx="5647765" cy="1800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622366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u="sng" dirty="0" smtClean="0">
                <a:solidFill>
                  <a:schemeClr val="bg1"/>
                </a:solidFill>
                <a:latin typeface="Arial Rounded MT Bold" panose="020F0704030504030204" pitchFamily="34" charset="0"/>
              </a:rPr>
              <a:t>4.1 </a:t>
            </a:r>
            <a:r>
              <a:rPr lang="es-ES" u="sng" dirty="0" err="1" smtClean="0">
                <a:solidFill>
                  <a:schemeClr val="bg1"/>
                </a:solidFill>
                <a:latin typeface="Arial Rounded MT Bold" panose="020F0704030504030204" pitchFamily="34" charset="0"/>
              </a:rPr>
              <a:t>Documentacion</a:t>
            </a:r>
            <a:r>
              <a:rPr lang="es-ES" u="sng" dirty="0" smtClean="0">
                <a:solidFill>
                  <a:schemeClr val="bg1"/>
                </a:solidFill>
                <a:latin typeface="Arial Rounded MT Bold" panose="020F0704030504030204" pitchFamily="34" charset="0"/>
              </a:rPr>
              <a:t> de </a:t>
            </a:r>
            <a:r>
              <a:rPr lang="es-ES" u="sng" dirty="0" err="1" smtClean="0">
                <a:solidFill>
                  <a:schemeClr val="bg1"/>
                </a:solidFill>
                <a:latin typeface="Arial Rounded MT Bold" panose="020F0704030504030204" pitchFamily="34" charset="0"/>
              </a:rPr>
              <a:t>construccion</a:t>
            </a:r>
            <a:r>
              <a:rPr lang="es-ES" u="sng" dirty="0" smtClean="0">
                <a:solidFill>
                  <a:schemeClr val="bg1"/>
                </a:solidFill>
                <a:latin typeface="Arial Rounded MT Bold" panose="020F0704030504030204" pitchFamily="34" charset="0"/>
              </a:rPr>
              <a:t> de las pruebas</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sp>
        <p:nvSpPr>
          <p:cNvPr id="14" name="13 Rectángulo"/>
          <p:cNvSpPr/>
          <p:nvPr/>
        </p:nvSpPr>
        <p:spPr>
          <a:xfrm>
            <a:off x="973014" y="2140694"/>
            <a:ext cx="8170985" cy="4154984"/>
          </a:xfrm>
          <a:prstGeom prst="rect">
            <a:avLst/>
          </a:prstGeom>
        </p:spPr>
        <p:txBody>
          <a:bodyPr wrap="square">
            <a:spAutoFit/>
          </a:bodyPr>
          <a:lstStyle/>
          <a:p>
            <a:pPr marL="342900" indent="-342900">
              <a:buFont typeface="Arial" panose="020B0604020202020204" pitchFamily="34" charset="0"/>
              <a:buChar char="•"/>
            </a:pPr>
            <a:r>
              <a:rPr lang="es-ES" sz="2200" dirty="0">
                <a:solidFill>
                  <a:schemeClr val="bg1"/>
                </a:solidFill>
                <a:latin typeface="Arial Rounded MT Bold" panose="020F0704030504030204" pitchFamily="34" charset="0"/>
              </a:rPr>
              <a:t>La prueba a realizar se realizará sobre la página:</a:t>
            </a:r>
          </a:p>
          <a:p>
            <a:pPr lvl="0" algn="ctr"/>
            <a:r>
              <a:rPr lang="es-ES" sz="2200" dirty="0" smtClean="0">
                <a:solidFill>
                  <a:schemeClr val="bg1"/>
                </a:solidFill>
                <a:latin typeface="Arial Rounded MT Bold" panose="020F0704030504030204" pitchFamily="34" charset="0"/>
                <a:hlinkClick r:id="rId4"/>
              </a:rPr>
              <a:t>http</a:t>
            </a:r>
            <a:r>
              <a:rPr lang="es-ES" sz="2200" u="sng" dirty="0">
                <a:solidFill>
                  <a:schemeClr val="bg1"/>
                </a:solidFill>
                <a:latin typeface="Arial Rounded MT Bold" panose="020F0704030504030204" pitchFamily="34" charset="0"/>
                <a:hlinkClick r:id="rId4"/>
              </a:rPr>
              <a:t>://www.webloadmpstore.com/index.php</a:t>
            </a:r>
            <a:endParaRPr lang="es-ES" sz="2200" dirty="0">
              <a:solidFill>
                <a:schemeClr val="bg1"/>
              </a:solidFill>
              <a:latin typeface="Arial Rounded MT Bold" panose="020F0704030504030204" pitchFamily="34" charset="0"/>
            </a:endParaRPr>
          </a:p>
          <a:p>
            <a:endParaRPr lang="es-ES" sz="2200" dirty="0" smtClean="0">
              <a:solidFill>
                <a:schemeClr val="bg1"/>
              </a:solidFill>
              <a:latin typeface="Arial Rounded MT Bold" panose="020F0704030504030204" pitchFamily="34" charset="0"/>
            </a:endParaRPr>
          </a:p>
          <a:p>
            <a:r>
              <a:rPr lang="es-ES" sz="2200" dirty="0" smtClean="0">
                <a:solidFill>
                  <a:schemeClr val="bg1"/>
                </a:solidFill>
                <a:latin typeface="Arial Rounded MT Bold" panose="020F0704030504030204" pitchFamily="34" charset="0"/>
              </a:rPr>
              <a:t>En </a:t>
            </a:r>
            <a:r>
              <a:rPr lang="es-ES" sz="2200" dirty="0">
                <a:solidFill>
                  <a:schemeClr val="bg1"/>
                </a:solidFill>
                <a:latin typeface="Arial Rounded MT Bold" panose="020F0704030504030204" pitchFamily="34" charset="0"/>
              </a:rPr>
              <a:t>la cual realizaremos el siguiente recorrido:</a:t>
            </a:r>
          </a:p>
          <a:p>
            <a:pPr marL="457200" lvl="0" indent="-457200">
              <a:buFont typeface="+mj-lt"/>
              <a:buAutoNum type="arabicPeriod"/>
            </a:pPr>
            <a:r>
              <a:rPr lang="es-ES" sz="2200" dirty="0">
                <a:solidFill>
                  <a:schemeClr val="bg1"/>
                </a:solidFill>
                <a:latin typeface="Arial Rounded MT Bold" panose="020F0704030504030204" pitchFamily="34" charset="0"/>
              </a:rPr>
              <a:t>Ingresar en </a:t>
            </a:r>
            <a:r>
              <a:rPr lang="es-ES" sz="2200" u="sng" dirty="0">
                <a:solidFill>
                  <a:schemeClr val="bg1"/>
                </a:solidFill>
                <a:latin typeface="Arial Rounded MT Bold" panose="020F0704030504030204" pitchFamily="34" charset="0"/>
                <a:hlinkClick r:id="rId5"/>
              </a:rPr>
              <a:t>http://webloadmpstore.com/</a:t>
            </a:r>
            <a:endParaRPr lang="es-ES" sz="2200" dirty="0">
              <a:solidFill>
                <a:schemeClr val="bg1"/>
              </a:solidFill>
              <a:latin typeface="Arial Rounded MT Bold" panose="020F0704030504030204" pitchFamily="34" charset="0"/>
            </a:endParaRPr>
          </a:p>
          <a:p>
            <a:pPr marL="457200" lvl="0" indent="-457200">
              <a:buFont typeface="+mj-lt"/>
              <a:buAutoNum type="arabicPeriod"/>
            </a:pPr>
            <a:r>
              <a:rPr lang="es-ES" sz="2200" dirty="0">
                <a:solidFill>
                  <a:schemeClr val="bg1"/>
                </a:solidFill>
                <a:latin typeface="Arial Rounded MT Bold" panose="020F0704030504030204" pitchFamily="34" charset="0"/>
              </a:rPr>
              <a:t>Hacer </a:t>
            </a:r>
            <a:r>
              <a:rPr lang="es-ES" sz="2200" dirty="0" err="1">
                <a:solidFill>
                  <a:schemeClr val="bg1"/>
                </a:solidFill>
                <a:latin typeface="Arial Rounded MT Bold" panose="020F0704030504030204" pitchFamily="34" charset="0"/>
              </a:rPr>
              <a:t>login</a:t>
            </a:r>
            <a:r>
              <a:rPr lang="es-ES" sz="2200" dirty="0">
                <a:solidFill>
                  <a:schemeClr val="bg1"/>
                </a:solidFill>
                <a:latin typeface="Arial Rounded MT Bold" panose="020F0704030504030204" pitchFamily="34" charset="0"/>
              </a:rPr>
              <a:t>	</a:t>
            </a:r>
          </a:p>
          <a:p>
            <a:pPr lvl="1"/>
            <a:r>
              <a:rPr lang="es-ES" sz="2200" dirty="0" smtClean="0">
                <a:solidFill>
                  <a:schemeClr val="bg1"/>
                </a:solidFill>
                <a:latin typeface="Arial Rounded MT Bold" panose="020F0704030504030204" pitchFamily="34" charset="0"/>
              </a:rPr>
              <a:t>		</a:t>
            </a:r>
            <a:r>
              <a:rPr lang="es-ES" sz="2200" dirty="0" err="1" smtClean="0">
                <a:solidFill>
                  <a:schemeClr val="bg1"/>
                </a:solidFill>
                <a:latin typeface="Arial Rounded MT Bold" panose="020F0704030504030204" pitchFamily="34" charset="0"/>
              </a:rPr>
              <a:t>User</a:t>
            </a:r>
            <a:r>
              <a:rPr lang="es-ES" sz="2200" dirty="0">
                <a:solidFill>
                  <a:schemeClr val="bg1"/>
                </a:solidFill>
                <a:latin typeface="Arial Rounded MT Bold" panose="020F0704030504030204" pitchFamily="34" charset="0"/>
              </a:rPr>
              <a:t>: demo</a:t>
            </a:r>
          </a:p>
          <a:p>
            <a:pPr lvl="1"/>
            <a:r>
              <a:rPr lang="es-ES" sz="2200" dirty="0" smtClean="0">
                <a:solidFill>
                  <a:schemeClr val="bg1"/>
                </a:solidFill>
                <a:latin typeface="Arial Rounded MT Bold" panose="020F0704030504030204" pitchFamily="34" charset="0"/>
              </a:rPr>
              <a:t>		Pass</a:t>
            </a:r>
            <a:r>
              <a:rPr lang="es-ES" sz="2200" dirty="0">
                <a:solidFill>
                  <a:schemeClr val="bg1"/>
                </a:solidFill>
                <a:latin typeface="Arial Rounded MT Bold" panose="020F0704030504030204" pitchFamily="34" charset="0"/>
              </a:rPr>
              <a:t>: demo</a:t>
            </a:r>
          </a:p>
          <a:p>
            <a:pPr marL="457200" lvl="0" indent="-457200">
              <a:buFont typeface="+mj-lt"/>
              <a:buAutoNum type="arabicPeriod"/>
            </a:pPr>
            <a:r>
              <a:rPr lang="es-ES" sz="2200" dirty="0">
                <a:solidFill>
                  <a:schemeClr val="bg1"/>
                </a:solidFill>
                <a:latin typeface="Arial Rounded MT Bold" panose="020F0704030504030204" pitchFamily="34" charset="0"/>
              </a:rPr>
              <a:t>Hacer búsqueda, arriba a la derecha, “CONSOLE” </a:t>
            </a:r>
          </a:p>
          <a:p>
            <a:pPr lvl="0"/>
            <a:r>
              <a:rPr lang="es-ES" sz="2200" dirty="0" err="1">
                <a:solidFill>
                  <a:schemeClr val="bg1"/>
                </a:solidFill>
                <a:latin typeface="Arial Rounded MT Bold" panose="020F0704030504030204" pitchFamily="34" charset="0"/>
              </a:rPr>
              <a:t>Click</a:t>
            </a:r>
            <a:r>
              <a:rPr lang="es-ES" sz="2200" dirty="0">
                <a:solidFill>
                  <a:schemeClr val="bg1"/>
                </a:solidFill>
                <a:latin typeface="Arial Rounded MT Bold" panose="020F0704030504030204" pitchFamily="34" charset="0"/>
              </a:rPr>
              <a:t> en “</a:t>
            </a:r>
            <a:r>
              <a:rPr lang="es-ES" sz="2200" dirty="0" err="1">
                <a:solidFill>
                  <a:schemeClr val="bg1"/>
                </a:solidFill>
                <a:latin typeface="Arial Rounded MT Bold" panose="020F0704030504030204" pitchFamily="34" charset="0"/>
              </a:rPr>
              <a:t>WebLOADConsole</a:t>
            </a:r>
            <a:r>
              <a:rPr lang="es-ES" sz="2200" dirty="0">
                <a:solidFill>
                  <a:schemeClr val="bg1"/>
                </a:solidFill>
                <a:latin typeface="Arial Rounded MT Bold" panose="020F0704030504030204" pitchFamily="34" charset="0"/>
              </a:rPr>
              <a:t> Demo”</a:t>
            </a:r>
          </a:p>
          <a:p>
            <a:pPr lvl="0"/>
            <a:r>
              <a:rPr lang="es-ES" sz="2200" dirty="0" err="1">
                <a:solidFill>
                  <a:schemeClr val="bg1"/>
                </a:solidFill>
                <a:latin typeface="Arial Rounded MT Bold" panose="020F0704030504030204" pitchFamily="34" charset="0"/>
              </a:rPr>
              <a:t>Click</a:t>
            </a:r>
            <a:r>
              <a:rPr lang="es-ES" sz="2200" dirty="0">
                <a:solidFill>
                  <a:schemeClr val="bg1"/>
                </a:solidFill>
                <a:latin typeface="Arial Rounded MT Bold" panose="020F0704030504030204" pitchFamily="34" charset="0"/>
              </a:rPr>
              <a:t> en “CART” (Carro de la compra)</a:t>
            </a:r>
          </a:p>
          <a:p>
            <a:r>
              <a:rPr lang="es-ES" sz="2200" dirty="0">
                <a:solidFill>
                  <a:schemeClr val="bg1"/>
                </a:solidFill>
                <a:latin typeface="Arial Rounded MT Bold" panose="020F0704030504030204" pitchFamily="34" charset="0"/>
              </a:rPr>
              <a:t>Borrar producto</a:t>
            </a:r>
            <a:endParaRPr lang="es-ES" sz="22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199550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s-ES" u="sng" dirty="0" smtClean="0">
                <a:solidFill>
                  <a:schemeClr val="bg1"/>
                </a:solidFill>
                <a:latin typeface="Arial Rounded MT Bold" panose="020F0704030504030204" pitchFamily="34" charset="0"/>
              </a:rPr>
              <a:t>4.2 Documentación </a:t>
            </a:r>
            <a:r>
              <a:rPr lang="es-ES" u="sng" dirty="0">
                <a:solidFill>
                  <a:schemeClr val="bg1"/>
                </a:solidFill>
                <a:latin typeface="Arial Rounded MT Bold" panose="020F0704030504030204" pitchFamily="34" charset="0"/>
              </a:rPr>
              <a:t>de construcción de las </a:t>
            </a:r>
            <a:r>
              <a:rPr lang="es-ES" u="sng" dirty="0" smtClean="0">
                <a:solidFill>
                  <a:schemeClr val="bg1"/>
                </a:solidFill>
                <a:latin typeface="Arial Rounded MT Bold" panose="020F0704030504030204" pitchFamily="34" charset="0"/>
              </a:rPr>
              <a:t>pruebas</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pic>
        <p:nvPicPr>
          <p:cNvPr id="8" name="7 Imagen"/>
          <p:cNvPicPr/>
          <p:nvPr/>
        </p:nvPicPr>
        <p:blipFill>
          <a:blip r:embed="rId4"/>
          <a:stretch>
            <a:fillRect/>
          </a:stretch>
        </p:blipFill>
        <p:spPr>
          <a:xfrm>
            <a:off x="594165" y="2098601"/>
            <a:ext cx="5400040" cy="30359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8 Imagen"/>
          <p:cNvPicPr/>
          <p:nvPr/>
        </p:nvPicPr>
        <p:blipFill>
          <a:blip r:embed="rId5"/>
          <a:stretch>
            <a:fillRect/>
          </a:stretch>
        </p:blipFill>
        <p:spPr>
          <a:xfrm>
            <a:off x="7594502" y="2127909"/>
            <a:ext cx="2393559" cy="26376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37513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s-ES" u="sng" dirty="0" smtClean="0">
                <a:solidFill>
                  <a:schemeClr val="bg1"/>
                </a:solidFill>
                <a:latin typeface="Arial Rounded MT Bold" panose="020F0704030504030204" pitchFamily="34" charset="0"/>
              </a:rPr>
              <a:t>4.2 Documentación </a:t>
            </a:r>
            <a:r>
              <a:rPr lang="es-ES" u="sng" dirty="0">
                <a:solidFill>
                  <a:schemeClr val="bg1"/>
                </a:solidFill>
                <a:latin typeface="Arial Rounded MT Bold" panose="020F0704030504030204" pitchFamily="34" charset="0"/>
              </a:rPr>
              <a:t>de construcción de las </a:t>
            </a:r>
            <a:r>
              <a:rPr lang="es-ES" u="sng" dirty="0" smtClean="0">
                <a:solidFill>
                  <a:schemeClr val="bg1"/>
                </a:solidFill>
                <a:latin typeface="Arial Rounded MT Bold" panose="020F0704030504030204" pitchFamily="34" charset="0"/>
              </a:rPr>
              <a:t>pruebas</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pic>
        <p:nvPicPr>
          <p:cNvPr id="6" name="5 Imagen"/>
          <p:cNvPicPr/>
          <p:nvPr/>
        </p:nvPicPr>
        <p:blipFill>
          <a:blip r:embed="rId4"/>
          <a:stretch>
            <a:fillRect/>
          </a:stretch>
        </p:blipFill>
        <p:spPr>
          <a:xfrm>
            <a:off x="360942" y="2086878"/>
            <a:ext cx="5582659" cy="38684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6 Imagen"/>
          <p:cNvPicPr/>
          <p:nvPr/>
        </p:nvPicPr>
        <p:blipFill>
          <a:blip r:embed="rId5"/>
          <a:stretch>
            <a:fillRect/>
          </a:stretch>
        </p:blipFill>
        <p:spPr>
          <a:xfrm>
            <a:off x="6346819" y="2086878"/>
            <a:ext cx="2579712" cy="2543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9 Imagen"/>
          <p:cNvPicPr/>
          <p:nvPr/>
        </p:nvPicPr>
        <p:blipFill>
          <a:blip r:embed="rId6"/>
          <a:stretch>
            <a:fillRect/>
          </a:stretch>
        </p:blipFill>
        <p:spPr>
          <a:xfrm>
            <a:off x="7910879" y="4834572"/>
            <a:ext cx="3483952" cy="17537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40964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s-ES" u="sng" dirty="0" smtClean="0">
                <a:solidFill>
                  <a:schemeClr val="bg1"/>
                </a:solidFill>
                <a:latin typeface="Arial Rounded MT Bold" panose="020F0704030504030204" pitchFamily="34" charset="0"/>
              </a:rPr>
              <a:t>4.2 Documentación </a:t>
            </a:r>
            <a:r>
              <a:rPr lang="es-ES" u="sng" dirty="0">
                <a:solidFill>
                  <a:schemeClr val="bg1"/>
                </a:solidFill>
                <a:latin typeface="Arial Rounded MT Bold" panose="020F0704030504030204" pitchFamily="34" charset="0"/>
              </a:rPr>
              <a:t>de construcción de las </a:t>
            </a:r>
            <a:r>
              <a:rPr lang="es-ES" u="sng" dirty="0" smtClean="0">
                <a:solidFill>
                  <a:schemeClr val="bg1"/>
                </a:solidFill>
                <a:latin typeface="Arial Rounded MT Bold" panose="020F0704030504030204" pitchFamily="34" charset="0"/>
              </a:rPr>
              <a:t>pruebas</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pic>
        <p:nvPicPr>
          <p:cNvPr id="8" name="7 Imagen"/>
          <p:cNvPicPr/>
          <p:nvPr/>
        </p:nvPicPr>
        <p:blipFill>
          <a:blip r:embed="rId4"/>
          <a:stretch>
            <a:fillRect/>
          </a:stretch>
        </p:blipFill>
        <p:spPr>
          <a:xfrm>
            <a:off x="1836809" y="2145492"/>
            <a:ext cx="7260299" cy="41732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14105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s-ES" u="sng" dirty="0" smtClean="0">
                <a:solidFill>
                  <a:schemeClr val="bg1"/>
                </a:solidFill>
                <a:latin typeface="Arial Rounded MT Bold" panose="020F0704030504030204" pitchFamily="34" charset="0"/>
              </a:rPr>
              <a:t>4.3 </a:t>
            </a:r>
            <a:r>
              <a:rPr lang="es-ES" u="sng" dirty="0">
                <a:solidFill>
                  <a:schemeClr val="bg1"/>
                </a:solidFill>
                <a:latin typeface="Arial Rounded MT Bold" panose="020F0704030504030204" pitchFamily="34" charset="0"/>
              </a:rPr>
              <a:t>Documentación </a:t>
            </a:r>
            <a:r>
              <a:rPr lang="es-ES" u="sng" dirty="0">
                <a:solidFill>
                  <a:schemeClr val="bg1"/>
                </a:solidFill>
                <a:latin typeface="Arial Rounded MT Bold" panose="020F0704030504030204" pitchFamily="34" charset="0"/>
              </a:rPr>
              <a:t>de la configuración de la consola de </a:t>
            </a:r>
            <a:r>
              <a:rPr lang="es-ES" u="sng" dirty="0" smtClean="0">
                <a:solidFill>
                  <a:schemeClr val="bg1"/>
                </a:solidFill>
                <a:latin typeface="Arial Rounded MT Bold" panose="020F0704030504030204" pitchFamily="34" charset="0"/>
              </a:rPr>
              <a:t>testeo</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pic>
        <p:nvPicPr>
          <p:cNvPr id="5" name="4 Imagen"/>
          <p:cNvPicPr/>
          <p:nvPr/>
        </p:nvPicPr>
        <p:blipFill>
          <a:blip r:embed="rId4"/>
          <a:stretch>
            <a:fillRect/>
          </a:stretch>
        </p:blipFill>
        <p:spPr>
          <a:xfrm>
            <a:off x="1142072" y="2321315"/>
            <a:ext cx="3711282" cy="3680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6 Imagen"/>
          <p:cNvPicPr/>
          <p:nvPr/>
        </p:nvPicPr>
        <p:blipFill>
          <a:blip r:embed="rId5"/>
          <a:stretch>
            <a:fillRect/>
          </a:stretch>
        </p:blipFill>
        <p:spPr>
          <a:xfrm>
            <a:off x="6300244" y="2196782"/>
            <a:ext cx="2691356" cy="3805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9301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s-ES" u="sng" dirty="0" smtClean="0">
                <a:solidFill>
                  <a:schemeClr val="bg1"/>
                </a:solidFill>
                <a:latin typeface="Arial Rounded MT Bold" panose="020F0704030504030204" pitchFamily="34" charset="0"/>
              </a:rPr>
              <a:t>4.3 </a:t>
            </a:r>
            <a:r>
              <a:rPr lang="es-ES" u="sng" dirty="0">
                <a:solidFill>
                  <a:schemeClr val="bg1"/>
                </a:solidFill>
                <a:latin typeface="Arial Rounded MT Bold" panose="020F0704030504030204" pitchFamily="34" charset="0"/>
              </a:rPr>
              <a:t>Documentación </a:t>
            </a:r>
            <a:r>
              <a:rPr lang="es-ES" u="sng" dirty="0">
                <a:solidFill>
                  <a:schemeClr val="bg1"/>
                </a:solidFill>
                <a:latin typeface="Arial Rounded MT Bold" panose="020F0704030504030204" pitchFamily="34" charset="0"/>
              </a:rPr>
              <a:t>de la configuración de la consola de </a:t>
            </a:r>
            <a:r>
              <a:rPr lang="es-ES" u="sng" dirty="0" smtClean="0">
                <a:solidFill>
                  <a:schemeClr val="bg1"/>
                </a:solidFill>
                <a:latin typeface="Arial Rounded MT Bold" panose="020F0704030504030204" pitchFamily="34" charset="0"/>
              </a:rPr>
              <a:t>testeo</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pic>
        <p:nvPicPr>
          <p:cNvPr id="6" name="5 Imagen"/>
          <p:cNvPicPr/>
          <p:nvPr/>
        </p:nvPicPr>
        <p:blipFill>
          <a:blip r:embed="rId4"/>
          <a:stretch>
            <a:fillRect/>
          </a:stretch>
        </p:blipFill>
        <p:spPr>
          <a:xfrm>
            <a:off x="790062" y="2274763"/>
            <a:ext cx="3817108" cy="4097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7 Imagen"/>
          <p:cNvPicPr/>
          <p:nvPr/>
        </p:nvPicPr>
        <p:blipFill>
          <a:blip r:embed="rId5"/>
          <a:stretch>
            <a:fillRect/>
          </a:stretch>
        </p:blipFill>
        <p:spPr>
          <a:xfrm>
            <a:off x="6067572" y="2304607"/>
            <a:ext cx="3786948" cy="40647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1281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s-ES" u="sng" dirty="0">
                <a:solidFill>
                  <a:schemeClr val="bg1"/>
                </a:solidFill>
                <a:latin typeface="Arial Rounded MT Bold" panose="020F0704030504030204" pitchFamily="34" charset="0"/>
              </a:rPr>
              <a:t>4.4 </a:t>
            </a:r>
            <a:r>
              <a:rPr lang="es-ES" u="sng" dirty="0">
                <a:solidFill>
                  <a:schemeClr val="bg1"/>
                </a:solidFill>
                <a:latin typeface="Arial Rounded MT Bold" panose="020F0704030504030204" pitchFamily="34" charset="0"/>
              </a:rPr>
              <a:t>Documentación del análisis de </a:t>
            </a:r>
            <a:r>
              <a:rPr lang="es-ES" u="sng" dirty="0" smtClean="0">
                <a:solidFill>
                  <a:schemeClr val="bg1"/>
                </a:solidFill>
                <a:latin typeface="Arial Rounded MT Bold" panose="020F0704030504030204" pitchFamily="34" charset="0"/>
              </a:rPr>
              <a:t>resultados</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pic>
        <p:nvPicPr>
          <p:cNvPr id="6" name="5 Imagen"/>
          <p:cNvPicPr/>
          <p:nvPr/>
        </p:nvPicPr>
        <p:blipFill>
          <a:blip r:embed="rId4"/>
          <a:stretch>
            <a:fillRect/>
          </a:stretch>
        </p:blipFill>
        <p:spPr>
          <a:xfrm>
            <a:off x="1375893" y="2075156"/>
            <a:ext cx="7557092" cy="43725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0223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684212" y="1193147"/>
            <a:ext cx="8534400" cy="1507067"/>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5400" b="1" dirty="0" smtClean="0">
                <a:solidFill>
                  <a:schemeClr val="bg1"/>
                </a:solidFill>
              </a:rPr>
              <a:t>Testeo de LOADRUNNER</a:t>
            </a:r>
            <a:endParaRPr lang="es-ES" sz="5400" b="1" dirty="0">
              <a:solidFill>
                <a:schemeClr val="bg1"/>
              </a:solidFill>
            </a:endParaRPr>
          </a:p>
        </p:txBody>
      </p:sp>
      <p:pic>
        <p:nvPicPr>
          <p:cNvPr id="3" name="Picture 2" descr="C:\Users\San\Desktop\47616i57AA3CF7C0CA7F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389" y="2700214"/>
            <a:ext cx="2943462" cy="2943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703792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u="sng" dirty="0" smtClean="0">
                <a:solidFill>
                  <a:schemeClr val="bg1"/>
                </a:solidFill>
                <a:latin typeface="Arial Rounded MT Bold" panose="020F0704030504030204" pitchFamily="34" charset="0"/>
              </a:rPr>
              <a:t>5.1 Diseño </a:t>
            </a:r>
            <a:r>
              <a:rPr lang="es-ES" u="sng" dirty="0">
                <a:solidFill>
                  <a:schemeClr val="bg1"/>
                </a:solidFill>
                <a:latin typeface="Arial Rounded MT Bold" panose="020F0704030504030204" pitchFamily="34" charset="0"/>
              </a:rPr>
              <a:t>de la prueba</a:t>
            </a:r>
          </a:p>
          <a:p>
            <a:pPr lvl="0"/>
            <a:r>
              <a:rPr lang="es-ES" u="sng" dirty="0" smtClean="0">
                <a:solidFill>
                  <a:schemeClr val="bg1"/>
                </a:solidFill>
                <a:latin typeface="Arial Rounded MT Bold" panose="020F0704030504030204" pitchFamily="34" charset="0"/>
              </a:rPr>
              <a:t> </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sp>
        <p:nvSpPr>
          <p:cNvPr id="7" name="6 Rectángulo"/>
          <p:cNvSpPr/>
          <p:nvPr/>
        </p:nvSpPr>
        <p:spPr>
          <a:xfrm>
            <a:off x="973014" y="1777281"/>
            <a:ext cx="8170985" cy="4154984"/>
          </a:xfrm>
          <a:prstGeom prst="rect">
            <a:avLst/>
          </a:prstGeom>
        </p:spPr>
        <p:txBody>
          <a:bodyPr wrap="square">
            <a:spAutoFit/>
          </a:bodyPr>
          <a:lstStyle/>
          <a:p>
            <a:pPr marL="342900" indent="-342900">
              <a:buFont typeface="Arial" panose="020B0604020202020204" pitchFamily="34" charset="0"/>
              <a:buChar char="•"/>
            </a:pPr>
            <a:r>
              <a:rPr lang="es-ES" sz="2200" dirty="0">
                <a:solidFill>
                  <a:schemeClr val="bg1"/>
                </a:solidFill>
                <a:latin typeface="Arial Rounded MT Bold" panose="020F0704030504030204" pitchFamily="34" charset="0"/>
              </a:rPr>
              <a:t>La prueba a realizar se realizará sobre la página:</a:t>
            </a:r>
          </a:p>
          <a:p>
            <a:pPr lvl="0" algn="ctr"/>
            <a:r>
              <a:rPr lang="es-ES" sz="2200" dirty="0" smtClean="0">
                <a:solidFill>
                  <a:schemeClr val="bg1"/>
                </a:solidFill>
                <a:latin typeface="Arial Rounded MT Bold" panose="020F0704030504030204" pitchFamily="34" charset="0"/>
                <a:hlinkClick r:id="rId4"/>
              </a:rPr>
              <a:t>http</a:t>
            </a:r>
            <a:r>
              <a:rPr lang="es-ES" sz="2200" u="sng" dirty="0">
                <a:solidFill>
                  <a:schemeClr val="bg1"/>
                </a:solidFill>
                <a:latin typeface="Arial Rounded MT Bold" panose="020F0704030504030204" pitchFamily="34" charset="0"/>
                <a:hlinkClick r:id="rId4"/>
              </a:rPr>
              <a:t>://www.webloadmpstore.com/index.php</a:t>
            </a:r>
            <a:endParaRPr lang="es-ES" sz="2200" dirty="0">
              <a:solidFill>
                <a:schemeClr val="bg1"/>
              </a:solidFill>
              <a:latin typeface="Arial Rounded MT Bold" panose="020F0704030504030204" pitchFamily="34" charset="0"/>
            </a:endParaRPr>
          </a:p>
          <a:p>
            <a:endParaRPr lang="es-ES" sz="2200" dirty="0" smtClean="0">
              <a:solidFill>
                <a:schemeClr val="bg1"/>
              </a:solidFill>
              <a:latin typeface="Arial Rounded MT Bold" panose="020F0704030504030204" pitchFamily="34" charset="0"/>
            </a:endParaRPr>
          </a:p>
          <a:p>
            <a:r>
              <a:rPr lang="es-ES" sz="2200" dirty="0" smtClean="0">
                <a:solidFill>
                  <a:schemeClr val="bg1"/>
                </a:solidFill>
                <a:latin typeface="Arial Rounded MT Bold" panose="020F0704030504030204" pitchFamily="34" charset="0"/>
              </a:rPr>
              <a:t>En </a:t>
            </a:r>
            <a:r>
              <a:rPr lang="es-ES" sz="2200" dirty="0">
                <a:solidFill>
                  <a:schemeClr val="bg1"/>
                </a:solidFill>
                <a:latin typeface="Arial Rounded MT Bold" panose="020F0704030504030204" pitchFamily="34" charset="0"/>
              </a:rPr>
              <a:t>la cual realizaremos el siguiente recorrido:</a:t>
            </a:r>
          </a:p>
          <a:p>
            <a:pPr marL="457200" lvl="0" indent="-457200">
              <a:buFont typeface="+mj-lt"/>
              <a:buAutoNum type="arabicPeriod"/>
            </a:pPr>
            <a:r>
              <a:rPr lang="es-ES" sz="2200" dirty="0">
                <a:solidFill>
                  <a:schemeClr val="bg1"/>
                </a:solidFill>
                <a:latin typeface="Arial Rounded MT Bold" panose="020F0704030504030204" pitchFamily="34" charset="0"/>
              </a:rPr>
              <a:t>Ingresar en </a:t>
            </a:r>
            <a:r>
              <a:rPr lang="es-ES" sz="2200" u="sng" dirty="0">
                <a:solidFill>
                  <a:schemeClr val="bg1"/>
                </a:solidFill>
                <a:latin typeface="Arial Rounded MT Bold" panose="020F0704030504030204" pitchFamily="34" charset="0"/>
                <a:hlinkClick r:id="rId5"/>
              </a:rPr>
              <a:t>http://webloadmpstore.com/</a:t>
            </a:r>
            <a:endParaRPr lang="es-ES" sz="2200" dirty="0">
              <a:solidFill>
                <a:schemeClr val="bg1"/>
              </a:solidFill>
              <a:latin typeface="Arial Rounded MT Bold" panose="020F0704030504030204" pitchFamily="34" charset="0"/>
            </a:endParaRPr>
          </a:p>
          <a:p>
            <a:pPr marL="457200" lvl="0" indent="-457200">
              <a:buFont typeface="+mj-lt"/>
              <a:buAutoNum type="arabicPeriod"/>
            </a:pPr>
            <a:r>
              <a:rPr lang="es-ES" sz="2200" dirty="0">
                <a:solidFill>
                  <a:schemeClr val="bg1"/>
                </a:solidFill>
                <a:latin typeface="Arial Rounded MT Bold" panose="020F0704030504030204" pitchFamily="34" charset="0"/>
              </a:rPr>
              <a:t>Hacer </a:t>
            </a:r>
            <a:r>
              <a:rPr lang="es-ES" sz="2200" dirty="0" err="1">
                <a:solidFill>
                  <a:schemeClr val="bg1"/>
                </a:solidFill>
                <a:latin typeface="Arial Rounded MT Bold" panose="020F0704030504030204" pitchFamily="34" charset="0"/>
              </a:rPr>
              <a:t>login</a:t>
            </a:r>
            <a:r>
              <a:rPr lang="es-ES" sz="2200" dirty="0">
                <a:solidFill>
                  <a:schemeClr val="bg1"/>
                </a:solidFill>
                <a:latin typeface="Arial Rounded MT Bold" panose="020F0704030504030204" pitchFamily="34" charset="0"/>
              </a:rPr>
              <a:t>	</a:t>
            </a:r>
          </a:p>
          <a:p>
            <a:pPr lvl="1"/>
            <a:r>
              <a:rPr lang="es-ES" sz="2200" dirty="0" smtClean="0">
                <a:solidFill>
                  <a:schemeClr val="bg1"/>
                </a:solidFill>
                <a:latin typeface="Arial Rounded MT Bold" panose="020F0704030504030204" pitchFamily="34" charset="0"/>
              </a:rPr>
              <a:t>		</a:t>
            </a:r>
            <a:r>
              <a:rPr lang="es-ES" sz="2200" dirty="0" err="1" smtClean="0">
                <a:solidFill>
                  <a:schemeClr val="bg1"/>
                </a:solidFill>
                <a:latin typeface="Arial Rounded MT Bold" panose="020F0704030504030204" pitchFamily="34" charset="0"/>
              </a:rPr>
              <a:t>User</a:t>
            </a:r>
            <a:r>
              <a:rPr lang="es-ES" sz="2200" dirty="0">
                <a:solidFill>
                  <a:schemeClr val="bg1"/>
                </a:solidFill>
                <a:latin typeface="Arial Rounded MT Bold" panose="020F0704030504030204" pitchFamily="34" charset="0"/>
              </a:rPr>
              <a:t>: demo</a:t>
            </a:r>
          </a:p>
          <a:p>
            <a:pPr lvl="1"/>
            <a:r>
              <a:rPr lang="es-ES" sz="2200" dirty="0" smtClean="0">
                <a:solidFill>
                  <a:schemeClr val="bg1"/>
                </a:solidFill>
                <a:latin typeface="Arial Rounded MT Bold" panose="020F0704030504030204" pitchFamily="34" charset="0"/>
              </a:rPr>
              <a:t>		Pass</a:t>
            </a:r>
            <a:r>
              <a:rPr lang="es-ES" sz="2200" dirty="0">
                <a:solidFill>
                  <a:schemeClr val="bg1"/>
                </a:solidFill>
                <a:latin typeface="Arial Rounded MT Bold" panose="020F0704030504030204" pitchFamily="34" charset="0"/>
              </a:rPr>
              <a:t>: demo</a:t>
            </a:r>
          </a:p>
          <a:p>
            <a:pPr marL="457200" lvl="0" indent="-457200">
              <a:buFont typeface="+mj-lt"/>
              <a:buAutoNum type="arabicPeriod"/>
            </a:pPr>
            <a:r>
              <a:rPr lang="es-ES" sz="2200" dirty="0">
                <a:solidFill>
                  <a:schemeClr val="bg1"/>
                </a:solidFill>
                <a:latin typeface="Arial Rounded MT Bold" panose="020F0704030504030204" pitchFamily="34" charset="0"/>
              </a:rPr>
              <a:t>Hacer búsqueda, arriba a la derecha, “CONSOLE” </a:t>
            </a:r>
          </a:p>
          <a:p>
            <a:pPr lvl="0"/>
            <a:r>
              <a:rPr lang="es-ES" sz="2200" dirty="0" err="1">
                <a:solidFill>
                  <a:schemeClr val="bg1"/>
                </a:solidFill>
                <a:latin typeface="Arial Rounded MT Bold" panose="020F0704030504030204" pitchFamily="34" charset="0"/>
              </a:rPr>
              <a:t>Click</a:t>
            </a:r>
            <a:r>
              <a:rPr lang="es-ES" sz="2200" dirty="0">
                <a:solidFill>
                  <a:schemeClr val="bg1"/>
                </a:solidFill>
                <a:latin typeface="Arial Rounded MT Bold" panose="020F0704030504030204" pitchFamily="34" charset="0"/>
              </a:rPr>
              <a:t> en “</a:t>
            </a:r>
            <a:r>
              <a:rPr lang="es-ES" sz="2200" dirty="0" err="1">
                <a:solidFill>
                  <a:schemeClr val="bg1"/>
                </a:solidFill>
                <a:latin typeface="Arial Rounded MT Bold" panose="020F0704030504030204" pitchFamily="34" charset="0"/>
              </a:rPr>
              <a:t>WebLOADConsole</a:t>
            </a:r>
            <a:r>
              <a:rPr lang="es-ES" sz="2200" dirty="0">
                <a:solidFill>
                  <a:schemeClr val="bg1"/>
                </a:solidFill>
                <a:latin typeface="Arial Rounded MT Bold" panose="020F0704030504030204" pitchFamily="34" charset="0"/>
              </a:rPr>
              <a:t> Demo”</a:t>
            </a:r>
          </a:p>
          <a:p>
            <a:pPr lvl="0"/>
            <a:r>
              <a:rPr lang="es-ES" sz="2200" dirty="0" err="1">
                <a:solidFill>
                  <a:schemeClr val="bg1"/>
                </a:solidFill>
                <a:latin typeface="Arial Rounded MT Bold" panose="020F0704030504030204" pitchFamily="34" charset="0"/>
              </a:rPr>
              <a:t>Click</a:t>
            </a:r>
            <a:r>
              <a:rPr lang="es-ES" sz="2200" dirty="0">
                <a:solidFill>
                  <a:schemeClr val="bg1"/>
                </a:solidFill>
                <a:latin typeface="Arial Rounded MT Bold" panose="020F0704030504030204" pitchFamily="34" charset="0"/>
              </a:rPr>
              <a:t> en “CART” (Carro de la compra)</a:t>
            </a:r>
          </a:p>
          <a:p>
            <a:r>
              <a:rPr lang="es-ES" sz="2200" dirty="0">
                <a:solidFill>
                  <a:schemeClr val="bg1"/>
                </a:solidFill>
                <a:latin typeface="Arial Rounded MT Bold" panose="020F0704030504030204" pitchFamily="34" charset="0"/>
              </a:rPr>
              <a:t>Borrar producto</a:t>
            </a:r>
            <a:endParaRPr lang="es-ES" sz="22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109962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986351" y="443247"/>
            <a:ext cx="6019800" cy="1143000"/>
          </a:xfrm>
        </p:spPr>
        <p:txBody>
          <a:bodyPr>
            <a:normAutofit/>
          </a:bodyPr>
          <a:lstStyle/>
          <a:p>
            <a:r>
              <a:rPr lang="es-ES" sz="3500" u="sng" dirty="0">
                <a:solidFill>
                  <a:schemeClr val="bg1"/>
                </a:solidFill>
                <a:latin typeface="Arial Rounded MT Bold" panose="020F0704030504030204" pitchFamily="34" charset="0"/>
              </a:rPr>
              <a:t>Índice</a:t>
            </a:r>
          </a:p>
        </p:txBody>
      </p:sp>
      <p:sp>
        <p:nvSpPr>
          <p:cNvPr id="7" name="Marcador de texto 6"/>
          <p:cNvSpPr>
            <a:spLocks noGrp="1"/>
          </p:cNvSpPr>
          <p:nvPr>
            <p:ph type="body" sz="half" idx="2"/>
          </p:nvPr>
        </p:nvSpPr>
        <p:spPr>
          <a:xfrm>
            <a:off x="637032" y="1586247"/>
            <a:ext cx="9563036" cy="4981977"/>
          </a:xfrm>
        </p:spPr>
        <p:txBody>
          <a:bodyPr>
            <a:normAutofit/>
          </a:bodyPr>
          <a:lstStyle/>
          <a:p>
            <a:pPr marL="342900" indent="-342900">
              <a:buClrTx/>
              <a:buFont typeface="+mj-lt"/>
              <a:buAutoNum type="arabicPeriod"/>
            </a:pPr>
            <a:r>
              <a:rPr lang="es-ES" sz="2200" dirty="0">
                <a:solidFill>
                  <a:schemeClr val="bg1"/>
                </a:solidFill>
                <a:latin typeface="Arial Rounded MT Bold" panose="020F0704030504030204" pitchFamily="34" charset="0"/>
              </a:rPr>
              <a:t>Autores del trabajo, planificación y entrega</a:t>
            </a:r>
          </a:p>
          <a:p>
            <a:pPr marL="342900" lvl="0" indent="-342900">
              <a:buClrTx/>
              <a:buFont typeface="+mj-lt"/>
              <a:buAutoNum type="arabicPeriod"/>
            </a:pPr>
            <a:r>
              <a:rPr lang="es-ES" sz="2200" dirty="0">
                <a:solidFill>
                  <a:schemeClr val="bg1"/>
                </a:solidFill>
                <a:latin typeface="Arial Rounded MT Bold" panose="020F0704030504030204" pitchFamily="34" charset="0"/>
              </a:rPr>
              <a:t>Requisitos del prototipo a implementar</a:t>
            </a:r>
          </a:p>
          <a:p>
            <a:pPr marL="342900" lvl="0" indent="-342900">
              <a:buClrTx/>
              <a:buFont typeface="+mj-lt"/>
              <a:buAutoNum type="arabicPeriod"/>
            </a:pPr>
            <a:r>
              <a:rPr lang="es-ES" sz="2200" dirty="0" smtClean="0">
                <a:solidFill>
                  <a:schemeClr val="bg1"/>
                </a:solidFill>
                <a:latin typeface="Arial Rounded MT Bold" panose="020F0704030504030204" pitchFamily="34" charset="0"/>
              </a:rPr>
              <a:t>Requisitos </a:t>
            </a:r>
            <a:r>
              <a:rPr lang="es-ES" sz="2200" dirty="0">
                <a:solidFill>
                  <a:schemeClr val="bg1"/>
                </a:solidFill>
                <a:latin typeface="Arial Rounded MT Bold" panose="020F0704030504030204" pitchFamily="34" charset="0"/>
              </a:rPr>
              <a:t>del prototipo a implementar</a:t>
            </a:r>
          </a:p>
          <a:p>
            <a:pPr marL="342900" lvl="0" indent="-342900">
              <a:buClrTx/>
              <a:buFont typeface="+mj-lt"/>
              <a:buAutoNum type="arabicPeriod"/>
            </a:pPr>
            <a:r>
              <a:rPr lang="es-ES" sz="2200" dirty="0" smtClean="0">
                <a:solidFill>
                  <a:schemeClr val="bg1"/>
                </a:solidFill>
                <a:latin typeface="Arial Rounded MT Bold" panose="020F0704030504030204" pitchFamily="34" charset="0"/>
              </a:rPr>
              <a:t>Informe </a:t>
            </a:r>
            <a:r>
              <a:rPr lang="es-ES" sz="2200" dirty="0">
                <a:solidFill>
                  <a:schemeClr val="bg1"/>
                </a:solidFill>
                <a:latin typeface="Arial Rounded MT Bold" panose="020F0704030504030204" pitchFamily="34" charset="0"/>
              </a:rPr>
              <a:t>de la prueba con </a:t>
            </a:r>
            <a:r>
              <a:rPr lang="es-ES" sz="2200" dirty="0" err="1">
                <a:solidFill>
                  <a:schemeClr val="bg1"/>
                </a:solidFill>
                <a:latin typeface="Arial Rounded MT Bold" panose="020F0704030504030204" pitchFamily="34" charset="0"/>
              </a:rPr>
              <a:t>WebLoad</a:t>
            </a:r>
            <a:endParaRPr lang="es-ES" sz="2200" dirty="0">
              <a:solidFill>
                <a:schemeClr val="bg1"/>
              </a:solidFill>
              <a:latin typeface="Arial Rounded MT Bold" panose="020F0704030504030204" pitchFamily="34" charset="0"/>
            </a:endParaRPr>
          </a:p>
          <a:p>
            <a:pPr marL="342900" lvl="0" indent="-342900">
              <a:buClrTx/>
              <a:buFont typeface="+mj-lt"/>
              <a:buAutoNum type="arabicPeriod"/>
            </a:pPr>
            <a:r>
              <a:rPr lang="es-ES" sz="2200" dirty="0" smtClean="0">
                <a:solidFill>
                  <a:schemeClr val="bg1"/>
                </a:solidFill>
                <a:latin typeface="Arial Rounded MT Bold" panose="020F0704030504030204" pitchFamily="34" charset="0"/>
              </a:rPr>
              <a:t>Informe </a:t>
            </a:r>
            <a:r>
              <a:rPr lang="es-ES" sz="2200" dirty="0">
                <a:solidFill>
                  <a:schemeClr val="bg1"/>
                </a:solidFill>
                <a:latin typeface="Arial Rounded MT Bold" panose="020F0704030504030204" pitchFamily="34" charset="0"/>
              </a:rPr>
              <a:t>de la prueba con </a:t>
            </a:r>
            <a:r>
              <a:rPr lang="es-ES" sz="2200" dirty="0" err="1">
                <a:solidFill>
                  <a:schemeClr val="bg1"/>
                </a:solidFill>
                <a:latin typeface="Arial Rounded MT Bold" panose="020F0704030504030204" pitchFamily="34" charset="0"/>
              </a:rPr>
              <a:t>LoadRunner</a:t>
            </a:r>
            <a:endParaRPr lang="es-ES" sz="2200" dirty="0">
              <a:solidFill>
                <a:schemeClr val="bg1"/>
              </a:solidFill>
              <a:latin typeface="Arial Rounded MT Bold" panose="020F0704030504030204" pitchFamily="34" charset="0"/>
            </a:endParaRPr>
          </a:p>
          <a:p>
            <a:pPr marL="342900" lvl="0" indent="-342900">
              <a:buClrTx/>
              <a:buFont typeface="+mj-lt"/>
              <a:buAutoNum type="arabicPeriod"/>
            </a:pPr>
            <a:r>
              <a:rPr lang="es-ES" sz="2200" dirty="0" smtClean="0">
                <a:solidFill>
                  <a:schemeClr val="bg1"/>
                </a:solidFill>
                <a:latin typeface="Arial Rounded MT Bold" panose="020F0704030504030204" pitchFamily="34" charset="0"/>
              </a:rPr>
              <a:t>Comparación </a:t>
            </a:r>
            <a:r>
              <a:rPr lang="es-ES" sz="2200" dirty="0">
                <a:solidFill>
                  <a:schemeClr val="bg1"/>
                </a:solidFill>
                <a:latin typeface="Arial Rounded MT Bold" panose="020F0704030504030204" pitchFamily="34" charset="0"/>
              </a:rPr>
              <a:t>de las dos implementaciones</a:t>
            </a:r>
          </a:p>
          <a:p>
            <a:pPr marL="342900" indent="-342900">
              <a:buClrTx/>
              <a:buFont typeface="+mj-lt"/>
              <a:buAutoNum type="arabicPeriod"/>
            </a:pPr>
            <a:r>
              <a:rPr lang="es-ES" sz="2200" dirty="0" smtClean="0">
                <a:solidFill>
                  <a:schemeClr val="bg1"/>
                </a:solidFill>
                <a:latin typeface="Arial Rounded MT Bold" panose="020F0704030504030204" pitchFamily="34" charset="0"/>
              </a:rPr>
              <a:t>Comparación </a:t>
            </a:r>
            <a:r>
              <a:rPr lang="es-ES" sz="2200" dirty="0">
                <a:solidFill>
                  <a:schemeClr val="bg1"/>
                </a:solidFill>
                <a:latin typeface="Arial Rounded MT Bold" panose="020F0704030504030204" pitchFamily="34" charset="0"/>
              </a:rPr>
              <a:t>de la implementación de las tecnologías</a:t>
            </a:r>
          </a:p>
          <a:p>
            <a:pPr marL="342900" lvl="0" indent="-342900">
              <a:buClrTx/>
              <a:buFont typeface="+mj-lt"/>
              <a:buAutoNum type="arabicPeriod"/>
            </a:pPr>
            <a:r>
              <a:rPr lang="es-ES" sz="2200" dirty="0" smtClean="0">
                <a:solidFill>
                  <a:schemeClr val="bg1"/>
                </a:solidFill>
                <a:latin typeface="Arial Rounded MT Bold" panose="020F0704030504030204" pitchFamily="34" charset="0"/>
              </a:rPr>
              <a:t>Conclusiones</a:t>
            </a:r>
            <a:endParaRPr lang="es-ES" sz="2200" dirty="0">
              <a:solidFill>
                <a:schemeClr val="bg1"/>
              </a:solidFill>
              <a:latin typeface="Arial Rounded MT Bold" panose="020F0704030504030204" pitchFamily="34" charset="0"/>
            </a:endParaRPr>
          </a:p>
          <a:p>
            <a:pPr marL="342900" indent="-342900">
              <a:buClrTx/>
              <a:buFont typeface="+mj-lt"/>
              <a:buAutoNum type="arabicPeriod"/>
            </a:pPr>
            <a:r>
              <a:rPr lang="es-ES" sz="2200" dirty="0">
                <a:solidFill>
                  <a:schemeClr val="bg1"/>
                </a:solidFill>
                <a:latin typeface="Arial Rounded MT Bold" panose="020F0704030504030204" pitchFamily="34" charset="0"/>
              </a:rPr>
              <a:t>Bibliografía</a:t>
            </a:r>
          </a:p>
          <a:p>
            <a:pPr>
              <a:buClrTx/>
            </a:pPr>
            <a:endParaRPr lang="es-ES" dirty="0">
              <a:solidFill>
                <a:schemeClr val="bg1"/>
              </a:solidFill>
            </a:endParaRPr>
          </a:p>
          <a:p>
            <a:endParaRPr lang="es-ES" dirty="0"/>
          </a:p>
        </p:txBody>
      </p:sp>
      <p:pic>
        <p:nvPicPr>
          <p:cNvPr id="14" name="Imagen 1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spTree>
    <p:extLst>
      <p:ext uri="{BB962C8B-B14F-4D97-AF65-F5344CB8AC3E}">
        <p14:creationId xmlns:p14="http://schemas.microsoft.com/office/powerpoint/2010/main" val="138708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s-ES" u="sng" dirty="0" smtClean="0">
                <a:solidFill>
                  <a:schemeClr val="bg1"/>
                </a:solidFill>
                <a:latin typeface="Arial Rounded MT Bold" panose="020F0704030504030204" pitchFamily="34" charset="0"/>
              </a:rPr>
              <a:t>5.2 </a:t>
            </a:r>
            <a:r>
              <a:rPr lang="es-ES" u="sng" dirty="0">
                <a:solidFill>
                  <a:schemeClr val="bg1"/>
                </a:solidFill>
                <a:latin typeface="Arial Rounded MT Bold" panose="020F0704030504030204" pitchFamily="34" charset="0"/>
              </a:rPr>
              <a:t>Documentación de construcción de las pruebas</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pic>
        <p:nvPicPr>
          <p:cNvPr id="5" name="4 Imagen"/>
          <p:cNvPicPr/>
          <p:nvPr/>
        </p:nvPicPr>
        <p:blipFill>
          <a:blip r:embed="rId4"/>
          <a:srcRect/>
          <a:stretch>
            <a:fillRect/>
          </a:stretch>
        </p:blipFill>
        <p:spPr bwMode="auto">
          <a:xfrm>
            <a:off x="207302" y="2004646"/>
            <a:ext cx="5841805" cy="45694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5 Imagen"/>
          <p:cNvPicPr/>
          <p:nvPr/>
        </p:nvPicPr>
        <p:blipFill>
          <a:blip r:embed="rId5"/>
          <a:srcRect/>
          <a:stretch>
            <a:fillRect/>
          </a:stretch>
        </p:blipFill>
        <p:spPr bwMode="auto">
          <a:xfrm>
            <a:off x="6209518" y="1905000"/>
            <a:ext cx="5595620" cy="24325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9716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s-ES" u="sng" dirty="0" smtClean="0">
                <a:solidFill>
                  <a:schemeClr val="bg1"/>
                </a:solidFill>
                <a:latin typeface="Arial Rounded MT Bold" panose="020F0704030504030204" pitchFamily="34" charset="0"/>
              </a:rPr>
              <a:t>5.2 </a:t>
            </a:r>
            <a:r>
              <a:rPr lang="es-ES" u="sng" dirty="0">
                <a:solidFill>
                  <a:schemeClr val="bg1"/>
                </a:solidFill>
                <a:latin typeface="Arial Rounded MT Bold" panose="020F0704030504030204" pitchFamily="34" charset="0"/>
              </a:rPr>
              <a:t>Documentación de construcción de las pruebas</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pic>
        <p:nvPicPr>
          <p:cNvPr id="7" name="6 Imagen"/>
          <p:cNvPicPr/>
          <p:nvPr/>
        </p:nvPicPr>
        <p:blipFill>
          <a:blip r:embed="rId4" cstate="print"/>
          <a:srcRect/>
          <a:stretch>
            <a:fillRect/>
          </a:stretch>
        </p:blipFill>
        <p:spPr bwMode="auto">
          <a:xfrm>
            <a:off x="136962" y="2036248"/>
            <a:ext cx="5537005" cy="3250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7 Imagen"/>
          <p:cNvPicPr/>
          <p:nvPr/>
        </p:nvPicPr>
        <p:blipFill>
          <a:blip r:embed="rId5"/>
          <a:srcRect/>
          <a:stretch>
            <a:fillRect/>
          </a:stretch>
        </p:blipFill>
        <p:spPr bwMode="auto">
          <a:xfrm>
            <a:off x="5904716" y="1504117"/>
            <a:ext cx="6087992" cy="45332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441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s-ES" u="sng" dirty="0" smtClean="0">
                <a:solidFill>
                  <a:schemeClr val="bg1"/>
                </a:solidFill>
                <a:latin typeface="Arial Rounded MT Bold" panose="020F0704030504030204" pitchFamily="34" charset="0"/>
              </a:rPr>
              <a:t>5.2 </a:t>
            </a:r>
            <a:r>
              <a:rPr lang="es-ES" u="sng" dirty="0">
                <a:solidFill>
                  <a:schemeClr val="bg1"/>
                </a:solidFill>
                <a:latin typeface="Arial Rounded MT Bold" panose="020F0704030504030204" pitchFamily="34" charset="0"/>
              </a:rPr>
              <a:t>Documentación de construcción de las pruebas</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pic>
        <p:nvPicPr>
          <p:cNvPr id="6" name="5 Imagen"/>
          <p:cNvPicPr/>
          <p:nvPr/>
        </p:nvPicPr>
        <p:blipFill>
          <a:blip r:embed="rId4"/>
          <a:srcRect/>
          <a:stretch>
            <a:fillRect/>
          </a:stretch>
        </p:blipFill>
        <p:spPr bwMode="auto">
          <a:xfrm>
            <a:off x="2470432" y="2208091"/>
            <a:ext cx="5993629" cy="4087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37860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u="sng" dirty="0" smtClean="0">
                <a:solidFill>
                  <a:schemeClr val="bg1"/>
                </a:solidFill>
                <a:latin typeface="Arial Rounded MT Bold" panose="020F0704030504030204" pitchFamily="34" charset="0"/>
              </a:rPr>
              <a:t>5.3 Documentación </a:t>
            </a:r>
            <a:r>
              <a:rPr lang="es-ES" u="sng" dirty="0">
                <a:solidFill>
                  <a:schemeClr val="bg1"/>
                </a:solidFill>
                <a:latin typeface="Arial Rounded MT Bold" panose="020F0704030504030204" pitchFamily="34" charset="0"/>
              </a:rPr>
              <a:t>de la configuración de la consola de </a:t>
            </a:r>
            <a:r>
              <a:rPr lang="es-ES" u="sng" dirty="0" smtClean="0">
                <a:solidFill>
                  <a:schemeClr val="bg1"/>
                </a:solidFill>
                <a:latin typeface="Arial Rounded MT Bold" panose="020F0704030504030204" pitchFamily="34" charset="0"/>
              </a:rPr>
              <a:t>testeo</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pic>
        <p:nvPicPr>
          <p:cNvPr id="5" name="4 Imagen"/>
          <p:cNvPicPr/>
          <p:nvPr/>
        </p:nvPicPr>
        <p:blipFill>
          <a:blip r:embed="rId4"/>
          <a:srcRect/>
          <a:stretch>
            <a:fillRect/>
          </a:stretch>
        </p:blipFill>
        <p:spPr bwMode="auto">
          <a:xfrm>
            <a:off x="775945" y="2118849"/>
            <a:ext cx="4262755" cy="38950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6 Imagen"/>
          <p:cNvPicPr/>
          <p:nvPr/>
        </p:nvPicPr>
        <p:blipFill>
          <a:blip r:embed="rId5"/>
          <a:srcRect/>
          <a:stretch>
            <a:fillRect/>
          </a:stretch>
        </p:blipFill>
        <p:spPr bwMode="auto">
          <a:xfrm>
            <a:off x="5601811" y="2084704"/>
            <a:ext cx="5769573" cy="39292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02041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u="sng" dirty="0" smtClean="0">
                <a:solidFill>
                  <a:schemeClr val="bg1"/>
                </a:solidFill>
                <a:latin typeface="Arial Rounded MT Bold" panose="020F0704030504030204" pitchFamily="34" charset="0"/>
              </a:rPr>
              <a:t>5.3 Documentación </a:t>
            </a:r>
            <a:r>
              <a:rPr lang="es-ES" u="sng" dirty="0">
                <a:solidFill>
                  <a:schemeClr val="bg1"/>
                </a:solidFill>
                <a:latin typeface="Arial Rounded MT Bold" panose="020F0704030504030204" pitchFamily="34" charset="0"/>
              </a:rPr>
              <a:t>de la configuración de la consola de </a:t>
            </a:r>
            <a:r>
              <a:rPr lang="es-ES" u="sng" dirty="0" smtClean="0">
                <a:solidFill>
                  <a:schemeClr val="bg1"/>
                </a:solidFill>
                <a:latin typeface="Arial Rounded MT Bold" panose="020F0704030504030204" pitchFamily="34" charset="0"/>
              </a:rPr>
              <a:t>testeo</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pic>
        <p:nvPicPr>
          <p:cNvPr id="6" name="5 Imagen"/>
          <p:cNvPicPr/>
          <p:nvPr/>
        </p:nvPicPr>
        <p:blipFill>
          <a:blip r:embed="rId4"/>
          <a:srcRect/>
          <a:stretch>
            <a:fillRect/>
          </a:stretch>
        </p:blipFill>
        <p:spPr bwMode="auto">
          <a:xfrm>
            <a:off x="183855" y="2005476"/>
            <a:ext cx="5619067" cy="4008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7 Imagen"/>
          <p:cNvPicPr/>
          <p:nvPr/>
        </p:nvPicPr>
        <p:blipFill>
          <a:blip r:embed="rId5"/>
          <a:srcRect/>
          <a:stretch>
            <a:fillRect/>
          </a:stretch>
        </p:blipFill>
        <p:spPr bwMode="auto">
          <a:xfrm>
            <a:off x="6002215" y="2174190"/>
            <a:ext cx="5556737" cy="2714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96345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u="sng" dirty="0" smtClean="0">
                <a:solidFill>
                  <a:schemeClr val="bg1"/>
                </a:solidFill>
                <a:latin typeface="Arial Rounded MT Bold" panose="020F0704030504030204" pitchFamily="34" charset="0"/>
              </a:rPr>
              <a:t>5.3 Documentación </a:t>
            </a:r>
            <a:r>
              <a:rPr lang="es-ES" u="sng" dirty="0">
                <a:solidFill>
                  <a:schemeClr val="bg1"/>
                </a:solidFill>
                <a:latin typeface="Arial Rounded MT Bold" panose="020F0704030504030204" pitchFamily="34" charset="0"/>
              </a:rPr>
              <a:t>de la configuración de la consola de </a:t>
            </a:r>
            <a:r>
              <a:rPr lang="es-ES" u="sng" dirty="0" smtClean="0">
                <a:solidFill>
                  <a:schemeClr val="bg1"/>
                </a:solidFill>
                <a:latin typeface="Arial Rounded MT Bold" panose="020F0704030504030204" pitchFamily="34" charset="0"/>
              </a:rPr>
              <a:t>testeo</a:t>
            </a:r>
            <a:endParaRPr lang="es-ES"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pic>
        <p:nvPicPr>
          <p:cNvPr id="9" name="8 Imagen"/>
          <p:cNvPicPr/>
          <p:nvPr/>
        </p:nvPicPr>
        <p:blipFill>
          <a:blip r:embed="rId4" cstate="print"/>
          <a:srcRect/>
          <a:stretch>
            <a:fillRect/>
          </a:stretch>
        </p:blipFill>
        <p:spPr bwMode="auto">
          <a:xfrm>
            <a:off x="609599" y="2210452"/>
            <a:ext cx="5508563" cy="3076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9 Imagen"/>
          <p:cNvPicPr/>
          <p:nvPr/>
        </p:nvPicPr>
        <p:blipFill>
          <a:blip r:embed="rId5"/>
          <a:srcRect/>
          <a:stretch>
            <a:fillRect/>
          </a:stretch>
        </p:blipFill>
        <p:spPr bwMode="auto">
          <a:xfrm>
            <a:off x="6717323" y="3139537"/>
            <a:ext cx="5251939" cy="30971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169980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502275" y="826780"/>
            <a:ext cx="11595939" cy="92474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spcBef>
                <a:spcPct val="0"/>
              </a:spcBef>
            </a:pPr>
            <a:r>
              <a:rPr lang="es-ES" sz="3600" u="sng" dirty="0">
                <a:solidFill>
                  <a:schemeClr val="bg1"/>
                </a:solidFill>
                <a:latin typeface="Arial Rounded MT Bold" panose="020F0704030504030204" pitchFamily="34" charset="0"/>
              </a:rPr>
              <a:t>5.4 </a:t>
            </a:r>
            <a:r>
              <a:rPr lang="es-ES" sz="3600" u="sng" dirty="0" smtClean="0">
                <a:solidFill>
                  <a:schemeClr val="bg1"/>
                </a:solidFill>
                <a:latin typeface="Arial Rounded MT Bold" panose="020F0704030504030204" pitchFamily="34" charset="0"/>
              </a:rPr>
              <a:t>DOCUMENTACION DEL ANALISIS DE RESULTADOS</a:t>
            </a:r>
            <a:endParaRPr lang="es-ES" sz="3600" u="sng"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pic>
        <p:nvPicPr>
          <p:cNvPr id="6" name="5 Imagen"/>
          <p:cNvPicPr/>
          <p:nvPr/>
        </p:nvPicPr>
        <p:blipFill>
          <a:blip r:embed="rId4" cstate="print"/>
          <a:srcRect/>
          <a:stretch>
            <a:fillRect/>
          </a:stretch>
        </p:blipFill>
        <p:spPr bwMode="auto">
          <a:xfrm>
            <a:off x="502274" y="2138826"/>
            <a:ext cx="5797970" cy="42854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6 Imagen"/>
          <p:cNvPicPr/>
          <p:nvPr/>
        </p:nvPicPr>
        <p:blipFill>
          <a:blip r:embed="rId5"/>
          <a:srcRect/>
          <a:stretch>
            <a:fillRect/>
          </a:stretch>
        </p:blipFill>
        <p:spPr bwMode="auto">
          <a:xfrm>
            <a:off x="7068380" y="1878133"/>
            <a:ext cx="4514019" cy="47454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6910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p:cNvPicPr>
            <a:picLocks noChangeAspect="1"/>
          </p:cNvPicPr>
          <p:nvPr/>
        </p:nvPicPr>
        <p:blipFill>
          <a:blip r:embed="rId2">
            <a:extLst/>
          </a:blip>
          <a:stretch>
            <a:fillRect/>
          </a:stretch>
        </p:blipFill>
        <p:spPr>
          <a:xfrm>
            <a:off x="0" y="0"/>
            <a:ext cx="2751786" cy="826779"/>
          </a:xfrm>
          <a:prstGeom prst="rect">
            <a:avLst/>
          </a:prstGeom>
        </p:spPr>
      </p:pic>
      <p:sp>
        <p:nvSpPr>
          <p:cNvPr id="5" name="Título 4"/>
          <p:cNvSpPr txBox="1">
            <a:spLocks/>
          </p:cNvSpPr>
          <p:nvPr/>
        </p:nvSpPr>
        <p:spPr>
          <a:xfrm>
            <a:off x="511897" y="802431"/>
            <a:ext cx="11151015" cy="566043"/>
          </a:xfrm>
          <a:prstGeom prst="rect">
            <a:avLst/>
          </a:prstGeom>
          <a:effectLst/>
        </p:spPr>
        <p:txBody>
          <a:bodyPr vert="horz" lIns="91440" tIns="45720" rIns="91440" bIns="45720" rtlCol="0" anchor="b">
            <a:normAutofit fontScale="92500" lnSpcReduction="10000"/>
          </a:bodyPr>
          <a:lstStyle/>
          <a:p>
            <a:pPr lvl="0">
              <a:spcBef>
                <a:spcPct val="0"/>
              </a:spcBef>
              <a:defRPr/>
            </a:pPr>
            <a:r>
              <a:rPr lang="es-ES" sz="3500" u="sng" cap="all" noProof="0" dirty="0" smtClean="0">
                <a:ln w="3175" cmpd="sng">
                  <a:noFill/>
                </a:ln>
                <a:solidFill>
                  <a:schemeClr val="bg1"/>
                </a:solidFill>
                <a:latin typeface="Arial Rounded MT Bold" panose="020F0704030504030204" pitchFamily="34" charset="0"/>
                <a:ea typeface="+mj-ea"/>
                <a:cs typeface="+mj-cs"/>
              </a:rPr>
              <a:t>6. COMPARACION DE LAS DOS HERRAMIENTAS</a:t>
            </a:r>
            <a:endParaRPr kumimoji="0" lang="es-ES" sz="3500" b="0" i="0" u="sng" strike="noStrike" kern="1200" cap="all" spc="0" normalizeH="0" baseline="0" noProof="0" dirty="0">
              <a:ln w="3175" cmpd="sng">
                <a:noFill/>
              </a:ln>
              <a:solidFill>
                <a:schemeClr val="bg1"/>
              </a:solidFill>
              <a:effectLst/>
              <a:uLnTx/>
              <a:uFillTx/>
              <a:latin typeface="Arial Rounded MT Bold" panose="020F0704030504030204" pitchFamily="34" charset="0"/>
              <a:ea typeface="+mj-ea"/>
              <a:cs typeface="+mj-cs"/>
            </a:endParaRPr>
          </a:p>
        </p:txBody>
      </p:sp>
      <p:pic>
        <p:nvPicPr>
          <p:cNvPr id="6" name="Picture 4" descr="C:\Users\San\Desktop\WebLOAD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8624" y="4287520"/>
            <a:ext cx="5647765" cy="1800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8" name="Picture 2" descr="C:\Users\San\Desktop\47616i57AA3CF7C0CA7FA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51" y="1507153"/>
            <a:ext cx="2943462" cy="2943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129745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p:cNvPicPr>
            <a:picLocks noChangeAspect="1"/>
          </p:cNvPicPr>
          <p:nvPr/>
        </p:nvPicPr>
        <p:blipFill>
          <a:blip r:embed="rId2">
            <a:extLst/>
          </a:blip>
          <a:stretch>
            <a:fillRect/>
          </a:stretch>
        </p:blipFill>
        <p:spPr>
          <a:xfrm>
            <a:off x="0" y="0"/>
            <a:ext cx="2751786" cy="826779"/>
          </a:xfrm>
          <a:prstGeom prst="rect">
            <a:avLst/>
          </a:prstGeom>
        </p:spPr>
      </p:pic>
      <p:sp>
        <p:nvSpPr>
          <p:cNvPr id="5" name="Título 4"/>
          <p:cNvSpPr txBox="1">
            <a:spLocks/>
          </p:cNvSpPr>
          <p:nvPr/>
        </p:nvSpPr>
        <p:spPr>
          <a:xfrm>
            <a:off x="511897" y="1337294"/>
            <a:ext cx="11151015" cy="566043"/>
          </a:xfrm>
          <a:prstGeom prst="rect">
            <a:avLst/>
          </a:prstGeom>
          <a:effectLst/>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s-ES" sz="3400" b="1" u="sng" cap="all" noProof="0" dirty="0" smtClean="0">
                <a:ln w="3175" cmpd="sng">
                  <a:noFill/>
                </a:ln>
                <a:solidFill>
                  <a:schemeClr val="bg1"/>
                </a:solidFill>
                <a:latin typeface="Arial Rounded MT Bold" panose="020F0704030504030204" pitchFamily="34" charset="0"/>
                <a:ea typeface="+mj-ea"/>
                <a:cs typeface="+mj-cs"/>
              </a:rPr>
              <a:t>6.1. </a:t>
            </a:r>
            <a:r>
              <a:rPr lang="es-ES" sz="3400" b="1" u="sng" cap="all" noProof="0" dirty="0" err="1" smtClean="0">
                <a:ln w="3175" cmpd="sng">
                  <a:noFill/>
                </a:ln>
                <a:solidFill>
                  <a:schemeClr val="bg1"/>
                </a:solidFill>
                <a:latin typeface="Arial Rounded MT Bold" panose="020F0704030504030204" pitchFamily="34" charset="0"/>
                <a:ea typeface="+mj-ea"/>
                <a:cs typeface="+mj-cs"/>
              </a:rPr>
              <a:t>evaluacion</a:t>
            </a:r>
            <a:r>
              <a:rPr lang="es-ES" sz="3400" b="1" u="sng" cap="all" noProof="0" dirty="0" smtClean="0">
                <a:ln w="3175" cmpd="sng">
                  <a:noFill/>
                </a:ln>
                <a:solidFill>
                  <a:schemeClr val="bg1"/>
                </a:solidFill>
                <a:latin typeface="Arial Rounded MT Bold" panose="020F0704030504030204" pitchFamily="34" charset="0"/>
                <a:ea typeface="+mj-ea"/>
                <a:cs typeface="+mj-cs"/>
              </a:rPr>
              <a:t> de los criterios usando </a:t>
            </a:r>
            <a:r>
              <a:rPr lang="es-ES" sz="3400" b="1" u="sng" cap="all" noProof="0" dirty="0" err="1" smtClean="0">
                <a:ln w="3175" cmpd="sng">
                  <a:noFill/>
                </a:ln>
                <a:solidFill>
                  <a:schemeClr val="bg1"/>
                </a:solidFill>
                <a:latin typeface="Arial Rounded MT Bold" panose="020F0704030504030204" pitchFamily="34" charset="0"/>
                <a:ea typeface="+mj-ea"/>
                <a:cs typeface="+mj-cs"/>
              </a:rPr>
              <a:t>webload</a:t>
            </a:r>
            <a:endParaRPr kumimoji="0" lang="es-ES" sz="3400" b="1" i="0" u="sng" strike="noStrike" kern="1200" cap="all" spc="0" normalizeH="0" baseline="0" noProof="0" dirty="0">
              <a:ln w="3175" cmpd="sng">
                <a:noFill/>
              </a:ln>
              <a:solidFill>
                <a:schemeClr val="bg1"/>
              </a:solidFill>
              <a:effectLst/>
              <a:uLnTx/>
              <a:uFillTx/>
              <a:latin typeface="Arial Rounded MT Bold" panose="020F0704030504030204" pitchFamily="34" charset="0"/>
              <a:ea typeface="+mj-ea"/>
              <a:cs typeface="+mj-cs"/>
            </a:endParaRPr>
          </a:p>
        </p:txBody>
      </p:sp>
      <p:graphicFrame>
        <p:nvGraphicFramePr>
          <p:cNvPr id="2" name="1 Tabla"/>
          <p:cNvGraphicFramePr>
            <a:graphicFrameLocks noGrp="1"/>
          </p:cNvGraphicFramePr>
          <p:nvPr>
            <p:extLst>
              <p:ext uri="{D42A27DB-BD31-4B8C-83A1-F6EECF244321}">
                <p14:modId xmlns:p14="http://schemas.microsoft.com/office/powerpoint/2010/main" val="4224570554"/>
              </p:ext>
            </p:extLst>
          </p:nvPr>
        </p:nvGraphicFramePr>
        <p:xfrm>
          <a:off x="1946023" y="2157045"/>
          <a:ext cx="6851089" cy="3927233"/>
        </p:xfrm>
        <a:graphic>
          <a:graphicData uri="http://schemas.openxmlformats.org/drawingml/2006/table">
            <a:tbl>
              <a:tblPr firstRow="1" firstCol="1" bandRow="1">
                <a:tableStyleId>{5C22544A-7EE6-4342-B048-85BDC9FD1C3A}</a:tableStyleId>
              </a:tblPr>
              <a:tblGrid>
                <a:gridCol w="1597028"/>
                <a:gridCol w="5254061"/>
              </a:tblGrid>
              <a:tr h="649459">
                <a:tc>
                  <a:txBody>
                    <a:bodyPr/>
                    <a:lstStyle/>
                    <a:p>
                      <a:pPr algn="ctr">
                        <a:lnSpc>
                          <a:spcPct val="107000"/>
                        </a:lnSpc>
                        <a:spcAft>
                          <a:spcPts val="0"/>
                        </a:spcAft>
                      </a:pPr>
                      <a:r>
                        <a:rPr lang="es-ES" sz="1100" dirty="0">
                          <a:effectLst/>
                        </a:rPr>
                        <a:t>CRITERIO</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a:effectLst/>
                        </a:rPr>
                        <a:t>EVALUACIÓN</a:t>
                      </a:r>
                      <a:endParaRPr lang="es-ES" sz="1100">
                        <a:effectLst/>
                        <a:latin typeface="Arial"/>
                        <a:ea typeface="Calibri"/>
                      </a:endParaRPr>
                    </a:p>
                  </a:txBody>
                  <a:tcPr marL="68580" marR="68580" marT="0" marB="0" anchor="ctr"/>
                </a:tc>
              </a:tr>
              <a:tr h="273148">
                <a:tc>
                  <a:txBody>
                    <a:bodyPr/>
                    <a:lstStyle/>
                    <a:p>
                      <a:pPr algn="ctr">
                        <a:lnSpc>
                          <a:spcPct val="107000"/>
                        </a:lnSpc>
                        <a:spcAft>
                          <a:spcPts val="0"/>
                        </a:spcAft>
                      </a:pPr>
                      <a:r>
                        <a:rPr lang="es-ES" sz="1100" dirty="0">
                          <a:effectLst/>
                        </a:rPr>
                        <a:t>Criterio 1</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a:effectLst/>
                        </a:rPr>
                        <a:t>9</a:t>
                      </a:r>
                      <a:endParaRPr lang="es-ES" sz="1100">
                        <a:effectLst/>
                        <a:latin typeface="Arial"/>
                        <a:ea typeface="Calibri"/>
                      </a:endParaRPr>
                    </a:p>
                  </a:txBody>
                  <a:tcPr marL="68580" marR="68580" marT="0" marB="0" anchor="ctr"/>
                </a:tc>
              </a:tr>
              <a:tr h="273148">
                <a:tc>
                  <a:txBody>
                    <a:bodyPr/>
                    <a:lstStyle/>
                    <a:p>
                      <a:pPr algn="ctr">
                        <a:lnSpc>
                          <a:spcPct val="107000"/>
                        </a:lnSpc>
                        <a:spcAft>
                          <a:spcPts val="0"/>
                        </a:spcAft>
                      </a:pPr>
                      <a:r>
                        <a:rPr lang="es-ES" sz="1100" dirty="0">
                          <a:effectLst/>
                        </a:rPr>
                        <a:t>Criterio 2</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Solo está disponible en Inglés </a:t>
                      </a:r>
                      <a:endParaRPr lang="es-ES" sz="1100" dirty="0">
                        <a:effectLst/>
                        <a:latin typeface="Arial"/>
                        <a:ea typeface="Calibri"/>
                      </a:endParaRPr>
                    </a:p>
                  </a:txBody>
                  <a:tcPr marL="68580" marR="68580" marT="0" marB="0" anchor="ctr"/>
                </a:tc>
              </a:tr>
              <a:tr h="273148">
                <a:tc>
                  <a:txBody>
                    <a:bodyPr/>
                    <a:lstStyle/>
                    <a:p>
                      <a:pPr algn="ctr">
                        <a:lnSpc>
                          <a:spcPct val="107000"/>
                        </a:lnSpc>
                        <a:spcAft>
                          <a:spcPts val="0"/>
                        </a:spcAft>
                      </a:pPr>
                      <a:r>
                        <a:rPr lang="es-ES" sz="1100">
                          <a:effectLst/>
                        </a:rPr>
                        <a:t>Criterio 3</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8</a:t>
                      </a:r>
                      <a:endParaRPr lang="es-ES" sz="1100" dirty="0">
                        <a:effectLst/>
                        <a:latin typeface="Arial"/>
                        <a:ea typeface="Calibri"/>
                      </a:endParaRPr>
                    </a:p>
                  </a:txBody>
                  <a:tcPr marL="68580" marR="68580" marT="0" marB="0" anchor="ctr"/>
                </a:tc>
              </a:tr>
              <a:tr h="273148">
                <a:tc>
                  <a:txBody>
                    <a:bodyPr/>
                    <a:lstStyle/>
                    <a:p>
                      <a:pPr algn="ctr">
                        <a:lnSpc>
                          <a:spcPct val="107000"/>
                        </a:lnSpc>
                        <a:spcAft>
                          <a:spcPts val="0"/>
                        </a:spcAft>
                      </a:pPr>
                      <a:r>
                        <a:rPr lang="es-ES" sz="1100">
                          <a:effectLst/>
                        </a:rPr>
                        <a:t>Criterio 4</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6</a:t>
                      </a:r>
                      <a:endParaRPr lang="es-ES" sz="1100" dirty="0">
                        <a:effectLst/>
                        <a:latin typeface="Arial"/>
                        <a:ea typeface="Calibri"/>
                      </a:endParaRPr>
                    </a:p>
                  </a:txBody>
                  <a:tcPr marL="68580" marR="68580" marT="0" marB="0" anchor="ctr"/>
                </a:tc>
              </a:tr>
              <a:tr h="273148">
                <a:tc>
                  <a:txBody>
                    <a:bodyPr/>
                    <a:lstStyle/>
                    <a:p>
                      <a:pPr algn="ctr">
                        <a:lnSpc>
                          <a:spcPct val="107000"/>
                        </a:lnSpc>
                        <a:spcAft>
                          <a:spcPts val="0"/>
                        </a:spcAft>
                      </a:pPr>
                      <a:r>
                        <a:rPr lang="es-ES" sz="1100">
                          <a:effectLst/>
                        </a:rPr>
                        <a:t>Criterio 5</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a:effectLst/>
                        </a:rPr>
                        <a:t>6</a:t>
                      </a:r>
                      <a:endParaRPr lang="es-ES" sz="1100">
                        <a:effectLst/>
                        <a:latin typeface="Arial"/>
                        <a:ea typeface="Calibri"/>
                      </a:endParaRPr>
                    </a:p>
                  </a:txBody>
                  <a:tcPr marL="68580" marR="68580" marT="0" marB="0" anchor="ctr"/>
                </a:tc>
              </a:tr>
              <a:tr h="273148">
                <a:tc>
                  <a:txBody>
                    <a:bodyPr/>
                    <a:lstStyle/>
                    <a:p>
                      <a:pPr algn="ctr">
                        <a:lnSpc>
                          <a:spcPct val="107000"/>
                        </a:lnSpc>
                        <a:spcAft>
                          <a:spcPts val="0"/>
                        </a:spcAft>
                      </a:pPr>
                      <a:r>
                        <a:rPr lang="es-ES" sz="1100">
                          <a:effectLst/>
                        </a:rPr>
                        <a:t>Criterio 6</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Alto</a:t>
                      </a:r>
                      <a:endParaRPr lang="es-ES" sz="1100" dirty="0">
                        <a:effectLst/>
                        <a:latin typeface="Arial"/>
                        <a:ea typeface="Calibri"/>
                      </a:endParaRPr>
                    </a:p>
                  </a:txBody>
                  <a:tcPr marL="68580" marR="68580" marT="0" marB="0" anchor="ctr"/>
                </a:tc>
              </a:tr>
              <a:tr h="273148">
                <a:tc>
                  <a:txBody>
                    <a:bodyPr/>
                    <a:lstStyle/>
                    <a:p>
                      <a:pPr algn="ctr">
                        <a:lnSpc>
                          <a:spcPct val="107000"/>
                        </a:lnSpc>
                        <a:spcAft>
                          <a:spcPts val="0"/>
                        </a:spcAft>
                      </a:pPr>
                      <a:r>
                        <a:rPr lang="es-ES" sz="1100">
                          <a:effectLst/>
                        </a:rPr>
                        <a:t>Criterio 7</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9</a:t>
                      </a:r>
                      <a:endParaRPr lang="es-ES" sz="1100" dirty="0">
                        <a:effectLst/>
                        <a:latin typeface="Arial"/>
                        <a:ea typeface="Calibri"/>
                      </a:endParaRPr>
                    </a:p>
                  </a:txBody>
                  <a:tcPr marL="68580" marR="68580" marT="0" marB="0" anchor="ctr"/>
                </a:tc>
              </a:tr>
              <a:tr h="273148">
                <a:tc>
                  <a:txBody>
                    <a:bodyPr/>
                    <a:lstStyle/>
                    <a:p>
                      <a:pPr algn="ctr">
                        <a:lnSpc>
                          <a:spcPct val="107000"/>
                        </a:lnSpc>
                        <a:spcAft>
                          <a:spcPts val="0"/>
                        </a:spcAft>
                      </a:pPr>
                      <a:r>
                        <a:rPr lang="es-ES" sz="1100">
                          <a:effectLst/>
                        </a:rPr>
                        <a:t>Criterio 8</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a:effectLst/>
                        </a:rPr>
                        <a:t>9</a:t>
                      </a:r>
                      <a:endParaRPr lang="es-ES" sz="1100">
                        <a:effectLst/>
                        <a:latin typeface="Arial"/>
                        <a:ea typeface="Calibri"/>
                      </a:endParaRPr>
                    </a:p>
                  </a:txBody>
                  <a:tcPr marL="68580" marR="68580" marT="0" marB="0" anchor="ctr"/>
                </a:tc>
              </a:tr>
              <a:tr h="546294">
                <a:tc>
                  <a:txBody>
                    <a:bodyPr/>
                    <a:lstStyle/>
                    <a:p>
                      <a:pPr algn="ctr">
                        <a:lnSpc>
                          <a:spcPct val="107000"/>
                        </a:lnSpc>
                        <a:spcAft>
                          <a:spcPts val="0"/>
                        </a:spcAft>
                      </a:pPr>
                      <a:r>
                        <a:rPr lang="es-ES" sz="1100">
                          <a:effectLst/>
                        </a:rPr>
                        <a:t>Criterio 9</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No requiere de ningún requisito previo. Además está disponible para los sistemas operativos de Windows o Linux.</a:t>
                      </a:r>
                      <a:endParaRPr lang="es-ES" sz="1100" dirty="0">
                        <a:effectLst/>
                        <a:latin typeface="Arial"/>
                        <a:ea typeface="Calibri"/>
                      </a:endParaRPr>
                    </a:p>
                  </a:txBody>
                  <a:tcPr marL="68580" marR="68580" marT="0" marB="0" anchor="ctr"/>
                </a:tc>
              </a:tr>
              <a:tr h="273148">
                <a:tc>
                  <a:txBody>
                    <a:bodyPr/>
                    <a:lstStyle/>
                    <a:p>
                      <a:pPr algn="ctr">
                        <a:lnSpc>
                          <a:spcPct val="107000"/>
                        </a:lnSpc>
                        <a:spcAft>
                          <a:spcPts val="0"/>
                        </a:spcAft>
                      </a:pPr>
                      <a:r>
                        <a:rPr lang="es-ES" sz="1100">
                          <a:effectLst/>
                        </a:rPr>
                        <a:t>Criterio 10</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8</a:t>
                      </a:r>
                      <a:endParaRPr lang="es-ES" sz="1100" dirty="0">
                        <a:effectLst/>
                        <a:latin typeface="Arial"/>
                        <a:ea typeface="Calibri"/>
                      </a:endParaRPr>
                    </a:p>
                  </a:txBody>
                  <a:tcPr marL="68580" marR="68580" marT="0" marB="0" anchor="ctr"/>
                </a:tc>
              </a:tr>
              <a:tr h="273148">
                <a:tc>
                  <a:txBody>
                    <a:bodyPr/>
                    <a:lstStyle/>
                    <a:p>
                      <a:pPr algn="ctr">
                        <a:lnSpc>
                          <a:spcPct val="107000"/>
                        </a:lnSpc>
                        <a:spcAft>
                          <a:spcPts val="0"/>
                        </a:spcAft>
                      </a:pPr>
                      <a:r>
                        <a:rPr lang="es-ES" sz="1100" dirty="0">
                          <a:effectLst/>
                        </a:rPr>
                        <a:t>Criterio 11</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10 minutos</a:t>
                      </a:r>
                      <a:endParaRPr lang="es-ES" sz="1100" dirty="0">
                        <a:effectLst/>
                        <a:latin typeface="Arial"/>
                        <a:ea typeface="Calibri"/>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p:cNvPicPr>
            <a:picLocks noChangeAspect="1"/>
          </p:cNvPicPr>
          <p:nvPr/>
        </p:nvPicPr>
        <p:blipFill>
          <a:blip r:embed="rId2">
            <a:extLst/>
          </a:blip>
          <a:stretch>
            <a:fillRect/>
          </a:stretch>
        </p:blipFill>
        <p:spPr>
          <a:xfrm>
            <a:off x="0" y="0"/>
            <a:ext cx="2751786" cy="826779"/>
          </a:xfrm>
          <a:prstGeom prst="rect">
            <a:avLst/>
          </a:prstGeom>
        </p:spPr>
      </p:pic>
      <p:sp>
        <p:nvSpPr>
          <p:cNvPr id="5" name="Título 4"/>
          <p:cNvSpPr txBox="1">
            <a:spLocks/>
          </p:cNvSpPr>
          <p:nvPr/>
        </p:nvSpPr>
        <p:spPr>
          <a:xfrm>
            <a:off x="511897" y="1302125"/>
            <a:ext cx="11151015" cy="566043"/>
          </a:xfrm>
          <a:prstGeom prst="rect">
            <a:avLst/>
          </a:prstGeom>
          <a:effectLst/>
        </p:spPr>
        <p:txBody>
          <a:bodyPr vert="horz" lIns="91440" tIns="45720" rIns="91440" bIns="45720" rtlCol="0" anchor="b">
            <a:noAutofit/>
          </a:bodyPr>
          <a:lstStyle/>
          <a:p>
            <a:pPr lvl="0">
              <a:spcBef>
                <a:spcPct val="0"/>
              </a:spcBef>
              <a:defRPr/>
            </a:pPr>
            <a:r>
              <a:rPr lang="es-ES" sz="3400" b="1" u="sng" cap="all" dirty="0" smtClean="0">
                <a:ln w="3175" cmpd="sng">
                  <a:noFill/>
                </a:ln>
                <a:solidFill>
                  <a:schemeClr val="bg1"/>
                </a:solidFill>
                <a:latin typeface="Arial Rounded MT Bold" panose="020F0704030504030204" pitchFamily="34" charset="0"/>
              </a:rPr>
              <a:t>6.2. </a:t>
            </a:r>
            <a:r>
              <a:rPr lang="es-ES" sz="3400" b="1" u="sng" cap="all" dirty="0" err="1">
                <a:ln w="3175" cmpd="sng">
                  <a:noFill/>
                </a:ln>
                <a:solidFill>
                  <a:schemeClr val="bg1"/>
                </a:solidFill>
                <a:latin typeface="Arial Rounded MT Bold" panose="020F0704030504030204" pitchFamily="34" charset="0"/>
              </a:rPr>
              <a:t>evaluacion</a:t>
            </a:r>
            <a:r>
              <a:rPr lang="es-ES" sz="3400" b="1" u="sng" cap="all" dirty="0">
                <a:ln w="3175" cmpd="sng">
                  <a:noFill/>
                </a:ln>
                <a:solidFill>
                  <a:schemeClr val="bg1"/>
                </a:solidFill>
                <a:latin typeface="Arial Rounded MT Bold" panose="020F0704030504030204" pitchFamily="34" charset="0"/>
              </a:rPr>
              <a:t> de los criterios usando </a:t>
            </a:r>
            <a:r>
              <a:rPr lang="es-ES" sz="3400" b="1" u="sng" cap="all" dirty="0" smtClean="0">
                <a:ln w="3175" cmpd="sng">
                  <a:noFill/>
                </a:ln>
                <a:solidFill>
                  <a:schemeClr val="bg1"/>
                </a:solidFill>
                <a:latin typeface="Arial Rounded MT Bold" panose="020F0704030504030204" pitchFamily="34" charset="0"/>
              </a:rPr>
              <a:t>LOADRUNNER</a:t>
            </a:r>
            <a:endParaRPr lang="es-ES" sz="3400" b="1" u="sng" cap="all" dirty="0">
              <a:ln w="3175" cmpd="sng">
                <a:noFill/>
              </a:ln>
              <a:solidFill>
                <a:schemeClr val="bg1"/>
              </a:solidFill>
              <a:latin typeface="Arial Rounded MT Bold" panose="020F07040305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260576667"/>
              </p:ext>
            </p:extLst>
          </p:nvPr>
        </p:nvGraphicFramePr>
        <p:xfrm>
          <a:off x="1723288" y="2073111"/>
          <a:ext cx="7092461" cy="4163565"/>
        </p:xfrm>
        <a:graphic>
          <a:graphicData uri="http://schemas.openxmlformats.org/drawingml/2006/table">
            <a:tbl>
              <a:tblPr firstRow="1" firstCol="1" bandRow="1">
                <a:tableStyleId>{5C22544A-7EE6-4342-B048-85BDC9FD1C3A}</a:tableStyleId>
              </a:tblPr>
              <a:tblGrid>
                <a:gridCol w="1653294"/>
                <a:gridCol w="5439167"/>
              </a:tblGrid>
              <a:tr h="215776">
                <a:tc>
                  <a:txBody>
                    <a:bodyPr/>
                    <a:lstStyle/>
                    <a:p>
                      <a:pPr algn="ctr">
                        <a:lnSpc>
                          <a:spcPct val="107000"/>
                        </a:lnSpc>
                        <a:spcAft>
                          <a:spcPts val="0"/>
                        </a:spcAft>
                      </a:pPr>
                      <a:r>
                        <a:rPr lang="es-ES" sz="1100" dirty="0">
                          <a:effectLst/>
                        </a:rPr>
                        <a:t>CRITERIO</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a:effectLst/>
                        </a:rPr>
                        <a:t>EVALUACIÓN</a:t>
                      </a:r>
                      <a:endParaRPr lang="es-ES" sz="1100">
                        <a:effectLst/>
                        <a:latin typeface="Arial"/>
                        <a:ea typeface="Calibri"/>
                      </a:endParaRPr>
                    </a:p>
                  </a:txBody>
                  <a:tcPr marL="68580" marR="68580" marT="0" marB="0" anchor="ctr"/>
                </a:tc>
              </a:tr>
              <a:tr h="277287">
                <a:tc>
                  <a:txBody>
                    <a:bodyPr/>
                    <a:lstStyle/>
                    <a:p>
                      <a:pPr algn="ctr">
                        <a:lnSpc>
                          <a:spcPct val="107000"/>
                        </a:lnSpc>
                        <a:spcAft>
                          <a:spcPts val="0"/>
                        </a:spcAft>
                      </a:pPr>
                      <a:r>
                        <a:rPr lang="es-ES" sz="1100" dirty="0">
                          <a:effectLst/>
                        </a:rPr>
                        <a:t>Criterio 1</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a:effectLst/>
                        </a:rPr>
                        <a:t>10</a:t>
                      </a:r>
                      <a:endParaRPr lang="es-ES" sz="1100">
                        <a:effectLst/>
                        <a:latin typeface="Arial"/>
                        <a:ea typeface="Calibri"/>
                      </a:endParaRPr>
                    </a:p>
                  </a:txBody>
                  <a:tcPr marL="68580" marR="68580" marT="0" marB="0" anchor="ctr"/>
                </a:tc>
              </a:tr>
              <a:tr h="875708">
                <a:tc>
                  <a:txBody>
                    <a:bodyPr/>
                    <a:lstStyle/>
                    <a:p>
                      <a:pPr algn="ctr">
                        <a:lnSpc>
                          <a:spcPct val="107000"/>
                        </a:lnSpc>
                        <a:spcAft>
                          <a:spcPts val="0"/>
                        </a:spcAft>
                      </a:pPr>
                      <a:r>
                        <a:rPr lang="es-ES" sz="1100" dirty="0">
                          <a:effectLst/>
                        </a:rPr>
                        <a:t>Criterio 2</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Inglés (Aunque cuenta con paquete de idiomas para traducirlo en Francés, Alemán, Italiano, Coreano, Japonés, Ruso y Español.)</a:t>
                      </a:r>
                      <a:endParaRPr lang="es-ES" sz="1100" dirty="0">
                        <a:effectLst/>
                        <a:latin typeface="Arial"/>
                        <a:ea typeface="Calibri"/>
                      </a:endParaRPr>
                    </a:p>
                  </a:txBody>
                  <a:tcPr marL="68580" marR="68580" marT="0" marB="0" anchor="ctr"/>
                </a:tc>
              </a:tr>
              <a:tr h="277287">
                <a:tc>
                  <a:txBody>
                    <a:bodyPr/>
                    <a:lstStyle/>
                    <a:p>
                      <a:pPr algn="ctr">
                        <a:lnSpc>
                          <a:spcPct val="107000"/>
                        </a:lnSpc>
                        <a:spcAft>
                          <a:spcPts val="0"/>
                        </a:spcAft>
                      </a:pPr>
                      <a:r>
                        <a:rPr lang="es-ES" sz="1100">
                          <a:effectLst/>
                        </a:rPr>
                        <a:t>Criterio 3</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8</a:t>
                      </a:r>
                      <a:endParaRPr lang="es-ES" sz="1100" dirty="0">
                        <a:effectLst/>
                        <a:latin typeface="Arial"/>
                        <a:ea typeface="Calibri"/>
                      </a:endParaRPr>
                    </a:p>
                  </a:txBody>
                  <a:tcPr marL="68580" marR="68580" marT="0" marB="0" anchor="ctr"/>
                </a:tc>
              </a:tr>
              <a:tr h="277287">
                <a:tc>
                  <a:txBody>
                    <a:bodyPr/>
                    <a:lstStyle/>
                    <a:p>
                      <a:pPr algn="ctr">
                        <a:lnSpc>
                          <a:spcPct val="107000"/>
                        </a:lnSpc>
                        <a:spcAft>
                          <a:spcPts val="0"/>
                        </a:spcAft>
                      </a:pPr>
                      <a:r>
                        <a:rPr lang="es-ES" sz="1100">
                          <a:effectLst/>
                        </a:rPr>
                        <a:t>Criterio 4</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7</a:t>
                      </a:r>
                      <a:endParaRPr lang="es-ES" sz="1100" dirty="0">
                        <a:effectLst/>
                        <a:latin typeface="Arial"/>
                        <a:ea typeface="Calibri"/>
                      </a:endParaRPr>
                    </a:p>
                  </a:txBody>
                  <a:tcPr marL="68580" marR="68580" marT="0" marB="0" anchor="ctr"/>
                </a:tc>
              </a:tr>
              <a:tr h="277287">
                <a:tc>
                  <a:txBody>
                    <a:bodyPr/>
                    <a:lstStyle/>
                    <a:p>
                      <a:pPr algn="ctr">
                        <a:lnSpc>
                          <a:spcPct val="107000"/>
                        </a:lnSpc>
                        <a:spcAft>
                          <a:spcPts val="0"/>
                        </a:spcAft>
                      </a:pPr>
                      <a:r>
                        <a:rPr lang="es-ES" sz="1100">
                          <a:effectLst/>
                        </a:rPr>
                        <a:t>Criterio 5</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8</a:t>
                      </a:r>
                      <a:endParaRPr lang="es-ES" sz="1100" dirty="0">
                        <a:effectLst/>
                        <a:latin typeface="Arial"/>
                        <a:ea typeface="Calibri"/>
                      </a:endParaRPr>
                    </a:p>
                  </a:txBody>
                  <a:tcPr marL="68580" marR="68580" marT="0" marB="0" anchor="ctr"/>
                </a:tc>
              </a:tr>
              <a:tr h="576498">
                <a:tc>
                  <a:txBody>
                    <a:bodyPr/>
                    <a:lstStyle/>
                    <a:p>
                      <a:pPr algn="ctr">
                        <a:lnSpc>
                          <a:spcPct val="107000"/>
                        </a:lnSpc>
                        <a:spcAft>
                          <a:spcPts val="0"/>
                        </a:spcAft>
                      </a:pPr>
                      <a:r>
                        <a:rPr lang="es-ES" sz="1100">
                          <a:effectLst/>
                        </a:rPr>
                        <a:t>Criterio 6</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a:effectLst/>
                        </a:rPr>
                        <a:t>Alto (De memoria no es muy pronunciado, en cambio si en la tarjeta de red)</a:t>
                      </a:r>
                      <a:endParaRPr lang="es-ES" sz="1100">
                        <a:effectLst/>
                        <a:latin typeface="Arial"/>
                        <a:ea typeface="Calibri"/>
                      </a:endParaRPr>
                    </a:p>
                  </a:txBody>
                  <a:tcPr marL="68580" marR="68580" marT="0" marB="0" anchor="ctr"/>
                </a:tc>
              </a:tr>
              <a:tr h="277287">
                <a:tc>
                  <a:txBody>
                    <a:bodyPr/>
                    <a:lstStyle/>
                    <a:p>
                      <a:pPr algn="ctr">
                        <a:lnSpc>
                          <a:spcPct val="107000"/>
                        </a:lnSpc>
                        <a:spcAft>
                          <a:spcPts val="0"/>
                        </a:spcAft>
                      </a:pPr>
                      <a:r>
                        <a:rPr lang="es-ES" sz="1100">
                          <a:effectLst/>
                        </a:rPr>
                        <a:t>Criterio 7</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5</a:t>
                      </a:r>
                      <a:endParaRPr lang="es-ES" sz="1100" dirty="0">
                        <a:effectLst/>
                        <a:latin typeface="Arial"/>
                        <a:ea typeface="Calibri"/>
                      </a:endParaRPr>
                    </a:p>
                  </a:txBody>
                  <a:tcPr marL="68580" marR="68580" marT="0" marB="0" anchor="ctr"/>
                </a:tc>
              </a:tr>
              <a:tr h="277287">
                <a:tc>
                  <a:txBody>
                    <a:bodyPr/>
                    <a:lstStyle/>
                    <a:p>
                      <a:pPr algn="ctr">
                        <a:lnSpc>
                          <a:spcPct val="107000"/>
                        </a:lnSpc>
                        <a:spcAft>
                          <a:spcPts val="0"/>
                        </a:spcAft>
                      </a:pPr>
                      <a:r>
                        <a:rPr lang="es-ES" sz="1100">
                          <a:effectLst/>
                        </a:rPr>
                        <a:t>Criterio 8</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10</a:t>
                      </a:r>
                      <a:endParaRPr lang="es-ES" sz="1100" dirty="0">
                        <a:effectLst/>
                        <a:latin typeface="Arial"/>
                        <a:ea typeface="Calibri"/>
                      </a:endParaRPr>
                    </a:p>
                  </a:txBody>
                  <a:tcPr marL="68580" marR="68580" marT="0" marB="0" anchor="ctr"/>
                </a:tc>
              </a:tr>
              <a:tr h="277287">
                <a:tc>
                  <a:txBody>
                    <a:bodyPr/>
                    <a:lstStyle/>
                    <a:p>
                      <a:pPr algn="ctr">
                        <a:lnSpc>
                          <a:spcPct val="107000"/>
                        </a:lnSpc>
                        <a:spcAft>
                          <a:spcPts val="0"/>
                        </a:spcAft>
                      </a:pPr>
                      <a:r>
                        <a:rPr lang="es-ES" sz="1100">
                          <a:effectLst/>
                        </a:rPr>
                        <a:t>Criterio 9</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a:effectLst/>
                        </a:rPr>
                        <a:t>Ningún requisito previo.</a:t>
                      </a:r>
                      <a:endParaRPr lang="es-ES" sz="1100">
                        <a:effectLst/>
                        <a:latin typeface="Arial"/>
                        <a:ea typeface="Calibri"/>
                      </a:endParaRPr>
                    </a:p>
                  </a:txBody>
                  <a:tcPr marL="68580" marR="68580" marT="0" marB="0" anchor="ctr"/>
                </a:tc>
              </a:tr>
              <a:tr h="277287">
                <a:tc>
                  <a:txBody>
                    <a:bodyPr/>
                    <a:lstStyle/>
                    <a:p>
                      <a:pPr algn="ctr">
                        <a:lnSpc>
                          <a:spcPct val="107000"/>
                        </a:lnSpc>
                        <a:spcAft>
                          <a:spcPts val="0"/>
                        </a:spcAft>
                      </a:pPr>
                      <a:r>
                        <a:rPr lang="es-ES" sz="1100">
                          <a:effectLst/>
                        </a:rPr>
                        <a:t>Criterio 10</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10</a:t>
                      </a:r>
                      <a:endParaRPr lang="es-ES" sz="1100" dirty="0">
                        <a:effectLst/>
                        <a:latin typeface="Arial"/>
                        <a:ea typeface="Calibri"/>
                      </a:endParaRPr>
                    </a:p>
                  </a:txBody>
                  <a:tcPr marL="68580" marR="68580" marT="0" marB="0" anchor="ctr"/>
                </a:tc>
              </a:tr>
              <a:tr h="277287">
                <a:tc>
                  <a:txBody>
                    <a:bodyPr/>
                    <a:lstStyle/>
                    <a:p>
                      <a:pPr algn="ctr">
                        <a:lnSpc>
                          <a:spcPct val="107000"/>
                        </a:lnSpc>
                        <a:spcAft>
                          <a:spcPts val="0"/>
                        </a:spcAft>
                      </a:pPr>
                      <a:r>
                        <a:rPr lang="es-ES" sz="1100">
                          <a:effectLst/>
                        </a:rPr>
                        <a:t>Criterio 11</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60 minutos </a:t>
                      </a:r>
                      <a:endParaRPr lang="es-ES" sz="1100" dirty="0">
                        <a:effectLst/>
                        <a:latin typeface="Arial"/>
                        <a:ea typeface="Calibri"/>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02276" y="826779"/>
            <a:ext cx="9942490" cy="1507067"/>
          </a:xfrm>
        </p:spPr>
        <p:txBody>
          <a:bodyPr/>
          <a:lstStyle/>
          <a:p>
            <a:r>
              <a:rPr lang="es-ES" u="sng" dirty="0">
                <a:solidFill>
                  <a:schemeClr val="bg1"/>
                </a:solidFill>
                <a:latin typeface="Arial Rounded MT Bold" panose="020F0704030504030204" pitchFamily="34" charset="0"/>
              </a:rPr>
              <a:t>1.Autores, planificación y entrega</a:t>
            </a:r>
            <a:endParaRPr lang="es-ES" dirty="0"/>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sp>
        <p:nvSpPr>
          <p:cNvPr id="6" name="CuadroTexto 5"/>
          <p:cNvSpPr txBox="1"/>
          <p:nvPr/>
        </p:nvSpPr>
        <p:spPr>
          <a:xfrm>
            <a:off x="2921092" y="2554273"/>
            <a:ext cx="6349815" cy="174945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s-ES" sz="2500" dirty="0">
                <a:solidFill>
                  <a:schemeClr val="bg1"/>
                </a:solidFill>
                <a:latin typeface="Arial Rounded MT Bold" panose="020F0704030504030204" pitchFamily="34" charset="0"/>
              </a:rPr>
              <a:t>Pedro Ignacio Santiago (Coordinador)</a:t>
            </a:r>
          </a:p>
          <a:p>
            <a:pPr marL="285750" indent="-285750">
              <a:lnSpc>
                <a:spcPct val="150000"/>
              </a:lnSpc>
              <a:buFont typeface="Arial" panose="020B0604020202020204" pitchFamily="34" charset="0"/>
              <a:buChar char="•"/>
            </a:pPr>
            <a:r>
              <a:rPr lang="es-ES" sz="2500" dirty="0">
                <a:solidFill>
                  <a:schemeClr val="bg1"/>
                </a:solidFill>
                <a:latin typeface="Arial Rounded MT Bold" panose="020F0704030504030204" pitchFamily="34" charset="0"/>
              </a:rPr>
              <a:t>Sandra Antoral</a:t>
            </a:r>
          </a:p>
          <a:p>
            <a:pPr marL="285750" indent="-285750">
              <a:lnSpc>
                <a:spcPct val="150000"/>
              </a:lnSpc>
              <a:buFont typeface="Arial" panose="020B0604020202020204" pitchFamily="34" charset="0"/>
              <a:buChar char="•"/>
            </a:pPr>
            <a:r>
              <a:rPr lang="es-ES" sz="2500" dirty="0">
                <a:solidFill>
                  <a:schemeClr val="bg1"/>
                </a:solidFill>
                <a:latin typeface="Arial Rounded MT Bold" panose="020F0704030504030204" pitchFamily="34" charset="0"/>
              </a:rPr>
              <a:t>Bogdan Ionut Ciobanu</a:t>
            </a:r>
          </a:p>
        </p:txBody>
      </p:sp>
    </p:spTree>
    <p:extLst>
      <p:ext uri="{BB962C8B-B14F-4D97-AF65-F5344CB8AC3E}">
        <p14:creationId xmlns:p14="http://schemas.microsoft.com/office/powerpoint/2010/main" val="276446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p:cNvPicPr>
            <a:picLocks noChangeAspect="1"/>
          </p:cNvPicPr>
          <p:nvPr/>
        </p:nvPicPr>
        <p:blipFill>
          <a:blip r:embed="rId2">
            <a:extLst/>
          </a:blip>
          <a:stretch>
            <a:fillRect/>
          </a:stretch>
        </p:blipFill>
        <p:spPr>
          <a:xfrm>
            <a:off x="0" y="0"/>
            <a:ext cx="2751786" cy="826779"/>
          </a:xfrm>
          <a:prstGeom prst="rect">
            <a:avLst/>
          </a:prstGeom>
        </p:spPr>
      </p:pic>
      <p:sp>
        <p:nvSpPr>
          <p:cNvPr id="5" name="Título 4"/>
          <p:cNvSpPr txBox="1">
            <a:spLocks/>
          </p:cNvSpPr>
          <p:nvPr/>
        </p:nvSpPr>
        <p:spPr>
          <a:xfrm>
            <a:off x="511897" y="1302125"/>
            <a:ext cx="11151015" cy="566043"/>
          </a:xfrm>
          <a:prstGeom prst="rect">
            <a:avLst/>
          </a:prstGeom>
          <a:effectLst/>
        </p:spPr>
        <p:txBody>
          <a:bodyPr vert="horz" lIns="91440" tIns="45720" rIns="91440" bIns="45720" rtlCol="0" anchor="b">
            <a:noAutofit/>
          </a:bodyPr>
          <a:lstStyle/>
          <a:p>
            <a:pPr lvl="0">
              <a:spcBef>
                <a:spcPct val="0"/>
              </a:spcBef>
              <a:defRPr/>
            </a:pPr>
            <a:r>
              <a:rPr lang="es-ES" sz="3200" u="sng" cap="all" dirty="0">
                <a:ln w="3175" cmpd="sng">
                  <a:noFill/>
                </a:ln>
                <a:solidFill>
                  <a:schemeClr val="bg1"/>
                </a:solidFill>
                <a:latin typeface="Arial Rounded MT Bold" panose="020F0704030504030204" pitchFamily="34" charset="0"/>
              </a:rPr>
              <a:t>7</a:t>
            </a:r>
            <a:r>
              <a:rPr lang="es-ES" sz="3200" u="sng" cap="all" dirty="0" smtClean="0">
                <a:ln w="3175" cmpd="sng">
                  <a:noFill/>
                </a:ln>
                <a:solidFill>
                  <a:schemeClr val="bg1"/>
                </a:solidFill>
                <a:latin typeface="Arial Rounded MT Bold" panose="020F0704030504030204" pitchFamily="34" charset="0"/>
              </a:rPr>
              <a:t>. COMPARACION DE LA IMPLEMENTACION DE LAS TECNOLOGIAS </a:t>
            </a:r>
            <a:endParaRPr lang="es-ES" sz="3200" u="sng" cap="all" dirty="0">
              <a:ln w="3175" cmpd="sng">
                <a:noFill/>
              </a:ln>
              <a:solidFill>
                <a:schemeClr val="bg1"/>
              </a:solidFill>
              <a:latin typeface="Arial Rounded MT Bold" panose="020F0704030504030204" pitchFamily="34" charset="0"/>
            </a:endParaRPr>
          </a:p>
        </p:txBody>
      </p:sp>
      <p:graphicFrame>
        <p:nvGraphicFramePr>
          <p:cNvPr id="3" name="2 Tabla"/>
          <p:cNvGraphicFramePr>
            <a:graphicFrameLocks noGrp="1"/>
          </p:cNvGraphicFramePr>
          <p:nvPr>
            <p:extLst>
              <p:ext uri="{D42A27DB-BD31-4B8C-83A1-F6EECF244321}">
                <p14:modId xmlns:p14="http://schemas.microsoft.com/office/powerpoint/2010/main" val="2386455295"/>
              </p:ext>
            </p:extLst>
          </p:nvPr>
        </p:nvGraphicFramePr>
        <p:xfrm>
          <a:off x="1184957" y="1981199"/>
          <a:ext cx="8615535" cy="4504036"/>
        </p:xfrm>
        <a:graphic>
          <a:graphicData uri="http://schemas.openxmlformats.org/drawingml/2006/table">
            <a:tbl>
              <a:tblPr firstRow="1" firstCol="1" bandRow="1">
                <a:tableStyleId>{5C22544A-7EE6-4342-B048-85BDC9FD1C3A}</a:tableStyleId>
              </a:tblPr>
              <a:tblGrid>
                <a:gridCol w="1440839"/>
                <a:gridCol w="1621953"/>
                <a:gridCol w="1889141"/>
                <a:gridCol w="3663602"/>
              </a:tblGrid>
              <a:tr h="154773">
                <a:tc>
                  <a:txBody>
                    <a:bodyPr/>
                    <a:lstStyle/>
                    <a:p>
                      <a:pPr algn="ctr">
                        <a:lnSpc>
                          <a:spcPct val="107000"/>
                        </a:lnSpc>
                        <a:spcAft>
                          <a:spcPts val="0"/>
                        </a:spcAft>
                      </a:pPr>
                      <a:r>
                        <a:rPr lang="es-ES" sz="900">
                          <a:effectLst/>
                        </a:rPr>
                        <a:t>CRITERIOS</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WebLoad</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LoadRunner</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COMENTARIOS</a:t>
                      </a:r>
                      <a:endParaRPr lang="es-ES" sz="900">
                        <a:effectLst/>
                        <a:latin typeface="Arial"/>
                        <a:ea typeface="Calibri"/>
                      </a:endParaRPr>
                    </a:p>
                  </a:txBody>
                  <a:tcPr marL="57580" marR="57580" marT="0" marB="0" anchor="ctr"/>
                </a:tc>
              </a:tr>
              <a:tr h="302428">
                <a:tc>
                  <a:txBody>
                    <a:bodyPr/>
                    <a:lstStyle/>
                    <a:p>
                      <a:pPr algn="ctr">
                        <a:lnSpc>
                          <a:spcPct val="107000"/>
                        </a:lnSpc>
                        <a:spcAft>
                          <a:spcPts val="0"/>
                        </a:spcAft>
                      </a:pPr>
                      <a:r>
                        <a:rPr lang="es-ES" sz="900">
                          <a:effectLst/>
                        </a:rPr>
                        <a:t>Criterio 1</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9</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10</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 </a:t>
                      </a:r>
                      <a:endParaRPr lang="es-ES" sz="900">
                        <a:effectLst/>
                        <a:latin typeface="Arial"/>
                        <a:ea typeface="Calibri"/>
                      </a:endParaRPr>
                    </a:p>
                  </a:txBody>
                  <a:tcPr marL="57580" marR="57580" marT="0" marB="0" anchor="ctr"/>
                </a:tc>
              </a:tr>
              <a:tr h="773864">
                <a:tc>
                  <a:txBody>
                    <a:bodyPr/>
                    <a:lstStyle/>
                    <a:p>
                      <a:pPr algn="ctr">
                        <a:lnSpc>
                          <a:spcPct val="107000"/>
                        </a:lnSpc>
                        <a:spcAft>
                          <a:spcPts val="0"/>
                        </a:spcAft>
                      </a:pPr>
                      <a:r>
                        <a:rPr lang="es-ES" sz="900">
                          <a:effectLst/>
                        </a:rPr>
                        <a:t>Criterio 2</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Inglés</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Inglés</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LoadRunner dispone de un paquete de idiomas en francés, alemán, japonés, coreano, ruso, italiano y español.</a:t>
                      </a:r>
                      <a:endParaRPr lang="es-ES" sz="900">
                        <a:effectLst/>
                        <a:latin typeface="Arial"/>
                        <a:ea typeface="Calibri"/>
                      </a:endParaRPr>
                    </a:p>
                  </a:txBody>
                  <a:tcPr marL="57580" marR="57580" marT="0" marB="0" anchor="ctr"/>
                </a:tc>
              </a:tr>
              <a:tr h="311637">
                <a:tc>
                  <a:txBody>
                    <a:bodyPr/>
                    <a:lstStyle/>
                    <a:p>
                      <a:pPr algn="ctr">
                        <a:lnSpc>
                          <a:spcPct val="107000"/>
                        </a:lnSpc>
                        <a:spcAft>
                          <a:spcPts val="0"/>
                        </a:spcAft>
                      </a:pPr>
                      <a:r>
                        <a:rPr lang="es-ES" sz="900">
                          <a:effectLst/>
                        </a:rPr>
                        <a:t>Criterio 3</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8</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8</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Ambos son fácil de usar</a:t>
                      </a:r>
                      <a:endParaRPr lang="es-ES" sz="900">
                        <a:effectLst/>
                        <a:latin typeface="Arial"/>
                        <a:ea typeface="Calibri"/>
                      </a:endParaRPr>
                    </a:p>
                  </a:txBody>
                  <a:tcPr marL="57580" marR="57580" marT="0" marB="0" anchor="ctr"/>
                </a:tc>
              </a:tr>
              <a:tr h="293077">
                <a:tc>
                  <a:txBody>
                    <a:bodyPr/>
                    <a:lstStyle/>
                    <a:p>
                      <a:pPr algn="ctr">
                        <a:lnSpc>
                          <a:spcPct val="107000"/>
                        </a:lnSpc>
                        <a:spcAft>
                          <a:spcPts val="0"/>
                        </a:spcAft>
                      </a:pPr>
                      <a:r>
                        <a:rPr lang="es-ES" sz="900">
                          <a:effectLst/>
                        </a:rPr>
                        <a:t>Criterio 4</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6</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7</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 </a:t>
                      </a:r>
                      <a:endParaRPr lang="es-ES" sz="900">
                        <a:effectLst/>
                        <a:latin typeface="Arial"/>
                        <a:ea typeface="Calibri"/>
                      </a:endParaRPr>
                    </a:p>
                  </a:txBody>
                  <a:tcPr marL="57580" marR="57580" marT="0" marB="0" anchor="ctr"/>
                </a:tc>
              </a:tr>
              <a:tr h="316523">
                <a:tc>
                  <a:txBody>
                    <a:bodyPr/>
                    <a:lstStyle/>
                    <a:p>
                      <a:pPr algn="ctr">
                        <a:lnSpc>
                          <a:spcPct val="107000"/>
                        </a:lnSpc>
                        <a:spcAft>
                          <a:spcPts val="0"/>
                        </a:spcAft>
                      </a:pPr>
                      <a:r>
                        <a:rPr lang="es-ES" sz="900">
                          <a:effectLst/>
                        </a:rPr>
                        <a:t>Criterio 5</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6</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8</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 </a:t>
                      </a:r>
                      <a:endParaRPr lang="es-ES" sz="900">
                        <a:effectLst/>
                        <a:latin typeface="Arial"/>
                        <a:ea typeface="Calibri"/>
                      </a:endParaRPr>
                    </a:p>
                  </a:txBody>
                  <a:tcPr marL="57580" marR="57580" marT="0" marB="0" anchor="ctr"/>
                </a:tc>
              </a:tr>
              <a:tr h="1083411">
                <a:tc>
                  <a:txBody>
                    <a:bodyPr/>
                    <a:lstStyle/>
                    <a:p>
                      <a:pPr algn="ctr">
                        <a:lnSpc>
                          <a:spcPct val="107000"/>
                        </a:lnSpc>
                        <a:spcAft>
                          <a:spcPts val="0"/>
                        </a:spcAft>
                      </a:pPr>
                      <a:r>
                        <a:rPr lang="es-ES" sz="900">
                          <a:effectLst/>
                        </a:rPr>
                        <a:t>Criterio 6</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Alto</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Alto</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Ambos consumen muchos recursos de la maquina en la que se está realizando las pruebas. Pero en WebLoad de memoria no es muy pronunciado, en cambio sí en la tarjeta de red.</a:t>
                      </a:r>
                      <a:endParaRPr lang="es-ES" sz="900">
                        <a:effectLst/>
                        <a:latin typeface="Arial"/>
                        <a:ea typeface="Calibri"/>
                      </a:endParaRPr>
                    </a:p>
                  </a:txBody>
                  <a:tcPr marL="57580" marR="57580" marT="0" marB="0" anchor="ctr"/>
                </a:tc>
              </a:tr>
              <a:tr h="154773">
                <a:tc>
                  <a:txBody>
                    <a:bodyPr/>
                    <a:lstStyle/>
                    <a:p>
                      <a:pPr algn="ctr">
                        <a:lnSpc>
                          <a:spcPct val="107000"/>
                        </a:lnSpc>
                        <a:spcAft>
                          <a:spcPts val="0"/>
                        </a:spcAft>
                      </a:pPr>
                      <a:r>
                        <a:rPr lang="es-ES" sz="900">
                          <a:effectLst/>
                        </a:rPr>
                        <a:t>Criterio 7</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9</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5</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 </a:t>
                      </a:r>
                      <a:endParaRPr lang="es-ES" sz="900">
                        <a:effectLst/>
                        <a:latin typeface="Arial"/>
                        <a:ea typeface="Calibri"/>
                      </a:endParaRPr>
                    </a:p>
                  </a:txBody>
                  <a:tcPr marL="57580" marR="57580" marT="0" marB="0" anchor="ctr"/>
                </a:tc>
              </a:tr>
              <a:tr h="154773">
                <a:tc>
                  <a:txBody>
                    <a:bodyPr/>
                    <a:lstStyle/>
                    <a:p>
                      <a:pPr algn="ctr">
                        <a:lnSpc>
                          <a:spcPct val="107000"/>
                        </a:lnSpc>
                        <a:spcAft>
                          <a:spcPts val="0"/>
                        </a:spcAft>
                      </a:pPr>
                      <a:r>
                        <a:rPr lang="es-ES" sz="900">
                          <a:effectLst/>
                        </a:rPr>
                        <a:t>Criterio 8</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9</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10</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 </a:t>
                      </a:r>
                      <a:endParaRPr lang="es-ES" sz="900">
                        <a:effectLst/>
                        <a:latin typeface="Arial"/>
                        <a:ea typeface="Calibri"/>
                      </a:endParaRPr>
                    </a:p>
                  </a:txBody>
                  <a:tcPr marL="57580" marR="57580" marT="0" marB="0" anchor="ctr"/>
                </a:tc>
              </a:tr>
              <a:tr h="405419">
                <a:tc>
                  <a:txBody>
                    <a:bodyPr/>
                    <a:lstStyle/>
                    <a:p>
                      <a:pPr algn="ctr">
                        <a:lnSpc>
                          <a:spcPct val="107000"/>
                        </a:lnSpc>
                        <a:spcAft>
                          <a:spcPts val="0"/>
                        </a:spcAft>
                      </a:pPr>
                      <a:r>
                        <a:rPr lang="es-ES" sz="900">
                          <a:effectLst/>
                        </a:rPr>
                        <a:t>Criterio 9</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Ninguno requiere de requisitos previos a la instalación.</a:t>
                      </a:r>
                      <a:endParaRPr lang="es-ES" sz="900">
                        <a:effectLst/>
                        <a:latin typeface="Arial"/>
                        <a:ea typeface="Calibri"/>
                      </a:endParaRPr>
                    </a:p>
                  </a:txBody>
                  <a:tcPr marL="57580" marR="57580" marT="0" marB="0" anchor="ctr"/>
                </a:tc>
              </a:tr>
              <a:tr h="398585">
                <a:tc>
                  <a:txBody>
                    <a:bodyPr/>
                    <a:lstStyle/>
                    <a:p>
                      <a:pPr algn="ctr">
                        <a:lnSpc>
                          <a:spcPct val="107000"/>
                        </a:lnSpc>
                        <a:spcAft>
                          <a:spcPts val="0"/>
                        </a:spcAft>
                      </a:pPr>
                      <a:r>
                        <a:rPr lang="es-ES" sz="900">
                          <a:effectLst/>
                        </a:rPr>
                        <a:t>Criterio 10</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8</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10</a:t>
                      </a:r>
                      <a:endParaRPr lang="es-ES" sz="900">
                        <a:effectLst/>
                        <a:latin typeface="Arial"/>
                        <a:ea typeface="Calibri"/>
                      </a:endParaRPr>
                    </a:p>
                  </a:txBody>
                  <a:tcPr marL="57580" marR="57580" marT="0" marB="0" anchor="ctr"/>
                </a:tc>
                <a:tc>
                  <a:txBody>
                    <a:bodyPr/>
                    <a:lstStyle/>
                    <a:p>
                      <a:pPr algn="ctr">
                        <a:lnSpc>
                          <a:spcPct val="107000"/>
                        </a:lnSpc>
                        <a:spcAft>
                          <a:spcPts val="0"/>
                        </a:spcAft>
                      </a:pPr>
                      <a:endParaRPr lang="es-ES" sz="900" dirty="0">
                        <a:effectLst/>
                        <a:latin typeface="Arial"/>
                        <a:ea typeface="Calibri"/>
                      </a:endParaRPr>
                    </a:p>
                  </a:txBody>
                  <a:tcPr marL="57580" marR="57580" marT="0" marB="0" anchor="ctr"/>
                </a:tc>
              </a:tr>
              <a:tr h="154773">
                <a:tc>
                  <a:txBody>
                    <a:bodyPr/>
                    <a:lstStyle/>
                    <a:p>
                      <a:pPr algn="ctr">
                        <a:lnSpc>
                          <a:spcPct val="107000"/>
                        </a:lnSpc>
                        <a:spcAft>
                          <a:spcPts val="0"/>
                        </a:spcAft>
                      </a:pPr>
                      <a:r>
                        <a:rPr lang="es-ES" sz="900">
                          <a:effectLst/>
                        </a:rPr>
                        <a:t>Criterio 11</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10 minutos</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a:effectLst/>
                        </a:rPr>
                        <a:t>60 minutos</a:t>
                      </a:r>
                      <a:endParaRPr lang="es-ES" sz="900">
                        <a:effectLst/>
                        <a:latin typeface="Arial"/>
                        <a:ea typeface="Calibri"/>
                      </a:endParaRPr>
                    </a:p>
                  </a:txBody>
                  <a:tcPr marL="57580" marR="57580" marT="0" marB="0" anchor="ctr"/>
                </a:tc>
                <a:tc>
                  <a:txBody>
                    <a:bodyPr/>
                    <a:lstStyle/>
                    <a:p>
                      <a:pPr algn="ctr">
                        <a:lnSpc>
                          <a:spcPct val="107000"/>
                        </a:lnSpc>
                        <a:spcAft>
                          <a:spcPts val="0"/>
                        </a:spcAft>
                      </a:pPr>
                      <a:r>
                        <a:rPr lang="es-ES" sz="900" dirty="0">
                          <a:effectLst/>
                        </a:rPr>
                        <a:t> </a:t>
                      </a:r>
                      <a:endParaRPr lang="es-ES" sz="900" dirty="0">
                        <a:effectLst/>
                        <a:latin typeface="Arial"/>
                        <a:ea typeface="Calibri"/>
                      </a:endParaRPr>
                    </a:p>
                  </a:txBody>
                  <a:tcPr marL="57580" marR="57580" marT="0" marB="0" anchor="ctr"/>
                </a:tc>
              </a:tr>
            </a:tbl>
          </a:graphicData>
        </a:graphic>
      </p:graphicFrame>
    </p:spTree>
    <p:extLst>
      <p:ext uri="{BB962C8B-B14F-4D97-AF65-F5344CB8AC3E}">
        <p14:creationId xmlns:p14="http://schemas.microsoft.com/office/powerpoint/2010/main" val="3683857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p:cNvPicPr>
            <a:picLocks noChangeAspect="1"/>
          </p:cNvPicPr>
          <p:nvPr/>
        </p:nvPicPr>
        <p:blipFill>
          <a:blip r:embed="rId2">
            <a:extLst/>
          </a:blip>
          <a:stretch>
            <a:fillRect/>
          </a:stretch>
        </p:blipFill>
        <p:spPr>
          <a:xfrm>
            <a:off x="0" y="0"/>
            <a:ext cx="2751786" cy="826779"/>
          </a:xfrm>
          <a:prstGeom prst="rect">
            <a:avLst/>
          </a:prstGeom>
        </p:spPr>
      </p:pic>
      <p:sp>
        <p:nvSpPr>
          <p:cNvPr id="5" name="Título 4"/>
          <p:cNvSpPr txBox="1">
            <a:spLocks/>
          </p:cNvSpPr>
          <p:nvPr/>
        </p:nvSpPr>
        <p:spPr>
          <a:xfrm>
            <a:off x="511897" y="1302125"/>
            <a:ext cx="11151015" cy="566043"/>
          </a:xfrm>
          <a:prstGeom prst="rect">
            <a:avLst/>
          </a:prstGeom>
          <a:effectLst/>
        </p:spPr>
        <p:txBody>
          <a:bodyPr vert="horz" lIns="91440" tIns="45720" rIns="91440" bIns="45720" rtlCol="0" anchor="b">
            <a:noAutofit/>
          </a:bodyPr>
          <a:lstStyle/>
          <a:p>
            <a:pPr lvl="0">
              <a:spcBef>
                <a:spcPct val="0"/>
              </a:spcBef>
              <a:defRPr/>
            </a:pPr>
            <a:r>
              <a:rPr lang="es-ES" sz="3200" u="sng" cap="all" dirty="0">
                <a:ln w="3175" cmpd="sng">
                  <a:noFill/>
                </a:ln>
                <a:solidFill>
                  <a:schemeClr val="bg1"/>
                </a:solidFill>
                <a:latin typeface="Arial Rounded MT Bold" panose="020F0704030504030204" pitchFamily="34" charset="0"/>
              </a:rPr>
              <a:t>8</a:t>
            </a:r>
            <a:r>
              <a:rPr lang="es-ES" sz="3200" u="sng" cap="all" dirty="0" smtClean="0">
                <a:ln w="3175" cmpd="sng">
                  <a:noFill/>
                </a:ln>
                <a:solidFill>
                  <a:schemeClr val="bg1"/>
                </a:solidFill>
                <a:latin typeface="Arial Rounded MT Bold" panose="020F0704030504030204" pitchFamily="34" charset="0"/>
              </a:rPr>
              <a:t>. CONCLUSIONES</a:t>
            </a:r>
            <a:endParaRPr lang="es-ES" sz="3200" u="sng" cap="all" dirty="0">
              <a:ln w="3175" cmpd="sng">
                <a:noFill/>
              </a:ln>
              <a:solidFill>
                <a:schemeClr val="bg1"/>
              </a:solidFill>
              <a:latin typeface="Arial Rounded MT Bold" panose="020F0704030504030204" pitchFamily="34" charset="0"/>
            </a:endParaRPr>
          </a:p>
        </p:txBody>
      </p:sp>
      <p:sp>
        <p:nvSpPr>
          <p:cNvPr id="6" name="Rectángulo 1"/>
          <p:cNvSpPr/>
          <p:nvPr/>
        </p:nvSpPr>
        <p:spPr>
          <a:xfrm>
            <a:off x="665018" y="2109439"/>
            <a:ext cx="8624455" cy="1615186"/>
          </a:xfrm>
          <a:prstGeom prst="rect">
            <a:avLst/>
          </a:prstGeom>
        </p:spPr>
        <p:txBody>
          <a:bodyPr wrap="square">
            <a:spAutoFit/>
          </a:bodyPr>
          <a:lstStyle/>
          <a:p>
            <a:pPr algn="just">
              <a:lnSpc>
                <a:spcPct val="107000"/>
              </a:lnSpc>
              <a:spcAft>
                <a:spcPts val="800"/>
              </a:spcAft>
            </a:pPr>
            <a:r>
              <a:rPr lang="es-ES" sz="2200" dirty="0" smtClean="0">
                <a:solidFill>
                  <a:schemeClr val="bg1"/>
                </a:solidFill>
                <a:latin typeface="Arial Rounded MT Bold" panose="020F0704030504030204" pitchFamily="34" charset="0"/>
                <a:ea typeface="Calibri" panose="020F0502020204030204" pitchFamily="34" charset="0"/>
              </a:rPr>
              <a:t>Tras el estudio y las pruebas realizas con ambas herramientas, creemos que la mejor herramienta para realizar pruebas de carga y rendimiento es: </a:t>
            </a:r>
          </a:p>
          <a:p>
            <a:pPr algn="just">
              <a:lnSpc>
                <a:spcPct val="107000"/>
              </a:lnSpc>
              <a:spcAft>
                <a:spcPts val="800"/>
              </a:spcAft>
            </a:pPr>
            <a:r>
              <a:rPr lang="es-ES" sz="2200" dirty="0" smtClean="0">
                <a:solidFill>
                  <a:schemeClr val="bg1"/>
                </a:solidFill>
                <a:latin typeface="Arial Rounded MT Bold" panose="020F0704030504030204" pitchFamily="34" charset="0"/>
                <a:ea typeface="Calibri" panose="020F0502020204030204" pitchFamily="34" charset="0"/>
              </a:rPr>
              <a:t> </a:t>
            </a:r>
            <a:endParaRPr lang="es-ES" sz="2200" dirty="0" smtClean="0">
              <a:solidFill>
                <a:schemeClr val="bg1"/>
              </a:solidFill>
              <a:latin typeface="Arial Rounded MT Bold" panose="020F0704030504030204" pitchFamily="34" charset="0"/>
              <a:ea typeface="Calibri" panose="020F0502020204030204" pitchFamily="34" charset="0"/>
            </a:endParaRPr>
          </a:p>
        </p:txBody>
      </p:sp>
      <p:pic>
        <p:nvPicPr>
          <p:cNvPr id="7" name="Picture 4" descr="C:\Users\San\Desktop\WebLOAD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18" y="3578445"/>
            <a:ext cx="5647765" cy="1800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116311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p:cNvPicPr>
            <a:picLocks noChangeAspect="1"/>
          </p:cNvPicPr>
          <p:nvPr/>
        </p:nvPicPr>
        <p:blipFill>
          <a:blip r:embed="rId2">
            <a:extLst/>
          </a:blip>
          <a:stretch>
            <a:fillRect/>
          </a:stretch>
        </p:blipFill>
        <p:spPr>
          <a:xfrm>
            <a:off x="0" y="0"/>
            <a:ext cx="2751786" cy="826779"/>
          </a:xfrm>
          <a:prstGeom prst="rect">
            <a:avLst/>
          </a:prstGeom>
        </p:spPr>
      </p:pic>
      <p:sp>
        <p:nvSpPr>
          <p:cNvPr id="5" name="Título 4"/>
          <p:cNvSpPr txBox="1">
            <a:spLocks/>
          </p:cNvSpPr>
          <p:nvPr/>
        </p:nvSpPr>
        <p:spPr>
          <a:xfrm>
            <a:off x="511897" y="1302125"/>
            <a:ext cx="11151015" cy="566043"/>
          </a:xfrm>
          <a:prstGeom prst="rect">
            <a:avLst/>
          </a:prstGeom>
          <a:effectLst/>
        </p:spPr>
        <p:txBody>
          <a:bodyPr vert="horz" lIns="91440" tIns="45720" rIns="91440" bIns="45720" rtlCol="0" anchor="b">
            <a:noAutofit/>
          </a:bodyPr>
          <a:lstStyle/>
          <a:p>
            <a:pPr lvl="0">
              <a:spcBef>
                <a:spcPct val="0"/>
              </a:spcBef>
              <a:defRPr/>
            </a:pPr>
            <a:r>
              <a:rPr lang="es-ES" sz="3200" u="sng" cap="all" dirty="0">
                <a:ln w="3175" cmpd="sng">
                  <a:noFill/>
                </a:ln>
                <a:solidFill>
                  <a:schemeClr val="bg1"/>
                </a:solidFill>
                <a:latin typeface="Arial Rounded MT Bold" panose="020F0704030504030204" pitchFamily="34" charset="0"/>
              </a:rPr>
              <a:t>8</a:t>
            </a:r>
            <a:r>
              <a:rPr lang="es-ES" sz="3200" u="sng" cap="all" dirty="0" smtClean="0">
                <a:ln w="3175" cmpd="sng">
                  <a:noFill/>
                </a:ln>
                <a:solidFill>
                  <a:schemeClr val="bg1"/>
                </a:solidFill>
                <a:latin typeface="Arial Rounded MT Bold" panose="020F0704030504030204" pitchFamily="34" charset="0"/>
              </a:rPr>
              <a:t>. CONCLUSIONES</a:t>
            </a:r>
            <a:endParaRPr lang="es-ES" sz="3200" u="sng" cap="all" dirty="0">
              <a:ln w="3175" cmpd="sng">
                <a:noFill/>
              </a:ln>
              <a:solidFill>
                <a:schemeClr val="bg1"/>
              </a:solidFill>
              <a:latin typeface="Arial Rounded MT Bold" panose="020F0704030504030204" pitchFamily="34" charset="0"/>
            </a:endParaRPr>
          </a:p>
        </p:txBody>
      </p:sp>
      <p:sp>
        <p:nvSpPr>
          <p:cNvPr id="6" name="Rectángulo 1"/>
          <p:cNvSpPr/>
          <p:nvPr/>
        </p:nvSpPr>
        <p:spPr>
          <a:xfrm>
            <a:off x="665018" y="2109439"/>
            <a:ext cx="8624455" cy="4431341"/>
          </a:xfrm>
          <a:prstGeom prst="rect">
            <a:avLst/>
          </a:prstGeom>
        </p:spPr>
        <p:txBody>
          <a:bodyPr wrap="square">
            <a:spAutoFit/>
          </a:bodyPr>
          <a:lstStyle/>
          <a:p>
            <a:pPr algn="just">
              <a:lnSpc>
                <a:spcPct val="107000"/>
              </a:lnSpc>
              <a:spcAft>
                <a:spcPts val="800"/>
              </a:spcAft>
            </a:pPr>
            <a:r>
              <a:rPr lang="es-ES" sz="2200" dirty="0" smtClean="0">
                <a:solidFill>
                  <a:schemeClr val="bg1"/>
                </a:solidFill>
                <a:latin typeface="Arial Rounded MT Bold" panose="020F0704030504030204" pitchFamily="34" charset="0"/>
                <a:ea typeface="Calibri" panose="020F0502020204030204" pitchFamily="34" charset="0"/>
              </a:rPr>
              <a:t>Basándonos fundamentalmente den dos criterios :</a:t>
            </a:r>
          </a:p>
          <a:p>
            <a:pPr marL="342900" lvl="0" indent="-342900">
              <a:buFont typeface="Arial" panose="020B0604020202020204" pitchFamily="34" charset="0"/>
              <a:buChar char="•"/>
            </a:pPr>
            <a:r>
              <a:rPr lang="es-ES" sz="2200" b="1" dirty="0">
                <a:solidFill>
                  <a:schemeClr val="bg1"/>
                </a:solidFill>
                <a:latin typeface="Arial Rounded MT Bold" panose="020F0704030504030204" pitchFamily="34" charset="0"/>
                <a:ea typeface="Calibri" panose="020F0502020204030204" pitchFamily="34" charset="0"/>
              </a:rPr>
              <a:t>La cantidad de parámetros a analizar son muchísimo más elevados que la otra herramienta, permitiendo de este modo generar un análisis y unos informes más exactos, reales y fiables sobre el estudio que estamos realizando sobre nuestra página. </a:t>
            </a:r>
            <a:endParaRPr lang="es-ES" sz="2200" b="1" dirty="0" smtClean="0">
              <a:solidFill>
                <a:schemeClr val="bg1"/>
              </a:solidFill>
              <a:latin typeface="Arial Rounded MT Bold" panose="020F0704030504030204" pitchFamily="34" charset="0"/>
              <a:ea typeface="Calibri" panose="020F0502020204030204" pitchFamily="34" charset="0"/>
            </a:endParaRPr>
          </a:p>
          <a:p>
            <a:pPr marL="342900" lvl="0" indent="-342900">
              <a:buFont typeface="Arial" panose="020B0604020202020204" pitchFamily="34" charset="0"/>
              <a:buChar char="•"/>
            </a:pPr>
            <a:endParaRPr lang="es-ES" sz="2200" b="1" dirty="0">
              <a:solidFill>
                <a:schemeClr val="bg1"/>
              </a:solidFill>
              <a:latin typeface="Arial Rounded MT Bold" panose="020F0704030504030204" pitchFamily="34" charset="0"/>
              <a:ea typeface="Calibri" panose="020F0502020204030204" pitchFamily="34" charset="0"/>
            </a:endParaRPr>
          </a:p>
          <a:p>
            <a:pPr marL="342900" lvl="0" indent="-342900">
              <a:buFont typeface="Arial" panose="020B0604020202020204" pitchFamily="34" charset="0"/>
              <a:buChar char="•"/>
            </a:pPr>
            <a:r>
              <a:rPr lang="es-ES" sz="2200" b="1" dirty="0">
                <a:solidFill>
                  <a:schemeClr val="bg1"/>
                </a:solidFill>
                <a:latin typeface="Arial Rounded MT Bold" panose="020F0704030504030204" pitchFamily="34" charset="0"/>
                <a:ea typeface="Calibri" panose="020F0502020204030204" pitchFamily="34" charset="0"/>
              </a:rPr>
              <a:t>La velocidad en la que es capaz de realizar un análisis completo. Es mucho más rápida y eficiente que la otra herramienta.</a:t>
            </a:r>
          </a:p>
          <a:p>
            <a:pPr marL="342900" indent="-342900" algn="just">
              <a:lnSpc>
                <a:spcPct val="107000"/>
              </a:lnSpc>
              <a:spcAft>
                <a:spcPts val="800"/>
              </a:spcAft>
              <a:buFont typeface="Arial" panose="020B0604020202020204" pitchFamily="34" charset="0"/>
              <a:buChar char="•"/>
            </a:pPr>
            <a:endParaRPr lang="es-ES" sz="2200" b="1" dirty="0">
              <a:solidFill>
                <a:schemeClr val="bg1"/>
              </a:solidFill>
              <a:latin typeface="Arial Rounded MT Bold" panose="020F0704030504030204" pitchFamily="34" charset="0"/>
              <a:ea typeface="Calibri" panose="020F0502020204030204" pitchFamily="34" charset="0"/>
            </a:endParaRPr>
          </a:p>
          <a:p>
            <a:pPr algn="just">
              <a:lnSpc>
                <a:spcPct val="107000"/>
              </a:lnSpc>
              <a:spcAft>
                <a:spcPts val="800"/>
              </a:spcAft>
            </a:pPr>
            <a:r>
              <a:rPr lang="es-ES" sz="2200" dirty="0" smtClean="0">
                <a:solidFill>
                  <a:schemeClr val="bg1"/>
                </a:solidFill>
                <a:latin typeface="Arial Rounded MT Bold" panose="020F0704030504030204" pitchFamily="34" charset="0"/>
                <a:ea typeface="Calibri" panose="020F0502020204030204" pitchFamily="34" charset="0"/>
              </a:rPr>
              <a:t> </a:t>
            </a:r>
            <a:endParaRPr lang="es-ES" sz="2200" dirty="0" smtClean="0">
              <a:solidFill>
                <a:schemeClr val="bg1"/>
              </a:solidFill>
              <a:latin typeface="Arial Rounded MT Bold" panose="020F0704030504030204" pitchFamily="34" charset="0"/>
              <a:ea typeface="Calibri" panose="020F0502020204030204" pitchFamily="34" charset="0"/>
            </a:endParaRPr>
          </a:p>
        </p:txBody>
      </p:sp>
      <p:pic>
        <p:nvPicPr>
          <p:cNvPr id="8" name="Picture 4" descr="C:\Users\San\Desktop\WebLOAD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0277" y="5550546"/>
            <a:ext cx="3106617" cy="9902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988611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02276" y="826779"/>
            <a:ext cx="9942490" cy="1507067"/>
          </a:xfrm>
        </p:spPr>
        <p:txBody>
          <a:bodyPr/>
          <a:lstStyle/>
          <a:p>
            <a:r>
              <a:rPr lang="es-ES" u="sng" dirty="0">
                <a:solidFill>
                  <a:schemeClr val="bg1"/>
                </a:solidFill>
                <a:latin typeface="Arial Rounded MT Bold" panose="020F0704030504030204" pitchFamily="34" charset="0"/>
              </a:rPr>
              <a:t>1.Autores, planificación y entrega</a:t>
            </a:r>
            <a:endParaRPr lang="es-ES" dirty="0"/>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sp>
        <p:nvSpPr>
          <p:cNvPr id="6" name="CuadroTexto 5"/>
          <p:cNvSpPr txBox="1"/>
          <p:nvPr/>
        </p:nvSpPr>
        <p:spPr>
          <a:xfrm>
            <a:off x="2921092" y="2554273"/>
            <a:ext cx="6349815" cy="174945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s-ES" sz="2500" dirty="0">
                <a:solidFill>
                  <a:schemeClr val="bg1"/>
                </a:solidFill>
                <a:latin typeface="Arial Rounded MT Bold" panose="020F0704030504030204" pitchFamily="34" charset="0"/>
              </a:rPr>
              <a:t>Pedro Ignacio Santiago (Coordinador)</a:t>
            </a:r>
          </a:p>
          <a:p>
            <a:pPr marL="285750" indent="-285750">
              <a:lnSpc>
                <a:spcPct val="150000"/>
              </a:lnSpc>
              <a:buFont typeface="Arial" panose="020B0604020202020204" pitchFamily="34" charset="0"/>
              <a:buChar char="•"/>
            </a:pPr>
            <a:r>
              <a:rPr lang="es-ES" sz="2500" dirty="0">
                <a:solidFill>
                  <a:schemeClr val="bg1"/>
                </a:solidFill>
                <a:latin typeface="Arial Rounded MT Bold" panose="020F0704030504030204" pitchFamily="34" charset="0"/>
              </a:rPr>
              <a:t>Sandra Antoral</a:t>
            </a:r>
          </a:p>
          <a:p>
            <a:pPr marL="285750" indent="-285750">
              <a:lnSpc>
                <a:spcPct val="150000"/>
              </a:lnSpc>
              <a:buFont typeface="Arial" panose="020B0604020202020204" pitchFamily="34" charset="0"/>
              <a:buChar char="•"/>
            </a:pPr>
            <a:r>
              <a:rPr lang="es-ES" sz="2500" dirty="0">
                <a:solidFill>
                  <a:schemeClr val="bg1"/>
                </a:solidFill>
                <a:latin typeface="Arial Rounded MT Bold" panose="020F0704030504030204" pitchFamily="34" charset="0"/>
              </a:rPr>
              <a:t>Bogdan Ionut Ciobanu</a:t>
            </a:r>
          </a:p>
        </p:txBody>
      </p:sp>
      <p:pic>
        <p:nvPicPr>
          <p:cNvPr id="3" name="Imagen 2"/>
          <p:cNvPicPr>
            <a:picLocks noChangeAspect="1"/>
          </p:cNvPicPr>
          <p:nvPr/>
        </p:nvPicPr>
        <p:blipFill>
          <a:blip r:embed="rId4"/>
          <a:stretch>
            <a:fillRect/>
          </a:stretch>
        </p:blipFill>
        <p:spPr>
          <a:xfrm>
            <a:off x="3345153" y="2333846"/>
            <a:ext cx="5501691" cy="30989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5927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2850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a:spLocks/>
          </p:cNvSpPr>
          <p:nvPr/>
        </p:nvSpPr>
        <p:spPr>
          <a:xfrm>
            <a:off x="665018" y="530619"/>
            <a:ext cx="11689724"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s-ES" u="sng" dirty="0">
                <a:solidFill>
                  <a:schemeClr val="bg1"/>
                </a:solidFill>
                <a:latin typeface="Arial Rounded MT Bold" panose="020F0704030504030204" pitchFamily="34" charset="0"/>
              </a:rPr>
              <a:t>2. Requisitos del prototipo a implementar</a:t>
            </a:r>
          </a:p>
          <a:p>
            <a:endParaRPr lang="es-ES" u="sng" dirty="0"/>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sp>
        <p:nvSpPr>
          <p:cNvPr id="2" name="Rectángulo 1"/>
          <p:cNvSpPr/>
          <p:nvPr/>
        </p:nvSpPr>
        <p:spPr>
          <a:xfrm>
            <a:off x="665018" y="1746026"/>
            <a:ext cx="8624455" cy="2932149"/>
          </a:xfrm>
          <a:prstGeom prst="rect">
            <a:avLst/>
          </a:prstGeom>
        </p:spPr>
        <p:txBody>
          <a:bodyPr wrap="square">
            <a:spAutoFit/>
          </a:bodyPr>
          <a:lstStyle/>
          <a:p>
            <a:pPr marL="342900" indent="-342900" algn="just">
              <a:lnSpc>
                <a:spcPct val="107000"/>
              </a:lnSpc>
              <a:spcAft>
                <a:spcPts val="800"/>
              </a:spcAft>
              <a:buFont typeface="Arial" panose="020B0604020202020204" pitchFamily="34" charset="0"/>
              <a:buChar char="•"/>
            </a:pPr>
            <a:r>
              <a:rPr lang="es-ES" sz="2200" dirty="0" smtClean="0">
                <a:solidFill>
                  <a:schemeClr val="bg1"/>
                </a:solidFill>
                <a:latin typeface="Arial Rounded MT Bold" panose="020F0704030504030204" pitchFamily="34" charset="0"/>
                <a:ea typeface="Calibri" panose="020F0502020204030204" pitchFamily="34" charset="0"/>
              </a:rPr>
              <a:t>Las </a:t>
            </a:r>
            <a:r>
              <a:rPr lang="es-ES" sz="2200" dirty="0">
                <a:solidFill>
                  <a:schemeClr val="bg1"/>
                </a:solidFill>
                <a:latin typeface="Arial Rounded MT Bold" panose="020F0704030504030204" pitchFamily="34" charset="0"/>
                <a:ea typeface="Calibri" panose="020F0502020204030204" pitchFamily="34" charset="0"/>
              </a:rPr>
              <a:t>tecnología </a:t>
            </a:r>
            <a:r>
              <a:rPr lang="es-ES" sz="2200" dirty="0" smtClean="0">
                <a:solidFill>
                  <a:schemeClr val="bg1"/>
                </a:solidFill>
                <a:latin typeface="Arial Rounded MT Bold" panose="020F0704030504030204" pitchFamily="34" charset="0"/>
                <a:ea typeface="Calibri" panose="020F0502020204030204" pitchFamily="34" charset="0"/>
              </a:rPr>
              <a:t>elegidas no parten </a:t>
            </a:r>
            <a:r>
              <a:rPr lang="es-ES" sz="2200" dirty="0">
                <a:solidFill>
                  <a:schemeClr val="bg1"/>
                </a:solidFill>
                <a:latin typeface="Arial Rounded MT Bold" panose="020F0704030504030204" pitchFamily="34" charset="0"/>
                <a:ea typeface="Calibri" panose="020F0502020204030204" pitchFamily="34" charset="0"/>
              </a:rPr>
              <a:t>de ningún desarrollo ni necesita de ningún diseño para ponerla en funcionamiento</a:t>
            </a:r>
            <a:r>
              <a:rPr lang="es-ES" sz="2200" dirty="0" smtClean="0">
                <a:solidFill>
                  <a:schemeClr val="bg1"/>
                </a:solidFill>
                <a:latin typeface="Arial Rounded MT Bold" panose="020F0704030504030204" pitchFamily="34" charset="0"/>
                <a:ea typeface="Calibri" panose="020F0502020204030204" pitchFamily="34" charset="0"/>
              </a:rPr>
              <a:t>.</a:t>
            </a:r>
          </a:p>
          <a:p>
            <a:pPr marL="342900" indent="-342900" algn="just">
              <a:lnSpc>
                <a:spcPct val="107000"/>
              </a:lnSpc>
              <a:spcAft>
                <a:spcPts val="800"/>
              </a:spcAft>
              <a:buFont typeface="Arial" panose="020B0604020202020204" pitchFamily="34" charset="0"/>
              <a:buChar char="•"/>
            </a:pPr>
            <a:r>
              <a:rPr lang="es-ES" sz="2200" dirty="0">
                <a:solidFill>
                  <a:schemeClr val="bg1"/>
                </a:solidFill>
                <a:latin typeface="Arial Rounded MT Bold" panose="020F0704030504030204" pitchFamily="34" charset="0"/>
                <a:ea typeface="Calibri" panose="020F0502020204030204" pitchFamily="34" charset="0"/>
              </a:rPr>
              <a:t>Las dos </a:t>
            </a:r>
            <a:r>
              <a:rPr lang="es-ES" sz="2200" dirty="0" err="1">
                <a:solidFill>
                  <a:schemeClr val="bg1"/>
                </a:solidFill>
                <a:latin typeface="Arial Rounded MT Bold" panose="020F0704030504030204" pitchFamily="34" charset="0"/>
                <a:ea typeface="Calibri" panose="020F0502020204030204" pitchFamily="34" charset="0"/>
              </a:rPr>
              <a:t>suits</a:t>
            </a:r>
            <a:r>
              <a:rPr lang="es-ES" sz="2200" dirty="0">
                <a:solidFill>
                  <a:schemeClr val="bg1"/>
                </a:solidFill>
                <a:latin typeface="Arial Rounded MT Bold" panose="020F0704030504030204" pitchFamily="34" charset="0"/>
                <a:ea typeface="Calibri" panose="020F0502020204030204" pitchFamily="34" charset="0"/>
              </a:rPr>
              <a:t> cumplen con un gran número de funcionalidades que nos permiten realizar casi cualquier tarea relacionada con la investigación.</a:t>
            </a:r>
          </a:p>
          <a:p>
            <a:pPr marL="342900" indent="-342900" algn="just">
              <a:lnSpc>
                <a:spcPct val="107000"/>
              </a:lnSpc>
              <a:spcAft>
                <a:spcPts val="800"/>
              </a:spcAft>
              <a:buFont typeface="Arial" panose="020B0604020202020204" pitchFamily="34" charset="0"/>
              <a:buChar char="•"/>
            </a:pPr>
            <a:r>
              <a:rPr lang="es-ES" sz="2200" dirty="0">
                <a:solidFill>
                  <a:schemeClr val="bg1"/>
                </a:solidFill>
                <a:latin typeface="Arial Rounded MT Bold" panose="020F0704030504030204" pitchFamily="34" charset="0"/>
                <a:ea typeface="Calibri" panose="020F0502020204030204" pitchFamily="34" charset="0"/>
              </a:rPr>
              <a:t>L</a:t>
            </a:r>
            <a:r>
              <a:rPr lang="es-ES" sz="2200" dirty="0" smtClean="0">
                <a:solidFill>
                  <a:schemeClr val="bg1"/>
                </a:solidFill>
                <a:latin typeface="Arial Rounded MT Bold" panose="020F0704030504030204" pitchFamily="34" charset="0"/>
                <a:ea typeface="Calibri" panose="020F0502020204030204" pitchFamily="34" charset="0"/>
              </a:rPr>
              <a:t>os </a:t>
            </a:r>
            <a:r>
              <a:rPr lang="es-ES" sz="2200" dirty="0">
                <a:solidFill>
                  <a:schemeClr val="bg1"/>
                </a:solidFill>
                <a:latin typeface="Arial Rounded MT Bold" panose="020F0704030504030204" pitchFamily="34" charset="0"/>
                <a:ea typeface="Calibri" panose="020F0502020204030204" pitchFamily="34" charset="0"/>
              </a:rPr>
              <a:t>requisitos funcionales y los criterios </a:t>
            </a:r>
            <a:r>
              <a:rPr lang="es-ES" sz="2200" dirty="0" smtClean="0">
                <a:solidFill>
                  <a:schemeClr val="bg1"/>
                </a:solidFill>
                <a:latin typeface="Arial Rounded MT Bold" panose="020F0704030504030204" pitchFamily="34" charset="0"/>
                <a:ea typeface="Calibri" panose="020F0502020204030204" pitchFamily="34" charset="0"/>
              </a:rPr>
              <a:t>propuestos se </a:t>
            </a:r>
            <a:r>
              <a:rPr lang="es-ES" sz="2200" dirty="0">
                <a:solidFill>
                  <a:schemeClr val="bg1"/>
                </a:solidFill>
                <a:latin typeface="Arial Rounded MT Bold" panose="020F0704030504030204" pitchFamily="34" charset="0"/>
                <a:ea typeface="Calibri" panose="020F0502020204030204" pitchFamily="34" charset="0"/>
              </a:rPr>
              <a:t>centran </a:t>
            </a:r>
            <a:r>
              <a:rPr lang="es-ES" sz="2200" dirty="0" smtClean="0">
                <a:solidFill>
                  <a:schemeClr val="bg1"/>
                </a:solidFill>
                <a:latin typeface="Arial Rounded MT Bold" panose="020F0704030504030204" pitchFamily="34" charset="0"/>
                <a:ea typeface="Calibri" panose="020F0502020204030204" pitchFamily="34" charset="0"/>
              </a:rPr>
              <a:t>en </a:t>
            </a:r>
            <a:r>
              <a:rPr lang="es-ES" sz="2200" dirty="0">
                <a:solidFill>
                  <a:schemeClr val="bg1"/>
                </a:solidFill>
                <a:latin typeface="Arial Rounded MT Bold" panose="020F0704030504030204" pitchFamily="34" charset="0"/>
                <a:ea typeface="Calibri" panose="020F0502020204030204" pitchFamily="34" charset="0"/>
              </a:rPr>
              <a:t>aspectos </a:t>
            </a:r>
            <a:r>
              <a:rPr lang="es-ES" sz="2200" dirty="0" smtClean="0">
                <a:solidFill>
                  <a:schemeClr val="bg1"/>
                </a:solidFill>
                <a:latin typeface="Arial Rounded MT Bold" panose="020F0704030504030204" pitchFamily="34" charset="0"/>
                <a:ea typeface="Calibri" panose="020F0502020204030204" pitchFamily="34" charset="0"/>
              </a:rPr>
              <a:t>menos técnicos. </a:t>
            </a:r>
          </a:p>
        </p:txBody>
      </p:sp>
    </p:spTree>
    <p:extLst>
      <p:ext uri="{BB962C8B-B14F-4D97-AF65-F5344CB8AC3E}">
        <p14:creationId xmlns:p14="http://schemas.microsoft.com/office/powerpoint/2010/main" val="2246903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02276" y="690497"/>
            <a:ext cx="9942490" cy="1507067"/>
          </a:xfrm>
        </p:spPr>
        <p:txBody>
          <a:bodyPr>
            <a:normAutofit/>
          </a:bodyPr>
          <a:lstStyle/>
          <a:p>
            <a:pPr lvl="1" algn="l" defTabSz="457200" rtl="0">
              <a:spcBef>
                <a:spcPct val="0"/>
              </a:spcBef>
            </a:pPr>
            <a:r>
              <a:rPr lang="es-ES" sz="3600" u="sng" kern="1200" cap="all" dirty="0" smtClean="0">
                <a:ln w="3175" cmpd="sng">
                  <a:noFill/>
                </a:ln>
                <a:solidFill>
                  <a:schemeClr val="bg1"/>
                </a:solidFill>
                <a:latin typeface="Arial Rounded MT Bold" panose="020F0704030504030204" pitchFamily="34" charset="0"/>
                <a:ea typeface="+mj-ea"/>
                <a:cs typeface="+mj-cs"/>
              </a:rPr>
              <a:t>2.1 REQUISITOS FUNCIONALES</a:t>
            </a:r>
            <a:r>
              <a:rPr lang="es-ES" sz="3600" u="sng" kern="1200" cap="all" dirty="0">
                <a:ln w="3175" cmpd="sng">
                  <a:noFill/>
                </a:ln>
                <a:solidFill>
                  <a:schemeClr val="bg1"/>
                </a:solidFill>
                <a:latin typeface="Arial Rounded MT Bold" panose="020F0704030504030204" pitchFamily="34" charset="0"/>
                <a:ea typeface="+mj-ea"/>
                <a:cs typeface="+mj-cs"/>
              </a:rPr>
              <a:t/>
            </a:r>
            <a:br>
              <a:rPr lang="es-ES" sz="3600" u="sng" kern="1200" cap="all" dirty="0">
                <a:ln w="3175" cmpd="sng">
                  <a:noFill/>
                </a:ln>
                <a:solidFill>
                  <a:schemeClr val="bg1"/>
                </a:solidFill>
                <a:latin typeface="Arial Rounded MT Bold" panose="020F0704030504030204" pitchFamily="34" charset="0"/>
                <a:ea typeface="+mj-ea"/>
                <a:cs typeface="+mj-cs"/>
              </a:rPr>
            </a:br>
            <a:endParaRPr lang="es-ES" sz="3600" u="sng" kern="1200" cap="all" dirty="0">
              <a:ln w="3175" cmpd="sng">
                <a:noFill/>
              </a:ln>
              <a:solidFill>
                <a:schemeClr val="bg1"/>
              </a:solidFill>
              <a:latin typeface="Arial Rounded MT Bold" panose="020F0704030504030204" pitchFamily="34" charset="0"/>
              <a:ea typeface="+mj-ea"/>
              <a:cs typeface="+mj-cs"/>
            </a:endParaRP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4192119149"/>
              </p:ext>
            </p:extLst>
          </p:nvPr>
        </p:nvGraphicFramePr>
        <p:xfrm>
          <a:off x="1617784" y="1615586"/>
          <a:ext cx="7038659" cy="4433520"/>
        </p:xfrm>
        <a:graphic>
          <a:graphicData uri="http://schemas.openxmlformats.org/drawingml/2006/table">
            <a:tbl>
              <a:tblPr firstRow="1" firstCol="1" bandRow="1">
                <a:tableStyleId>{5C22544A-7EE6-4342-B048-85BDC9FD1C3A}</a:tableStyleId>
              </a:tblPr>
              <a:tblGrid>
                <a:gridCol w="701048"/>
                <a:gridCol w="6337611"/>
              </a:tblGrid>
              <a:tr h="492280">
                <a:tc>
                  <a:txBody>
                    <a:bodyPr/>
                    <a:lstStyle/>
                    <a:p>
                      <a:pPr algn="ctr">
                        <a:lnSpc>
                          <a:spcPct val="107000"/>
                        </a:lnSpc>
                        <a:spcAft>
                          <a:spcPts val="0"/>
                        </a:spcAft>
                      </a:pPr>
                      <a:r>
                        <a:rPr lang="es-ES" sz="1100" dirty="0">
                          <a:effectLst/>
                        </a:rPr>
                        <a:t>REQ.</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DESCRIPCIÓN</a:t>
                      </a:r>
                      <a:endParaRPr lang="es-ES" sz="1100" dirty="0">
                        <a:effectLst/>
                        <a:latin typeface="Arial"/>
                        <a:ea typeface="Calibri"/>
                      </a:endParaRPr>
                    </a:p>
                  </a:txBody>
                  <a:tcPr marL="68580" marR="68580" marT="0" marB="0" anchor="ctr"/>
                </a:tc>
              </a:tr>
              <a:tr h="492655">
                <a:tc>
                  <a:txBody>
                    <a:bodyPr/>
                    <a:lstStyle/>
                    <a:p>
                      <a:pPr algn="ctr">
                        <a:lnSpc>
                          <a:spcPct val="107000"/>
                        </a:lnSpc>
                        <a:spcAft>
                          <a:spcPts val="0"/>
                        </a:spcAft>
                      </a:pPr>
                      <a:r>
                        <a:rPr lang="es-ES" sz="1100" dirty="0">
                          <a:effectLst/>
                        </a:rPr>
                        <a:t>RF01</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Facilidad de instalación</a:t>
                      </a:r>
                      <a:endParaRPr lang="es-ES" sz="1100" dirty="0">
                        <a:effectLst/>
                        <a:latin typeface="Arial"/>
                        <a:ea typeface="Calibri"/>
                      </a:endParaRPr>
                    </a:p>
                  </a:txBody>
                  <a:tcPr marL="68580" marR="68580" marT="0" marB="0" anchor="ctr"/>
                </a:tc>
              </a:tr>
              <a:tr h="492655">
                <a:tc>
                  <a:txBody>
                    <a:bodyPr/>
                    <a:lstStyle/>
                    <a:p>
                      <a:pPr algn="ctr">
                        <a:lnSpc>
                          <a:spcPct val="107000"/>
                        </a:lnSpc>
                        <a:spcAft>
                          <a:spcPts val="0"/>
                        </a:spcAft>
                      </a:pPr>
                      <a:r>
                        <a:rPr lang="es-ES" sz="1100" dirty="0">
                          <a:effectLst/>
                        </a:rPr>
                        <a:t>RF02</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Idioma</a:t>
                      </a:r>
                      <a:endParaRPr lang="es-ES" sz="1100" dirty="0">
                        <a:effectLst/>
                        <a:latin typeface="Arial"/>
                        <a:ea typeface="Calibri"/>
                      </a:endParaRPr>
                    </a:p>
                  </a:txBody>
                  <a:tcPr marL="68580" marR="68580" marT="0" marB="0" anchor="ctr"/>
                </a:tc>
              </a:tr>
              <a:tr h="492655">
                <a:tc>
                  <a:txBody>
                    <a:bodyPr/>
                    <a:lstStyle/>
                    <a:p>
                      <a:pPr algn="ctr">
                        <a:lnSpc>
                          <a:spcPct val="107000"/>
                        </a:lnSpc>
                        <a:spcAft>
                          <a:spcPts val="0"/>
                        </a:spcAft>
                      </a:pPr>
                      <a:r>
                        <a:rPr lang="es-ES" sz="1100" dirty="0">
                          <a:effectLst/>
                        </a:rPr>
                        <a:t>RF03</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Asistente de uso</a:t>
                      </a:r>
                      <a:endParaRPr lang="es-ES" sz="1100" dirty="0">
                        <a:effectLst/>
                        <a:latin typeface="Arial"/>
                        <a:ea typeface="Calibri"/>
                      </a:endParaRPr>
                    </a:p>
                  </a:txBody>
                  <a:tcPr marL="68580" marR="68580" marT="0" marB="0" anchor="ctr"/>
                </a:tc>
              </a:tr>
              <a:tr h="492655">
                <a:tc>
                  <a:txBody>
                    <a:bodyPr/>
                    <a:lstStyle/>
                    <a:p>
                      <a:pPr algn="ctr">
                        <a:lnSpc>
                          <a:spcPct val="107000"/>
                        </a:lnSpc>
                        <a:spcAft>
                          <a:spcPts val="0"/>
                        </a:spcAft>
                      </a:pPr>
                      <a:r>
                        <a:rPr lang="es-ES" sz="1100" dirty="0">
                          <a:effectLst/>
                        </a:rPr>
                        <a:t>RF04</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Diseño de interfaz</a:t>
                      </a:r>
                      <a:endParaRPr lang="es-ES" sz="1100" dirty="0">
                        <a:effectLst/>
                        <a:latin typeface="Arial"/>
                        <a:ea typeface="Calibri"/>
                      </a:endParaRPr>
                    </a:p>
                  </a:txBody>
                  <a:tcPr marL="68580" marR="68580" marT="0" marB="0" anchor="ctr"/>
                </a:tc>
              </a:tr>
              <a:tr h="492655">
                <a:tc>
                  <a:txBody>
                    <a:bodyPr/>
                    <a:lstStyle/>
                    <a:p>
                      <a:pPr algn="ctr">
                        <a:lnSpc>
                          <a:spcPct val="107000"/>
                        </a:lnSpc>
                        <a:spcAft>
                          <a:spcPts val="0"/>
                        </a:spcAft>
                      </a:pPr>
                      <a:r>
                        <a:rPr lang="es-ES" sz="1100">
                          <a:effectLst/>
                        </a:rPr>
                        <a:t>RF05</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err="1">
                          <a:effectLst/>
                        </a:rPr>
                        <a:t>Intuitividad</a:t>
                      </a:r>
                      <a:endParaRPr lang="es-ES" sz="1100" dirty="0">
                        <a:effectLst/>
                        <a:latin typeface="Arial"/>
                        <a:ea typeface="Calibri"/>
                      </a:endParaRPr>
                    </a:p>
                  </a:txBody>
                  <a:tcPr marL="68580" marR="68580" marT="0" marB="0" anchor="ctr"/>
                </a:tc>
              </a:tr>
              <a:tr h="492655">
                <a:tc>
                  <a:txBody>
                    <a:bodyPr/>
                    <a:lstStyle/>
                    <a:p>
                      <a:pPr algn="ctr">
                        <a:lnSpc>
                          <a:spcPct val="107000"/>
                        </a:lnSpc>
                        <a:spcAft>
                          <a:spcPts val="0"/>
                        </a:spcAft>
                      </a:pPr>
                      <a:r>
                        <a:rPr lang="es-ES" sz="1100">
                          <a:effectLst/>
                        </a:rPr>
                        <a:t>RF06</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Utilización de recursos</a:t>
                      </a:r>
                      <a:endParaRPr lang="es-ES" sz="1100" dirty="0">
                        <a:effectLst/>
                        <a:latin typeface="Arial"/>
                        <a:ea typeface="Calibri"/>
                      </a:endParaRPr>
                    </a:p>
                  </a:txBody>
                  <a:tcPr marL="68580" marR="68580" marT="0" marB="0" anchor="ctr"/>
                </a:tc>
              </a:tr>
              <a:tr h="492655">
                <a:tc>
                  <a:txBody>
                    <a:bodyPr/>
                    <a:lstStyle/>
                    <a:p>
                      <a:pPr algn="ctr">
                        <a:lnSpc>
                          <a:spcPct val="107000"/>
                        </a:lnSpc>
                        <a:spcAft>
                          <a:spcPts val="0"/>
                        </a:spcAft>
                      </a:pPr>
                      <a:r>
                        <a:rPr lang="es-ES" sz="1100">
                          <a:effectLst/>
                        </a:rPr>
                        <a:t>RF07</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Parámetros a analizar</a:t>
                      </a:r>
                      <a:endParaRPr lang="es-ES" sz="1100" dirty="0">
                        <a:effectLst/>
                        <a:latin typeface="Arial"/>
                        <a:ea typeface="Calibri"/>
                      </a:endParaRPr>
                    </a:p>
                  </a:txBody>
                  <a:tcPr marL="68580" marR="68580" marT="0" marB="0" anchor="ctr"/>
                </a:tc>
              </a:tr>
              <a:tr h="492655">
                <a:tc>
                  <a:txBody>
                    <a:bodyPr/>
                    <a:lstStyle/>
                    <a:p>
                      <a:pPr algn="ctr">
                        <a:lnSpc>
                          <a:spcPct val="107000"/>
                        </a:lnSpc>
                        <a:spcAft>
                          <a:spcPts val="0"/>
                        </a:spcAft>
                      </a:pPr>
                      <a:r>
                        <a:rPr lang="es-ES" sz="1100">
                          <a:effectLst/>
                        </a:rPr>
                        <a:t>RF08</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Generación de informes</a:t>
                      </a:r>
                      <a:endParaRPr lang="es-ES" sz="1100" dirty="0">
                        <a:effectLst/>
                        <a:latin typeface="Arial"/>
                        <a:ea typeface="Calibri"/>
                      </a:endParaRPr>
                    </a:p>
                  </a:txBody>
                  <a:tcPr marL="68580" marR="68580" marT="0" marB="0" anchor="ctr"/>
                </a:tc>
              </a:tr>
            </a:tbl>
          </a:graphicData>
        </a:graphic>
      </p:graphicFrame>
    </p:spTree>
    <p:extLst>
      <p:ext uri="{BB962C8B-B14F-4D97-AF65-F5344CB8AC3E}">
        <p14:creationId xmlns:p14="http://schemas.microsoft.com/office/powerpoint/2010/main" val="87871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02276" y="510258"/>
            <a:ext cx="9942490" cy="1507067"/>
          </a:xfrm>
        </p:spPr>
        <p:txBody>
          <a:bodyPr>
            <a:normAutofit/>
          </a:bodyPr>
          <a:lstStyle/>
          <a:p>
            <a:r>
              <a:rPr lang="es-ES" u="sng" dirty="0">
                <a:solidFill>
                  <a:schemeClr val="bg1"/>
                </a:solidFill>
                <a:latin typeface="Arial Rounded MT Bold" panose="020F0704030504030204" pitchFamily="34" charset="0"/>
              </a:rPr>
              <a:t>2.2 OTROS REQUISITOS</a:t>
            </a:r>
            <a:endParaRPr lang="es-ES" u="sng" dirty="0">
              <a:solidFill>
                <a:schemeClr val="bg1"/>
              </a:solidFill>
              <a:latin typeface="Arial Rounded MT Bold" panose="020F0704030504030204" pitchFamily="34" charset="0"/>
            </a:endParaRP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1330015636"/>
              </p:ext>
            </p:extLst>
          </p:nvPr>
        </p:nvGraphicFramePr>
        <p:xfrm>
          <a:off x="1817077" y="2134393"/>
          <a:ext cx="5831181" cy="2109361"/>
        </p:xfrm>
        <a:graphic>
          <a:graphicData uri="http://schemas.openxmlformats.org/drawingml/2006/table">
            <a:tbl>
              <a:tblPr firstRow="1" firstCol="1" bandRow="1">
                <a:tableStyleId>{5C22544A-7EE6-4342-B048-85BDC9FD1C3A}</a:tableStyleId>
              </a:tblPr>
              <a:tblGrid>
                <a:gridCol w="580784"/>
                <a:gridCol w="5250397"/>
              </a:tblGrid>
              <a:tr h="527038">
                <a:tc>
                  <a:txBody>
                    <a:bodyPr/>
                    <a:lstStyle/>
                    <a:p>
                      <a:pPr algn="ctr">
                        <a:lnSpc>
                          <a:spcPct val="107000"/>
                        </a:lnSpc>
                        <a:spcAft>
                          <a:spcPts val="0"/>
                        </a:spcAft>
                      </a:pPr>
                      <a:r>
                        <a:rPr lang="es-ES" sz="1100" dirty="0">
                          <a:effectLst/>
                        </a:rPr>
                        <a:t>REQ.</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DESCRIPCIÓN</a:t>
                      </a:r>
                      <a:endParaRPr lang="es-ES" sz="1100" dirty="0">
                        <a:effectLst/>
                        <a:latin typeface="Arial"/>
                        <a:ea typeface="Calibri"/>
                      </a:endParaRPr>
                    </a:p>
                  </a:txBody>
                  <a:tcPr marL="68580" marR="68580" marT="0" marB="0" anchor="ctr"/>
                </a:tc>
              </a:tr>
              <a:tr h="527441">
                <a:tc>
                  <a:txBody>
                    <a:bodyPr/>
                    <a:lstStyle/>
                    <a:p>
                      <a:pPr algn="ctr">
                        <a:lnSpc>
                          <a:spcPct val="107000"/>
                        </a:lnSpc>
                        <a:spcAft>
                          <a:spcPts val="0"/>
                        </a:spcAft>
                      </a:pPr>
                      <a:r>
                        <a:rPr lang="es-ES" sz="1100" dirty="0">
                          <a:effectLst/>
                        </a:rPr>
                        <a:t>R01</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a:effectLst/>
                        </a:rPr>
                        <a:t>Requisitos previos a la instalación</a:t>
                      </a:r>
                      <a:endParaRPr lang="es-ES" sz="1100">
                        <a:effectLst/>
                        <a:latin typeface="Arial"/>
                        <a:ea typeface="Calibri"/>
                      </a:endParaRPr>
                    </a:p>
                  </a:txBody>
                  <a:tcPr marL="68580" marR="68580" marT="0" marB="0" anchor="ctr"/>
                </a:tc>
              </a:tr>
              <a:tr h="527441">
                <a:tc>
                  <a:txBody>
                    <a:bodyPr/>
                    <a:lstStyle/>
                    <a:p>
                      <a:pPr algn="ctr">
                        <a:lnSpc>
                          <a:spcPct val="107000"/>
                        </a:lnSpc>
                        <a:spcAft>
                          <a:spcPts val="0"/>
                        </a:spcAft>
                      </a:pPr>
                      <a:r>
                        <a:rPr lang="es-ES" sz="1100" dirty="0">
                          <a:effectLst/>
                        </a:rPr>
                        <a:t>R02</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Ayudas y tutoriales</a:t>
                      </a:r>
                      <a:endParaRPr lang="es-ES" sz="1100" dirty="0">
                        <a:effectLst/>
                        <a:latin typeface="Arial"/>
                        <a:ea typeface="Calibri"/>
                      </a:endParaRPr>
                    </a:p>
                  </a:txBody>
                  <a:tcPr marL="68580" marR="68580" marT="0" marB="0" anchor="ctr"/>
                </a:tc>
              </a:tr>
              <a:tr h="527441">
                <a:tc>
                  <a:txBody>
                    <a:bodyPr/>
                    <a:lstStyle/>
                    <a:p>
                      <a:pPr algn="ctr">
                        <a:lnSpc>
                          <a:spcPct val="107000"/>
                        </a:lnSpc>
                        <a:spcAft>
                          <a:spcPts val="0"/>
                        </a:spcAft>
                      </a:pPr>
                      <a:r>
                        <a:rPr lang="es-ES" sz="1100">
                          <a:effectLst/>
                        </a:rPr>
                        <a:t>R03</a:t>
                      </a:r>
                      <a:endParaRPr lang="es-ES" sz="110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Tiempo invertido en realizar una prueba desde cero</a:t>
                      </a:r>
                      <a:endParaRPr lang="es-ES" sz="1100" dirty="0">
                        <a:effectLst/>
                        <a:latin typeface="Arial"/>
                        <a:ea typeface="Calibri"/>
                      </a:endParaRPr>
                    </a:p>
                  </a:txBody>
                  <a:tcPr marL="68580" marR="68580" marT="0" marB="0" anchor="ctr"/>
                </a:tc>
              </a:tr>
            </a:tbl>
          </a:graphicData>
        </a:graphic>
      </p:graphicFrame>
    </p:spTree>
    <p:extLst>
      <p:ext uri="{BB962C8B-B14F-4D97-AF65-F5344CB8AC3E}">
        <p14:creationId xmlns:p14="http://schemas.microsoft.com/office/powerpoint/2010/main" val="176533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02275" y="598179"/>
            <a:ext cx="11513879" cy="1507067"/>
          </a:xfrm>
        </p:spPr>
        <p:txBody>
          <a:bodyPr>
            <a:normAutofit/>
          </a:bodyPr>
          <a:lstStyle/>
          <a:p>
            <a:pPr lvl="0"/>
            <a:r>
              <a:rPr lang="es-ES" u="sng" dirty="0" smtClean="0">
                <a:solidFill>
                  <a:schemeClr val="bg1"/>
                </a:solidFill>
                <a:latin typeface="Arial Rounded MT Bold" panose="020F0704030504030204" pitchFamily="34" charset="0"/>
              </a:rPr>
              <a:t>3.</a:t>
            </a:r>
            <a:r>
              <a:rPr lang="es-ES" u="sng" dirty="0" smtClean="0">
                <a:solidFill>
                  <a:schemeClr val="bg1"/>
                </a:solidFill>
                <a:latin typeface="Arial Rounded MT Bold" panose="020F0704030504030204" pitchFamily="34" charset="0"/>
              </a:rPr>
              <a:t> </a:t>
            </a:r>
            <a:r>
              <a:rPr lang="es-ES" u="sng" dirty="0">
                <a:solidFill>
                  <a:schemeClr val="bg1"/>
                </a:solidFill>
                <a:latin typeface="Arial Rounded MT Bold" panose="020F0704030504030204" pitchFamily="34" charset="0"/>
              </a:rPr>
              <a:t>Requisitos del prototipo a </a:t>
            </a:r>
            <a:r>
              <a:rPr lang="es-ES" u="sng" dirty="0" smtClean="0">
                <a:solidFill>
                  <a:schemeClr val="bg1"/>
                </a:solidFill>
                <a:latin typeface="Arial Rounded MT Bold" panose="020F0704030504030204" pitchFamily="34" charset="0"/>
              </a:rPr>
              <a:t>implementar</a:t>
            </a:r>
            <a:endParaRPr lang="es-ES" u="sng" dirty="0">
              <a:solidFill>
                <a:schemeClr val="bg1"/>
              </a:solidFill>
              <a:latin typeface="Arial Rounded MT Bold" panose="020F0704030504030204" pitchFamily="34" charset="0"/>
            </a:endParaRP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0"/>
            <a:ext cx="2751786" cy="826779"/>
          </a:xfrm>
          <a:prstGeom prst="rect">
            <a:avLst/>
          </a:prstGeom>
        </p:spPr>
      </p:pic>
      <p:sp>
        <p:nvSpPr>
          <p:cNvPr id="6" name="CuadroTexto 5"/>
          <p:cNvSpPr txBox="1"/>
          <p:nvPr/>
        </p:nvSpPr>
        <p:spPr>
          <a:xfrm>
            <a:off x="709129" y="1819334"/>
            <a:ext cx="9996971" cy="523220"/>
          </a:xfrm>
          <a:prstGeom prst="rect">
            <a:avLst/>
          </a:prstGeom>
          <a:noFill/>
        </p:spPr>
        <p:txBody>
          <a:bodyPr wrap="square" rtlCol="0">
            <a:spAutoFit/>
          </a:bodyPr>
          <a:lstStyle/>
          <a:p>
            <a:endParaRPr lang="es-ES" sz="2800" dirty="0"/>
          </a:p>
        </p:txBody>
      </p:sp>
      <p:graphicFrame>
        <p:nvGraphicFramePr>
          <p:cNvPr id="2" name="1 Tabla"/>
          <p:cNvGraphicFramePr>
            <a:graphicFrameLocks noGrp="1"/>
          </p:cNvGraphicFramePr>
          <p:nvPr>
            <p:extLst>
              <p:ext uri="{D42A27DB-BD31-4B8C-83A1-F6EECF244321}">
                <p14:modId xmlns:p14="http://schemas.microsoft.com/office/powerpoint/2010/main" val="1084318069"/>
              </p:ext>
            </p:extLst>
          </p:nvPr>
        </p:nvGraphicFramePr>
        <p:xfrm>
          <a:off x="709130" y="1723293"/>
          <a:ext cx="10744316" cy="4771292"/>
        </p:xfrm>
        <a:graphic>
          <a:graphicData uri="http://schemas.openxmlformats.org/drawingml/2006/table">
            <a:tbl>
              <a:tblPr firstRow="1" firstCol="1" bandRow="1">
                <a:tableStyleId>{5C22544A-7EE6-4342-B048-85BDC9FD1C3A}</a:tableStyleId>
              </a:tblPr>
              <a:tblGrid>
                <a:gridCol w="1647208"/>
                <a:gridCol w="6611816"/>
                <a:gridCol w="2485292"/>
              </a:tblGrid>
              <a:tr h="363416">
                <a:tc>
                  <a:txBody>
                    <a:bodyPr/>
                    <a:lstStyle/>
                    <a:p>
                      <a:pPr algn="ctr">
                        <a:lnSpc>
                          <a:spcPct val="107000"/>
                        </a:lnSpc>
                        <a:spcAft>
                          <a:spcPts val="0"/>
                        </a:spcAft>
                      </a:pPr>
                      <a:r>
                        <a:rPr lang="es-ES" sz="1100" dirty="0" smtClean="0">
                          <a:effectLst/>
                          <a:latin typeface="+mn-lt"/>
                          <a:ea typeface="+mn-ea"/>
                        </a:rPr>
                        <a:t>CRITERIO</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dirty="0">
                          <a:effectLst/>
                        </a:rPr>
                        <a:t>DESCRIPCIÓN</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dirty="0" smtClean="0">
                          <a:effectLst/>
                          <a:latin typeface="Arial"/>
                          <a:ea typeface="Calibri"/>
                        </a:rPr>
                        <a:t>VALOR</a:t>
                      </a:r>
                      <a:endParaRPr lang="es-ES" sz="1100" dirty="0">
                        <a:effectLst/>
                        <a:latin typeface="Arial"/>
                        <a:ea typeface="Calibri"/>
                      </a:endParaRPr>
                    </a:p>
                  </a:txBody>
                  <a:tcPr marL="68580" marR="68580" marT="0" marB="0" anchor="ctr"/>
                </a:tc>
              </a:tr>
              <a:tr h="372971">
                <a:tc>
                  <a:txBody>
                    <a:bodyPr/>
                    <a:lstStyle/>
                    <a:p>
                      <a:pPr algn="ctr">
                        <a:lnSpc>
                          <a:spcPct val="107000"/>
                        </a:lnSpc>
                        <a:spcAft>
                          <a:spcPts val="0"/>
                        </a:spcAft>
                      </a:pPr>
                      <a:r>
                        <a:rPr lang="es-ES" sz="1100" dirty="0" smtClean="0">
                          <a:effectLst/>
                        </a:rPr>
                        <a:t>3.1</a:t>
                      </a:r>
                      <a:endParaRPr lang="es-ES" sz="1100" dirty="0">
                        <a:effectLst/>
                        <a:latin typeface="Arial"/>
                        <a:ea typeface="Calibri"/>
                      </a:endParaRPr>
                    </a:p>
                  </a:txBody>
                  <a:tcPr marL="68580" marR="68580" marT="0" marB="0" anchor="ct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s-ES" sz="1100" kern="1200" dirty="0">
                          <a:solidFill>
                            <a:schemeClr val="dk1"/>
                          </a:solidFill>
                          <a:effectLst/>
                          <a:latin typeface="+mn-lt"/>
                          <a:ea typeface="+mn-ea"/>
                          <a:cs typeface="+mn-cs"/>
                        </a:rPr>
                        <a:t>Facilidad de </a:t>
                      </a:r>
                      <a:r>
                        <a:rPr lang="es-ES" sz="1100" kern="1200" dirty="0" smtClean="0">
                          <a:solidFill>
                            <a:schemeClr val="dk1"/>
                          </a:solidFill>
                          <a:effectLst/>
                          <a:latin typeface="+mn-lt"/>
                          <a:ea typeface="+mn-ea"/>
                          <a:cs typeface="+mn-cs"/>
                        </a:rPr>
                        <a:t>instalación: Facilidad que ofrece el instalador de la aplicación a la hora de realizar una instalación predeterminada y básica para realizar una prueba normal.</a:t>
                      </a:r>
                    </a:p>
                    <a:p>
                      <a:pPr algn="ctr">
                        <a:lnSpc>
                          <a:spcPct val="107000"/>
                        </a:lnSpc>
                        <a:spcAft>
                          <a:spcPts val="0"/>
                        </a:spcAft>
                      </a:pPr>
                      <a:endParaRPr lang="es-ES" sz="11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07000"/>
                        </a:lnSpc>
                        <a:spcAft>
                          <a:spcPts val="0"/>
                        </a:spcAft>
                      </a:pPr>
                      <a:r>
                        <a:rPr lang="es-ES" sz="1100" kern="1200" dirty="0" smtClean="0">
                          <a:solidFill>
                            <a:schemeClr val="dk1"/>
                          </a:solidFill>
                          <a:effectLst/>
                          <a:latin typeface="+mn-lt"/>
                          <a:ea typeface="+mn-ea"/>
                          <a:cs typeface="+mn-cs"/>
                        </a:rPr>
                        <a:t>Numérico. Escala de 1 a 10</a:t>
                      </a:r>
                      <a:endParaRPr lang="es-ES" sz="1100" kern="1200" dirty="0">
                        <a:solidFill>
                          <a:schemeClr val="dk1"/>
                        </a:solidFill>
                        <a:effectLst/>
                        <a:latin typeface="+mn-lt"/>
                        <a:ea typeface="+mn-ea"/>
                        <a:cs typeface="+mn-cs"/>
                      </a:endParaRPr>
                    </a:p>
                  </a:txBody>
                  <a:tcPr marL="68580" marR="68580" marT="0" marB="0" anchor="ctr"/>
                </a:tc>
              </a:tr>
              <a:tr h="375138">
                <a:tc>
                  <a:txBody>
                    <a:bodyPr/>
                    <a:lstStyle/>
                    <a:p>
                      <a:pPr algn="ctr">
                        <a:lnSpc>
                          <a:spcPct val="107000"/>
                        </a:lnSpc>
                        <a:spcAft>
                          <a:spcPts val="0"/>
                        </a:spcAft>
                      </a:pPr>
                      <a:r>
                        <a:rPr lang="es-ES" sz="1100" dirty="0" smtClean="0">
                          <a:effectLst/>
                        </a:rPr>
                        <a:t>3.2</a:t>
                      </a:r>
                      <a:endParaRPr lang="es-ES" sz="1100" dirty="0">
                        <a:effectLst/>
                        <a:latin typeface="Arial"/>
                        <a:ea typeface="Calibri"/>
                      </a:endParaRPr>
                    </a:p>
                  </a:txBody>
                  <a:tcPr marL="68580" marR="68580" marT="0" marB="0" anchor="ct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s-ES" sz="1100" kern="1200" dirty="0" smtClean="0">
                          <a:solidFill>
                            <a:schemeClr val="dk1"/>
                          </a:solidFill>
                          <a:effectLst/>
                          <a:latin typeface="+mn-lt"/>
                          <a:ea typeface="+mn-ea"/>
                          <a:cs typeface="+mn-cs"/>
                        </a:rPr>
                        <a:t>Idioma: Lengua en la que está desarrollada la aplicación</a:t>
                      </a:r>
                      <a:r>
                        <a:rPr lang="es-ES" sz="1100" kern="1200" dirty="0">
                          <a:solidFill>
                            <a:schemeClr val="dk1"/>
                          </a:solidFill>
                          <a:effectLst/>
                          <a:latin typeface="+mn-lt"/>
                          <a:ea typeface="+mn-ea"/>
                          <a:cs typeface="+mn-cs"/>
                        </a:rPr>
                        <a:t>.</a:t>
                      </a:r>
                      <a:endParaRPr lang="es-ES" sz="1100" kern="1200" dirty="0" smtClean="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07000"/>
                        </a:lnSpc>
                        <a:spcAft>
                          <a:spcPts val="0"/>
                        </a:spcAft>
                      </a:pPr>
                      <a:r>
                        <a:rPr lang="es-ES" sz="1100" kern="1200" dirty="0" smtClean="0">
                          <a:solidFill>
                            <a:schemeClr val="dk1"/>
                          </a:solidFill>
                          <a:effectLst/>
                          <a:latin typeface="+mn-lt"/>
                          <a:ea typeface="+mn-ea"/>
                          <a:cs typeface="+mn-cs"/>
                        </a:rPr>
                        <a:t>Cadena de caracteres </a:t>
                      </a:r>
                      <a:endParaRPr lang="es-ES" sz="1100" kern="1200" dirty="0">
                        <a:solidFill>
                          <a:schemeClr val="dk1"/>
                        </a:solidFill>
                        <a:effectLst/>
                        <a:latin typeface="+mn-lt"/>
                        <a:ea typeface="+mn-ea"/>
                        <a:cs typeface="+mn-cs"/>
                      </a:endParaRPr>
                    </a:p>
                  </a:txBody>
                  <a:tcPr marL="68580" marR="68580" marT="0" marB="0" anchor="ctr"/>
                </a:tc>
              </a:tr>
              <a:tr h="351692">
                <a:tc>
                  <a:txBody>
                    <a:bodyPr/>
                    <a:lstStyle/>
                    <a:p>
                      <a:pPr algn="ctr">
                        <a:lnSpc>
                          <a:spcPct val="107000"/>
                        </a:lnSpc>
                        <a:spcAft>
                          <a:spcPts val="0"/>
                        </a:spcAft>
                      </a:pPr>
                      <a:r>
                        <a:rPr lang="es-ES" sz="1100" dirty="0" smtClean="0">
                          <a:effectLst/>
                        </a:rPr>
                        <a:t>3.3</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kern="1200" dirty="0">
                          <a:solidFill>
                            <a:schemeClr val="dk1"/>
                          </a:solidFill>
                          <a:effectLst/>
                          <a:latin typeface="+mn-lt"/>
                          <a:ea typeface="+mn-ea"/>
                          <a:cs typeface="+mn-cs"/>
                        </a:rPr>
                        <a:t>Asistente de </a:t>
                      </a:r>
                      <a:r>
                        <a:rPr lang="es-ES" sz="1100" kern="1200" dirty="0" smtClean="0">
                          <a:solidFill>
                            <a:schemeClr val="dk1"/>
                          </a:solidFill>
                          <a:effectLst/>
                          <a:latin typeface="+mn-lt"/>
                          <a:ea typeface="+mn-ea"/>
                          <a:cs typeface="+mn-cs"/>
                        </a:rPr>
                        <a:t>uso:  Magnitud que nos permite evaluar la relación facilidad-uso de los asistentes para la generación de pruebas.</a:t>
                      </a:r>
                      <a:endParaRPr lang="es-ES" sz="1100" kern="1200" dirty="0">
                        <a:solidFill>
                          <a:schemeClr val="dk1"/>
                        </a:solidFill>
                        <a:effectLst/>
                        <a:latin typeface="+mn-lt"/>
                        <a:ea typeface="+mn-ea"/>
                        <a:cs typeface="+mn-cs"/>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s-ES" sz="1100" kern="1200" dirty="0" smtClean="0">
                          <a:solidFill>
                            <a:schemeClr val="dk1"/>
                          </a:solidFill>
                          <a:effectLst/>
                          <a:latin typeface="+mn-lt"/>
                          <a:ea typeface="+mn-ea"/>
                          <a:cs typeface="+mn-cs"/>
                        </a:rPr>
                        <a:t>Numérico. Escala de 1 a 10</a:t>
                      </a:r>
                    </a:p>
                  </a:txBody>
                  <a:tcPr marL="68580" marR="68580" marT="0" marB="0" anchor="ctr"/>
                </a:tc>
              </a:tr>
              <a:tr h="304800">
                <a:tc>
                  <a:txBody>
                    <a:bodyPr/>
                    <a:lstStyle/>
                    <a:p>
                      <a:pPr algn="ctr">
                        <a:lnSpc>
                          <a:spcPct val="107000"/>
                        </a:lnSpc>
                        <a:spcAft>
                          <a:spcPts val="0"/>
                        </a:spcAft>
                      </a:pPr>
                      <a:r>
                        <a:rPr lang="es-ES" sz="1100" dirty="0" smtClean="0">
                          <a:effectLst/>
                        </a:rPr>
                        <a:t>3.4</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kern="1200" dirty="0">
                          <a:solidFill>
                            <a:schemeClr val="dk1"/>
                          </a:solidFill>
                          <a:effectLst/>
                          <a:latin typeface="+mn-lt"/>
                          <a:ea typeface="+mn-ea"/>
                          <a:cs typeface="+mn-cs"/>
                        </a:rPr>
                        <a:t>Diseño de </a:t>
                      </a:r>
                      <a:r>
                        <a:rPr lang="es-ES" sz="1100" kern="1200" dirty="0" smtClean="0">
                          <a:solidFill>
                            <a:schemeClr val="dk1"/>
                          </a:solidFill>
                          <a:effectLst/>
                          <a:latin typeface="+mn-lt"/>
                          <a:ea typeface="+mn-ea"/>
                          <a:cs typeface="+mn-cs"/>
                        </a:rPr>
                        <a:t>interfaz: Magnitud que nos permite evaluar el diseño de la interfaz para modificar, insertar y borrar datos y parámetros para la ejecución de pruebas.</a:t>
                      </a:r>
                      <a:endParaRPr lang="es-ES" sz="1100" kern="1200" dirty="0">
                        <a:solidFill>
                          <a:schemeClr val="dk1"/>
                        </a:solidFill>
                        <a:effectLst/>
                        <a:latin typeface="+mn-lt"/>
                        <a:ea typeface="+mn-ea"/>
                        <a:cs typeface="+mn-cs"/>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s-ES" sz="1100" kern="1200" dirty="0" smtClean="0">
                          <a:solidFill>
                            <a:schemeClr val="dk1"/>
                          </a:solidFill>
                          <a:effectLst/>
                          <a:latin typeface="+mn-lt"/>
                          <a:ea typeface="+mn-ea"/>
                          <a:cs typeface="+mn-cs"/>
                        </a:rPr>
                        <a:t>Numérico. Escala de 1 a 10</a:t>
                      </a:r>
                    </a:p>
                  </a:txBody>
                  <a:tcPr marL="68580" marR="68580" marT="0" marB="0" anchor="ctr"/>
                </a:tc>
              </a:tr>
              <a:tr h="316523">
                <a:tc>
                  <a:txBody>
                    <a:bodyPr/>
                    <a:lstStyle/>
                    <a:p>
                      <a:pPr algn="ctr">
                        <a:lnSpc>
                          <a:spcPct val="107000"/>
                        </a:lnSpc>
                        <a:spcAft>
                          <a:spcPts val="0"/>
                        </a:spcAft>
                      </a:pPr>
                      <a:r>
                        <a:rPr lang="es-ES" sz="1100" dirty="0" smtClean="0">
                          <a:effectLst/>
                        </a:rPr>
                        <a:t>3.5</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kern="1200" dirty="0" err="1" smtClean="0">
                          <a:solidFill>
                            <a:schemeClr val="dk1"/>
                          </a:solidFill>
                          <a:effectLst/>
                          <a:latin typeface="+mn-lt"/>
                          <a:ea typeface="+mn-ea"/>
                          <a:cs typeface="+mn-cs"/>
                        </a:rPr>
                        <a:t>Intuitividad</a:t>
                      </a:r>
                      <a:r>
                        <a:rPr lang="es-ES" sz="1100" kern="1200" dirty="0" smtClean="0">
                          <a:solidFill>
                            <a:schemeClr val="dk1"/>
                          </a:solidFill>
                          <a:effectLst/>
                          <a:latin typeface="+mn-lt"/>
                          <a:ea typeface="+mn-ea"/>
                          <a:cs typeface="+mn-cs"/>
                        </a:rPr>
                        <a:t>: Magnitud que nos permite evaluar el grado de diseño que ofrece la aplicación para guiarnos fácilmente por la interfaz.</a:t>
                      </a:r>
                      <a:endParaRPr lang="es-ES" sz="1100" kern="1200" dirty="0">
                        <a:solidFill>
                          <a:schemeClr val="dk1"/>
                        </a:solidFill>
                        <a:effectLst/>
                        <a:latin typeface="+mn-lt"/>
                        <a:ea typeface="+mn-ea"/>
                        <a:cs typeface="+mn-cs"/>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s-ES" sz="1100" kern="1200" dirty="0" smtClean="0">
                          <a:solidFill>
                            <a:schemeClr val="dk1"/>
                          </a:solidFill>
                          <a:effectLst/>
                          <a:latin typeface="+mn-lt"/>
                          <a:ea typeface="+mn-ea"/>
                          <a:cs typeface="+mn-cs"/>
                        </a:rPr>
                        <a:t>Numérico. Escala de 1 a 10</a:t>
                      </a:r>
                    </a:p>
                  </a:txBody>
                  <a:tcPr marL="68580" marR="68580" marT="0" marB="0" anchor="ctr"/>
                </a:tc>
              </a:tr>
              <a:tr h="304800">
                <a:tc>
                  <a:txBody>
                    <a:bodyPr/>
                    <a:lstStyle/>
                    <a:p>
                      <a:pPr algn="ctr">
                        <a:lnSpc>
                          <a:spcPct val="107000"/>
                        </a:lnSpc>
                        <a:spcAft>
                          <a:spcPts val="0"/>
                        </a:spcAft>
                      </a:pPr>
                      <a:r>
                        <a:rPr lang="es-ES" sz="1100" dirty="0" smtClean="0">
                          <a:effectLst/>
                        </a:rPr>
                        <a:t>3.6</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kern="1200" dirty="0">
                          <a:solidFill>
                            <a:schemeClr val="dk1"/>
                          </a:solidFill>
                          <a:effectLst/>
                          <a:latin typeface="+mn-lt"/>
                          <a:ea typeface="+mn-ea"/>
                          <a:cs typeface="+mn-cs"/>
                        </a:rPr>
                        <a:t>Utilización de </a:t>
                      </a:r>
                      <a:r>
                        <a:rPr lang="es-ES" sz="1100" kern="1200" dirty="0" smtClean="0">
                          <a:solidFill>
                            <a:schemeClr val="dk1"/>
                          </a:solidFill>
                          <a:effectLst/>
                          <a:latin typeface="+mn-lt"/>
                          <a:ea typeface="+mn-ea"/>
                          <a:cs typeface="+mn-cs"/>
                        </a:rPr>
                        <a:t>recursos: Nos permitirá diferenciar las dos herramientas en función del impacto que tienen sobre el sistema sobre el que se ejecutan las pruebas. </a:t>
                      </a:r>
                      <a:endParaRPr lang="es-ES" sz="11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07000"/>
                        </a:lnSpc>
                        <a:spcAft>
                          <a:spcPts val="0"/>
                        </a:spcAft>
                      </a:pPr>
                      <a:r>
                        <a:rPr lang="es-ES" sz="1100" kern="1200" dirty="0" smtClean="0">
                          <a:solidFill>
                            <a:schemeClr val="dk1"/>
                          </a:solidFill>
                          <a:effectLst/>
                          <a:latin typeface="+mn-lt"/>
                          <a:ea typeface="+mn-ea"/>
                          <a:cs typeface="+mn-cs"/>
                        </a:rPr>
                        <a:t>Alto /Bajo</a:t>
                      </a:r>
                      <a:endParaRPr lang="es-ES" sz="1100" kern="1200" dirty="0">
                        <a:solidFill>
                          <a:schemeClr val="dk1"/>
                        </a:solidFill>
                        <a:effectLst/>
                        <a:latin typeface="+mn-lt"/>
                        <a:ea typeface="+mn-ea"/>
                        <a:cs typeface="+mn-cs"/>
                      </a:endParaRPr>
                    </a:p>
                  </a:txBody>
                  <a:tcPr marL="68580" marR="68580" marT="0" marB="0" anchor="ctr"/>
                </a:tc>
              </a:tr>
              <a:tr h="304800">
                <a:tc>
                  <a:txBody>
                    <a:bodyPr/>
                    <a:lstStyle/>
                    <a:p>
                      <a:pPr algn="ctr">
                        <a:lnSpc>
                          <a:spcPct val="107000"/>
                        </a:lnSpc>
                        <a:spcAft>
                          <a:spcPts val="0"/>
                        </a:spcAft>
                      </a:pPr>
                      <a:r>
                        <a:rPr lang="es-ES" sz="1100" dirty="0" smtClean="0">
                          <a:effectLst/>
                        </a:rPr>
                        <a:t>3.7</a:t>
                      </a:r>
                      <a:endParaRPr lang="es-ES" sz="1100" dirty="0">
                        <a:effectLst/>
                        <a:latin typeface="Arial"/>
                        <a:ea typeface="Calibri"/>
                      </a:endParaRPr>
                    </a:p>
                  </a:txBody>
                  <a:tcPr marL="68580" marR="68580" marT="0" marB="0" anchor="ctr"/>
                </a:tc>
                <a:tc>
                  <a:txBody>
                    <a:bodyPr/>
                    <a:lstStyle/>
                    <a:p>
                      <a:pPr algn="ctr">
                        <a:lnSpc>
                          <a:spcPct val="107000"/>
                        </a:lnSpc>
                        <a:spcAft>
                          <a:spcPts val="0"/>
                        </a:spcAft>
                      </a:pPr>
                      <a:r>
                        <a:rPr lang="es-ES" sz="1100" kern="1200" dirty="0">
                          <a:solidFill>
                            <a:schemeClr val="dk1"/>
                          </a:solidFill>
                          <a:effectLst/>
                          <a:latin typeface="+mn-lt"/>
                          <a:ea typeface="+mn-ea"/>
                          <a:cs typeface="+mn-cs"/>
                        </a:rPr>
                        <a:t>Parámetros a </a:t>
                      </a:r>
                      <a:r>
                        <a:rPr lang="es-ES" sz="1100" kern="1200" dirty="0" smtClean="0">
                          <a:solidFill>
                            <a:schemeClr val="dk1"/>
                          </a:solidFill>
                          <a:effectLst/>
                          <a:latin typeface="+mn-lt"/>
                          <a:ea typeface="+mn-ea"/>
                          <a:cs typeface="+mn-cs"/>
                        </a:rPr>
                        <a:t>analizar: Facilidad de elección sobre una serie de parámetros a analizar referentes a la prueba a testear.</a:t>
                      </a:r>
                      <a:endParaRPr lang="es-ES" sz="1100" kern="1200" dirty="0">
                        <a:solidFill>
                          <a:schemeClr val="dk1"/>
                        </a:solidFill>
                        <a:effectLst/>
                        <a:latin typeface="+mn-lt"/>
                        <a:ea typeface="+mn-ea"/>
                        <a:cs typeface="+mn-cs"/>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s-ES" sz="1100" kern="1200" dirty="0" smtClean="0">
                          <a:solidFill>
                            <a:schemeClr val="dk1"/>
                          </a:solidFill>
                          <a:effectLst/>
                          <a:latin typeface="+mn-lt"/>
                          <a:ea typeface="+mn-ea"/>
                          <a:cs typeface="+mn-cs"/>
                        </a:rPr>
                        <a:t>Numérico. Escala de 1 a 10</a:t>
                      </a:r>
                    </a:p>
                  </a:txBody>
                  <a:tcPr marL="68580" marR="68580" marT="0" marB="0" anchor="ctr"/>
                </a:tc>
              </a:tr>
              <a:tr h="375139">
                <a:tc>
                  <a:txBody>
                    <a:bodyPr/>
                    <a:lstStyle/>
                    <a:p>
                      <a:pPr algn="ctr">
                        <a:lnSpc>
                          <a:spcPct val="107000"/>
                        </a:lnSpc>
                        <a:spcAft>
                          <a:spcPts val="0"/>
                        </a:spcAft>
                      </a:pPr>
                      <a:r>
                        <a:rPr lang="es-ES" sz="1100" dirty="0" smtClean="0">
                          <a:effectLst/>
                        </a:rPr>
                        <a:t>3.8</a:t>
                      </a:r>
                      <a:endParaRPr lang="es-ES" sz="1100" dirty="0">
                        <a:effectLst/>
                        <a:latin typeface="Arial"/>
                        <a:ea typeface="Calibri"/>
                      </a:endParaRPr>
                    </a:p>
                  </a:txBody>
                  <a:tcPr marL="68580" marR="68580" marT="0" marB="0" anchor="ct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s-ES" sz="1100" kern="1200" dirty="0">
                          <a:solidFill>
                            <a:schemeClr val="dk1"/>
                          </a:solidFill>
                          <a:effectLst/>
                          <a:latin typeface="+mn-lt"/>
                          <a:ea typeface="+mn-ea"/>
                          <a:cs typeface="+mn-cs"/>
                        </a:rPr>
                        <a:t>Generación de </a:t>
                      </a:r>
                      <a:r>
                        <a:rPr lang="es-ES" sz="1100" kern="1200" dirty="0" smtClean="0">
                          <a:solidFill>
                            <a:schemeClr val="dk1"/>
                          </a:solidFill>
                          <a:effectLst/>
                          <a:latin typeface="+mn-lt"/>
                          <a:ea typeface="+mn-ea"/>
                          <a:cs typeface="+mn-cs"/>
                        </a:rPr>
                        <a:t>informes: Magnitud que nos permite evaluar la capacidad de generar informes y el estilo y morfología de estos así como, el número de formatos posibles.</a:t>
                      </a:r>
                    </a:p>
                  </a:txBody>
                  <a:tcPr marL="68580" marR="68580" marT="0" marB="0" anchor="ct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s-ES" sz="1100" kern="1200" dirty="0" smtClean="0">
                          <a:solidFill>
                            <a:schemeClr val="dk1"/>
                          </a:solidFill>
                          <a:effectLst/>
                          <a:latin typeface="+mn-lt"/>
                          <a:ea typeface="+mn-ea"/>
                          <a:cs typeface="+mn-cs"/>
                        </a:rPr>
                        <a:t>Numérico. Escala de 1 a 10</a:t>
                      </a:r>
                    </a:p>
                  </a:txBody>
                  <a:tcPr marL="68580" marR="68580" marT="0" marB="0" anchor="ctr"/>
                </a:tc>
              </a:tr>
              <a:tr h="374853">
                <a:tc>
                  <a:txBody>
                    <a:bodyPr/>
                    <a:lstStyle/>
                    <a:p>
                      <a:pPr algn="ctr">
                        <a:lnSpc>
                          <a:spcPct val="107000"/>
                        </a:lnSpc>
                        <a:spcAft>
                          <a:spcPts val="0"/>
                        </a:spcAft>
                      </a:pPr>
                      <a:r>
                        <a:rPr lang="es-ES" sz="1100" dirty="0" smtClean="0">
                          <a:effectLst/>
                          <a:latin typeface="Arial"/>
                          <a:ea typeface="Calibri"/>
                        </a:rPr>
                        <a:t>3.9</a:t>
                      </a:r>
                      <a:endParaRPr lang="es-ES" sz="1100" dirty="0">
                        <a:effectLst/>
                        <a:latin typeface="Arial"/>
                        <a:ea typeface="Calibri"/>
                      </a:endParaRPr>
                    </a:p>
                  </a:txBody>
                  <a:tcPr marL="68580" marR="68580" marT="0" marB="0" anchor="ctr"/>
                </a:tc>
                <a:tc>
                  <a:txBody>
                    <a:bodyPr/>
                    <a:lstStyle/>
                    <a:p>
                      <a:pPr marL="0" marR="0" lvl="1" indent="0" algn="ctr" defTabSz="457200" rtl="0" eaLnBrk="1" fontAlgn="auto" latinLnBrk="0" hangingPunct="1">
                        <a:lnSpc>
                          <a:spcPct val="107000"/>
                        </a:lnSpc>
                        <a:spcBef>
                          <a:spcPts val="0"/>
                        </a:spcBef>
                        <a:spcAft>
                          <a:spcPts val="0"/>
                        </a:spcAft>
                        <a:buClrTx/>
                        <a:buSzTx/>
                        <a:buFontTx/>
                        <a:buNone/>
                        <a:tabLst/>
                        <a:defRPr/>
                      </a:pPr>
                      <a:r>
                        <a:rPr lang="es-ES" sz="1100" kern="1200" dirty="0" smtClean="0">
                          <a:solidFill>
                            <a:schemeClr val="dk1"/>
                          </a:solidFill>
                          <a:effectLst/>
                          <a:latin typeface="+mn-lt"/>
                          <a:ea typeface="+mn-ea"/>
                          <a:cs typeface="+mn-cs"/>
                        </a:rPr>
                        <a:t>Requisitos previos a la instalación: Programas y características necesarias del sistema previas a la instalación de las aplicaciones.</a:t>
                      </a:r>
                    </a:p>
                    <a:p>
                      <a:pPr marL="0" algn="ctr" defTabSz="457200" rtl="0" eaLnBrk="1" latinLnBrk="0" hangingPunct="1">
                        <a:lnSpc>
                          <a:spcPct val="107000"/>
                        </a:lnSpc>
                        <a:spcAft>
                          <a:spcPts val="0"/>
                        </a:spcAft>
                      </a:pPr>
                      <a:endParaRPr lang="es-ES" sz="1100" kern="1200" dirty="0">
                        <a:solidFill>
                          <a:schemeClr val="dk1"/>
                        </a:solidFill>
                        <a:effectLst/>
                        <a:latin typeface="+mn-lt"/>
                        <a:ea typeface="+mn-ea"/>
                        <a:cs typeface="+mn-cs"/>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s-ES" sz="1100" kern="1200" dirty="0" smtClean="0">
                          <a:solidFill>
                            <a:schemeClr val="dk1"/>
                          </a:solidFill>
                          <a:effectLst/>
                          <a:latin typeface="+mn-lt"/>
                          <a:ea typeface="+mn-ea"/>
                          <a:cs typeface="+mn-cs"/>
                        </a:rPr>
                        <a:t>Numérico. Escala de 1 a 10</a:t>
                      </a:r>
                    </a:p>
                  </a:txBody>
                  <a:tcPr marL="68580" marR="68580" marT="0" marB="0" anchor="ctr"/>
                </a:tc>
              </a:tr>
              <a:tr h="374853">
                <a:tc>
                  <a:txBody>
                    <a:bodyPr/>
                    <a:lstStyle/>
                    <a:p>
                      <a:pPr algn="ctr">
                        <a:lnSpc>
                          <a:spcPct val="107000"/>
                        </a:lnSpc>
                        <a:spcAft>
                          <a:spcPts val="0"/>
                        </a:spcAft>
                      </a:pPr>
                      <a:r>
                        <a:rPr lang="es-ES" sz="1100" dirty="0" smtClean="0">
                          <a:effectLst/>
                          <a:latin typeface="Arial"/>
                          <a:ea typeface="Calibri"/>
                        </a:rPr>
                        <a:t>3.10</a:t>
                      </a:r>
                      <a:endParaRPr lang="es-ES" sz="1100" dirty="0">
                        <a:effectLst/>
                        <a:latin typeface="Arial"/>
                        <a:ea typeface="Calibri"/>
                      </a:endParaRPr>
                    </a:p>
                  </a:txBody>
                  <a:tcPr marL="68580" marR="68580" marT="0" marB="0" anchor="ct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s-ES" sz="1100" kern="1200" dirty="0" smtClean="0">
                          <a:solidFill>
                            <a:schemeClr val="dk1"/>
                          </a:solidFill>
                          <a:effectLst/>
                          <a:latin typeface="+mn-lt"/>
                          <a:ea typeface="+mn-ea"/>
                          <a:cs typeface="+mn-cs"/>
                        </a:rPr>
                        <a:t>Ayudas y tutoriales: Magnitud que </a:t>
                      </a:r>
                      <a:r>
                        <a:rPr lang="es-ES" sz="1100" kern="1200" dirty="0" err="1" smtClean="0">
                          <a:solidFill>
                            <a:schemeClr val="dk1"/>
                          </a:solidFill>
                          <a:effectLst/>
                          <a:latin typeface="+mn-lt"/>
                          <a:ea typeface="+mn-ea"/>
                          <a:cs typeface="+mn-cs"/>
                        </a:rPr>
                        <a:t>evalua</a:t>
                      </a:r>
                      <a:r>
                        <a:rPr lang="es-ES" sz="1100" kern="1200" dirty="0" smtClean="0">
                          <a:solidFill>
                            <a:schemeClr val="dk1"/>
                          </a:solidFill>
                          <a:effectLst/>
                          <a:latin typeface="+mn-lt"/>
                          <a:ea typeface="+mn-ea"/>
                          <a:cs typeface="+mn-cs"/>
                        </a:rPr>
                        <a:t> la relación calidad-cantidad de los tutoriales accesibles on-line</a:t>
                      </a:r>
                      <a:r>
                        <a:rPr lang="es-ES" sz="1100" kern="1200" dirty="0">
                          <a:solidFill>
                            <a:schemeClr val="dk1"/>
                          </a:solidFill>
                          <a:effectLst/>
                          <a:latin typeface="+mn-lt"/>
                          <a:ea typeface="+mn-ea"/>
                          <a:cs typeface="+mn-cs"/>
                        </a:rPr>
                        <a:t>.</a:t>
                      </a:r>
                      <a:endParaRPr lang="es-ES" sz="1100" kern="1200" dirty="0" smtClean="0">
                        <a:solidFill>
                          <a:schemeClr val="dk1"/>
                        </a:solidFill>
                        <a:effectLst/>
                        <a:latin typeface="+mn-lt"/>
                        <a:ea typeface="+mn-ea"/>
                        <a:cs typeface="+mn-cs"/>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s-ES" sz="1100" kern="1200" dirty="0" smtClean="0">
                          <a:solidFill>
                            <a:schemeClr val="dk1"/>
                          </a:solidFill>
                          <a:effectLst/>
                          <a:latin typeface="+mn-lt"/>
                          <a:ea typeface="+mn-ea"/>
                          <a:cs typeface="+mn-cs"/>
                        </a:rPr>
                        <a:t>Numérico. Escala de 1 a 10</a:t>
                      </a:r>
                    </a:p>
                  </a:txBody>
                  <a:tcPr marL="68580" marR="68580" marT="0" marB="0" anchor="ctr"/>
                </a:tc>
              </a:tr>
              <a:tr h="502686">
                <a:tc>
                  <a:txBody>
                    <a:bodyPr/>
                    <a:lstStyle/>
                    <a:p>
                      <a:pPr algn="ctr">
                        <a:lnSpc>
                          <a:spcPct val="107000"/>
                        </a:lnSpc>
                        <a:spcAft>
                          <a:spcPts val="0"/>
                        </a:spcAft>
                      </a:pPr>
                      <a:r>
                        <a:rPr lang="es-ES" sz="1100" dirty="0" smtClean="0">
                          <a:effectLst/>
                          <a:latin typeface="Arial"/>
                          <a:ea typeface="Calibri"/>
                        </a:rPr>
                        <a:t>3.11</a:t>
                      </a:r>
                      <a:endParaRPr lang="es-ES" sz="1100" dirty="0">
                        <a:effectLst/>
                        <a:latin typeface="Arial"/>
                        <a:ea typeface="Calibri"/>
                      </a:endParaRPr>
                    </a:p>
                  </a:txBody>
                  <a:tcPr marL="68580" marR="68580" marT="0" marB="0" anchor="ctr"/>
                </a:tc>
                <a:tc>
                  <a:txBody>
                    <a:bodyPr/>
                    <a:lstStyle/>
                    <a:p>
                      <a:pPr marL="0" algn="ctr" defTabSz="457200" rtl="0" eaLnBrk="1" latinLnBrk="0" hangingPunct="1">
                        <a:lnSpc>
                          <a:spcPct val="107000"/>
                        </a:lnSpc>
                        <a:spcAft>
                          <a:spcPts val="0"/>
                        </a:spcAft>
                      </a:pPr>
                      <a:r>
                        <a:rPr lang="es-ES" sz="1100" kern="1200" dirty="0" smtClean="0">
                          <a:solidFill>
                            <a:schemeClr val="dk1"/>
                          </a:solidFill>
                          <a:effectLst/>
                          <a:latin typeface="+mn-lt"/>
                          <a:ea typeface="+mn-ea"/>
                          <a:cs typeface="+mn-cs"/>
                        </a:rPr>
                        <a:t>Tiempo invertido en realizar una prueba desde cero: Tiempo invertido en realizar una prueba desde que se abre el programa hasta que se extraen las analíticas en un archivo de lectura.</a:t>
                      </a:r>
                      <a:endParaRPr lang="es-ES" sz="1100" kern="1200" dirty="0">
                        <a:solidFill>
                          <a:schemeClr val="dk1"/>
                        </a:solidFill>
                        <a:effectLst/>
                        <a:latin typeface="+mn-lt"/>
                        <a:ea typeface="+mn-ea"/>
                        <a:cs typeface="+mn-cs"/>
                      </a:endParaRPr>
                    </a:p>
                  </a:txBody>
                  <a:tcPr marL="68580" marR="68580" marT="0" marB="0" anchor="ctr"/>
                </a:tc>
                <a:tc>
                  <a:txBody>
                    <a:bodyPr/>
                    <a:lstStyle/>
                    <a:p>
                      <a:pPr marL="0" algn="ctr" defTabSz="457200" rtl="0" eaLnBrk="1" latinLnBrk="0" hangingPunct="1">
                        <a:lnSpc>
                          <a:spcPct val="107000"/>
                        </a:lnSpc>
                        <a:spcAft>
                          <a:spcPts val="0"/>
                        </a:spcAft>
                      </a:pPr>
                      <a:r>
                        <a:rPr lang="es-ES" sz="1100" kern="1200" dirty="0" smtClean="0">
                          <a:solidFill>
                            <a:schemeClr val="dk1"/>
                          </a:solidFill>
                          <a:effectLst/>
                          <a:latin typeface="+mn-lt"/>
                          <a:ea typeface="+mn-ea"/>
                          <a:cs typeface="+mn-cs"/>
                        </a:rPr>
                        <a:t>Tiempo.</a:t>
                      </a:r>
                      <a:r>
                        <a:rPr lang="es-ES" sz="1100" kern="1200" baseline="0" dirty="0" smtClean="0">
                          <a:solidFill>
                            <a:schemeClr val="dk1"/>
                          </a:solidFill>
                          <a:effectLst/>
                          <a:latin typeface="+mn-lt"/>
                          <a:ea typeface="+mn-ea"/>
                          <a:cs typeface="+mn-cs"/>
                        </a:rPr>
                        <a:t> (en minutos)</a:t>
                      </a:r>
                      <a:endParaRPr lang="es-ES" sz="1100" kern="1200" dirty="0">
                        <a:solidFill>
                          <a:schemeClr val="dk1"/>
                        </a:solidFill>
                        <a:effectLst/>
                        <a:latin typeface="+mn-lt"/>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59208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559</TotalTime>
  <Words>1141</Words>
  <Application>Microsoft Office PowerPoint</Application>
  <PresentationFormat>Personalizado</PresentationFormat>
  <Paragraphs>243</Paragraphs>
  <Slides>32</Slides>
  <Notes>0</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Sector</vt:lpstr>
      <vt:lpstr>Web testing tools:  Load, stress and performance</vt:lpstr>
      <vt:lpstr>Índice</vt:lpstr>
      <vt:lpstr>1.Autores, planificación y entrega</vt:lpstr>
      <vt:lpstr>1.Autores, planificación y entrega</vt:lpstr>
      <vt:lpstr>Presentación de PowerPoint</vt:lpstr>
      <vt:lpstr>Presentación de PowerPoint</vt:lpstr>
      <vt:lpstr>2.1 REQUISITOS FUNCIONALES </vt:lpstr>
      <vt:lpstr>2.2 OTROS REQUISITOS</vt:lpstr>
      <vt:lpstr>3. Requisitos del prototipo a implementar</vt:lpstr>
      <vt:lpstr>Testeo de Webload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testing tools:  Load, stress and performance</dc:title>
  <dc:creator>Pedro Ignacio Santiago Pastelero</dc:creator>
  <cp:lastModifiedBy>San</cp:lastModifiedBy>
  <cp:revision>53</cp:revision>
  <dcterms:created xsi:type="dcterms:W3CDTF">2017-03-20T09:19:27Z</dcterms:created>
  <dcterms:modified xsi:type="dcterms:W3CDTF">2017-05-08T17:18:47Z</dcterms:modified>
</cp:coreProperties>
</file>