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</p:sldMasterIdLst>
  <p:notesMasterIdLst>
    <p:notesMasterId r:id="rId12"/>
  </p:notesMasterIdLst>
  <p:sldIdLst>
    <p:sldId id="256" r:id="rId3"/>
    <p:sldId id="284" r:id="rId4"/>
    <p:sldId id="261" r:id="rId5"/>
    <p:sldId id="278" r:id="rId6"/>
    <p:sldId id="277" r:id="rId7"/>
    <p:sldId id="285" r:id="rId8"/>
    <p:sldId id="279" r:id="rId9"/>
    <p:sldId id="280" r:id="rId10"/>
    <p:sldId id="271" r:id="rId11"/>
  </p:sldIdLst>
  <p:sldSz cx="24377650" cy="13716000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oppins Light" panose="00000400000000000000" pitchFamily="2" charset="0"/>
      <p:regular r:id="rId25"/>
      <p:italic r:id="rId26"/>
    </p:embeddedFont>
    <p:embeddedFont>
      <p:font typeface="Poppins Medium" panose="00000600000000000000" pitchFamily="2" charset="0"/>
      <p:regular r:id="rId27"/>
      <p:italic r:id="rId28"/>
    </p:embeddedFont>
    <p:embeddedFont>
      <p:font typeface="Roboto Slab" pitchFamily="2" charset="0"/>
      <p:regular r:id="rId29"/>
      <p:bold r:id="rId30"/>
    </p:embeddedFont>
    <p:embeddedFont>
      <p:font typeface="Source Sans Pro" panose="020B0503030403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53B"/>
    <a:srgbClr val="00F26D"/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707" autoAdjust="0"/>
  </p:normalViewPr>
  <p:slideViewPr>
    <p:cSldViewPr snapToGrid="0">
      <p:cViewPr varScale="1">
        <p:scale>
          <a:sx n="55" d="100"/>
          <a:sy n="55" d="100"/>
        </p:scale>
        <p:origin x="25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9593513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a3b7c4c49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3a3b7c4c49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2" name="Google Shape;92;g3a3b7c4c49_1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23145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a3b7c4c49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3a3b7c4c49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2" name="Google Shape;92;g3a3b7c4c49_1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990166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a513a2f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3a513a2f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8" name="Google Shape;198;g3a513a2fc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75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a513a2f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3a513a2f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8" name="Google Shape;198;g3a513a2fc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5473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a513a2f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3a513a2f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8" name="Google Shape;198;g3a513a2fc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5668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a513a2f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3a513a2f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8" name="Google Shape;198;g3a513a2fc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447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a513a2f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3a513a2f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8" name="Google Shape;198;g3a513a2fc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8918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a513a2f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3a513a2f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8" name="Google Shape;198;g3a513a2fc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1029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3a4ce26e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8" name="Google Shape;1148;g3a4ce26e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49" name="Google Shape;1149;g3a4ce26efc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731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Slide">
  <p:cSld name="General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2435099" y="2292252"/>
            <a:ext cx="20185800" cy="18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5625" tIns="235625" rIns="235625" bIns="2356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2095821" y="3200400"/>
            <a:ext cx="9798300" cy="9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5625" tIns="235625" rIns="235625" bIns="235625" anchor="ctr" anchorCtr="0"/>
          <a:lstStyle>
            <a:lvl1pPr marL="457200" marR="0" lvl="0" indent="-654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Char char="●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54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Char char="○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54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Char char="■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54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Char char="●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54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Char char="○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54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Char char="■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54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Char char="●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54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Char char="○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54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Char char="■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12483838" y="3200400"/>
            <a:ext cx="9798300" cy="9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5625" tIns="235625" rIns="235625" bIns="235625" anchor="ctr" anchorCtr="0"/>
          <a:lstStyle>
            <a:lvl1pPr marL="457200" marR="0" lvl="0" indent="-654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Char char="●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54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Char char="○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54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Char char="■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54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Char char="●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54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Char char="○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54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Char char="■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54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Char char="●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54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Char char="○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54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Char char="■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22405855" y="12666269"/>
            <a:ext cx="14628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5625" tIns="235625" rIns="235625" bIns="2356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2435099" y="2292252"/>
            <a:ext cx="20185800" cy="18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5625" tIns="235625" rIns="235625" bIns="2356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1"/>
          </p:nvPr>
        </p:nvSpPr>
        <p:spPr>
          <a:xfrm>
            <a:off x="2095855" y="3200400"/>
            <a:ext cx="6451200" cy="9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5625" tIns="235625" rIns="235625" bIns="235625" anchor="ctr" anchorCtr="0"/>
          <a:lstStyle>
            <a:lvl1pPr marL="457200" marR="0" lvl="0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2"/>
          </p:nvPr>
        </p:nvSpPr>
        <p:spPr>
          <a:xfrm>
            <a:off x="8877666" y="3200400"/>
            <a:ext cx="6451200" cy="9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5625" tIns="235625" rIns="235625" bIns="235625" anchor="ctr" anchorCtr="0"/>
          <a:lstStyle>
            <a:lvl1pPr marL="457200" marR="0" lvl="0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3"/>
          </p:nvPr>
        </p:nvSpPr>
        <p:spPr>
          <a:xfrm>
            <a:off x="15659477" y="3200400"/>
            <a:ext cx="6451200" cy="9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5625" tIns="235625" rIns="235625" bIns="235625" anchor="ctr" anchorCtr="0"/>
          <a:lstStyle>
            <a:lvl1pPr marL="457200" marR="0" lvl="0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22405855" y="12666269"/>
            <a:ext cx="14628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5625" tIns="235625" rIns="235625" bIns="2356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2435099" y="2292252"/>
            <a:ext cx="20185800" cy="18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5625" tIns="235625" rIns="235625" bIns="2356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22405855" y="12666269"/>
            <a:ext cx="14628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5625" tIns="235625" rIns="235625" bIns="2356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047206" y="2244725"/>
            <a:ext cx="18283238" cy="4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oppins"/>
              <a:buNone/>
              <a:defRPr sz="11997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047206" y="7204075"/>
            <a:ext cx="18283238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None/>
              <a:defRPr sz="4799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  <a:defRPr sz="3999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sz="3599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sz="3199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sz="3199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sz="31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sz="31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sz="31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sz="31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1218882" y="10814247"/>
            <a:ext cx="2193990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5625" tIns="235625" rIns="235625" bIns="235625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3239956" y="5002800"/>
            <a:ext cx="17897700" cy="21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5625" tIns="235625" rIns="235625" bIns="235625" anchor="t" anchorCtr="0"/>
          <a:lstStyle>
            <a:lvl1pPr marL="457200" marR="0" lvl="0" indent="-819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300"/>
              <a:buFont typeface="Arial"/>
              <a:buChar char="●"/>
              <a:defRPr sz="93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19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300"/>
              <a:buFont typeface="Arial"/>
              <a:buChar char="○"/>
              <a:defRPr sz="93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9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300"/>
              <a:buFont typeface="Arial"/>
              <a:buChar char="■"/>
              <a:defRPr sz="93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9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300"/>
              <a:buFont typeface="Arial"/>
              <a:buChar char="●"/>
              <a:defRPr sz="93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9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300"/>
              <a:buFont typeface="Arial"/>
              <a:buChar char="○"/>
              <a:defRPr sz="93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9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300"/>
              <a:buFont typeface="Arial"/>
              <a:buChar char="■"/>
              <a:defRPr sz="93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9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300"/>
              <a:buFont typeface="Arial"/>
              <a:buChar char="●"/>
              <a:defRPr sz="93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9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300"/>
              <a:buFont typeface="Arial"/>
              <a:buChar char="○"/>
              <a:defRPr sz="93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9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300"/>
              <a:buFont typeface="Arial"/>
              <a:buChar char="■"/>
              <a:defRPr sz="93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801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oppins"/>
              <a:buNone/>
              <a:defRPr sz="8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801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22405855" y="12666269"/>
            <a:ext cx="14628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5625" tIns="235625" rIns="235625" bIns="2356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23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6B243DF-077E-799C-B63B-95DF4BC4F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62" y="9895"/>
            <a:ext cx="24515680" cy="13786334"/>
          </a:xfrm>
          <a:prstGeom prst="rect">
            <a:avLst/>
          </a:prstGeom>
        </p:spPr>
      </p:pic>
      <p:sp>
        <p:nvSpPr>
          <p:cNvPr id="95" name="Google Shape;95;p34"/>
          <p:cNvSpPr/>
          <p:nvPr/>
        </p:nvSpPr>
        <p:spPr>
          <a:xfrm>
            <a:off x="-60384" y="-4604"/>
            <a:ext cx="24591936" cy="13805700"/>
          </a:xfrm>
          <a:prstGeom prst="rect">
            <a:avLst/>
          </a:prstGeom>
          <a:solidFill>
            <a:srgbClr val="1C153B">
              <a:alpha val="74902"/>
            </a:srgbClr>
          </a:solidFill>
          <a:ln>
            <a:noFill/>
          </a:ln>
        </p:spPr>
        <p:txBody>
          <a:bodyPr spcFirstLastPara="1" wrap="square" lIns="243750" tIns="121850" rIns="243750" bIns="121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7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4"/>
          <p:cNvSpPr/>
          <p:nvPr/>
        </p:nvSpPr>
        <p:spPr>
          <a:xfrm>
            <a:off x="15076823" y="6630112"/>
            <a:ext cx="10736828" cy="9644165"/>
          </a:xfrm>
          <a:custGeom>
            <a:avLst/>
            <a:gdLst/>
            <a:ahLst/>
            <a:cxnLst/>
            <a:rect l="0" t="0" r="0" b="0"/>
            <a:pathLst>
              <a:path w="745103" h="461711" extrusionOk="0">
                <a:moveTo>
                  <a:pt x="37328" y="279960"/>
                </a:moveTo>
                <a:cubicBezTo>
                  <a:pt x="79328" y="248280"/>
                  <a:pt x="213488" y="199560"/>
                  <a:pt x="295088" y="174840"/>
                </a:cubicBezTo>
                <a:cubicBezTo>
                  <a:pt x="376688" y="150120"/>
                  <a:pt x="460928" y="159960"/>
                  <a:pt x="526928" y="131640"/>
                </a:cubicBezTo>
                <a:cubicBezTo>
                  <a:pt x="592928" y="103320"/>
                  <a:pt x="654848" y="-26040"/>
                  <a:pt x="691088" y="4920"/>
                </a:cubicBezTo>
                <a:cubicBezTo>
                  <a:pt x="727328" y="35880"/>
                  <a:pt x="743408" y="242040"/>
                  <a:pt x="744368" y="317400"/>
                </a:cubicBezTo>
                <a:cubicBezTo>
                  <a:pt x="745328" y="392760"/>
                  <a:pt x="750368" y="439800"/>
                  <a:pt x="696848" y="457080"/>
                </a:cubicBezTo>
                <a:cubicBezTo>
                  <a:pt x="643328" y="474360"/>
                  <a:pt x="532208" y="436440"/>
                  <a:pt x="423248" y="421080"/>
                </a:cubicBezTo>
                <a:cubicBezTo>
                  <a:pt x="314288" y="405720"/>
                  <a:pt x="107408" y="388440"/>
                  <a:pt x="43088" y="364920"/>
                </a:cubicBezTo>
                <a:cubicBezTo>
                  <a:pt x="-21232" y="341400"/>
                  <a:pt x="-4672" y="311640"/>
                  <a:pt x="37328" y="2799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pic>
        <p:nvPicPr>
          <p:cNvPr id="98" name="Google Shape;98;p34"/>
          <p:cNvPicPr preferRelativeResize="0"/>
          <p:nvPr/>
        </p:nvPicPr>
        <p:blipFill rotWithShape="1">
          <a:blip r:embed="rId4">
            <a:alphaModFix amt="13000"/>
          </a:blip>
          <a:srcRect/>
          <a:stretch/>
        </p:blipFill>
        <p:spPr>
          <a:xfrm rot="-524109">
            <a:off x="15342350" y="-643027"/>
            <a:ext cx="10682450" cy="748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EEF99F5-10D6-C178-D021-E7DA6FB8C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1602" y="11262216"/>
            <a:ext cx="4933950" cy="1362075"/>
          </a:xfrm>
          <a:prstGeom prst="rect">
            <a:avLst/>
          </a:prstGeom>
        </p:spPr>
      </p:pic>
      <p:sp>
        <p:nvSpPr>
          <p:cNvPr id="10" name="Google Shape;108;p35">
            <a:extLst>
              <a:ext uri="{FF2B5EF4-FFF2-40B4-BE49-F238E27FC236}">
                <a16:creationId xmlns:a16="http://schemas.microsoft.com/office/drawing/2014/main" id="{8CCAA4F8-110C-4E50-8524-AB9C57988CC6}"/>
              </a:ext>
            </a:extLst>
          </p:cNvPr>
          <p:cNvSpPr txBox="1"/>
          <p:nvPr/>
        </p:nvSpPr>
        <p:spPr>
          <a:xfrm>
            <a:off x="1724567" y="4537312"/>
            <a:ext cx="20821800" cy="41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121850" rIns="243750" bIns="1218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Desafio técnico DHAUZ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dirty="0">
                <a:solidFill>
                  <a:schemeClr val="tx2"/>
                </a:solidFill>
                <a:latin typeface="Poppins"/>
                <a:ea typeface="Poppins"/>
                <a:cs typeface="Poppins"/>
                <a:sym typeface="Poppins"/>
              </a:rPr>
              <a:t>Pedro Paulo B. Interaminense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561809A3-6A06-2424-BC92-4848EECC7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62" y="9895"/>
            <a:ext cx="24515680" cy="13786334"/>
          </a:xfrm>
          <a:prstGeom prst="rect">
            <a:avLst/>
          </a:prstGeom>
        </p:spPr>
      </p:pic>
      <p:sp>
        <p:nvSpPr>
          <p:cNvPr id="21" name="Google Shape;95;p34">
            <a:extLst>
              <a:ext uri="{FF2B5EF4-FFF2-40B4-BE49-F238E27FC236}">
                <a16:creationId xmlns:a16="http://schemas.microsoft.com/office/drawing/2014/main" id="{D732CDE3-353B-F3A2-FBE8-5994BAE1F95F}"/>
              </a:ext>
            </a:extLst>
          </p:cNvPr>
          <p:cNvSpPr/>
          <p:nvPr/>
        </p:nvSpPr>
        <p:spPr>
          <a:xfrm>
            <a:off x="-60384" y="-4604"/>
            <a:ext cx="24591936" cy="13805700"/>
          </a:xfrm>
          <a:prstGeom prst="rect">
            <a:avLst/>
          </a:prstGeom>
          <a:solidFill>
            <a:srgbClr val="1C153B">
              <a:alpha val="74902"/>
            </a:srgbClr>
          </a:solidFill>
          <a:ln>
            <a:noFill/>
          </a:ln>
        </p:spPr>
        <p:txBody>
          <a:bodyPr spcFirstLastPara="1" wrap="square" lIns="243750" tIns="121850" rIns="243750" bIns="121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7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4"/>
          <p:cNvSpPr/>
          <p:nvPr/>
        </p:nvSpPr>
        <p:spPr>
          <a:xfrm>
            <a:off x="15870163" y="7785553"/>
            <a:ext cx="10736828" cy="9644165"/>
          </a:xfrm>
          <a:custGeom>
            <a:avLst/>
            <a:gdLst/>
            <a:ahLst/>
            <a:cxnLst/>
            <a:rect l="0" t="0" r="0" b="0"/>
            <a:pathLst>
              <a:path w="745103" h="461711" extrusionOk="0">
                <a:moveTo>
                  <a:pt x="37328" y="279960"/>
                </a:moveTo>
                <a:cubicBezTo>
                  <a:pt x="79328" y="248280"/>
                  <a:pt x="213488" y="199560"/>
                  <a:pt x="295088" y="174840"/>
                </a:cubicBezTo>
                <a:cubicBezTo>
                  <a:pt x="376688" y="150120"/>
                  <a:pt x="460928" y="159960"/>
                  <a:pt x="526928" y="131640"/>
                </a:cubicBezTo>
                <a:cubicBezTo>
                  <a:pt x="592928" y="103320"/>
                  <a:pt x="654848" y="-26040"/>
                  <a:pt x="691088" y="4920"/>
                </a:cubicBezTo>
                <a:cubicBezTo>
                  <a:pt x="727328" y="35880"/>
                  <a:pt x="743408" y="242040"/>
                  <a:pt x="744368" y="317400"/>
                </a:cubicBezTo>
                <a:cubicBezTo>
                  <a:pt x="745328" y="392760"/>
                  <a:pt x="750368" y="439800"/>
                  <a:pt x="696848" y="457080"/>
                </a:cubicBezTo>
                <a:cubicBezTo>
                  <a:pt x="643328" y="474360"/>
                  <a:pt x="532208" y="436440"/>
                  <a:pt x="423248" y="421080"/>
                </a:cubicBezTo>
                <a:cubicBezTo>
                  <a:pt x="314288" y="405720"/>
                  <a:pt x="107408" y="388440"/>
                  <a:pt x="43088" y="364920"/>
                </a:cubicBezTo>
                <a:cubicBezTo>
                  <a:pt x="-21232" y="341400"/>
                  <a:pt x="-4672" y="311640"/>
                  <a:pt x="37328" y="2799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pic>
        <p:nvPicPr>
          <p:cNvPr id="98" name="Google Shape;98;p34"/>
          <p:cNvPicPr preferRelativeResize="0"/>
          <p:nvPr/>
        </p:nvPicPr>
        <p:blipFill rotWithShape="1">
          <a:blip r:embed="rId4">
            <a:alphaModFix amt="13000"/>
          </a:blip>
          <a:srcRect/>
          <a:stretch/>
        </p:blipFill>
        <p:spPr>
          <a:xfrm rot="-524109">
            <a:off x="15342350" y="-643027"/>
            <a:ext cx="10682450" cy="74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6;p37">
            <a:extLst>
              <a:ext uri="{FF2B5EF4-FFF2-40B4-BE49-F238E27FC236}">
                <a16:creationId xmlns:a16="http://schemas.microsoft.com/office/drawing/2014/main" id="{0731F876-AEF7-B7CF-6D97-943AD51BFD12}"/>
              </a:ext>
            </a:extLst>
          </p:cNvPr>
          <p:cNvSpPr/>
          <p:nvPr/>
        </p:nvSpPr>
        <p:spPr>
          <a:xfrm>
            <a:off x="469839" y="8834201"/>
            <a:ext cx="4299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121850" rIns="243750" bIns="12185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PROCESSAMENTO DE DADOS</a:t>
            </a:r>
            <a:endParaRPr lang="pt-BR" sz="2800" b="1" i="0" u="none" strike="noStrike" cap="none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Google Shape;137;p37">
            <a:extLst>
              <a:ext uri="{FF2B5EF4-FFF2-40B4-BE49-F238E27FC236}">
                <a16:creationId xmlns:a16="http://schemas.microsoft.com/office/drawing/2014/main" id="{3D201044-6453-547E-9C83-E92BD8E7277C}"/>
              </a:ext>
            </a:extLst>
          </p:cNvPr>
          <p:cNvSpPr/>
          <p:nvPr/>
        </p:nvSpPr>
        <p:spPr>
          <a:xfrm>
            <a:off x="4982667" y="8834201"/>
            <a:ext cx="43374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121850" rIns="243750" bIns="12185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TÉCNICAS DE PROCESSAMENTO DE LINGUAGEM NATURAL</a:t>
            </a:r>
            <a:endParaRPr sz="28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Google Shape;138;p37">
            <a:extLst>
              <a:ext uri="{FF2B5EF4-FFF2-40B4-BE49-F238E27FC236}">
                <a16:creationId xmlns:a16="http://schemas.microsoft.com/office/drawing/2014/main" id="{4239BE20-AB5A-2869-ED54-C2185E129655}"/>
              </a:ext>
            </a:extLst>
          </p:cNvPr>
          <p:cNvSpPr/>
          <p:nvPr/>
        </p:nvSpPr>
        <p:spPr>
          <a:xfrm rot="5400000">
            <a:off x="5704146" y="5916503"/>
            <a:ext cx="2894436" cy="249457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>
              <a:lumMod val="50000"/>
            </a:schemeClr>
          </a:solidFill>
          <a:ln w="38100" cap="flat" cmpd="sng">
            <a:solidFill>
              <a:schemeClr val="accent3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43750" tIns="121850" rIns="243750" bIns="121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39;p37">
            <a:extLst>
              <a:ext uri="{FF2B5EF4-FFF2-40B4-BE49-F238E27FC236}">
                <a16:creationId xmlns:a16="http://schemas.microsoft.com/office/drawing/2014/main" id="{886E90DD-8297-65B4-E976-CDD50133FD1F}"/>
              </a:ext>
            </a:extLst>
          </p:cNvPr>
          <p:cNvSpPr/>
          <p:nvPr/>
        </p:nvSpPr>
        <p:spPr>
          <a:xfrm rot="5400000">
            <a:off x="15609455" y="5959557"/>
            <a:ext cx="2894400" cy="249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>
              <a:lumMod val="50000"/>
            </a:schemeClr>
          </a:solidFill>
          <a:ln w="38100" cap="flat" cmpd="sng">
            <a:solidFill>
              <a:schemeClr val="accent3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43750" tIns="121850" rIns="243750" bIns="121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40;p37">
            <a:extLst>
              <a:ext uri="{FF2B5EF4-FFF2-40B4-BE49-F238E27FC236}">
                <a16:creationId xmlns:a16="http://schemas.microsoft.com/office/drawing/2014/main" id="{06E03521-48B4-A4F4-D016-6A3E8CD1503F}"/>
              </a:ext>
            </a:extLst>
          </p:cNvPr>
          <p:cNvSpPr/>
          <p:nvPr/>
        </p:nvSpPr>
        <p:spPr>
          <a:xfrm>
            <a:off x="14366638" y="8834201"/>
            <a:ext cx="5397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121850" rIns="243750" bIns="12185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COMPARAÇÃO DE MODELOS DE SENTIMENTO EM REVIEWS DE COMPANHIAS AÉREAS</a:t>
            </a:r>
          </a:p>
        </p:txBody>
      </p:sp>
      <p:sp>
        <p:nvSpPr>
          <p:cNvPr id="7" name="Google Shape;141;p37">
            <a:extLst>
              <a:ext uri="{FF2B5EF4-FFF2-40B4-BE49-F238E27FC236}">
                <a16:creationId xmlns:a16="http://schemas.microsoft.com/office/drawing/2014/main" id="{3E958DDB-DE30-3075-976A-E14D449E7FAF}"/>
              </a:ext>
            </a:extLst>
          </p:cNvPr>
          <p:cNvSpPr/>
          <p:nvPr/>
        </p:nvSpPr>
        <p:spPr>
          <a:xfrm>
            <a:off x="9533864" y="8843001"/>
            <a:ext cx="5213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121850" rIns="243750" bIns="12185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EXPLORAÇÃO DOS DADOS REVIEW</a:t>
            </a:r>
            <a:endParaRPr sz="2800" b="1" i="0" u="none" strike="noStrike" cap="none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Google Shape;142;p37">
            <a:extLst>
              <a:ext uri="{FF2B5EF4-FFF2-40B4-BE49-F238E27FC236}">
                <a16:creationId xmlns:a16="http://schemas.microsoft.com/office/drawing/2014/main" id="{56FB1140-06B2-F0F9-E83A-32E14E108BD2}"/>
              </a:ext>
            </a:extLst>
          </p:cNvPr>
          <p:cNvSpPr/>
          <p:nvPr/>
        </p:nvSpPr>
        <p:spPr>
          <a:xfrm rot="5400000">
            <a:off x="10693202" y="5959550"/>
            <a:ext cx="2894436" cy="249457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>
              <a:lumMod val="50000"/>
            </a:schemeClr>
          </a:solidFill>
          <a:ln w="38100" cap="flat" cmpd="sng">
            <a:solidFill>
              <a:schemeClr val="accent3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43750" tIns="121850" rIns="243750" bIns="121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44;p37">
            <a:extLst>
              <a:ext uri="{FF2B5EF4-FFF2-40B4-BE49-F238E27FC236}">
                <a16:creationId xmlns:a16="http://schemas.microsoft.com/office/drawing/2014/main" id="{32C00F49-DC3E-CCBF-A574-EC214969D8ED}"/>
              </a:ext>
            </a:extLst>
          </p:cNvPr>
          <p:cNvSpPr/>
          <p:nvPr/>
        </p:nvSpPr>
        <p:spPr>
          <a:xfrm>
            <a:off x="19675453" y="8834191"/>
            <a:ext cx="34656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121850" rIns="243750" bIns="12185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IMPACTO DOS ATRASOS NO NPS DAS COMPANHIAS AÉREAS</a:t>
            </a:r>
            <a:endParaRPr lang="pt-BR" sz="2800" b="1" i="0" u="none" strike="noStrike" cap="none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145;p37">
            <a:extLst>
              <a:ext uri="{FF2B5EF4-FFF2-40B4-BE49-F238E27FC236}">
                <a16:creationId xmlns:a16="http://schemas.microsoft.com/office/drawing/2014/main" id="{9ADB0812-6642-09AE-316F-B0E112328A1D}"/>
              </a:ext>
            </a:extLst>
          </p:cNvPr>
          <p:cNvSpPr/>
          <p:nvPr/>
        </p:nvSpPr>
        <p:spPr>
          <a:xfrm rot="5400000">
            <a:off x="19961128" y="5916503"/>
            <a:ext cx="2894436" cy="249457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>
              <a:lumMod val="50000"/>
            </a:schemeClr>
          </a:solidFill>
          <a:ln w="38100" cap="flat" cmpd="sng">
            <a:solidFill>
              <a:schemeClr val="accent3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43750" tIns="121850" rIns="243750" bIns="121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52;p37">
            <a:extLst>
              <a:ext uri="{FF2B5EF4-FFF2-40B4-BE49-F238E27FC236}">
                <a16:creationId xmlns:a16="http://schemas.microsoft.com/office/drawing/2014/main" id="{78C32CFA-779E-D497-CDE5-09B15E7083C0}"/>
              </a:ext>
            </a:extLst>
          </p:cNvPr>
          <p:cNvSpPr/>
          <p:nvPr/>
        </p:nvSpPr>
        <p:spPr>
          <a:xfrm rot="5400000">
            <a:off x="1172091" y="5920723"/>
            <a:ext cx="2894436" cy="249457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>
              <a:lumMod val="50000"/>
            </a:schemeClr>
          </a:solidFill>
          <a:ln w="38100" cap="flat" cmpd="sng">
            <a:solidFill>
              <a:schemeClr val="accent3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43750" tIns="121850" rIns="243750" bIns="121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53;p37">
            <a:extLst>
              <a:ext uri="{FF2B5EF4-FFF2-40B4-BE49-F238E27FC236}">
                <a16:creationId xmlns:a16="http://schemas.microsoft.com/office/drawing/2014/main" id="{F85B4E52-65C6-159F-1178-14B040EFB58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9442" y="6381750"/>
            <a:ext cx="1530154" cy="153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54;p37">
            <a:extLst>
              <a:ext uri="{FF2B5EF4-FFF2-40B4-BE49-F238E27FC236}">
                <a16:creationId xmlns:a16="http://schemas.microsoft.com/office/drawing/2014/main" id="{6D977E5C-9EB7-C5E6-140B-201C702FABA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6845" t="21143" r="17960" b="24053"/>
          <a:stretch/>
        </p:blipFill>
        <p:spPr>
          <a:xfrm>
            <a:off x="20673672" y="6550453"/>
            <a:ext cx="1469343" cy="12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DF55F2A4-6726-FFA3-4858-7161D8C451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6394" y="6381750"/>
            <a:ext cx="1640702" cy="1640702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A98363BC-838B-71BE-6652-CAB91A81DF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10144" y="6368252"/>
            <a:ext cx="1681162" cy="1681162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2A2CFBEA-4DCA-6708-7589-EB2F9B0C2A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289522" y="6591283"/>
            <a:ext cx="1689026" cy="1235100"/>
          </a:xfrm>
          <a:prstGeom prst="rect">
            <a:avLst/>
          </a:prstGeom>
        </p:spPr>
      </p:pic>
      <p:sp>
        <p:nvSpPr>
          <p:cNvPr id="18" name="Google Shape;134;p37">
            <a:extLst>
              <a:ext uri="{FF2B5EF4-FFF2-40B4-BE49-F238E27FC236}">
                <a16:creationId xmlns:a16="http://schemas.microsoft.com/office/drawing/2014/main" id="{F4FAEB3A-8D7D-43CF-FE49-ECDF01E18115}"/>
              </a:ext>
            </a:extLst>
          </p:cNvPr>
          <p:cNvSpPr/>
          <p:nvPr/>
        </p:nvSpPr>
        <p:spPr>
          <a:xfrm>
            <a:off x="609601" y="1014800"/>
            <a:ext cx="191541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pt-BR" sz="8000" b="1" i="0" u="none" strike="noStrike" cap="none" dirty="0">
                <a:solidFill>
                  <a:schemeClr val="bg1"/>
                </a:solidFill>
                <a:latin typeface="Poppins"/>
                <a:cs typeface="Poppins"/>
                <a:sym typeface="Poppins"/>
              </a:rPr>
              <a:t>INTRODU</a:t>
            </a:r>
            <a:r>
              <a:rPr lang="pt-BR" sz="8000" b="1" i="0" u="none" strike="noStrike" cap="none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ÇÃO</a:t>
            </a:r>
            <a:endParaRPr sz="13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35;p37">
            <a:extLst>
              <a:ext uri="{FF2B5EF4-FFF2-40B4-BE49-F238E27FC236}">
                <a16:creationId xmlns:a16="http://schemas.microsoft.com/office/drawing/2014/main" id="{3EDC9061-765F-6FB1-E1AA-432EBF7BAA93}"/>
              </a:ext>
            </a:extLst>
          </p:cNvPr>
          <p:cNvSpPr/>
          <p:nvPr/>
        </p:nvSpPr>
        <p:spPr>
          <a:xfrm>
            <a:off x="685800" y="2281325"/>
            <a:ext cx="3867000" cy="879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E9F85E2D-C6E3-1110-A282-F150FC1F82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88659" y="11490816"/>
            <a:ext cx="49339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5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/>
          <p:nvPr/>
        </p:nvSpPr>
        <p:spPr>
          <a:xfrm>
            <a:off x="0" y="10783362"/>
            <a:ext cx="8640000" cy="309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9"/>
          <p:cNvSpPr/>
          <p:nvPr/>
        </p:nvSpPr>
        <p:spPr>
          <a:xfrm>
            <a:off x="438150" y="453685"/>
            <a:ext cx="15335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pt-BR" sz="6000" b="1" dirty="0">
                <a:latin typeface="Poppins"/>
                <a:cs typeface="Poppins"/>
                <a:sym typeface="Poppins"/>
              </a:rPr>
              <a:t>TRATAMENTO DOS DADOS</a:t>
            </a:r>
            <a:endParaRPr lang="pt-BR"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9"/>
          <p:cNvSpPr/>
          <p:nvPr/>
        </p:nvSpPr>
        <p:spPr>
          <a:xfrm>
            <a:off x="485775" y="1758275"/>
            <a:ext cx="4422600" cy="108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9"/>
          <p:cNvSpPr/>
          <p:nvPr/>
        </p:nvSpPr>
        <p:spPr>
          <a:xfrm>
            <a:off x="21624927" y="1916175"/>
            <a:ext cx="587400" cy="529500"/>
          </a:xfrm>
          <a:prstGeom prst="ellipse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35625" tIns="235625" rIns="235625" bIns="235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9"/>
          <p:cNvSpPr/>
          <p:nvPr/>
        </p:nvSpPr>
        <p:spPr>
          <a:xfrm>
            <a:off x="22300384" y="3644875"/>
            <a:ext cx="339300" cy="3057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235625" tIns="235625" rIns="235625" bIns="235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9"/>
          <p:cNvSpPr/>
          <p:nvPr/>
        </p:nvSpPr>
        <p:spPr>
          <a:xfrm>
            <a:off x="-993925" y="2355575"/>
            <a:ext cx="22618800" cy="1299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485824" y="2619008"/>
            <a:ext cx="18189038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Informações dos valores ausentes e dados duplicados</a:t>
            </a:r>
            <a:endParaRPr sz="5000" i="0" u="none" strike="noStrike" cap="none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209" name="Google Shape;209;p39"/>
          <p:cNvGrpSpPr/>
          <p:nvPr/>
        </p:nvGrpSpPr>
        <p:grpSpPr>
          <a:xfrm>
            <a:off x="20629359" y="1509553"/>
            <a:ext cx="2578530" cy="2991940"/>
            <a:chOff x="2051776" y="240795"/>
            <a:chExt cx="2232300" cy="2590200"/>
          </a:xfrm>
        </p:grpSpPr>
        <p:sp>
          <p:nvSpPr>
            <p:cNvPr id="210" name="Google Shape;210;p39"/>
            <p:cNvSpPr/>
            <p:nvPr/>
          </p:nvSpPr>
          <p:spPr>
            <a:xfrm rot="5400000">
              <a:off x="1872826" y="419745"/>
              <a:ext cx="2590200" cy="22323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4">
                <a:lumMod val="50000"/>
              </a:schemeClr>
            </a:solidFill>
            <a:ln w="38100" cap="flat" cmpd="sng">
              <a:solidFill>
                <a:schemeClr val="accent4">
                  <a:lumMod val="75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243750" tIns="121850" rIns="243750" bIns="121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Arial"/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1" name="Google Shape;211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02071" y="960502"/>
              <a:ext cx="1183930" cy="11839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" name="Google Shape;231;p39"/>
          <p:cNvSpPr/>
          <p:nvPr/>
        </p:nvSpPr>
        <p:spPr>
          <a:xfrm>
            <a:off x="10257018" y="11154395"/>
            <a:ext cx="4076400" cy="1894476"/>
          </a:xfrm>
          <a:prstGeom prst="roundRect">
            <a:avLst>
              <a:gd name="adj" fmla="val 13048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10483297" y="12034646"/>
            <a:ext cx="37110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 dirty="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Variáveis </a:t>
            </a:r>
            <a:r>
              <a:rPr lang="pt-BR" sz="1800" dirty="0" err="1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comdados</a:t>
            </a:r>
            <a:r>
              <a:rPr lang="pt-BR" sz="1800" dirty="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 falantes abaixo de 70% será imputado a mediana</a:t>
            </a:r>
            <a:endParaRPr sz="18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3" name="Google Shape;233;p39"/>
          <p:cNvCxnSpPr/>
          <p:nvPr/>
        </p:nvCxnSpPr>
        <p:spPr>
          <a:xfrm>
            <a:off x="10483286" y="11936934"/>
            <a:ext cx="3624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39"/>
          <p:cNvSpPr txBox="1"/>
          <p:nvPr/>
        </p:nvSpPr>
        <p:spPr>
          <a:xfrm>
            <a:off x="11212871" y="11372183"/>
            <a:ext cx="2981400" cy="64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Dados Faltantes</a:t>
            </a:r>
            <a:endParaRPr sz="28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36" name="Google Shape;236;p39"/>
          <p:cNvSpPr/>
          <p:nvPr/>
        </p:nvSpPr>
        <p:spPr>
          <a:xfrm>
            <a:off x="5583681" y="11154395"/>
            <a:ext cx="4076400" cy="1894476"/>
          </a:xfrm>
          <a:prstGeom prst="roundRect">
            <a:avLst>
              <a:gd name="adj" fmla="val 13048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9"/>
          <p:cNvSpPr txBox="1"/>
          <p:nvPr/>
        </p:nvSpPr>
        <p:spPr>
          <a:xfrm>
            <a:off x="5809949" y="12034635"/>
            <a:ext cx="3740394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 dirty="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Variáveis com </a:t>
            </a:r>
            <a:r>
              <a:rPr lang="pt-BR" sz="1800" i="1" dirty="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dados faltantes</a:t>
            </a:r>
            <a:r>
              <a:rPr lang="pt-BR" sz="1800" dirty="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 acima de 70% foram removidas</a:t>
            </a:r>
            <a:endParaRPr sz="1800" dirty="0">
              <a:solidFill>
                <a:srgbClr val="4343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8" name="Google Shape;238;p39"/>
          <p:cNvCxnSpPr/>
          <p:nvPr/>
        </p:nvCxnSpPr>
        <p:spPr>
          <a:xfrm>
            <a:off x="5809949" y="11936934"/>
            <a:ext cx="3624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0" name="Google Shape;240;p39"/>
          <p:cNvSpPr txBox="1"/>
          <p:nvPr/>
        </p:nvSpPr>
        <p:spPr>
          <a:xfrm>
            <a:off x="6463333" y="11334083"/>
            <a:ext cx="3196748" cy="64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Dados Faltantes</a:t>
            </a:r>
            <a:endParaRPr sz="28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1" name="Google Shape;241;p39"/>
          <p:cNvSpPr/>
          <p:nvPr/>
        </p:nvSpPr>
        <p:spPr>
          <a:xfrm>
            <a:off x="910343" y="11154394"/>
            <a:ext cx="4076400" cy="1894475"/>
          </a:xfrm>
          <a:prstGeom prst="roundRect">
            <a:avLst>
              <a:gd name="adj" fmla="val 13048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1136611" y="12026878"/>
            <a:ext cx="36240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Foram removidas as variáveis duplicadas</a:t>
            </a:r>
            <a:endParaRPr sz="1800" dirty="0">
              <a:solidFill>
                <a:srgbClr val="4343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3" name="Google Shape;243;p39"/>
          <p:cNvCxnSpPr/>
          <p:nvPr/>
        </p:nvCxnSpPr>
        <p:spPr>
          <a:xfrm>
            <a:off x="1136611" y="11929177"/>
            <a:ext cx="3624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p39"/>
          <p:cNvSpPr txBox="1"/>
          <p:nvPr/>
        </p:nvSpPr>
        <p:spPr>
          <a:xfrm>
            <a:off x="1866196" y="11315033"/>
            <a:ext cx="2981400" cy="64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Duplicação</a:t>
            </a:r>
            <a:endParaRPr sz="28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074" name="Picture 2" descr="Resultado de imagem para duplicate icon">
            <a:extLst>
              <a:ext uri="{FF2B5EF4-FFF2-40B4-BE49-F238E27FC236}">
                <a16:creationId xmlns:a16="http://schemas.microsoft.com/office/drawing/2014/main" id="{E3F781E9-40BD-4B02-9945-6C08D6032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037" y="11303144"/>
            <a:ext cx="460609" cy="4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missing icon">
            <a:extLst>
              <a:ext uri="{FF2B5EF4-FFF2-40B4-BE49-F238E27FC236}">
                <a16:creationId xmlns:a16="http://schemas.microsoft.com/office/drawing/2014/main" id="{AAFF641C-DE11-49BC-A871-303FEF9A4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22" y="11315033"/>
            <a:ext cx="358736" cy="46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Google Shape;748;p44">
            <a:extLst>
              <a:ext uri="{FF2B5EF4-FFF2-40B4-BE49-F238E27FC236}">
                <a16:creationId xmlns:a16="http://schemas.microsoft.com/office/drawing/2014/main" id="{F3128AAE-6252-454C-AF3A-BD9F7C72E2D7}"/>
              </a:ext>
            </a:extLst>
          </p:cNvPr>
          <p:cNvSpPr txBox="1"/>
          <p:nvPr/>
        </p:nvSpPr>
        <p:spPr>
          <a:xfrm>
            <a:off x="910343" y="4136728"/>
            <a:ext cx="14137360" cy="3673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25" rIns="91450" bIns="45725" anchor="t" anchorCtr="0">
            <a:noAutofit/>
          </a:bodyPr>
          <a:lstStyle/>
          <a:p>
            <a:pPr marL="571500" lvl="0" indent="-571500">
              <a:buClr>
                <a:schemeClr val="dk1"/>
              </a:buClr>
              <a:buFont typeface="Courier New" panose="02070309020205020404" pitchFamily="49" charset="0"/>
              <a:buChar char="o"/>
            </a:pP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variável </a:t>
            </a:r>
            <a:r>
              <a:rPr lang="pt-BR" sz="4000" b="1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Wifi</a:t>
            </a: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&amp; </a:t>
            </a:r>
            <a:r>
              <a:rPr lang="pt-BR" sz="4000" b="1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Connectivity</a:t>
            </a: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apresentou </a:t>
            </a:r>
            <a:r>
              <a:rPr lang="pt-BR" sz="4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Taxa de dados faltantes </a:t>
            </a: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na base de desenvolvimento de </a:t>
            </a:r>
            <a:r>
              <a:rPr lang="pt-BR" sz="4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70,38%</a:t>
            </a: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  <a:p>
            <a:pPr lvl="0">
              <a:buClr>
                <a:schemeClr val="dk1"/>
              </a:buClr>
            </a:pPr>
            <a:endParaRPr lang="pt-BR" sz="40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571500">
              <a:buClr>
                <a:schemeClr val="dk1"/>
              </a:buClr>
              <a:buFont typeface="Courier New" panose="02070309020205020404" pitchFamily="49" charset="0"/>
              <a:buChar char="o"/>
            </a:pP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Aproximadamente 50% da base de desenvolvimento possui menos de </a:t>
            </a:r>
            <a:r>
              <a:rPr lang="pt-BR" sz="4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10% </a:t>
            </a: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 dados faltantes.</a:t>
            </a:r>
          </a:p>
          <a:p>
            <a:pPr marL="571500" lvl="0" indent="-571500">
              <a:buClr>
                <a:schemeClr val="dk1"/>
              </a:buClr>
              <a:buFont typeface="Courier New" panose="02070309020205020404" pitchFamily="49" charset="0"/>
              <a:buChar char="o"/>
            </a:pPr>
            <a:endParaRPr lang="pt-BR" sz="40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571500">
              <a:buClr>
                <a:schemeClr val="dk1"/>
              </a:buClr>
              <a:buFont typeface="Courier New" panose="02070309020205020404" pitchFamily="49" charset="0"/>
              <a:buChar char="o"/>
            </a:pP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Na base de desenvolvimento teve apenas </a:t>
            </a:r>
            <a:r>
              <a:rPr lang="pt-BR" sz="4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58</a:t>
            </a: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linhas duplicatas, indicando </a:t>
            </a:r>
            <a:r>
              <a:rPr lang="pt-BR" sz="4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0,33% </a:t>
            </a: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da base.</a:t>
            </a:r>
          </a:p>
          <a:p>
            <a:pPr marL="571500" lvl="0" indent="-571500">
              <a:buClr>
                <a:schemeClr val="dk1"/>
              </a:buClr>
              <a:buFont typeface="Courier New" panose="02070309020205020404" pitchFamily="49" charset="0"/>
              <a:buChar char="o"/>
            </a:pPr>
            <a:endParaRPr lang="pt-BR" sz="40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buClr>
                <a:schemeClr val="dk1"/>
              </a:buClr>
            </a:pPr>
            <a:endParaRPr lang="pt-BR" sz="40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86BBCA-950B-6649-16FC-FED3C533F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89271" y="4371516"/>
            <a:ext cx="5405646" cy="5689010"/>
          </a:xfrm>
          <a:prstGeom prst="rect">
            <a:avLst/>
          </a:prstGeom>
        </p:spPr>
      </p:pic>
      <p:pic>
        <p:nvPicPr>
          <p:cNvPr id="4" name="Picture 4" descr="Resultado de imagem para missing icon">
            <a:extLst>
              <a:ext uri="{FF2B5EF4-FFF2-40B4-BE49-F238E27FC236}">
                <a16:creationId xmlns:a16="http://schemas.microsoft.com/office/drawing/2014/main" id="{0372F1AC-238C-FE94-AA55-915FBBFD4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015" y="11326669"/>
            <a:ext cx="358736" cy="46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FFAF02E-4B7A-F93F-0F49-A3ADD61EFA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24875" y="12763910"/>
            <a:ext cx="2759990" cy="70393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F2D1D3A-A572-D315-ED21-B19BCFE4FE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89271" y="10685633"/>
            <a:ext cx="5562600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/>
          <p:nvPr/>
        </p:nvSpPr>
        <p:spPr>
          <a:xfrm>
            <a:off x="0" y="10783362"/>
            <a:ext cx="8640000" cy="309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9"/>
          <p:cNvSpPr/>
          <p:nvPr/>
        </p:nvSpPr>
        <p:spPr>
          <a:xfrm>
            <a:off x="438150" y="453685"/>
            <a:ext cx="15335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NLP</a:t>
            </a:r>
          </a:p>
        </p:txBody>
      </p:sp>
      <p:sp>
        <p:nvSpPr>
          <p:cNvPr id="202" name="Google Shape;202;p39"/>
          <p:cNvSpPr/>
          <p:nvPr/>
        </p:nvSpPr>
        <p:spPr>
          <a:xfrm>
            <a:off x="485775" y="1758275"/>
            <a:ext cx="4422600" cy="108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9"/>
          <p:cNvSpPr/>
          <p:nvPr/>
        </p:nvSpPr>
        <p:spPr>
          <a:xfrm>
            <a:off x="21624927" y="1916175"/>
            <a:ext cx="587400" cy="529500"/>
          </a:xfrm>
          <a:prstGeom prst="ellipse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35625" tIns="235625" rIns="235625" bIns="235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9"/>
          <p:cNvSpPr/>
          <p:nvPr/>
        </p:nvSpPr>
        <p:spPr>
          <a:xfrm>
            <a:off x="22300384" y="3644875"/>
            <a:ext cx="339300" cy="3057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235625" tIns="235625" rIns="235625" bIns="235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9"/>
          <p:cNvSpPr/>
          <p:nvPr/>
        </p:nvSpPr>
        <p:spPr>
          <a:xfrm>
            <a:off x="-993925" y="2355575"/>
            <a:ext cx="22618800" cy="1299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485824" y="2619008"/>
            <a:ext cx="18101114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i="0" u="none" strike="noStrike" cap="none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TÉCNICAS DE PROCESSAMENTO DE LINGUAGEM NATURAL</a:t>
            </a:r>
          </a:p>
        </p:txBody>
      </p:sp>
      <p:sp>
        <p:nvSpPr>
          <p:cNvPr id="210" name="Google Shape;210;p39"/>
          <p:cNvSpPr/>
          <p:nvPr/>
        </p:nvSpPr>
        <p:spPr>
          <a:xfrm rot="5400000">
            <a:off x="20422654" y="1716258"/>
            <a:ext cx="2991940" cy="257853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50000"/>
            </a:schemeClr>
          </a:solidFill>
          <a:ln w="38100" cap="flat" cmpd="sng">
            <a:solidFill>
              <a:schemeClr val="accent4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43750" tIns="121850" rIns="243750" bIns="121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748;p44">
            <a:extLst>
              <a:ext uri="{FF2B5EF4-FFF2-40B4-BE49-F238E27FC236}">
                <a16:creationId xmlns:a16="http://schemas.microsoft.com/office/drawing/2014/main" id="{F3128AAE-6252-454C-AF3A-BD9F7C72E2D7}"/>
              </a:ext>
            </a:extLst>
          </p:cNvPr>
          <p:cNvSpPr txBox="1"/>
          <p:nvPr/>
        </p:nvSpPr>
        <p:spPr>
          <a:xfrm>
            <a:off x="320531" y="3913114"/>
            <a:ext cx="12858412" cy="9438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25" rIns="91450" bIns="45725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etapa de processamento de linguagem segui dessa maneira:</a:t>
            </a:r>
          </a:p>
          <a:p>
            <a:pPr lvl="0">
              <a:buClr>
                <a:schemeClr val="dk1"/>
              </a:buClr>
            </a:pPr>
            <a:endParaRPr lang="pt-BR" sz="40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42950" lvl="0" indent="-742950">
              <a:buClr>
                <a:schemeClr val="dk1"/>
              </a:buClr>
              <a:buFont typeface="+mj-lt"/>
              <a:buAutoNum type="arabicPeriod"/>
            </a:pPr>
            <a:r>
              <a:rPr lang="pt-BR" sz="4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Conversão para minúsculas: </a:t>
            </a: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Converte todo o texto para minúsculas para uniformizar.</a:t>
            </a:r>
          </a:p>
          <a:p>
            <a:pPr marL="742950" indent="-742950">
              <a:buClr>
                <a:schemeClr val="dk1"/>
              </a:buClr>
              <a:buFont typeface="+mj-lt"/>
              <a:buAutoNum type="arabicPeriod"/>
            </a:pPr>
            <a:r>
              <a:rPr lang="pt-BR" sz="4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Tokenização: </a:t>
            </a: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Divide o texto em palavras (tokens). </a:t>
            </a:r>
          </a:p>
          <a:p>
            <a:pPr marL="742950" indent="-742950">
              <a:buClr>
                <a:schemeClr val="dk1"/>
              </a:buClr>
              <a:buFont typeface="+mj-lt"/>
              <a:buAutoNum type="arabicPeriod"/>
            </a:pPr>
            <a:r>
              <a:rPr lang="pt-BR" sz="4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Remoção de Pontuação: </a:t>
            </a: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Remove tokens que não são palavras alfabéticas.</a:t>
            </a:r>
          </a:p>
          <a:p>
            <a:pPr marL="742950" indent="-742950">
              <a:buClr>
                <a:schemeClr val="dk1"/>
              </a:buClr>
              <a:buFont typeface="+mj-lt"/>
              <a:buAutoNum type="arabicPeriod"/>
            </a:pPr>
            <a:r>
              <a:rPr lang="pt-BR" sz="4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Remoção de Stop-Words: </a:t>
            </a: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Filtra as palavras irrelevantes que não ajudam na análise de sentimento.</a:t>
            </a:r>
          </a:p>
          <a:p>
            <a:pPr marL="742950" indent="-742950">
              <a:buClr>
                <a:schemeClr val="dk1"/>
              </a:buClr>
              <a:buFont typeface="+mj-lt"/>
              <a:buAutoNum type="arabicPeriod"/>
            </a:pPr>
            <a:r>
              <a:rPr lang="pt-BR" sz="4000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Lemmatização</a:t>
            </a:r>
            <a:r>
              <a:rPr lang="pt-BR" sz="4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Reduz as palavras à sua forma base para simplificação.</a:t>
            </a:r>
          </a:p>
          <a:p>
            <a:pPr marL="742950" indent="-742950">
              <a:buClr>
                <a:schemeClr val="dk1"/>
              </a:buClr>
              <a:buFont typeface="+mj-lt"/>
              <a:buAutoNum type="arabicPeriod"/>
            </a:pPr>
            <a:endParaRPr lang="pt-BR" sz="44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buClr>
                <a:schemeClr val="dk1"/>
              </a:buClr>
            </a:pPr>
            <a:endParaRPr lang="pt-BR" sz="44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buClr>
                <a:schemeClr val="dk1"/>
              </a:buClr>
            </a:pPr>
            <a:endParaRPr lang="pt-BR" sz="44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9" name="Gráfico 38">
            <a:extLst>
              <a:ext uri="{FF2B5EF4-FFF2-40B4-BE49-F238E27FC236}">
                <a16:creationId xmlns:a16="http://schemas.microsoft.com/office/drawing/2014/main" id="{C442CE96-95D6-4DA2-9BB3-12F410D9A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98273" y="2149449"/>
            <a:ext cx="1640702" cy="16407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6D2D360-82D7-C57F-6D94-652F357E6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67360" y="4501493"/>
            <a:ext cx="10163175" cy="4466661"/>
          </a:xfrm>
          <a:prstGeom prst="rect">
            <a:avLst/>
          </a:prstGeom>
        </p:spPr>
      </p:pic>
      <p:sp>
        <p:nvSpPr>
          <p:cNvPr id="11" name="Google Shape;236;p39">
            <a:extLst>
              <a:ext uri="{FF2B5EF4-FFF2-40B4-BE49-F238E27FC236}">
                <a16:creationId xmlns:a16="http://schemas.microsoft.com/office/drawing/2014/main" id="{9521D7CC-26FA-FA05-740C-9E0F33E9B348}"/>
              </a:ext>
            </a:extLst>
          </p:cNvPr>
          <p:cNvSpPr/>
          <p:nvPr/>
        </p:nvSpPr>
        <p:spPr>
          <a:xfrm>
            <a:off x="13316673" y="11457234"/>
            <a:ext cx="4076400" cy="1894476"/>
          </a:xfrm>
          <a:prstGeom prst="roundRect">
            <a:avLst>
              <a:gd name="adj" fmla="val 13048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37;p39">
            <a:extLst>
              <a:ext uri="{FF2B5EF4-FFF2-40B4-BE49-F238E27FC236}">
                <a16:creationId xmlns:a16="http://schemas.microsoft.com/office/drawing/2014/main" id="{287EA845-473B-68E4-B9B1-1686A860EE71}"/>
              </a:ext>
            </a:extLst>
          </p:cNvPr>
          <p:cNvSpPr txBox="1"/>
          <p:nvPr/>
        </p:nvSpPr>
        <p:spPr>
          <a:xfrm>
            <a:off x="13542941" y="12337474"/>
            <a:ext cx="3850132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 dirty="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Remover menções (@username) e hashtags (#hashtag)</a:t>
            </a:r>
            <a:endParaRPr sz="18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" name="Google Shape;238;p39">
            <a:extLst>
              <a:ext uri="{FF2B5EF4-FFF2-40B4-BE49-F238E27FC236}">
                <a16:creationId xmlns:a16="http://schemas.microsoft.com/office/drawing/2014/main" id="{5BA085F5-8F76-A8CC-E407-77D13555E185}"/>
              </a:ext>
            </a:extLst>
          </p:cNvPr>
          <p:cNvCxnSpPr/>
          <p:nvPr/>
        </p:nvCxnSpPr>
        <p:spPr>
          <a:xfrm>
            <a:off x="13542941" y="12239773"/>
            <a:ext cx="3624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240;p39">
            <a:extLst>
              <a:ext uri="{FF2B5EF4-FFF2-40B4-BE49-F238E27FC236}">
                <a16:creationId xmlns:a16="http://schemas.microsoft.com/office/drawing/2014/main" id="{2AA03B8D-841D-B86D-2B66-FED94F21D4EF}"/>
              </a:ext>
            </a:extLst>
          </p:cNvPr>
          <p:cNvSpPr txBox="1"/>
          <p:nvPr/>
        </p:nvSpPr>
        <p:spPr>
          <a:xfrm>
            <a:off x="13961708" y="11642423"/>
            <a:ext cx="3506689" cy="64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Remoção de @ e #</a:t>
            </a:r>
            <a:endParaRPr sz="28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" name="Google Shape;241;p39">
            <a:extLst>
              <a:ext uri="{FF2B5EF4-FFF2-40B4-BE49-F238E27FC236}">
                <a16:creationId xmlns:a16="http://schemas.microsoft.com/office/drawing/2014/main" id="{2B968505-6298-F526-B1B9-583867D1A3B0}"/>
              </a:ext>
            </a:extLst>
          </p:cNvPr>
          <p:cNvSpPr/>
          <p:nvPr/>
        </p:nvSpPr>
        <p:spPr>
          <a:xfrm>
            <a:off x="13316673" y="9201417"/>
            <a:ext cx="4076400" cy="1894475"/>
          </a:xfrm>
          <a:prstGeom prst="roundRect">
            <a:avLst>
              <a:gd name="adj" fmla="val 13048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42;p39">
            <a:extLst>
              <a:ext uri="{FF2B5EF4-FFF2-40B4-BE49-F238E27FC236}">
                <a16:creationId xmlns:a16="http://schemas.microsoft.com/office/drawing/2014/main" id="{5704467E-DEF6-2F65-A5CD-C50729A9FB2D}"/>
              </a:ext>
            </a:extLst>
          </p:cNvPr>
          <p:cNvSpPr txBox="1"/>
          <p:nvPr/>
        </p:nvSpPr>
        <p:spPr>
          <a:xfrm>
            <a:off x="13542941" y="10073901"/>
            <a:ext cx="36240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Remover URLs para melhor compreensão do texto</a:t>
            </a:r>
            <a:endParaRPr sz="1800" dirty="0">
              <a:solidFill>
                <a:srgbClr val="4343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" name="Google Shape;243;p39">
            <a:extLst>
              <a:ext uri="{FF2B5EF4-FFF2-40B4-BE49-F238E27FC236}">
                <a16:creationId xmlns:a16="http://schemas.microsoft.com/office/drawing/2014/main" id="{AEF80951-A512-3F04-00CE-86374E59FB2B}"/>
              </a:ext>
            </a:extLst>
          </p:cNvPr>
          <p:cNvCxnSpPr/>
          <p:nvPr/>
        </p:nvCxnSpPr>
        <p:spPr>
          <a:xfrm>
            <a:off x="13542941" y="9976200"/>
            <a:ext cx="3624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245;p39">
            <a:extLst>
              <a:ext uri="{FF2B5EF4-FFF2-40B4-BE49-F238E27FC236}">
                <a16:creationId xmlns:a16="http://schemas.microsoft.com/office/drawing/2014/main" id="{41F3D410-DC3B-11C1-CD18-AE6EC80FDFFC}"/>
              </a:ext>
            </a:extLst>
          </p:cNvPr>
          <p:cNvSpPr txBox="1"/>
          <p:nvPr/>
        </p:nvSpPr>
        <p:spPr>
          <a:xfrm>
            <a:off x="14080976" y="9362056"/>
            <a:ext cx="3172950" cy="64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Remoção de URL</a:t>
            </a:r>
            <a:endParaRPr sz="28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9" name="Picture 2" descr="Resultado de imagem para duplicate icon">
            <a:extLst>
              <a:ext uri="{FF2B5EF4-FFF2-40B4-BE49-F238E27FC236}">
                <a16:creationId xmlns:a16="http://schemas.microsoft.com/office/drawing/2014/main" id="{E6BF750C-0A07-CF33-4EFC-7D8E9A364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0307" y="9350166"/>
            <a:ext cx="460609" cy="4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Resultado de imagem para missing icon">
            <a:extLst>
              <a:ext uri="{FF2B5EF4-FFF2-40B4-BE49-F238E27FC236}">
                <a16:creationId xmlns:a16="http://schemas.microsoft.com/office/drawing/2014/main" id="{29EC8DFB-B40A-1A91-B57C-F119DFF44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038" y="11633901"/>
            <a:ext cx="358736" cy="46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241;p39">
            <a:extLst>
              <a:ext uri="{FF2B5EF4-FFF2-40B4-BE49-F238E27FC236}">
                <a16:creationId xmlns:a16="http://schemas.microsoft.com/office/drawing/2014/main" id="{E50B90CC-8E5D-A7C9-6102-4C6D264A5F5D}"/>
              </a:ext>
            </a:extLst>
          </p:cNvPr>
          <p:cNvSpPr/>
          <p:nvPr/>
        </p:nvSpPr>
        <p:spPr>
          <a:xfrm>
            <a:off x="18018229" y="9234270"/>
            <a:ext cx="4076400" cy="1894475"/>
          </a:xfrm>
          <a:prstGeom prst="roundRect">
            <a:avLst>
              <a:gd name="adj" fmla="val 13048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42;p39">
            <a:extLst>
              <a:ext uri="{FF2B5EF4-FFF2-40B4-BE49-F238E27FC236}">
                <a16:creationId xmlns:a16="http://schemas.microsoft.com/office/drawing/2014/main" id="{24A4BB22-8730-1F8E-BC9D-1E5909BF472A}"/>
              </a:ext>
            </a:extLst>
          </p:cNvPr>
          <p:cNvSpPr txBox="1"/>
          <p:nvPr/>
        </p:nvSpPr>
        <p:spPr>
          <a:xfrm>
            <a:off x="18244497" y="10106754"/>
            <a:ext cx="36240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434343"/>
                </a:solidFill>
                <a:latin typeface="Poppins Light" panose="00000400000000000000" pitchFamily="2" charset="0"/>
                <a:ea typeface="Poppins Medium"/>
                <a:cs typeface="Poppins Light" panose="00000400000000000000" pitchFamily="2" charset="0"/>
                <a:sym typeface="Poppins Medium"/>
              </a:rPr>
              <a:t>Remover numerais</a:t>
            </a:r>
            <a:endParaRPr sz="1800" dirty="0">
              <a:solidFill>
                <a:srgbClr val="434343"/>
              </a:solidFill>
              <a:latin typeface="Poppins Light" panose="00000400000000000000" pitchFamily="2" charset="0"/>
              <a:ea typeface="Open Sans"/>
              <a:cs typeface="Poppins Light" panose="00000400000000000000" pitchFamily="2" charset="0"/>
              <a:sym typeface="Open Sans"/>
            </a:endParaRPr>
          </a:p>
        </p:txBody>
      </p:sp>
      <p:cxnSp>
        <p:nvCxnSpPr>
          <p:cNvPr id="24" name="Google Shape;243;p39">
            <a:extLst>
              <a:ext uri="{FF2B5EF4-FFF2-40B4-BE49-F238E27FC236}">
                <a16:creationId xmlns:a16="http://schemas.microsoft.com/office/drawing/2014/main" id="{5C180E78-14FA-8CBB-F72B-DCF48B1F22CD}"/>
              </a:ext>
            </a:extLst>
          </p:cNvPr>
          <p:cNvCxnSpPr/>
          <p:nvPr/>
        </p:nvCxnSpPr>
        <p:spPr>
          <a:xfrm>
            <a:off x="18244497" y="10009053"/>
            <a:ext cx="3624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45;p39">
            <a:extLst>
              <a:ext uri="{FF2B5EF4-FFF2-40B4-BE49-F238E27FC236}">
                <a16:creationId xmlns:a16="http://schemas.microsoft.com/office/drawing/2014/main" id="{55E17E99-D4FE-43F0-117F-32EB259AA55C}"/>
              </a:ext>
            </a:extLst>
          </p:cNvPr>
          <p:cNvSpPr txBox="1"/>
          <p:nvPr/>
        </p:nvSpPr>
        <p:spPr>
          <a:xfrm>
            <a:off x="18495832" y="9392384"/>
            <a:ext cx="3485731" cy="64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Remover numerais</a:t>
            </a:r>
          </a:p>
        </p:txBody>
      </p:sp>
      <p:pic>
        <p:nvPicPr>
          <p:cNvPr id="26" name="Picture 2" descr="Resultado de imagem para duplicate icon">
            <a:extLst>
              <a:ext uri="{FF2B5EF4-FFF2-40B4-BE49-F238E27FC236}">
                <a16:creationId xmlns:a16="http://schemas.microsoft.com/office/drawing/2014/main" id="{4240ECDB-BB45-5FBA-9142-C08D985A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591" y="9404529"/>
            <a:ext cx="460609" cy="4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0062EC8F-4300-F251-8F45-91E6B03036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24875" y="12763910"/>
            <a:ext cx="2759990" cy="70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/>
          <p:nvPr/>
        </p:nvSpPr>
        <p:spPr>
          <a:xfrm>
            <a:off x="0" y="10620000"/>
            <a:ext cx="8640000" cy="309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9"/>
          <p:cNvSpPr/>
          <p:nvPr/>
        </p:nvSpPr>
        <p:spPr>
          <a:xfrm>
            <a:off x="438150" y="453685"/>
            <a:ext cx="15335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EXPLORAÇÃO DOS DADOS VISUALMENTE</a:t>
            </a:r>
          </a:p>
        </p:txBody>
      </p:sp>
      <p:sp>
        <p:nvSpPr>
          <p:cNvPr id="202" name="Google Shape;202;p39"/>
          <p:cNvSpPr/>
          <p:nvPr/>
        </p:nvSpPr>
        <p:spPr>
          <a:xfrm>
            <a:off x="485775" y="1758275"/>
            <a:ext cx="4422600" cy="108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9"/>
          <p:cNvSpPr/>
          <p:nvPr/>
        </p:nvSpPr>
        <p:spPr>
          <a:xfrm>
            <a:off x="21624927" y="1916175"/>
            <a:ext cx="587400" cy="529500"/>
          </a:xfrm>
          <a:prstGeom prst="ellipse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35625" tIns="235625" rIns="235625" bIns="235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9"/>
          <p:cNvSpPr/>
          <p:nvPr/>
        </p:nvSpPr>
        <p:spPr>
          <a:xfrm>
            <a:off x="22300384" y="3644875"/>
            <a:ext cx="339300" cy="3057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235625" tIns="235625" rIns="235625" bIns="235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9"/>
          <p:cNvSpPr/>
          <p:nvPr/>
        </p:nvSpPr>
        <p:spPr>
          <a:xfrm>
            <a:off x="-993925" y="2355575"/>
            <a:ext cx="22618800" cy="1299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485824" y="2619008"/>
            <a:ext cx="16064700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i="0" u="none" strike="noStrike" cap="none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EXPLORAÇÃO DOS DADOS REVIEW</a:t>
            </a:r>
          </a:p>
        </p:txBody>
      </p:sp>
      <p:sp>
        <p:nvSpPr>
          <p:cNvPr id="210" name="Google Shape;210;p39"/>
          <p:cNvSpPr/>
          <p:nvPr/>
        </p:nvSpPr>
        <p:spPr>
          <a:xfrm rot="5400000">
            <a:off x="20422654" y="1716258"/>
            <a:ext cx="2991940" cy="257853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50000"/>
            </a:schemeClr>
          </a:solidFill>
          <a:ln w="38100" cap="flat" cmpd="sng">
            <a:solidFill>
              <a:schemeClr val="accent4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43750" tIns="121850" rIns="243750" bIns="121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748;p44">
            <a:extLst>
              <a:ext uri="{FF2B5EF4-FFF2-40B4-BE49-F238E27FC236}">
                <a16:creationId xmlns:a16="http://schemas.microsoft.com/office/drawing/2014/main" id="{F3128AAE-6252-454C-AF3A-BD9F7C72E2D7}"/>
              </a:ext>
            </a:extLst>
          </p:cNvPr>
          <p:cNvSpPr txBox="1"/>
          <p:nvPr/>
        </p:nvSpPr>
        <p:spPr>
          <a:xfrm>
            <a:off x="29547" y="3894487"/>
            <a:ext cx="9372600" cy="3673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25" rIns="91450" bIns="45725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Distribuição do </a:t>
            </a:r>
            <a:r>
              <a:rPr lang="pt-BR" sz="4000" b="1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Overral_Rating</a:t>
            </a: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por companhias aéreas</a:t>
            </a:r>
          </a:p>
        </p:txBody>
      </p:sp>
      <p:pic>
        <p:nvPicPr>
          <p:cNvPr id="41" name="Gráfico 40">
            <a:extLst>
              <a:ext uri="{FF2B5EF4-FFF2-40B4-BE49-F238E27FC236}">
                <a16:creationId xmlns:a16="http://schemas.microsoft.com/office/drawing/2014/main" id="{3C99D064-9668-430E-971A-B863F062E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82224" y="2116563"/>
            <a:ext cx="1681162" cy="168116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80B47C0-D483-5BA2-7EA5-69D52C7B4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" y="5483173"/>
            <a:ext cx="93726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2442EF-20BA-2CFE-E0E0-D6838D865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311" y="5483173"/>
            <a:ext cx="11268075" cy="544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A51D49C-63EF-AE30-95AB-23453DF74102}"/>
              </a:ext>
            </a:extLst>
          </p:cNvPr>
          <p:cNvSpPr txBox="1"/>
          <p:nvPr/>
        </p:nvSpPr>
        <p:spPr>
          <a:xfrm>
            <a:off x="12637200" y="3846575"/>
            <a:ext cx="88276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</a:pP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Distribuição dos modelos de </a:t>
            </a:r>
            <a:r>
              <a:rPr lang="pt-BR" sz="4000" b="1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aeronvaespor</a:t>
            </a: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por companhias aéreas</a:t>
            </a:r>
          </a:p>
        </p:txBody>
      </p:sp>
      <p:sp>
        <p:nvSpPr>
          <p:cNvPr id="8" name="Google Shape;231;p39">
            <a:extLst>
              <a:ext uri="{FF2B5EF4-FFF2-40B4-BE49-F238E27FC236}">
                <a16:creationId xmlns:a16="http://schemas.microsoft.com/office/drawing/2014/main" id="{D7533AD8-2D10-A7CA-18C8-C4CAF9C7AB8D}"/>
              </a:ext>
            </a:extLst>
          </p:cNvPr>
          <p:cNvSpPr/>
          <p:nvPr/>
        </p:nvSpPr>
        <p:spPr>
          <a:xfrm>
            <a:off x="9832450" y="11305788"/>
            <a:ext cx="4076400" cy="1894476"/>
          </a:xfrm>
          <a:prstGeom prst="roundRect">
            <a:avLst>
              <a:gd name="adj" fmla="val 13048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2;p39">
            <a:extLst>
              <a:ext uri="{FF2B5EF4-FFF2-40B4-BE49-F238E27FC236}">
                <a16:creationId xmlns:a16="http://schemas.microsoft.com/office/drawing/2014/main" id="{4FF7CEE9-4E87-B307-715A-73FD8D6D15DD}"/>
              </a:ext>
            </a:extLst>
          </p:cNvPr>
          <p:cNvSpPr txBox="1"/>
          <p:nvPr/>
        </p:nvSpPr>
        <p:spPr>
          <a:xfrm>
            <a:off x="10058729" y="12186039"/>
            <a:ext cx="37110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 dirty="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Apenas 16,25 % da base de dados deram notas entre 8 a 10.</a:t>
            </a:r>
            <a:endParaRPr sz="18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" name="Google Shape;233;p39">
            <a:extLst>
              <a:ext uri="{FF2B5EF4-FFF2-40B4-BE49-F238E27FC236}">
                <a16:creationId xmlns:a16="http://schemas.microsoft.com/office/drawing/2014/main" id="{F1DB32D3-746A-C1B7-16E0-31D8B1F192E8}"/>
              </a:ext>
            </a:extLst>
          </p:cNvPr>
          <p:cNvCxnSpPr/>
          <p:nvPr/>
        </p:nvCxnSpPr>
        <p:spPr>
          <a:xfrm>
            <a:off x="10058718" y="12088327"/>
            <a:ext cx="3624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234;p39">
            <a:extLst>
              <a:ext uri="{FF2B5EF4-FFF2-40B4-BE49-F238E27FC236}">
                <a16:creationId xmlns:a16="http://schemas.microsoft.com/office/drawing/2014/main" id="{80E20203-DEC6-D62C-6264-D528BFC912DC}"/>
              </a:ext>
            </a:extLst>
          </p:cNvPr>
          <p:cNvSpPr txBox="1"/>
          <p:nvPr/>
        </p:nvSpPr>
        <p:spPr>
          <a:xfrm>
            <a:off x="10788303" y="11523576"/>
            <a:ext cx="2981400" cy="64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Nota </a:t>
            </a:r>
            <a:r>
              <a:rPr lang="pt-BR" sz="28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≥</a:t>
            </a:r>
            <a:r>
              <a:rPr lang="pt-BR" sz="28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28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  <a:endParaRPr sz="28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" name="Google Shape;236;p39">
            <a:extLst>
              <a:ext uri="{FF2B5EF4-FFF2-40B4-BE49-F238E27FC236}">
                <a16:creationId xmlns:a16="http://schemas.microsoft.com/office/drawing/2014/main" id="{054B23A6-5A9E-AD45-64B8-5B41BF0F87AE}"/>
              </a:ext>
            </a:extLst>
          </p:cNvPr>
          <p:cNvSpPr/>
          <p:nvPr/>
        </p:nvSpPr>
        <p:spPr>
          <a:xfrm>
            <a:off x="5159113" y="11305788"/>
            <a:ext cx="4076400" cy="1894476"/>
          </a:xfrm>
          <a:prstGeom prst="roundRect">
            <a:avLst>
              <a:gd name="adj" fmla="val 13048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37;p39">
            <a:extLst>
              <a:ext uri="{FF2B5EF4-FFF2-40B4-BE49-F238E27FC236}">
                <a16:creationId xmlns:a16="http://schemas.microsoft.com/office/drawing/2014/main" id="{B500FAEC-1A5B-0442-544B-DD39ADDB9AF6}"/>
              </a:ext>
            </a:extLst>
          </p:cNvPr>
          <p:cNvSpPr txBox="1"/>
          <p:nvPr/>
        </p:nvSpPr>
        <p:spPr>
          <a:xfrm>
            <a:off x="5385381" y="12186028"/>
            <a:ext cx="3740394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 dirty="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52 % dos clientes deram nota 1  em relação a sua experiência como passageiro</a:t>
            </a:r>
            <a:endParaRPr sz="1800" dirty="0">
              <a:solidFill>
                <a:srgbClr val="4343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" name="Google Shape;238;p39">
            <a:extLst>
              <a:ext uri="{FF2B5EF4-FFF2-40B4-BE49-F238E27FC236}">
                <a16:creationId xmlns:a16="http://schemas.microsoft.com/office/drawing/2014/main" id="{2EA6B503-44A6-E483-4A0C-16F357E38EEE}"/>
              </a:ext>
            </a:extLst>
          </p:cNvPr>
          <p:cNvCxnSpPr/>
          <p:nvPr/>
        </p:nvCxnSpPr>
        <p:spPr>
          <a:xfrm>
            <a:off x="5385381" y="12088327"/>
            <a:ext cx="3624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240;p39">
            <a:extLst>
              <a:ext uri="{FF2B5EF4-FFF2-40B4-BE49-F238E27FC236}">
                <a16:creationId xmlns:a16="http://schemas.microsoft.com/office/drawing/2014/main" id="{BF4F9730-6C97-260C-19A6-DC52BD2B832B}"/>
              </a:ext>
            </a:extLst>
          </p:cNvPr>
          <p:cNvSpPr txBox="1"/>
          <p:nvPr/>
        </p:nvSpPr>
        <p:spPr>
          <a:xfrm>
            <a:off x="6038765" y="11485476"/>
            <a:ext cx="3196748" cy="64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Nota≤ 1</a:t>
            </a:r>
            <a:endParaRPr sz="28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" name="Google Shape;241;p39">
            <a:extLst>
              <a:ext uri="{FF2B5EF4-FFF2-40B4-BE49-F238E27FC236}">
                <a16:creationId xmlns:a16="http://schemas.microsoft.com/office/drawing/2014/main" id="{CE1CAD8A-C5E1-3D78-94E8-AA03AC89EC80}"/>
              </a:ext>
            </a:extLst>
          </p:cNvPr>
          <p:cNvSpPr/>
          <p:nvPr/>
        </p:nvSpPr>
        <p:spPr>
          <a:xfrm>
            <a:off x="485775" y="11305787"/>
            <a:ext cx="4076400" cy="1894475"/>
          </a:xfrm>
          <a:prstGeom prst="roundRect">
            <a:avLst>
              <a:gd name="adj" fmla="val 13048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42;p39">
            <a:extLst>
              <a:ext uri="{FF2B5EF4-FFF2-40B4-BE49-F238E27FC236}">
                <a16:creationId xmlns:a16="http://schemas.microsoft.com/office/drawing/2014/main" id="{EDF2314F-AC72-29CD-5A39-78A0C08EE174}"/>
              </a:ext>
            </a:extLst>
          </p:cNvPr>
          <p:cNvSpPr txBox="1"/>
          <p:nvPr/>
        </p:nvSpPr>
        <p:spPr>
          <a:xfrm>
            <a:off x="712043" y="12178271"/>
            <a:ext cx="36240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Valores que são iguais a ‘n’ foram substituídas pelo valor ‘10’.</a:t>
            </a:r>
            <a:endParaRPr sz="1800" dirty="0">
              <a:solidFill>
                <a:srgbClr val="4343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" name="Google Shape;243;p39">
            <a:extLst>
              <a:ext uri="{FF2B5EF4-FFF2-40B4-BE49-F238E27FC236}">
                <a16:creationId xmlns:a16="http://schemas.microsoft.com/office/drawing/2014/main" id="{1E458C9E-F388-8E5D-A4F2-D4630137AEA9}"/>
              </a:ext>
            </a:extLst>
          </p:cNvPr>
          <p:cNvCxnSpPr/>
          <p:nvPr/>
        </p:nvCxnSpPr>
        <p:spPr>
          <a:xfrm>
            <a:off x="712043" y="12080570"/>
            <a:ext cx="3624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245;p39">
            <a:extLst>
              <a:ext uri="{FF2B5EF4-FFF2-40B4-BE49-F238E27FC236}">
                <a16:creationId xmlns:a16="http://schemas.microsoft.com/office/drawing/2014/main" id="{EAC6ED4D-F40B-68A7-7F83-5C543672D7C6}"/>
              </a:ext>
            </a:extLst>
          </p:cNvPr>
          <p:cNvSpPr txBox="1"/>
          <p:nvPr/>
        </p:nvSpPr>
        <p:spPr>
          <a:xfrm>
            <a:off x="1441628" y="11466426"/>
            <a:ext cx="2981400" cy="64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Tratamento</a:t>
            </a:r>
            <a:endParaRPr sz="28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0" name="Picture 2" descr="Resultado de imagem para duplicate icon">
            <a:extLst>
              <a:ext uri="{FF2B5EF4-FFF2-40B4-BE49-F238E27FC236}">
                <a16:creationId xmlns:a16="http://schemas.microsoft.com/office/drawing/2014/main" id="{DE1A3ECD-047F-C313-4CF0-DF3B142BE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9" y="11454537"/>
            <a:ext cx="460609" cy="4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Google Shape;241;p39">
            <a:extLst>
              <a:ext uri="{FF2B5EF4-FFF2-40B4-BE49-F238E27FC236}">
                <a16:creationId xmlns:a16="http://schemas.microsoft.com/office/drawing/2014/main" id="{27C200A9-8F2F-3EE7-878C-07AE75B2CC1E}"/>
              </a:ext>
            </a:extLst>
          </p:cNvPr>
          <p:cNvSpPr/>
          <p:nvPr/>
        </p:nvSpPr>
        <p:spPr>
          <a:xfrm>
            <a:off x="16482118" y="11305787"/>
            <a:ext cx="4076400" cy="1894475"/>
          </a:xfrm>
          <a:prstGeom prst="roundRect">
            <a:avLst>
              <a:gd name="adj" fmla="val 13048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42;p39">
            <a:extLst>
              <a:ext uri="{FF2B5EF4-FFF2-40B4-BE49-F238E27FC236}">
                <a16:creationId xmlns:a16="http://schemas.microsoft.com/office/drawing/2014/main" id="{05E47C87-8BAD-718D-98A7-A07286E2F84B}"/>
              </a:ext>
            </a:extLst>
          </p:cNvPr>
          <p:cNvSpPr txBox="1"/>
          <p:nvPr/>
        </p:nvSpPr>
        <p:spPr>
          <a:xfrm>
            <a:off x="16708386" y="12178271"/>
            <a:ext cx="36240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A aeronave mais utilizada é A320 com 768 e a menos utilizada é a Boeing 737-9ODER</a:t>
            </a:r>
            <a:endParaRPr sz="1800" dirty="0">
              <a:solidFill>
                <a:srgbClr val="4343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" name="Google Shape;243;p39">
            <a:extLst>
              <a:ext uri="{FF2B5EF4-FFF2-40B4-BE49-F238E27FC236}">
                <a16:creationId xmlns:a16="http://schemas.microsoft.com/office/drawing/2014/main" id="{7860C8E9-2538-96BC-5527-1089129A311F}"/>
              </a:ext>
            </a:extLst>
          </p:cNvPr>
          <p:cNvCxnSpPr/>
          <p:nvPr/>
        </p:nvCxnSpPr>
        <p:spPr>
          <a:xfrm>
            <a:off x="16708386" y="12080570"/>
            <a:ext cx="3624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245;p39">
            <a:extLst>
              <a:ext uri="{FF2B5EF4-FFF2-40B4-BE49-F238E27FC236}">
                <a16:creationId xmlns:a16="http://schemas.microsoft.com/office/drawing/2014/main" id="{A37F8A23-9DE2-DC0A-EC4C-DF406CF70F01}"/>
              </a:ext>
            </a:extLst>
          </p:cNvPr>
          <p:cNvSpPr txBox="1"/>
          <p:nvPr/>
        </p:nvSpPr>
        <p:spPr>
          <a:xfrm>
            <a:off x="17306904" y="11483220"/>
            <a:ext cx="3136188" cy="64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Tipo de Aeronave</a:t>
            </a:r>
            <a:endParaRPr sz="28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5" name="Picture 2" descr="Resultado de imagem para duplicate icon">
            <a:extLst>
              <a:ext uri="{FF2B5EF4-FFF2-40B4-BE49-F238E27FC236}">
                <a16:creationId xmlns:a16="http://schemas.microsoft.com/office/drawing/2014/main" id="{10CE7B4F-6C2C-31FB-C345-44315306C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812" y="11454537"/>
            <a:ext cx="460609" cy="4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Resultado de imagem para duplicate icon">
            <a:extLst>
              <a:ext uri="{FF2B5EF4-FFF2-40B4-BE49-F238E27FC236}">
                <a16:creationId xmlns:a16="http://schemas.microsoft.com/office/drawing/2014/main" id="{F167CE40-D423-A0DE-2276-1DE57743F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36" y="11530018"/>
            <a:ext cx="460609" cy="4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Resultado de imagem para duplicate icon">
            <a:extLst>
              <a:ext uri="{FF2B5EF4-FFF2-40B4-BE49-F238E27FC236}">
                <a16:creationId xmlns:a16="http://schemas.microsoft.com/office/drawing/2014/main" id="{DD378105-C85E-F0E9-18CC-AC293D5B9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802" y="11492223"/>
            <a:ext cx="460609" cy="4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E761CACE-5C61-AD0A-32C7-4687792A72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24875" y="12763910"/>
            <a:ext cx="2759990" cy="70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4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/>
          <p:nvPr/>
        </p:nvSpPr>
        <p:spPr>
          <a:xfrm>
            <a:off x="5634037" y="12127577"/>
            <a:ext cx="8640000" cy="309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9"/>
          <p:cNvSpPr/>
          <p:nvPr/>
        </p:nvSpPr>
        <p:spPr>
          <a:xfrm>
            <a:off x="438150" y="453685"/>
            <a:ext cx="15335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EXPLORAÇÃO DOS DADOS VISUALMENTE</a:t>
            </a:r>
          </a:p>
        </p:txBody>
      </p:sp>
      <p:sp>
        <p:nvSpPr>
          <p:cNvPr id="202" name="Google Shape;202;p39"/>
          <p:cNvSpPr/>
          <p:nvPr/>
        </p:nvSpPr>
        <p:spPr>
          <a:xfrm>
            <a:off x="485775" y="1758275"/>
            <a:ext cx="4422600" cy="108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9"/>
          <p:cNvSpPr/>
          <p:nvPr/>
        </p:nvSpPr>
        <p:spPr>
          <a:xfrm>
            <a:off x="21624927" y="1916175"/>
            <a:ext cx="587400" cy="529500"/>
          </a:xfrm>
          <a:prstGeom prst="ellipse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35625" tIns="235625" rIns="235625" bIns="235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9"/>
          <p:cNvSpPr/>
          <p:nvPr/>
        </p:nvSpPr>
        <p:spPr>
          <a:xfrm>
            <a:off x="22300384" y="3644875"/>
            <a:ext cx="339300" cy="3057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235625" tIns="235625" rIns="235625" bIns="235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9"/>
          <p:cNvSpPr/>
          <p:nvPr/>
        </p:nvSpPr>
        <p:spPr>
          <a:xfrm>
            <a:off x="-993925" y="2355575"/>
            <a:ext cx="22618800" cy="1299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191471" y="2914543"/>
            <a:ext cx="16064700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EXPLORAÇÃO DOS DADOS OVERALL RATING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000" i="0" u="none" strike="noStrike" cap="none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0" name="Google Shape;210;p39"/>
          <p:cNvSpPr/>
          <p:nvPr/>
        </p:nvSpPr>
        <p:spPr>
          <a:xfrm rot="5400000">
            <a:off x="20422654" y="1716258"/>
            <a:ext cx="2991940" cy="257853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50000"/>
            </a:schemeClr>
          </a:solidFill>
          <a:ln w="38100" cap="flat" cmpd="sng">
            <a:solidFill>
              <a:schemeClr val="accent4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43750" tIns="121850" rIns="243750" bIns="121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748;p44">
            <a:extLst>
              <a:ext uri="{FF2B5EF4-FFF2-40B4-BE49-F238E27FC236}">
                <a16:creationId xmlns:a16="http://schemas.microsoft.com/office/drawing/2014/main" id="{F3128AAE-6252-454C-AF3A-BD9F7C72E2D7}"/>
              </a:ext>
            </a:extLst>
          </p:cNvPr>
          <p:cNvSpPr txBox="1"/>
          <p:nvPr/>
        </p:nvSpPr>
        <p:spPr>
          <a:xfrm>
            <a:off x="29546" y="3894487"/>
            <a:ext cx="11409003" cy="3673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25" rIns="91450" bIns="45725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Nuvem de palavras para </a:t>
            </a:r>
            <a:r>
              <a:rPr lang="pt-BR" sz="4000" b="1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Overall_Rating</a:t>
            </a: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≤ 3 e </a:t>
            </a:r>
            <a:r>
              <a:rPr lang="pt-BR" sz="4000" b="1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Overall_Rating</a:t>
            </a: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≥ 8.</a:t>
            </a:r>
          </a:p>
        </p:txBody>
      </p:sp>
      <p:pic>
        <p:nvPicPr>
          <p:cNvPr id="41" name="Gráfico 40">
            <a:extLst>
              <a:ext uri="{FF2B5EF4-FFF2-40B4-BE49-F238E27FC236}">
                <a16:creationId xmlns:a16="http://schemas.microsoft.com/office/drawing/2014/main" id="{3C99D064-9668-430E-971A-B863F062E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82224" y="2116563"/>
            <a:ext cx="1681162" cy="16811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A51D49C-63EF-AE30-95AB-23453DF74102}"/>
              </a:ext>
            </a:extLst>
          </p:cNvPr>
          <p:cNvSpPr txBox="1"/>
          <p:nvPr/>
        </p:nvSpPr>
        <p:spPr>
          <a:xfrm>
            <a:off x="11669668" y="3818948"/>
            <a:ext cx="104106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</a:pP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Correlação entre notas separadas e </a:t>
            </a:r>
            <a:r>
              <a:rPr lang="pt-BR" sz="4000" b="1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Overall_Rating.aéreas</a:t>
            </a:r>
            <a:endParaRPr lang="pt-BR" sz="40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0DB5CFD-6440-C378-28C1-053F3CA45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1" y="5717701"/>
            <a:ext cx="11027513" cy="391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AAFD56F-DE58-D031-2BD0-244FAE5501C8}"/>
              </a:ext>
            </a:extLst>
          </p:cNvPr>
          <p:cNvSpPr txBox="1"/>
          <p:nvPr/>
        </p:nvSpPr>
        <p:spPr>
          <a:xfrm>
            <a:off x="0" y="10226277"/>
            <a:ext cx="1127335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Na classificação ≤ 3 as palavras mais utilizadas foram </a:t>
            </a:r>
            <a:r>
              <a:rPr lang="pt-BR" sz="2800" b="1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airport</a:t>
            </a:r>
            <a:r>
              <a:rPr lang="pt-BR" sz="28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pt-BR" sz="2800" b="1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flight</a:t>
            </a:r>
            <a:r>
              <a:rPr lang="pt-BR" sz="28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hour, minute e entre outros que se destacam </a:t>
            </a:r>
          </a:p>
          <a:p>
            <a:pPr marL="457200" lvl="0" indent="-457200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4572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Na classificação ≥ 8 as palavras como minute, hour são menores, indicando que são menos utilizadas nesse agrupamento. Já a palavra </a:t>
            </a:r>
            <a:r>
              <a:rPr lang="pt-BR" sz="2800" b="1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good</a:t>
            </a:r>
            <a:r>
              <a:rPr lang="pt-BR" sz="28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está em destaque. </a:t>
            </a:r>
          </a:p>
          <a:p>
            <a:pPr marL="571500" lvl="0" indent="-571500">
              <a:buClr>
                <a:schemeClr val="dk1"/>
              </a:buClr>
              <a:buFont typeface="Courier New" panose="02070309020205020404" pitchFamily="49" charset="0"/>
              <a:buChar char="o"/>
            </a:pPr>
            <a:endParaRPr lang="pt-BR" sz="30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571500">
              <a:buClr>
                <a:schemeClr val="dk1"/>
              </a:buClr>
              <a:buFont typeface="Courier New" panose="02070309020205020404" pitchFamily="49" charset="0"/>
              <a:buChar char="o"/>
            </a:pPr>
            <a:endParaRPr lang="pt-BR" sz="30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Google Shape;236;p39">
            <a:extLst>
              <a:ext uri="{FF2B5EF4-FFF2-40B4-BE49-F238E27FC236}">
                <a16:creationId xmlns:a16="http://schemas.microsoft.com/office/drawing/2014/main" id="{997083B7-0361-A6CB-1BBE-0ED504046C96}"/>
              </a:ext>
            </a:extLst>
          </p:cNvPr>
          <p:cNvSpPr/>
          <p:nvPr/>
        </p:nvSpPr>
        <p:spPr>
          <a:xfrm>
            <a:off x="19786058" y="9432208"/>
            <a:ext cx="4591591" cy="3320460"/>
          </a:xfrm>
          <a:prstGeom prst="roundRect">
            <a:avLst>
              <a:gd name="adj" fmla="val 13048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37;p39">
            <a:extLst>
              <a:ext uri="{FF2B5EF4-FFF2-40B4-BE49-F238E27FC236}">
                <a16:creationId xmlns:a16="http://schemas.microsoft.com/office/drawing/2014/main" id="{FAB298EA-1868-580C-2281-05AE299A0E0D}"/>
              </a:ext>
            </a:extLst>
          </p:cNvPr>
          <p:cNvSpPr txBox="1"/>
          <p:nvPr/>
        </p:nvSpPr>
        <p:spPr>
          <a:xfrm>
            <a:off x="19892207" y="10627714"/>
            <a:ext cx="4202245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85750" lvl="0" indent="-2857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 geral as variáveis tem uma correlação positiva moderada com o Overall Rating, indicando quando ela aumenta, as outras tendem a aumentar, embora a relação não seja forte. </a:t>
            </a:r>
            <a:endParaRPr sz="18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" name="Google Shape;238;p39">
            <a:extLst>
              <a:ext uri="{FF2B5EF4-FFF2-40B4-BE49-F238E27FC236}">
                <a16:creationId xmlns:a16="http://schemas.microsoft.com/office/drawing/2014/main" id="{B439FE89-0A20-ADE7-99FD-D32295DB4B50}"/>
              </a:ext>
            </a:extLst>
          </p:cNvPr>
          <p:cNvCxnSpPr/>
          <p:nvPr/>
        </p:nvCxnSpPr>
        <p:spPr>
          <a:xfrm>
            <a:off x="20106624" y="10568069"/>
            <a:ext cx="3624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240;p39">
            <a:extLst>
              <a:ext uri="{FF2B5EF4-FFF2-40B4-BE49-F238E27FC236}">
                <a16:creationId xmlns:a16="http://schemas.microsoft.com/office/drawing/2014/main" id="{C2BE047C-E60B-0589-6D2D-CB862D475874}"/>
              </a:ext>
            </a:extLst>
          </p:cNvPr>
          <p:cNvSpPr txBox="1"/>
          <p:nvPr/>
        </p:nvSpPr>
        <p:spPr>
          <a:xfrm>
            <a:off x="20339368" y="9532242"/>
            <a:ext cx="3755085" cy="64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Overall_Rating</a:t>
            </a:r>
            <a:r>
              <a:rPr lang="pt-BR" sz="28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vs. Outras Colunas</a:t>
            </a:r>
          </a:p>
        </p:txBody>
      </p:sp>
      <p:sp>
        <p:nvSpPr>
          <p:cNvPr id="10" name="Google Shape;241;p39">
            <a:extLst>
              <a:ext uri="{FF2B5EF4-FFF2-40B4-BE49-F238E27FC236}">
                <a16:creationId xmlns:a16="http://schemas.microsoft.com/office/drawing/2014/main" id="{17AD01AB-C655-752E-0412-7BC54A320DB4}"/>
              </a:ext>
            </a:extLst>
          </p:cNvPr>
          <p:cNvSpPr/>
          <p:nvPr/>
        </p:nvSpPr>
        <p:spPr>
          <a:xfrm>
            <a:off x="19738007" y="5369348"/>
            <a:ext cx="4597417" cy="3835899"/>
          </a:xfrm>
          <a:prstGeom prst="roundRect">
            <a:avLst>
              <a:gd name="adj" fmla="val 13048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42;p39">
            <a:extLst>
              <a:ext uri="{FF2B5EF4-FFF2-40B4-BE49-F238E27FC236}">
                <a16:creationId xmlns:a16="http://schemas.microsoft.com/office/drawing/2014/main" id="{A1CE1113-FAFA-1A90-861D-F8AF360D4B5F}"/>
              </a:ext>
            </a:extLst>
          </p:cNvPr>
          <p:cNvSpPr txBox="1"/>
          <p:nvPr/>
        </p:nvSpPr>
        <p:spPr>
          <a:xfrm>
            <a:off x="19964276" y="6241832"/>
            <a:ext cx="36240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Seat Comfort vs. Cabin Staff Service </a:t>
            </a:r>
            <a:r>
              <a:rPr lang="en-US" sz="1800" b="1" dirty="0">
                <a:solidFill>
                  <a:srgbClr val="92D050"/>
                </a:solidFill>
                <a:latin typeface="Poppins Light"/>
                <a:ea typeface="Poppins Light"/>
                <a:cs typeface="Poppins Light"/>
                <a:sym typeface="Poppins Light"/>
              </a:rPr>
              <a:t>0.74</a:t>
            </a:r>
          </a:p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92D05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Seat Comfort vs. Food &amp; Beverages </a:t>
            </a:r>
            <a:r>
              <a:rPr lang="en-US" sz="1800" b="1" dirty="0">
                <a:solidFill>
                  <a:srgbClr val="92D050"/>
                </a:solidFill>
                <a:latin typeface="Open Sans"/>
                <a:ea typeface="Open Sans"/>
                <a:cs typeface="Open Sans"/>
                <a:sym typeface="Open Sans"/>
              </a:rPr>
              <a:t>0.74</a:t>
            </a:r>
          </a:p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92D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Wifi</a:t>
            </a:r>
            <a:r>
              <a:rPr lang="en-US" sz="18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&amp; </a:t>
            </a:r>
            <a:r>
              <a:rPr lang="en-US" sz="18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Connectivity'vs</a:t>
            </a:r>
            <a:r>
              <a:rPr lang="en-US" sz="18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Food &amp; Inflight Entertainment </a:t>
            </a:r>
            <a:r>
              <a:rPr lang="en-US" sz="1800" b="1" dirty="0">
                <a:solidFill>
                  <a:srgbClr val="92D050"/>
                </a:solidFill>
                <a:latin typeface="Open Sans"/>
                <a:ea typeface="Open Sans"/>
                <a:cs typeface="Open Sans"/>
                <a:sym typeface="Open Sans"/>
              </a:rPr>
              <a:t>0.77</a:t>
            </a:r>
            <a:endParaRPr lang="pt-BR" sz="1800" b="1" dirty="0">
              <a:solidFill>
                <a:srgbClr val="92D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" name="Google Shape;243;p39">
            <a:extLst>
              <a:ext uri="{FF2B5EF4-FFF2-40B4-BE49-F238E27FC236}">
                <a16:creationId xmlns:a16="http://schemas.microsoft.com/office/drawing/2014/main" id="{419304F9-90D0-6589-6A7F-C3BBAD96F27C}"/>
              </a:ext>
            </a:extLst>
          </p:cNvPr>
          <p:cNvCxnSpPr/>
          <p:nvPr/>
        </p:nvCxnSpPr>
        <p:spPr>
          <a:xfrm>
            <a:off x="19964276" y="6144131"/>
            <a:ext cx="3624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245;p39">
            <a:extLst>
              <a:ext uri="{FF2B5EF4-FFF2-40B4-BE49-F238E27FC236}">
                <a16:creationId xmlns:a16="http://schemas.microsoft.com/office/drawing/2014/main" id="{20D2B44B-26D7-6E36-143A-AA69A1B0D839}"/>
              </a:ext>
            </a:extLst>
          </p:cNvPr>
          <p:cNvSpPr txBox="1"/>
          <p:nvPr/>
        </p:nvSpPr>
        <p:spPr>
          <a:xfrm>
            <a:off x="20318946" y="5493237"/>
            <a:ext cx="3624000" cy="64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Notas Separadas</a:t>
            </a:r>
          </a:p>
        </p:txBody>
      </p:sp>
      <p:pic>
        <p:nvPicPr>
          <p:cNvPr id="14" name="Picture 2" descr="Resultado de imagem para duplicate icon">
            <a:extLst>
              <a:ext uri="{FF2B5EF4-FFF2-40B4-BE49-F238E27FC236}">
                <a16:creationId xmlns:a16="http://schemas.microsoft.com/office/drawing/2014/main" id="{98C81ABF-0224-4531-E129-55F894E34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3500" y="5522557"/>
            <a:ext cx="460609" cy="4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>
            <a:extLst>
              <a:ext uri="{FF2B5EF4-FFF2-40B4-BE49-F238E27FC236}">
                <a16:creationId xmlns:a16="http://schemas.microsoft.com/office/drawing/2014/main" id="{794AD795-5477-9F9F-4021-EDB0AD25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8783" y="5305860"/>
            <a:ext cx="7954732" cy="800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m para duplicate icon">
            <a:extLst>
              <a:ext uri="{FF2B5EF4-FFF2-40B4-BE49-F238E27FC236}">
                <a16:creationId xmlns:a16="http://schemas.microsoft.com/office/drawing/2014/main" id="{9C88F43E-3ECF-9DF6-BBAF-B2D71AC7E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6216" y="9772496"/>
            <a:ext cx="460609" cy="4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0D28AF5-5551-31DB-00C3-833F393E64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24875" y="12763910"/>
            <a:ext cx="2759990" cy="70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8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/>
          <p:nvPr/>
        </p:nvSpPr>
        <p:spPr>
          <a:xfrm>
            <a:off x="0" y="10783362"/>
            <a:ext cx="8640000" cy="309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9"/>
          <p:cNvSpPr/>
          <p:nvPr/>
        </p:nvSpPr>
        <p:spPr>
          <a:xfrm>
            <a:off x="438150" y="453685"/>
            <a:ext cx="15335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IMPACTO DOS ATRASOS NO NPS</a:t>
            </a:r>
            <a:endParaRPr lang="pt-BR"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9"/>
          <p:cNvSpPr/>
          <p:nvPr/>
        </p:nvSpPr>
        <p:spPr>
          <a:xfrm>
            <a:off x="438150" y="1458280"/>
            <a:ext cx="4422600" cy="108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9"/>
          <p:cNvSpPr/>
          <p:nvPr/>
        </p:nvSpPr>
        <p:spPr>
          <a:xfrm>
            <a:off x="21624927" y="1916175"/>
            <a:ext cx="587400" cy="529500"/>
          </a:xfrm>
          <a:prstGeom prst="ellipse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35625" tIns="235625" rIns="235625" bIns="235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9"/>
          <p:cNvSpPr/>
          <p:nvPr/>
        </p:nvSpPr>
        <p:spPr>
          <a:xfrm>
            <a:off x="22300384" y="3644875"/>
            <a:ext cx="339300" cy="3057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235625" tIns="235625" rIns="235625" bIns="235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9"/>
          <p:cNvSpPr/>
          <p:nvPr/>
        </p:nvSpPr>
        <p:spPr>
          <a:xfrm>
            <a:off x="-406473" y="1623323"/>
            <a:ext cx="22618800" cy="1299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763299" y="1886756"/>
            <a:ext cx="19864752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i="0" u="none" strike="noStrike" cap="none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COMPARAÇÃO DE MODELOS DE SENTIMENTO EM REVIEWS DE COMPANHIAS AÉREAS</a:t>
            </a:r>
          </a:p>
        </p:txBody>
      </p:sp>
      <p:sp>
        <p:nvSpPr>
          <p:cNvPr id="210" name="Google Shape;210;p39"/>
          <p:cNvSpPr/>
          <p:nvPr/>
        </p:nvSpPr>
        <p:spPr>
          <a:xfrm rot="5400000">
            <a:off x="21010106" y="984006"/>
            <a:ext cx="2991940" cy="257853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50000"/>
            </a:schemeClr>
          </a:solidFill>
          <a:ln w="38100" cap="flat" cmpd="sng">
            <a:solidFill>
              <a:schemeClr val="accent4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43750" tIns="121850" rIns="243750" bIns="121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FC51584D-5AD9-40E6-BBF4-54298E761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93073" y="1600856"/>
            <a:ext cx="1689026" cy="1235100"/>
          </a:xfrm>
          <a:prstGeom prst="rect">
            <a:avLst/>
          </a:prstGeom>
        </p:spPr>
      </p:pic>
      <p:sp>
        <p:nvSpPr>
          <p:cNvPr id="17" name="Google Shape;748;p44">
            <a:extLst>
              <a:ext uri="{FF2B5EF4-FFF2-40B4-BE49-F238E27FC236}">
                <a16:creationId xmlns:a16="http://schemas.microsoft.com/office/drawing/2014/main" id="{389BB35B-FFD2-4115-BA00-15236987910A}"/>
              </a:ext>
            </a:extLst>
          </p:cNvPr>
          <p:cNvSpPr txBox="1"/>
          <p:nvPr/>
        </p:nvSpPr>
        <p:spPr>
          <a:xfrm>
            <a:off x="0" y="4529472"/>
            <a:ext cx="11670632" cy="873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25" rIns="91450" bIns="45725" anchor="t" anchorCtr="0">
            <a:noAutofit/>
          </a:bodyPr>
          <a:lstStyle/>
          <a:p>
            <a:pPr marL="571500" lvl="0" indent="-5715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Modelo de Texto: Tem um desempenho superior, especialmente na identificação das classes Negativo e Positivo. No entanto, encontra dificuldades em distinguir avaliações Neutras.</a:t>
            </a:r>
          </a:p>
          <a:p>
            <a:pPr marL="571500" lvl="0" indent="-571500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pt-BR" sz="40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5715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Modelo de Features Separadas: Embora tenha um bom desempenho em identificar avaliações Negativas, falha em capturar corretamente as avaliações Neutras e tem dificuldades também na classe Positiva.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E65AB6B-894D-CFBA-8693-3EDD0EAA2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3589" y="3971112"/>
            <a:ext cx="9988737" cy="792198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950782D-3339-8291-8C08-86D6C92718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24875" y="12763910"/>
            <a:ext cx="2759990" cy="70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8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/>
          <p:nvPr/>
        </p:nvSpPr>
        <p:spPr>
          <a:xfrm>
            <a:off x="0" y="10783362"/>
            <a:ext cx="8640000" cy="309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9"/>
          <p:cNvSpPr/>
          <p:nvPr/>
        </p:nvSpPr>
        <p:spPr>
          <a:xfrm>
            <a:off x="438150" y="453685"/>
            <a:ext cx="15335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Público de Produção</a:t>
            </a:r>
            <a:endParaRPr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9"/>
          <p:cNvSpPr/>
          <p:nvPr/>
        </p:nvSpPr>
        <p:spPr>
          <a:xfrm>
            <a:off x="485775" y="1758275"/>
            <a:ext cx="4422600" cy="108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9"/>
          <p:cNvSpPr/>
          <p:nvPr/>
        </p:nvSpPr>
        <p:spPr>
          <a:xfrm>
            <a:off x="21624927" y="1916175"/>
            <a:ext cx="587400" cy="529500"/>
          </a:xfrm>
          <a:prstGeom prst="ellipse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35625" tIns="235625" rIns="235625" bIns="235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9"/>
          <p:cNvSpPr/>
          <p:nvPr/>
        </p:nvSpPr>
        <p:spPr>
          <a:xfrm>
            <a:off x="22300384" y="3644875"/>
            <a:ext cx="339300" cy="3057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235625" tIns="235625" rIns="235625" bIns="235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9"/>
          <p:cNvSpPr/>
          <p:nvPr/>
        </p:nvSpPr>
        <p:spPr>
          <a:xfrm>
            <a:off x="-993925" y="2355575"/>
            <a:ext cx="22618800" cy="1299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76149" y="2530907"/>
            <a:ext cx="19575331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i="0" u="none" strike="noStrike" cap="none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IMPACTO DOS ATRASOS NO NPS DAS COMPANHIAS AÉREAS</a:t>
            </a:r>
          </a:p>
        </p:txBody>
      </p:sp>
      <p:sp>
        <p:nvSpPr>
          <p:cNvPr id="210" name="Google Shape;210;p39"/>
          <p:cNvSpPr/>
          <p:nvPr/>
        </p:nvSpPr>
        <p:spPr>
          <a:xfrm rot="5400000">
            <a:off x="20422654" y="1716258"/>
            <a:ext cx="2991940" cy="257853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50000"/>
            </a:schemeClr>
          </a:solidFill>
          <a:ln w="38100" cap="flat" cmpd="sng">
            <a:solidFill>
              <a:schemeClr val="accent4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43750" tIns="121850" rIns="243750" bIns="121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748;p44">
            <a:extLst>
              <a:ext uri="{FF2B5EF4-FFF2-40B4-BE49-F238E27FC236}">
                <a16:creationId xmlns:a16="http://schemas.microsoft.com/office/drawing/2014/main" id="{F3128AAE-6252-454C-AF3A-BD9F7C72E2D7}"/>
              </a:ext>
            </a:extLst>
          </p:cNvPr>
          <p:cNvSpPr txBox="1"/>
          <p:nvPr/>
        </p:nvSpPr>
        <p:spPr>
          <a:xfrm>
            <a:off x="76149" y="4807427"/>
            <a:ext cx="9929134" cy="3673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25" rIns="91450" bIns="45725" anchor="t" anchorCtr="0">
            <a:noAutofit/>
          </a:bodyPr>
          <a:lstStyle/>
          <a:p>
            <a:pPr marL="457200" lvl="0" indent="-4572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BR" sz="3600" b="1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Egyptair</a:t>
            </a:r>
            <a:r>
              <a:rPr lang="pt-BR" sz="36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O NPS melhora quando há atrasos (-50 contra -70), sugerindo que a insatisfação não está tão relacionada aos atrasos, mas talvez a outros fatores, como o serviço ou conforto.</a:t>
            </a:r>
          </a:p>
          <a:p>
            <a:pPr>
              <a:buClr>
                <a:schemeClr val="dk1"/>
              </a:buClr>
            </a:pPr>
            <a:endParaRPr lang="pt-BR" sz="36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indent="-4572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BR" sz="3600" b="1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FlySafair</a:t>
            </a:r>
            <a:r>
              <a:rPr lang="pt-BR" sz="36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e LATAM Airlines: O impacto dos atrasos é severo, com um NPS de -100 quando há atrasos. Isso mostra que atrasos resultam em uma insatisfação extrema, possivelmente piorando ainda mais a percepção geral das companhias.</a:t>
            </a:r>
          </a:p>
        </p:txBody>
      </p:sp>
      <p:pic>
        <p:nvPicPr>
          <p:cNvPr id="49" name="Picture 4" descr="Resultado de imagem para celpe">
            <a:extLst>
              <a:ext uri="{FF2B5EF4-FFF2-40B4-BE49-F238E27FC236}">
                <a16:creationId xmlns:a16="http://schemas.microsoft.com/office/drawing/2014/main" id="{536709E8-214F-424D-B2BE-6EE881ED0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0353" y="12752668"/>
            <a:ext cx="2255072" cy="9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oogle Shape;154;p37">
            <a:extLst>
              <a:ext uri="{FF2B5EF4-FFF2-40B4-BE49-F238E27FC236}">
                <a16:creationId xmlns:a16="http://schemas.microsoft.com/office/drawing/2014/main" id="{7E6ED2F0-3BC2-435A-9865-80F9535D64F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6845" t="21143" r="17960" b="24053"/>
          <a:stretch/>
        </p:blipFill>
        <p:spPr>
          <a:xfrm>
            <a:off x="21170341" y="2316825"/>
            <a:ext cx="1469343" cy="12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CEE339-CAA4-CA3C-696F-46451A15D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9477" y="5495925"/>
            <a:ext cx="12368412" cy="520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9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energia">
            <a:extLst>
              <a:ext uri="{FF2B5EF4-FFF2-40B4-BE49-F238E27FC236}">
                <a16:creationId xmlns:a16="http://schemas.microsoft.com/office/drawing/2014/main" id="{4B779730-3C25-47EB-9A43-4F3CC0B8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24559203" cy="1380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95;p34">
            <a:extLst>
              <a:ext uri="{FF2B5EF4-FFF2-40B4-BE49-F238E27FC236}">
                <a16:creationId xmlns:a16="http://schemas.microsoft.com/office/drawing/2014/main" id="{2DD5B4D9-8670-B86D-29B1-4CB3BED89CEE}"/>
              </a:ext>
            </a:extLst>
          </p:cNvPr>
          <p:cNvSpPr/>
          <p:nvPr/>
        </p:nvSpPr>
        <p:spPr>
          <a:xfrm>
            <a:off x="-60384" y="-4604"/>
            <a:ext cx="24591936" cy="13805700"/>
          </a:xfrm>
          <a:prstGeom prst="rect">
            <a:avLst/>
          </a:prstGeom>
          <a:solidFill>
            <a:srgbClr val="1C153B">
              <a:alpha val="74902"/>
            </a:srgbClr>
          </a:solidFill>
          <a:ln>
            <a:noFill/>
          </a:ln>
        </p:spPr>
        <p:txBody>
          <a:bodyPr spcFirstLastPara="1" wrap="square" lIns="243750" tIns="121850" rIns="243750" bIns="121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7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9" name="Google Shape;1159;p49"/>
          <p:cNvPicPr preferRelativeResize="0"/>
          <p:nvPr/>
        </p:nvPicPr>
        <p:blipFill rotWithShape="1">
          <a:blip r:embed="rId4">
            <a:alphaModFix amt="13000"/>
          </a:blip>
          <a:srcRect/>
          <a:stretch/>
        </p:blipFill>
        <p:spPr>
          <a:xfrm rot="-524109">
            <a:off x="15342350" y="-643027"/>
            <a:ext cx="10682450" cy="74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Google Shape;1153;p49"/>
          <p:cNvSpPr/>
          <p:nvPr/>
        </p:nvSpPr>
        <p:spPr>
          <a:xfrm rot="-899628">
            <a:off x="-5253323" y="-6744229"/>
            <a:ext cx="18626536" cy="11542131"/>
          </a:xfrm>
          <a:custGeom>
            <a:avLst/>
            <a:gdLst/>
            <a:ahLst/>
            <a:cxnLst/>
            <a:rect l="0" t="0" r="0" b="0"/>
            <a:pathLst>
              <a:path w="745103" h="461711" extrusionOk="0">
                <a:moveTo>
                  <a:pt x="37328" y="279960"/>
                </a:moveTo>
                <a:cubicBezTo>
                  <a:pt x="79328" y="248280"/>
                  <a:pt x="213488" y="199560"/>
                  <a:pt x="295088" y="174840"/>
                </a:cubicBezTo>
                <a:cubicBezTo>
                  <a:pt x="376688" y="150120"/>
                  <a:pt x="460928" y="159960"/>
                  <a:pt x="526928" y="131640"/>
                </a:cubicBezTo>
                <a:cubicBezTo>
                  <a:pt x="592928" y="103320"/>
                  <a:pt x="654848" y="-26040"/>
                  <a:pt x="691088" y="4920"/>
                </a:cubicBezTo>
                <a:cubicBezTo>
                  <a:pt x="727328" y="35880"/>
                  <a:pt x="743408" y="242040"/>
                  <a:pt x="744368" y="317400"/>
                </a:cubicBezTo>
                <a:cubicBezTo>
                  <a:pt x="745328" y="392760"/>
                  <a:pt x="750368" y="439800"/>
                  <a:pt x="696848" y="457080"/>
                </a:cubicBezTo>
                <a:cubicBezTo>
                  <a:pt x="643328" y="474360"/>
                  <a:pt x="532208" y="436440"/>
                  <a:pt x="423248" y="421080"/>
                </a:cubicBezTo>
                <a:cubicBezTo>
                  <a:pt x="314288" y="405720"/>
                  <a:pt x="107408" y="388440"/>
                  <a:pt x="43088" y="364920"/>
                </a:cubicBezTo>
                <a:cubicBezTo>
                  <a:pt x="-21232" y="341400"/>
                  <a:pt x="-4672" y="311640"/>
                  <a:pt x="37328" y="2799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154" name="Google Shape;1154;p49"/>
          <p:cNvSpPr txBox="1"/>
          <p:nvPr/>
        </p:nvSpPr>
        <p:spPr>
          <a:xfrm>
            <a:off x="5725025" y="5841725"/>
            <a:ext cx="12927600" cy="3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25" rIns="91450" bIns="457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1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PEDRO INTERAMINENSE</a:t>
            </a:r>
            <a:endParaRPr sz="7200" b="1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CIENTISTA DE DADOS</a:t>
            </a:r>
            <a:endParaRPr sz="43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pinteraminense@gmail.com</a:t>
            </a:r>
            <a:endParaRPr sz="43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ACB0F08-7703-8B6A-2016-C6F7195D5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2479" y="298673"/>
            <a:ext cx="8364848" cy="21334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5">
      <a:dk1>
        <a:srgbClr val="303030"/>
      </a:dk1>
      <a:lt1>
        <a:srgbClr val="FFFFFF"/>
      </a:lt1>
      <a:dk2>
        <a:srgbClr val="191919"/>
      </a:dk2>
      <a:lt2>
        <a:srgbClr val="FFFFFF"/>
      </a:lt2>
      <a:accent1>
        <a:srgbClr val="F06B7E"/>
      </a:accent1>
      <a:accent2>
        <a:srgbClr val="7F6CA3"/>
      </a:accent2>
      <a:accent3>
        <a:srgbClr val="5DB0B7"/>
      </a:accent3>
      <a:accent4>
        <a:srgbClr val="FEADB8"/>
      </a:accent4>
      <a:accent5>
        <a:srgbClr val="FFC688"/>
      </a:accent5>
      <a:accent6>
        <a:srgbClr val="E3E3E3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666</Words>
  <Application>Microsoft Office PowerPoint</Application>
  <PresentationFormat>Personalizar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21" baseType="lpstr">
      <vt:lpstr>Poppins</vt:lpstr>
      <vt:lpstr>Poppins Light</vt:lpstr>
      <vt:lpstr>Open Sans</vt:lpstr>
      <vt:lpstr>Courier New</vt:lpstr>
      <vt:lpstr>Arial</vt:lpstr>
      <vt:lpstr>Calibri</vt:lpstr>
      <vt:lpstr>Roboto Slab</vt:lpstr>
      <vt:lpstr>Poppins Medium</vt:lpstr>
      <vt:lpstr>Open Sans Light</vt:lpstr>
      <vt:lpstr>Source Sans Pro</vt:lpstr>
      <vt:lpstr>Office Theme</vt:lpstr>
      <vt:lpstr>Cordelia template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Heitor de Araújo Negreiros Fernandes</dc:creator>
  <cp:lastModifiedBy>Pedro Paulo Barros Interaminense</cp:lastModifiedBy>
  <cp:revision>102</cp:revision>
  <dcterms:modified xsi:type="dcterms:W3CDTF">2024-09-05T12:41:38Z</dcterms:modified>
</cp:coreProperties>
</file>