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01" autoAdjust="0"/>
  </p:normalViewPr>
  <p:slideViewPr>
    <p:cSldViewPr snapToGrid="0">
      <p:cViewPr varScale="1">
        <p:scale>
          <a:sx n="62" d="100"/>
          <a:sy n="62" d="100"/>
        </p:scale>
        <p:origin x="14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0435-355A-4ED0-AE4F-260C136711B2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FFAC2-91DE-4826-8242-3F9921E5DDB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0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projeto foi desenvolvido no ISRC aqui no ISEP no âmbito do projeto de investigação </a:t>
            </a:r>
            <a:r>
              <a:rPr lang="en-GB" dirty="0"/>
              <a:t>PHYNHANCAI. </a:t>
            </a:r>
            <a:r>
              <a:rPr lang="en-GB" dirty="0" err="1"/>
              <a:t>Nesse</a:t>
            </a:r>
            <a:r>
              <a:rPr lang="en-GB" dirty="0"/>
              <a:t> </a:t>
            </a:r>
            <a:r>
              <a:rPr lang="en-GB" dirty="0" err="1"/>
              <a:t>projeto</a:t>
            </a:r>
            <a:r>
              <a:rPr lang="en-GB" dirty="0"/>
              <a:t> </a:t>
            </a:r>
            <a:r>
              <a:rPr lang="en-GB" dirty="0" err="1"/>
              <a:t>pretende</a:t>
            </a:r>
            <a:r>
              <a:rPr lang="en-GB" dirty="0"/>
              <a:t>-se explorer </a:t>
            </a:r>
            <a:r>
              <a:rPr lang="en-GB" dirty="0" err="1"/>
              <a:t>abordagens</a:t>
            </a:r>
            <a:r>
              <a:rPr lang="en-GB" dirty="0"/>
              <a:t> de </a:t>
            </a:r>
            <a:r>
              <a:rPr lang="en-GB" dirty="0" err="1"/>
              <a:t>realidade</a:t>
            </a:r>
            <a:r>
              <a:rPr lang="en-GB" dirty="0"/>
              <a:t> virtual e </a:t>
            </a:r>
            <a:r>
              <a:rPr lang="en-GB" dirty="0" err="1"/>
              <a:t>realidade</a:t>
            </a:r>
            <a:r>
              <a:rPr lang="en-GB" dirty="0"/>
              <a:t> </a:t>
            </a:r>
            <a:r>
              <a:rPr lang="en-GB" dirty="0" err="1"/>
              <a:t>aumentada</a:t>
            </a:r>
            <a:r>
              <a:rPr lang="en-GB" dirty="0"/>
              <a:t> para </a:t>
            </a:r>
            <a:r>
              <a:rPr lang="en-GB" dirty="0" err="1"/>
              <a:t>melhorar</a:t>
            </a:r>
            <a:r>
              <a:rPr lang="en-GB" dirty="0"/>
              <a:t> as </a:t>
            </a:r>
            <a:r>
              <a:rPr lang="en-GB" dirty="0" err="1"/>
              <a:t>estratégias</a:t>
            </a:r>
            <a:r>
              <a:rPr lang="en-GB" dirty="0"/>
              <a:t> de marketing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FFAC2-91DE-4826-8242-3F9921E5DDB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34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Assim, no contexto do Marketing Digital e da Realidade Virtual, é essencial capturar e manter a atenção do público-alvo para garantir o sucesso de campanhas e experiências publicitárias. Como se consegue isso? A informação tem de ser eficaz. Os modelos de atenção são muito úteis na optimização de conteúdos mas não existem ferramentas específicas onde esses modelos podem ser usados. Daí a necessidade da criação de um sistema onde seja simples e rápido o uso destes modelos de atenção em imagens e vídeos publicitários.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FFAC2-91DE-4826-8242-3F9921E5DDB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48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Então quais são os objetivos para este projeto? Em primeiro lugar o desenvolvimento de um sistema para aplicação de modelos de atenção que seja robusto e intuitivo em imagens de campanhas de marketing e vídeos de realidade virtual. Subjacente ao desenvolvimento desse sistema está uma validação experimental da sua eficiência. Finalmente existe também a necessidade de implementação de funcionalidades de pré-processamento dos dados de modo a garantir a qualidade e consistência dos dados fornecidos ao sistema.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FFAC2-91DE-4826-8242-3F9921E5DDB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796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Agora vão ser apresentadas 2 imagens publicitárias da mesma marca, um com algum conteúdo publicitário como é este o caso. Aqui podemos verificar que o objetivo da marca não está a ser conseguido uma vez que se consegue verificar nos 2 modelos de atenção que uma parte do foco do utilizador é para a cara das crianças e não para os objetos que pretendem vender. Se verificarmos que têm uma zona grande dedicada às camisolas da seleção e quase nenhuma atenção é detetada nessa área.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FFAC2-91DE-4826-8242-3F9921E5DDB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915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Por outro lado, nesta imagem publicitária da mesma marca, não existe nenhum produto específico com preço. No entanto, sendo este um folheto de produtos de beleza e tendo em conta que o foco é na face da mulher podemos confirmar que esta imagem tem potencialmente o objetivo pretendido pela marca.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FFAC2-91DE-4826-8242-3F9921E5DDB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63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Foi também realizado um estudo ao tempo de processamento de imagens. Como é possível verificar, os 2 modelos apresentam resultados bem abaixo do requisito de desempenho. Convém referir que não foram realizadas </a:t>
            </a:r>
            <a:r>
              <a:rPr lang="pt-PT" dirty="0" err="1"/>
              <a:t>optimizações</a:t>
            </a:r>
            <a:r>
              <a:rPr lang="pt-PT" dirty="0"/>
              <a:t> aos modelos, foram usados tal como estava disponível online.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FFAC2-91DE-4826-8242-3F9921E5DDB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4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Como conclusão, vamos olhar para os objetivo iniciais e tecer alguns comentários acerca de cada um deles. O sistema foi desenvolvido tendo em conta os requisitos funcionais requeridos. Ainda foram acrescentados o campo das notas e o sistema de logins, algo que não era requisito inicial do sistema. Foi usado um repositório </a:t>
            </a:r>
            <a:r>
              <a:rPr lang="pt-PT" dirty="0" err="1"/>
              <a:t>github</a:t>
            </a:r>
            <a:r>
              <a:rPr lang="pt-PT" dirty="0"/>
              <a:t> e foi criada uma pipeline. Em </a:t>
            </a:r>
            <a:r>
              <a:rPr lang="pt-PT" dirty="0" err="1"/>
              <a:t>relaç</a:t>
            </a:r>
            <a:r>
              <a:rPr lang="en-GB" dirty="0" err="1"/>
              <a:t>ão</a:t>
            </a:r>
            <a:r>
              <a:rPr lang="en-GB" dirty="0"/>
              <a:t> à </a:t>
            </a:r>
            <a:r>
              <a:rPr lang="en-GB" dirty="0" err="1"/>
              <a:t>validação</a:t>
            </a:r>
            <a:r>
              <a:rPr lang="en-GB" dirty="0"/>
              <a:t> experimental do </a:t>
            </a:r>
            <a:r>
              <a:rPr lang="en-GB" dirty="0" err="1"/>
              <a:t>sistema</a:t>
            </a:r>
            <a:r>
              <a:rPr lang="en-GB" dirty="0"/>
              <a:t>,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testados</a:t>
            </a:r>
            <a:r>
              <a:rPr lang="en-GB" dirty="0"/>
              <a:t> </a:t>
            </a:r>
            <a:r>
              <a:rPr lang="en-GB" dirty="0" err="1"/>
              <a:t>diversos</a:t>
            </a:r>
            <a:r>
              <a:rPr lang="en-GB" dirty="0"/>
              <a:t> </a:t>
            </a:r>
            <a:r>
              <a:rPr lang="en-GB" dirty="0" err="1"/>
              <a:t>exemplos</a:t>
            </a:r>
            <a:r>
              <a:rPr lang="en-GB" dirty="0"/>
              <a:t> de imagens e </a:t>
            </a:r>
            <a:r>
              <a:rPr lang="en-GB" dirty="0" err="1"/>
              <a:t>vídeos</a:t>
            </a:r>
            <a:r>
              <a:rPr lang="en-GB" dirty="0"/>
              <a:t> de modo a </a:t>
            </a:r>
            <a:r>
              <a:rPr lang="en-GB" dirty="0" err="1"/>
              <a:t>percepcionar</a:t>
            </a:r>
            <a:r>
              <a:rPr lang="en-GB" dirty="0"/>
              <a:t> se as imagens </a:t>
            </a:r>
            <a:r>
              <a:rPr lang="en-GB" dirty="0" err="1"/>
              <a:t>publicitárias</a:t>
            </a:r>
            <a:r>
              <a:rPr lang="en-GB" dirty="0"/>
              <a:t> </a:t>
            </a:r>
            <a:r>
              <a:rPr lang="en-GB" dirty="0" err="1"/>
              <a:t>teriam</a:t>
            </a:r>
            <a:r>
              <a:rPr lang="en-GB" dirty="0"/>
              <a:t> </a:t>
            </a:r>
            <a:r>
              <a:rPr lang="en-GB" dirty="0" err="1"/>
              <a:t>sido</a:t>
            </a:r>
            <a:r>
              <a:rPr lang="en-GB" dirty="0"/>
              <a:t> </a:t>
            </a:r>
            <a:r>
              <a:rPr lang="en-GB" dirty="0" err="1"/>
              <a:t>bem</a:t>
            </a:r>
            <a:r>
              <a:rPr lang="en-GB" dirty="0"/>
              <a:t> </a:t>
            </a:r>
            <a:r>
              <a:rPr lang="en-GB" dirty="0" err="1"/>
              <a:t>criadas</a:t>
            </a:r>
            <a:r>
              <a:rPr lang="en-GB" dirty="0"/>
              <a:t> (</a:t>
            </a:r>
            <a:r>
              <a:rPr lang="en-GB" dirty="0" err="1"/>
              <a:t>imaginando</a:t>
            </a:r>
            <a:r>
              <a:rPr lang="en-GB" dirty="0"/>
              <a:t> o </a:t>
            </a:r>
            <a:r>
              <a:rPr lang="en-GB" dirty="0" err="1"/>
              <a:t>objetivo</a:t>
            </a:r>
            <a:r>
              <a:rPr lang="en-GB" dirty="0"/>
              <a:t> da </a:t>
            </a:r>
            <a:r>
              <a:rPr lang="en-GB" dirty="0" err="1"/>
              <a:t>marca</a:t>
            </a:r>
            <a:r>
              <a:rPr lang="en-GB" dirty="0"/>
              <a:t>) e </a:t>
            </a:r>
            <a:r>
              <a:rPr lang="en-GB" dirty="0" err="1"/>
              <a:t>ainda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testes de </a:t>
            </a:r>
            <a:r>
              <a:rPr lang="en-GB" dirty="0" err="1"/>
              <a:t>desempenho</a:t>
            </a:r>
            <a:r>
              <a:rPr lang="en-GB" dirty="0"/>
              <a:t> do Sistema. </a:t>
            </a:r>
            <a:r>
              <a:rPr lang="en-GB" dirty="0" err="1"/>
              <a:t>Finalmente</a:t>
            </a:r>
            <a:r>
              <a:rPr lang="en-GB" dirty="0"/>
              <a:t>,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relação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ultimo </a:t>
            </a:r>
            <a:r>
              <a:rPr lang="en-GB" dirty="0" err="1"/>
              <a:t>objetivo</a:t>
            </a:r>
            <a:r>
              <a:rPr lang="en-GB" dirty="0"/>
              <a:t>,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executado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vez</a:t>
            </a:r>
            <a:r>
              <a:rPr lang="en-GB" dirty="0"/>
              <a:t> que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dirty="0" err="1"/>
              <a:t>atenção</a:t>
            </a:r>
            <a:r>
              <a:rPr lang="en-GB" dirty="0"/>
              <a:t> </a:t>
            </a:r>
            <a:r>
              <a:rPr lang="en-GB" dirty="0" err="1"/>
              <a:t>implementados</a:t>
            </a:r>
            <a:r>
              <a:rPr lang="en-GB" dirty="0"/>
              <a:t> </a:t>
            </a:r>
            <a:r>
              <a:rPr lang="en-GB" dirty="0" err="1"/>
              <a:t>já</a:t>
            </a:r>
            <a:r>
              <a:rPr lang="en-GB" dirty="0"/>
              <a:t> </a:t>
            </a:r>
            <a:r>
              <a:rPr lang="en-GB" dirty="0" err="1"/>
              <a:t>incluem</a:t>
            </a:r>
            <a:r>
              <a:rPr lang="en-GB" dirty="0"/>
              <a:t> dados de </a:t>
            </a:r>
            <a:r>
              <a:rPr lang="en-GB" dirty="0" err="1"/>
              <a:t>treino</a:t>
            </a:r>
            <a:r>
              <a:rPr lang="en-GB" dirty="0"/>
              <a:t>, </a:t>
            </a:r>
            <a:r>
              <a:rPr lang="en-GB" dirty="0" err="1"/>
              <a:t>pelo</a:t>
            </a:r>
            <a:r>
              <a:rPr lang="en-GB" dirty="0"/>
              <a:t> que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necessário</a:t>
            </a:r>
            <a:r>
              <a:rPr lang="en-GB" dirty="0"/>
              <a:t> </a:t>
            </a:r>
            <a:r>
              <a:rPr lang="en-GB" dirty="0" err="1"/>
              <a:t>implementar</a:t>
            </a:r>
            <a:r>
              <a:rPr lang="en-GB" dirty="0"/>
              <a:t> </a:t>
            </a:r>
            <a:r>
              <a:rPr lang="en-GB" dirty="0" err="1"/>
              <a:t>nenhum</a:t>
            </a:r>
            <a:r>
              <a:rPr lang="en-GB" dirty="0"/>
              <a:t> </a:t>
            </a:r>
            <a:r>
              <a:rPr lang="en-GB" dirty="0" err="1"/>
              <a:t>pré-processamento</a:t>
            </a:r>
            <a:r>
              <a:rPr lang="en-GB" dirty="0"/>
              <a:t> de dados.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FFAC2-91DE-4826-8242-3F9921E5DDB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699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FInalmente</a:t>
            </a:r>
            <a:r>
              <a:rPr lang="pt-PT" dirty="0"/>
              <a:t>, quero referir que o planeamento do projeto foi cumprido o que denota uma boa gestão do tempo. Como principal mais valia que retiro deste projeto, para além do uso de modelos de aprendizagem profunda, sem dúvida que a minha escolha de usar diversas novas tecnologias foi muito interessante e adorei aprender um pouco sobre todas elas.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FFAC2-91DE-4826-8242-3F9921E5DDB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943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FFAC2-91DE-4826-8242-3F9921E5DDB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63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b="1" dirty="0"/>
              <a:t>Aplicação de Modelos de Atenção em Campanhas de Marketing Digital e Realidade Virtual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53B5B-06D8-4D12-BBAA-E7700EEC1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3322" y="2514600"/>
            <a:ext cx="9629191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100" b="1" dirty="0"/>
              <a:t>Aplicação de Modelos de Atenção </a:t>
            </a:r>
            <a:br>
              <a:rPr lang="pt-PT" sz="3100" b="1" dirty="0"/>
            </a:br>
            <a:r>
              <a:rPr lang="pt-PT" sz="3100" b="1" dirty="0"/>
              <a:t>em </a:t>
            </a:r>
            <a:br>
              <a:rPr lang="pt-PT" sz="3100" b="1" dirty="0"/>
            </a:br>
            <a:r>
              <a:rPr lang="pt-PT" sz="3100" b="1" dirty="0"/>
              <a:t>Campanhas de Marketing Digital e Realidade Virtual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35150-7DA7-4E66-BBEE-284417C65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792997"/>
          </a:xfrm>
        </p:spPr>
        <p:txBody>
          <a:bodyPr>
            <a:normAutofit/>
          </a:bodyPr>
          <a:lstStyle/>
          <a:p>
            <a:pPr algn="ctr"/>
            <a:r>
              <a:rPr lang="pt-PT" sz="1200" b="1" spc="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LICENCIATURA EM ENGENHARIA INFORMÁTICA</a:t>
            </a:r>
          </a:p>
          <a:p>
            <a:pPr algn="ctr"/>
            <a:r>
              <a:rPr lang="pt-PT" sz="1200" dirty="0"/>
              <a:t>PESTI 2023/2024</a:t>
            </a:r>
          </a:p>
          <a:p>
            <a:pPr algn="ctr"/>
            <a:endParaRPr lang="en-GB" sz="12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D1A8AFB-D93C-4BD7-95E2-0F918CEE5D5F}"/>
              </a:ext>
            </a:extLst>
          </p:cNvPr>
          <p:cNvSpPr txBox="1">
            <a:spLocks/>
          </p:cNvSpPr>
          <p:nvPr/>
        </p:nvSpPr>
        <p:spPr>
          <a:xfrm>
            <a:off x="2589213" y="5847082"/>
            <a:ext cx="8915399" cy="792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spc="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ALUNO: PEDRO SANTOS</a:t>
            </a:r>
          </a:p>
          <a:p>
            <a:pPr algn="ctr"/>
            <a:r>
              <a:rPr lang="pt-PT" sz="1200" spc="300" dirty="0">
                <a:latin typeface="Roboto" panose="02000000000000000000" pitchFamily="2" charset="0"/>
              </a:rPr>
              <a:t>ORIENTADORA: ANA MADUREIRA | SUPERVISOR: IVO PEREIRA</a:t>
            </a:r>
            <a:r>
              <a:rPr lang="pt-PT" sz="1200" b="1" spc="300" dirty="0">
                <a:latin typeface="Roboto" panose="02000000000000000000" pitchFamily="2" charset="0"/>
              </a:rPr>
              <a:t> </a:t>
            </a:r>
            <a:endParaRPr lang="pt-PT" sz="1200" dirty="0"/>
          </a:p>
          <a:p>
            <a:pPr algn="ctr"/>
            <a:endParaRPr lang="en-GB" sz="1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89BC3FF-5E4F-4B7A-861F-DB31C3A7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4" y="217921"/>
            <a:ext cx="1970674" cy="5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35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8D8D-2CEE-45B2-A08D-3D53EC0E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Demonstração – vídeo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84073E-5A81-4C45-B6AE-A6828611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8377CA8-07D1-4FD5-8798-1724EAED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22420"/>
            <a:ext cx="7619999" cy="365125"/>
          </a:xfrm>
        </p:spPr>
        <p:txBody>
          <a:bodyPr/>
          <a:lstStyle/>
          <a:p>
            <a:r>
              <a:rPr lang="pt-PT" b="1" dirty="0"/>
              <a:t>Aplicação de Modelos de Atenção em Campanhas de Marketing Digital e Realidade Virtual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75BD25-9B7A-4160-A056-B5B255925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4" y="217921"/>
            <a:ext cx="1970674" cy="5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5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8D8D-2CEE-45B2-A08D-3D53EC0E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8377CA8-07D1-4FD5-8798-1724EAED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22420"/>
            <a:ext cx="7619999" cy="365125"/>
          </a:xfrm>
        </p:spPr>
        <p:txBody>
          <a:bodyPr/>
          <a:lstStyle/>
          <a:p>
            <a:r>
              <a:rPr lang="pt-PT" b="1" dirty="0"/>
              <a:t>Aplicação de Modelos de Atenção em Campanhas de Marketing Digital e Realidade Virtual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DFED447-8018-4B45-A85D-C4F2E576D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098" y="2149415"/>
            <a:ext cx="8480124" cy="36196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A1CD98-8C82-44A2-ABAF-67B2ADC470B7}"/>
              </a:ext>
            </a:extLst>
          </p:cNvPr>
          <p:cNvSpPr txBox="1"/>
          <p:nvPr/>
        </p:nvSpPr>
        <p:spPr>
          <a:xfrm>
            <a:off x="6367848" y="560645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CASNet</a:t>
            </a:r>
            <a:r>
              <a:rPr lang="pt-PT" dirty="0"/>
              <a:t> I</a:t>
            </a:r>
            <a:endParaRPr lang="en-GB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156789-F1AC-416B-A8CA-8951C7DA5913}"/>
              </a:ext>
            </a:extLst>
          </p:cNvPr>
          <p:cNvSpPr txBox="1"/>
          <p:nvPr/>
        </p:nvSpPr>
        <p:spPr>
          <a:xfrm>
            <a:off x="9291779" y="5627232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CASNet</a:t>
            </a:r>
            <a:r>
              <a:rPr lang="pt-PT" dirty="0"/>
              <a:t> II</a:t>
            </a:r>
            <a:endParaRPr lang="en-GB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5501626-747B-43B1-96C5-38F11D407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4" y="217921"/>
            <a:ext cx="1970674" cy="5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70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8D8D-2CEE-45B2-A08D-3D53EC0E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8377CA8-07D1-4FD5-8798-1724EAED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22420"/>
            <a:ext cx="7619999" cy="365125"/>
          </a:xfrm>
        </p:spPr>
        <p:txBody>
          <a:bodyPr/>
          <a:lstStyle/>
          <a:p>
            <a:r>
              <a:rPr lang="pt-PT" b="1" dirty="0"/>
              <a:t>Aplicação de Modelos de Atenção em Campanhas de Marketing Digital e Realidade Virtual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A1CD98-8C82-44A2-ABAF-67B2ADC470B7}"/>
              </a:ext>
            </a:extLst>
          </p:cNvPr>
          <p:cNvSpPr txBox="1"/>
          <p:nvPr/>
        </p:nvSpPr>
        <p:spPr>
          <a:xfrm>
            <a:off x="6367848" y="560645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CASNet</a:t>
            </a:r>
            <a:r>
              <a:rPr lang="pt-PT" dirty="0"/>
              <a:t> I</a:t>
            </a:r>
            <a:endParaRPr lang="en-GB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156789-F1AC-416B-A8CA-8951C7DA5913}"/>
              </a:ext>
            </a:extLst>
          </p:cNvPr>
          <p:cNvSpPr txBox="1"/>
          <p:nvPr/>
        </p:nvSpPr>
        <p:spPr>
          <a:xfrm>
            <a:off x="9291779" y="5627232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CASNet</a:t>
            </a:r>
            <a:r>
              <a:rPr lang="pt-PT" dirty="0"/>
              <a:t> II</a:t>
            </a:r>
            <a:endParaRPr lang="en-GB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1812A13-29E1-419D-A8C5-23416F08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741" y="2179397"/>
            <a:ext cx="7839137" cy="3447835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99275E3-5153-435A-8978-E0BE8D73F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4" y="217921"/>
            <a:ext cx="1970674" cy="5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48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8D8D-2CEE-45B2-A08D-3D53EC0E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8377CA8-07D1-4FD5-8798-1724EAED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22420"/>
            <a:ext cx="7619999" cy="365125"/>
          </a:xfrm>
        </p:spPr>
        <p:txBody>
          <a:bodyPr/>
          <a:lstStyle/>
          <a:p>
            <a:r>
              <a:rPr lang="pt-PT" b="1" dirty="0"/>
              <a:t>Aplicação de Modelos de Atenção em Campanhas de Marketing Digital e Realidade Virtual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C2A302-41DF-45A1-B21F-EC14B7B85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350" y="1749327"/>
            <a:ext cx="4918726" cy="333868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851832F-337C-40F4-B614-08EBF9DE4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4" y="217921"/>
            <a:ext cx="1970674" cy="5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82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8D8D-2CEE-45B2-A08D-3D53EC0E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8377CA8-07D1-4FD5-8798-1724EAED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22420"/>
            <a:ext cx="7619999" cy="365125"/>
          </a:xfrm>
        </p:spPr>
        <p:txBody>
          <a:bodyPr/>
          <a:lstStyle/>
          <a:p>
            <a:r>
              <a:rPr lang="pt-PT" b="1" dirty="0"/>
              <a:t>Aplicação de Modelos de Atenção em Campanhas de Marketing Digital e Realidade Virtual</a:t>
            </a:r>
            <a:endParaRPr lang="en-US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7C61B97F-8BFF-4DD1-85C5-445D5689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8915400" cy="3778250"/>
          </a:xfrm>
        </p:spPr>
        <p:txBody>
          <a:bodyPr/>
          <a:lstStyle/>
          <a:p>
            <a:r>
              <a:rPr lang="pt-BR" dirty="0"/>
              <a:t>Sistema para Aplicação de Modelos de Atenção</a:t>
            </a:r>
          </a:p>
          <a:p>
            <a:pPr marL="914400" lvl="2" indent="0">
              <a:buNone/>
            </a:pPr>
            <a:r>
              <a:rPr lang="pt-BR" b="1" dirty="0">
                <a:solidFill>
                  <a:srgbClr val="0070C0"/>
                </a:solidFill>
              </a:rPr>
              <a:t>Notas | Logins | CI/CD | Controlo de versões</a:t>
            </a:r>
          </a:p>
          <a:p>
            <a:endParaRPr lang="pt-BR" dirty="0"/>
          </a:p>
          <a:p>
            <a:pPr lvl="1"/>
            <a:r>
              <a:rPr lang="pt-BR" dirty="0"/>
              <a:t>Validação experimental da eficiência do sistema </a:t>
            </a:r>
          </a:p>
          <a:p>
            <a:pPr lvl="2"/>
            <a:r>
              <a:rPr lang="pt-BR" b="1" dirty="0">
                <a:solidFill>
                  <a:srgbClr val="0070C0"/>
                </a:solidFill>
              </a:rPr>
              <a:t>Exemplos de imagens e vídeos | Testes de desempenho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Implementação de funcionalidades de pré-processamento de dados</a:t>
            </a:r>
          </a:p>
          <a:p>
            <a:pPr lvl="2"/>
            <a:r>
              <a:rPr lang="pt-BR" b="1" dirty="0">
                <a:solidFill>
                  <a:srgbClr val="0070C0"/>
                </a:solidFill>
              </a:rPr>
              <a:t>Não foi implementado</a:t>
            </a:r>
          </a:p>
          <a:p>
            <a:pPr lvl="1"/>
            <a:endParaRPr lang="en-GB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461C410-0229-4D68-82B5-8695C3E7F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4" y="217921"/>
            <a:ext cx="1970674" cy="5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35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8D8D-2CEE-45B2-A08D-3D53EC0E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8377CA8-07D1-4FD5-8798-1724EAED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22420"/>
            <a:ext cx="7619999" cy="365125"/>
          </a:xfrm>
        </p:spPr>
        <p:txBody>
          <a:bodyPr/>
          <a:lstStyle/>
          <a:p>
            <a:r>
              <a:rPr lang="pt-PT" b="1" dirty="0"/>
              <a:t>Aplicação de Modelos de Atenção em Campanhas de Marketing Digital e Realidade Virtual</a:t>
            </a:r>
            <a:endParaRPr lang="en-US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7C61B97F-8BFF-4DD1-85C5-445D5689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8915400" cy="377825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Planeamento do projeto cumprido</a:t>
            </a:r>
          </a:p>
          <a:p>
            <a:endParaRPr lang="pt-BR" b="1" dirty="0">
              <a:solidFill>
                <a:srgbClr val="0070C0"/>
              </a:solidFill>
            </a:endParaRPr>
          </a:p>
          <a:p>
            <a:endParaRPr lang="pt-PT" b="1" dirty="0">
              <a:solidFill>
                <a:srgbClr val="0070C0"/>
              </a:solidFill>
            </a:endParaRPr>
          </a:p>
          <a:p>
            <a:r>
              <a:rPr lang="pt-PT" dirty="0"/>
              <a:t>N</a:t>
            </a:r>
            <a:r>
              <a:rPr lang="en-GB" dirty="0" err="1"/>
              <a:t>ovas</a:t>
            </a:r>
            <a:r>
              <a:rPr lang="en-GB" dirty="0"/>
              <a:t> </a:t>
            </a:r>
            <a:r>
              <a:rPr lang="en-GB" dirty="0" err="1"/>
              <a:t>tecnologias</a:t>
            </a:r>
            <a:endParaRPr lang="en-GB" dirty="0"/>
          </a:p>
          <a:p>
            <a:pPr lvl="1"/>
            <a:r>
              <a:rPr lang="pt-PT" dirty="0"/>
              <a:t>P</a:t>
            </a:r>
            <a:r>
              <a:rPr lang="en-GB" dirty="0" err="1"/>
              <a:t>ython</a:t>
            </a:r>
            <a:endParaRPr lang="en-GB" dirty="0"/>
          </a:p>
          <a:p>
            <a:pPr lvl="1"/>
            <a:r>
              <a:rPr lang="pt-PT" dirty="0"/>
              <a:t>R</a:t>
            </a:r>
            <a:r>
              <a:rPr lang="en-GB" dirty="0" err="1"/>
              <a:t>eact</a:t>
            </a:r>
            <a:endParaRPr lang="en-GB" dirty="0"/>
          </a:p>
          <a:p>
            <a:pPr lvl="1"/>
            <a:r>
              <a:rPr lang="pt-PT" dirty="0"/>
              <a:t>J</a:t>
            </a:r>
            <a:r>
              <a:rPr lang="en-GB" dirty="0" err="1"/>
              <a:t>upyter</a:t>
            </a:r>
            <a:r>
              <a:rPr lang="en-GB" dirty="0"/>
              <a:t> Lab</a:t>
            </a:r>
          </a:p>
          <a:p>
            <a:pPr lvl="1"/>
            <a:r>
              <a:rPr lang="pt-PT" dirty="0"/>
              <a:t>Mini-</a:t>
            </a:r>
            <a:r>
              <a:rPr lang="en-GB" dirty="0" err="1"/>
              <a:t>conda</a:t>
            </a:r>
            <a:endParaRPr lang="en-GB" dirty="0"/>
          </a:p>
          <a:p>
            <a:pPr lvl="1"/>
            <a:r>
              <a:rPr lang="pt-BR" dirty="0"/>
              <a:t>Choreo</a:t>
            </a:r>
          </a:p>
          <a:p>
            <a:pPr lvl="1"/>
            <a:r>
              <a:rPr lang="pt-BR" dirty="0"/>
              <a:t>….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192B1FE-3C71-4A0E-979F-61D8D2FD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4" y="217921"/>
            <a:ext cx="1970674" cy="5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7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53B5B-06D8-4D12-BBAA-E7700EEC1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2316" y="1062242"/>
            <a:ext cx="9629191" cy="2262781"/>
          </a:xfrm>
        </p:spPr>
        <p:txBody>
          <a:bodyPr>
            <a:normAutofit/>
          </a:bodyPr>
          <a:lstStyle/>
          <a:p>
            <a:pPr algn="ctr"/>
            <a:r>
              <a:rPr lang="pt-PT" sz="2200" b="1" dirty="0"/>
              <a:t>Aplicação de Modelos de Atenção </a:t>
            </a:r>
            <a:br>
              <a:rPr lang="pt-PT" sz="2200" b="1" dirty="0"/>
            </a:br>
            <a:r>
              <a:rPr lang="pt-PT" sz="2200" b="1" dirty="0"/>
              <a:t>em </a:t>
            </a:r>
            <a:br>
              <a:rPr lang="pt-PT" sz="2200" b="1" dirty="0"/>
            </a:br>
            <a:r>
              <a:rPr lang="pt-PT" sz="2200" b="1" dirty="0"/>
              <a:t>Campanhas de Marketing Digital e Realidade Virtual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35150-7DA7-4E66-BBEE-284417C65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3325023"/>
            <a:ext cx="8915399" cy="1536923"/>
          </a:xfrm>
        </p:spPr>
        <p:txBody>
          <a:bodyPr>
            <a:noAutofit/>
          </a:bodyPr>
          <a:lstStyle/>
          <a:p>
            <a:pPr algn="ctr"/>
            <a:r>
              <a:rPr lang="pt-PT" sz="6000" b="1" spc="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OBRIGADO</a:t>
            </a:r>
            <a:endParaRPr lang="pt-PT" sz="6000" dirty="0"/>
          </a:p>
          <a:p>
            <a:pPr algn="ctr"/>
            <a:endParaRPr lang="en-GB" sz="6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89BC3FF-5E4F-4B7A-861F-DB31C3A7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4" y="217921"/>
            <a:ext cx="1970674" cy="5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63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8D8D-2CEE-45B2-A08D-3D53EC0E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Agenda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84073E-5A81-4C45-B6AE-A6828611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  <a:p>
            <a:r>
              <a:rPr lang="pt-PT" dirty="0"/>
              <a:t>Objetivos</a:t>
            </a:r>
          </a:p>
          <a:p>
            <a:r>
              <a:rPr lang="pt-PT" dirty="0"/>
              <a:t>Estado da Arte</a:t>
            </a:r>
          </a:p>
          <a:p>
            <a:r>
              <a:rPr lang="pt-PT" dirty="0"/>
              <a:t>Requisitos</a:t>
            </a:r>
          </a:p>
          <a:p>
            <a:r>
              <a:rPr lang="pt-PT" dirty="0"/>
              <a:t>Abordagem adotada</a:t>
            </a:r>
          </a:p>
          <a:p>
            <a:r>
              <a:rPr lang="pt-PT" dirty="0"/>
              <a:t>Demonstração</a:t>
            </a:r>
          </a:p>
          <a:p>
            <a:r>
              <a:rPr lang="pt-PT" dirty="0"/>
              <a:t>Resultados</a:t>
            </a:r>
          </a:p>
          <a:p>
            <a:r>
              <a:rPr lang="pt-PT" dirty="0"/>
              <a:t>Conclusões</a:t>
            </a:r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ED2EF52-60B8-4353-84AD-5590543F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4" y="217921"/>
            <a:ext cx="1970674" cy="5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6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8D8D-2CEE-45B2-A08D-3D53EC0E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84073E-5A81-4C45-B6AE-A6828611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PT" dirty="0"/>
              <a:t>ISRC - </a:t>
            </a:r>
            <a:r>
              <a:rPr lang="en-GB" i="1" dirty="0"/>
              <a:t>Interdisciplinary Studies Research </a:t>
            </a:r>
            <a:r>
              <a:rPr lang="en-GB" i="1" dirty="0" err="1"/>
              <a:t>Center</a:t>
            </a:r>
            <a:r>
              <a:rPr lang="en-GB" i="1" dirty="0"/>
              <a:t>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err="1"/>
              <a:t>Projeto</a:t>
            </a:r>
            <a:r>
              <a:rPr lang="en-GB" dirty="0"/>
              <a:t> de </a:t>
            </a:r>
            <a:r>
              <a:rPr lang="en-GB" dirty="0" err="1"/>
              <a:t>investigação</a:t>
            </a:r>
            <a:r>
              <a:rPr lang="en-GB" dirty="0"/>
              <a:t> PHYNHANCAI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Realidade Virtual 				Realidade Aumentada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Melhorar as estratégias de Marketing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8377CA8-07D1-4FD5-8798-1724EAED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22420"/>
            <a:ext cx="7619999" cy="365125"/>
          </a:xfrm>
        </p:spPr>
        <p:txBody>
          <a:bodyPr/>
          <a:lstStyle/>
          <a:p>
            <a:r>
              <a:rPr lang="pt-PT" b="1" dirty="0"/>
              <a:t>Aplicação de Modelos de Atenção em Campanhas de Marketing Digital e Realidade Virtual</a:t>
            </a:r>
            <a:endParaRPr lang="en-US" dirty="0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D7B4C54B-2197-4554-A84A-B52FF82FBF00}"/>
              </a:ext>
            </a:extLst>
          </p:cNvPr>
          <p:cNvSpPr/>
          <p:nvPr/>
        </p:nvSpPr>
        <p:spPr>
          <a:xfrm>
            <a:off x="6938055" y="2474817"/>
            <a:ext cx="217714" cy="529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eta: Para Cima 7">
            <a:extLst>
              <a:ext uri="{FF2B5EF4-FFF2-40B4-BE49-F238E27FC236}">
                <a16:creationId xmlns:a16="http://schemas.microsoft.com/office/drawing/2014/main" id="{3F2FD140-A55F-47C0-99D6-7015B731F4A2}"/>
              </a:ext>
            </a:extLst>
          </p:cNvPr>
          <p:cNvSpPr/>
          <p:nvPr/>
        </p:nvSpPr>
        <p:spPr>
          <a:xfrm rot="13893364">
            <a:off x="5644476" y="3477831"/>
            <a:ext cx="303211" cy="5251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eta: Para Cima 8">
            <a:extLst>
              <a:ext uri="{FF2B5EF4-FFF2-40B4-BE49-F238E27FC236}">
                <a16:creationId xmlns:a16="http://schemas.microsoft.com/office/drawing/2014/main" id="{7C7F1F04-654C-4BBB-BFD2-8AA7265E1AA2}"/>
              </a:ext>
            </a:extLst>
          </p:cNvPr>
          <p:cNvSpPr/>
          <p:nvPr/>
        </p:nvSpPr>
        <p:spPr>
          <a:xfrm rot="8004710">
            <a:off x="7528997" y="3425993"/>
            <a:ext cx="303211" cy="5251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eta: Para Cima 12">
            <a:extLst>
              <a:ext uri="{FF2B5EF4-FFF2-40B4-BE49-F238E27FC236}">
                <a16:creationId xmlns:a16="http://schemas.microsoft.com/office/drawing/2014/main" id="{FDB88BAC-8619-408E-9671-476ECB12FEB5}"/>
              </a:ext>
            </a:extLst>
          </p:cNvPr>
          <p:cNvSpPr/>
          <p:nvPr/>
        </p:nvSpPr>
        <p:spPr>
          <a:xfrm rot="13893364">
            <a:off x="7533979" y="4613387"/>
            <a:ext cx="303211" cy="5251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eta: Para Cima 13">
            <a:extLst>
              <a:ext uri="{FF2B5EF4-FFF2-40B4-BE49-F238E27FC236}">
                <a16:creationId xmlns:a16="http://schemas.microsoft.com/office/drawing/2014/main" id="{99339A6E-C06B-472D-BCC2-76D9A73619F1}"/>
              </a:ext>
            </a:extLst>
          </p:cNvPr>
          <p:cNvSpPr/>
          <p:nvPr/>
        </p:nvSpPr>
        <p:spPr>
          <a:xfrm rot="8004710">
            <a:off x="5649458" y="4604799"/>
            <a:ext cx="303211" cy="5251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1C328BD-D6F3-4BEC-985D-CAB2BDEC8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4" y="217921"/>
            <a:ext cx="1970674" cy="5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72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8D8D-2CEE-45B2-A08D-3D53EC0E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84073E-5A81-4C45-B6AE-A6828611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Marketing Digital     </a:t>
            </a:r>
          </a:p>
          <a:p>
            <a:pPr marL="0" indent="0">
              <a:buNone/>
            </a:pPr>
            <a:r>
              <a:rPr lang="pt-PT" dirty="0"/>
              <a:t>							Captar e manter a </a:t>
            </a:r>
            <a:r>
              <a:rPr lang="pt-PT" dirty="0" err="1"/>
              <a:t>atenç</a:t>
            </a:r>
            <a:r>
              <a:rPr lang="en-GB" dirty="0" err="1"/>
              <a:t>ão</a:t>
            </a:r>
            <a:r>
              <a:rPr lang="en-GB" dirty="0"/>
              <a:t> do </a:t>
            </a:r>
            <a:r>
              <a:rPr lang="en-GB" dirty="0" err="1"/>
              <a:t>público-alvo</a:t>
            </a:r>
            <a:r>
              <a:rPr lang="pt-PT" dirty="0"/>
              <a:t>          </a:t>
            </a:r>
          </a:p>
          <a:p>
            <a:pPr marL="0" indent="0">
              <a:buNone/>
            </a:pPr>
            <a:r>
              <a:rPr lang="pt-PT" dirty="0"/>
              <a:t>Realidade Virtual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en-GB" dirty="0"/>
              <a:t>					  				</a:t>
            </a:r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eficaz</a:t>
            </a:r>
            <a:endParaRPr lang="pt-PT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8377CA8-07D1-4FD5-8798-1724EAED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22420"/>
            <a:ext cx="7619999" cy="365125"/>
          </a:xfrm>
        </p:spPr>
        <p:txBody>
          <a:bodyPr/>
          <a:lstStyle/>
          <a:p>
            <a:r>
              <a:rPr lang="pt-PT" b="1" dirty="0"/>
              <a:t>Aplicação de Modelos de Atenção em Campanhas de Marketing Digital e Realidade Virtual</a:t>
            </a:r>
            <a:endParaRPr lang="en-US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9946EACE-2D9B-4780-8367-6D5DB2EF51EF}"/>
              </a:ext>
            </a:extLst>
          </p:cNvPr>
          <p:cNvSpPr/>
          <p:nvPr/>
        </p:nvSpPr>
        <p:spPr>
          <a:xfrm rot="1205277">
            <a:off x="4890002" y="2386178"/>
            <a:ext cx="690466" cy="17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D7B4C54B-2197-4554-A84A-B52FF82FBF00}"/>
              </a:ext>
            </a:extLst>
          </p:cNvPr>
          <p:cNvSpPr/>
          <p:nvPr/>
        </p:nvSpPr>
        <p:spPr>
          <a:xfrm>
            <a:off x="7990677" y="3144973"/>
            <a:ext cx="217714" cy="529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trela: 5 Pontos 6">
            <a:extLst>
              <a:ext uri="{FF2B5EF4-FFF2-40B4-BE49-F238E27FC236}">
                <a16:creationId xmlns:a16="http://schemas.microsoft.com/office/drawing/2014/main" id="{B4748314-D88D-4BA9-A3A6-4AC5B90DCF4F}"/>
              </a:ext>
            </a:extLst>
          </p:cNvPr>
          <p:cNvSpPr/>
          <p:nvPr/>
        </p:nvSpPr>
        <p:spPr>
          <a:xfrm>
            <a:off x="4526868" y="4354676"/>
            <a:ext cx="3744686" cy="1654628"/>
          </a:xfrm>
          <a:prstGeom prst="star5">
            <a:avLst>
              <a:gd name="adj" fmla="val 28619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Modelos</a:t>
            </a:r>
          </a:p>
          <a:p>
            <a:pPr algn="ctr"/>
            <a:r>
              <a:rPr lang="pt-PT" dirty="0"/>
              <a:t>de</a:t>
            </a:r>
          </a:p>
          <a:p>
            <a:pPr algn="ctr"/>
            <a:r>
              <a:rPr lang="pt-PT" dirty="0"/>
              <a:t>Atenção</a:t>
            </a:r>
            <a:endParaRPr lang="en-GB" dirty="0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20230F80-4206-4F50-9715-9BD530713C29}"/>
              </a:ext>
            </a:extLst>
          </p:cNvPr>
          <p:cNvSpPr/>
          <p:nvPr/>
        </p:nvSpPr>
        <p:spPr>
          <a:xfrm rot="20338288">
            <a:off x="4928530" y="2849714"/>
            <a:ext cx="690466" cy="17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7158BC6-C0DB-4B3C-89C5-E6264B50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4" y="217921"/>
            <a:ext cx="1970674" cy="5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81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8D8D-2CEE-45B2-A08D-3D53EC0E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84073E-5A81-4C45-B6AE-A6828611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para Aplicação de Modelos de Atenção</a:t>
            </a:r>
          </a:p>
          <a:p>
            <a:endParaRPr lang="pt-BR" dirty="0"/>
          </a:p>
          <a:p>
            <a:pPr lvl="1"/>
            <a:r>
              <a:rPr lang="pt-BR" dirty="0"/>
              <a:t>Validação experimental da eficiência do sistema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Implementação de funcionalidades de pré-processamento de dados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8377CA8-07D1-4FD5-8798-1724EAED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22420"/>
            <a:ext cx="7619999" cy="365125"/>
          </a:xfrm>
        </p:spPr>
        <p:txBody>
          <a:bodyPr/>
          <a:lstStyle/>
          <a:p>
            <a:r>
              <a:rPr lang="pt-PT" b="1" dirty="0"/>
              <a:t>Aplicação de Modelos de Atenção em Campanhas de Marketing Digital e Realidade Virtual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7892BE-07FE-4BE4-B316-6026A1A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4" y="217921"/>
            <a:ext cx="1970674" cy="5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9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8D8D-2CEE-45B2-A08D-3D53EC0E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da Arte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84073E-5A81-4C45-B6AE-A6828611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8377CA8-07D1-4FD5-8798-1724EAED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22420"/>
            <a:ext cx="7619999" cy="365125"/>
          </a:xfrm>
        </p:spPr>
        <p:txBody>
          <a:bodyPr/>
          <a:lstStyle/>
          <a:p>
            <a:r>
              <a:rPr lang="pt-PT" b="1" dirty="0"/>
              <a:t>Aplicação de Modelos de Atenção em Campanhas de Marketing Digital e Realidade Virtual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BC7BC2-6B7D-426D-A9D8-B9AB8ECB7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4" y="217921"/>
            <a:ext cx="1970674" cy="5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61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8D8D-2CEE-45B2-A08D-3D53EC0E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84073E-5A81-4C45-B6AE-A6828611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905000"/>
            <a:ext cx="8915400" cy="3777622"/>
          </a:xfrm>
        </p:spPr>
        <p:txBody>
          <a:bodyPr/>
          <a:lstStyle/>
          <a:p>
            <a:r>
              <a:rPr lang="pt-PT" dirty="0"/>
              <a:t>Requisitos Funcionais </a:t>
            </a:r>
          </a:p>
          <a:p>
            <a:pPr lvl="1"/>
            <a:r>
              <a:rPr lang="pt-PT" dirty="0"/>
              <a:t>Criação de mapas de saliências de imagens</a:t>
            </a:r>
          </a:p>
          <a:p>
            <a:pPr lvl="1"/>
            <a:r>
              <a:rPr lang="pt-PT" dirty="0"/>
              <a:t>Criação de mapas de saliências de vídeos</a:t>
            </a:r>
          </a:p>
          <a:p>
            <a:endParaRPr lang="pt-PT" dirty="0"/>
          </a:p>
          <a:p>
            <a:r>
              <a:rPr lang="pt-PT" dirty="0"/>
              <a:t>Requisitos Não Funcionais</a:t>
            </a:r>
          </a:p>
          <a:p>
            <a:pPr lvl="1"/>
            <a:r>
              <a:rPr lang="pt-PT" dirty="0"/>
              <a:t>Desempenho </a:t>
            </a:r>
          </a:p>
          <a:p>
            <a:pPr lvl="2"/>
            <a:r>
              <a:rPr lang="pt-PT" dirty="0"/>
              <a:t>Imagens processadas em menos do que 1 minuto</a:t>
            </a:r>
          </a:p>
          <a:p>
            <a:pPr lvl="2"/>
            <a:r>
              <a:rPr lang="pt-PT" dirty="0"/>
              <a:t>Contador de progresso de processamento</a:t>
            </a:r>
          </a:p>
          <a:p>
            <a:pPr lvl="1"/>
            <a:r>
              <a:rPr lang="pt-PT" dirty="0"/>
              <a:t>Suportabilidade</a:t>
            </a:r>
          </a:p>
          <a:p>
            <a:pPr lvl="2"/>
            <a:r>
              <a:rPr lang="pt-PT" dirty="0"/>
              <a:t>Permitir a inclusão de novos modelos de atenção de forma fácil</a:t>
            </a:r>
          </a:p>
          <a:p>
            <a:pPr lvl="1"/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8377CA8-07D1-4FD5-8798-1724EAED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22420"/>
            <a:ext cx="7619999" cy="365125"/>
          </a:xfrm>
        </p:spPr>
        <p:txBody>
          <a:bodyPr/>
          <a:lstStyle/>
          <a:p>
            <a:r>
              <a:rPr lang="pt-PT" b="1" dirty="0"/>
              <a:t>Aplicação de Modelos de Atenção em Campanhas de Marketing Digital e Realidade Virtual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C901ACA-93FD-4AEE-B2E2-3D35E9064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4" y="217921"/>
            <a:ext cx="1970674" cy="5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30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8D8D-2CEE-45B2-A08D-3D53EC0E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Abordagem Adotada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8377CA8-07D1-4FD5-8798-1724EAED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22420"/>
            <a:ext cx="7619999" cy="365125"/>
          </a:xfrm>
        </p:spPr>
        <p:txBody>
          <a:bodyPr/>
          <a:lstStyle/>
          <a:p>
            <a:r>
              <a:rPr lang="pt-PT" b="1" dirty="0"/>
              <a:t>Aplicação de Modelos de Atenção em Campanhas de Marketing Digital e Realidade Virtual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DE95E0-004F-405F-B851-63E495F9D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9095132" cy="4052721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020DF24-A2EC-42FC-879F-5B7EE3A20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4" y="217921"/>
            <a:ext cx="1970674" cy="5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60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8D8D-2CEE-45B2-A08D-3D53EC0E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Demonstração - imagem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84073E-5A81-4C45-B6AE-A6828611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8377CA8-07D1-4FD5-8798-1724EAED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22420"/>
            <a:ext cx="7619999" cy="365125"/>
          </a:xfrm>
        </p:spPr>
        <p:txBody>
          <a:bodyPr/>
          <a:lstStyle/>
          <a:p>
            <a:r>
              <a:rPr lang="pt-PT" b="1" dirty="0"/>
              <a:t>Aplicação de Modelos de Atenção em Campanhas de Marketing Digital e Realidade Virtual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2E89211-50B9-4C97-BA93-55E4DA251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144" y="217921"/>
            <a:ext cx="1970674" cy="5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788159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1587</TotalTime>
  <Words>1058</Words>
  <Application>Microsoft Office PowerPoint</Application>
  <PresentationFormat>Ecrã Panorâmico</PresentationFormat>
  <Paragraphs>113</Paragraphs>
  <Slides>16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Roboto</vt:lpstr>
      <vt:lpstr>Wingdings 3</vt:lpstr>
      <vt:lpstr>Haste</vt:lpstr>
      <vt:lpstr>Aplicação de Modelos de Atenção  em  Campanhas de Marketing Digital e Realidade Virtual </vt:lpstr>
      <vt:lpstr>Agenda</vt:lpstr>
      <vt:lpstr>Contextualização</vt:lpstr>
      <vt:lpstr>Contextualização</vt:lpstr>
      <vt:lpstr>Objetivos</vt:lpstr>
      <vt:lpstr>Estado da Arte</vt:lpstr>
      <vt:lpstr>Requisitos</vt:lpstr>
      <vt:lpstr>Abordagem Adotada</vt:lpstr>
      <vt:lpstr>Demonstração - imagem</vt:lpstr>
      <vt:lpstr>Demonstração – vídeo</vt:lpstr>
      <vt:lpstr>Resultados</vt:lpstr>
      <vt:lpstr>Resultados</vt:lpstr>
      <vt:lpstr>Resultados</vt:lpstr>
      <vt:lpstr>Conclusões</vt:lpstr>
      <vt:lpstr>Conclusões</vt:lpstr>
      <vt:lpstr>Aplicação de Modelos de Atenção  em  Campanhas de Marketing Digital e Realidade Virtual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Modelos de Atenção  em  Campanhas de Marketing Digital e Realidade Virtual </dc:title>
  <dc:creator>Pedro Santos</dc:creator>
  <cp:lastModifiedBy>Pedro Santos (1200690)</cp:lastModifiedBy>
  <cp:revision>14</cp:revision>
  <dcterms:created xsi:type="dcterms:W3CDTF">2024-06-15T15:31:19Z</dcterms:created>
  <dcterms:modified xsi:type="dcterms:W3CDTF">2024-06-19T22:56:21Z</dcterms:modified>
</cp:coreProperties>
</file>