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987dadd16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1987dadd16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c9777361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c9777361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c9777361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c9777361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c9529cf4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c9529cf4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1c97773614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1c9777361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1c9529cf46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1c9529cf4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c9529cf4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c9529cf4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1c9529cf4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1c9529cf4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c97773614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1c97773614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c9777361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c9777361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c9777361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c9777361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987dadd16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987dadd16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c9529cf4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c9529cf4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c9777361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c9777361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c9529cf4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c9529cf4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dc500b3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dc500b3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987dadd16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987dadd16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c9529cf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c9529cf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1c9529cf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1c9529cf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c9529cf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c9529cf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c9529cf4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c9529cf4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c9777361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c9777361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c9529cf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1c9529cf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91353" y="3541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Presentación 6 (</a:t>
            </a:r>
            <a:r>
              <a:rPr lang="es"/>
              <a:t>final</a:t>
            </a:r>
            <a:r>
              <a:rPr lang="es"/>
              <a:t>) PGPI G1.14</a:t>
            </a:r>
            <a:endParaRPr/>
          </a:p>
        </p:txBody>
      </p:sp>
      <p:sp>
        <p:nvSpPr>
          <p:cNvPr id="129" name="Google Shape;129;p13"/>
          <p:cNvSpPr txBox="1"/>
          <p:nvPr>
            <p:ph idx="1" type="subTitle"/>
          </p:nvPr>
        </p:nvSpPr>
        <p:spPr>
          <a:xfrm>
            <a:off x="597775" y="2641675"/>
            <a:ext cx="3489000" cy="9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chemeClr val="dk2"/>
                </a:solidFill>
              </a:rPr>
              <a:t>Grupo compuesto por:</a:t>
            </a:r>
            <a:endParaRPr>
              <a:solidFill>
                <a:schemeClr val="dk2"/>
              </a:solidFill>
            </a:endParaRPr>
          </a:p>
          <a:p>
            <a:pPr indent="-330200" lvl="0" marL="457200" rtl="0" algn="l">
              <a:spcBef>
                <a:spcPts val="0"/>
              </a:spcBef>
              <a:spcAft>
                <a:spcPts val="0"/>
              </a:spcAft>
              <a:buClr>
                <a:schemeClr val="dk2"/>
              </a:buClr>
              <a:buSzPts val="1600"/>
              <a:buChar char="-"/>
            </a:pPr>
            <a:r>
              <a:rPr lang="es">
                <a:solidFill>
                  <a:schemeClr val="dk2"/>
                </a:solidFill>
              </a:rPr>
              <a:t>Pablo Jesús Castellanos Compaña</a:t>
            </a:r>
            <a:endParaRPr>
              <a:solidFill>
                <a:schemeClr val="dk2"/>
              </a:solidFill>
            </a:endParaRPr>
          </a:p>
          <a:p>
            <a:pPr indent="-330200" lvl="0" marL="457200" rtl="0" algn="l">
              <a:spcBef>
                <a:spcPts val="0"/>
              </a:spcBef>
              <a:spcAft>
                <a:spcPts val="0"/>
              </a:spcAft>
              <a:buClr>
                <a:schemeClr val="dk2"/>
              </a:buClr>
              <a:buSzPts val="1600"/>
              <a:buChar char="-"/>
            </a:pPr>
            <a:r>
              <a:rPr lang="es">
                <a:solidFill>
                  <a:schemeClr val="dk2"/>
                </a:solidFill>
              </a:rPr>
              <a:t>Fernando José de Celis Hurtado</a:t>
            </a:r>
            <a:endParaRPr>
              <a:solidFill>
                <a:schemeClr val="dk2"/>
              </a:solidFill>
            </a:endParaRPr>
          </a:p>
        </p:txBody>
      </p:sp>
      <p:sp>
        <p:nvSpPr>
          <p:cNvPr id="130" name="Google Shape;130;p1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66675" rtl="0" algn="l">
              <a:spcBef>
                <a:spcPts val="605"/>
              </a:spcBef>
              <a:spcAft>
                <a:spcPts val="0"/>
              </a:spcAft>
              <a:buNone/>
            </a:pPr>
            <a:r>
              <a:t/>
            </a:r>
            <a:endParaRPr/>
          </a:p>
        </p:txBody>
      </p:sp>
      <p:sp>
        <p:nvSpPr>
          <p:cNvPr id="131" name="Google Shape;131;p13"/>
          <p:cNvSpPr txBox="1"/>
          <p:nvPr>
            <p:ph type="ctrTitle"/>
          </p:nvPr>
        </p:nvSpPr>
        <p:spPr>
          <a:xfrm>
            <a:off x="0" y="2105575"/>
            <a:ext cx="9144000" cy="1095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sz="3577"/>
              <a:t>Sistema de reserva de clases para academia</a:t>
            </a:r>
            <a:endParaRPr sz="3577"/>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2" name="Google Shape;132;p13"/>
          <p:cNvSpPr txBox="1"/>
          <p:nvPr/>
        </p:nvSpPr>
        <p:spPr>
          <a:xfrm>
            <a:off x="4572000" y="2719375"/>
            <a:ext cx="4218900" cy="9090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2"/>
              </a:buClr>
              <a:buSzPts val="1600"/>
              <a:buFont typeface="Calibri"/>
              <a:buChar char="-"/>
            </a:pPr>
            <a:r>
              <a:rPr lang="es" sz="1600">
                <a:solidFill>
                  <a:schemeClr val="dk2"/>
                </a:solidFill>
                <a:latin typeface="Calibri"/>
                <a:ea typeface="Calibri"/>
                <a:cs typeface="Calibri"/>
                <a:sym typeface="Calibri"/>
              </a:rPr>
              <a:t>David Godoy Fernández</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s" sz="1600">
                <a:solidFill>
                  <a:schemeClr val="dk2"/>
                </a:solidFill>
                <a:latin typeface="Calibri"/>
                <a:ea typeface="Calibri"/>
                <a:cs typeface="Calibri"/>
                <a:sym typeface="Calibri"/>
              </a:rPr>
              <a:t>Pedro Jiménez Guerrero</a:t>
            </a:r>
            <a:endParaRPr sz="1600">
              <a:solidFill>
                <a:schemeClr val="dk2"/>
              </a:solidFill>
              <a:latin typeface="Calibri"/>
              <a:ea typeface="Calibri"/>
              <a:cs typeface="Calibri"/>
              <a:sym typeface="Calibri"/>
            </a:endParaRPr>
          </a:p>
          <a:p>
            <a:pPr indent="-330200" lvl="0" marL="457200" rtl="0" algn="l">
              <a:spcBef>
                <a:spcPts val="0"/>
              </a:spcBef>
              <a:spcAft>
                <a:spcPts val="0"/>
              </a:spcAft>
              <a:buClr>
                <a:schemeClr val="dk2"/>
              </a:buClr>
              <a:buSzPts val="1600"/>
              <a:buFont typeface="Calibri"/>
              <a:buChar char="-"/>
            </a:pPr>
            <a:r>
              <a:rPr lang="es" sz="1600">
                <a:solidFill>
                  <a:schemeClr val="dk2"/>
                </a:solidFill>
                <a:latin typeface="Calibri"/>
                <a:ea typeface="Calibri"/>
                <a:cs typeface="Calibri"/>
                <a:sym typeface="Calibri"/>
              </a:rPr>
              <a:t>Germán Ojeda Garrido</a:t>
            </a:r>
            <a:endParaRPr sz="1600">
              <a:solidFill>
                <a:schemeClr val="dk2"/>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2"/>
          <p:cNvSpPr txBox="1"/>
          <p:nvPr/>
        </p:nvSpPr>
        <p:spPr>
          <a:xfrm>
            <a:off x="417425" y="1449650"/>
            <a:ext cx="841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Visual Studio Code</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Debido a que el equipo de trabajo ya estaba acostumbrado al uso de visual studio, no se ha presentado ningún tipo de problema con el mismo.</a:t>
            </a:r>
            <a:endParaRPr b="1" sz="1600">
              <a:latin typeface="Calibri"/>
              <a:ea typeface="Calibri"/>
              <a:cs typeface="Calibri"/>
              <a:sym typeface="Calibri"/>
            </a:endParaRPr>
          </a:p>
        </p:txBody>
      </p:sp>
      <p:sp>
        <p:nvSpPr>
          <p:cNvPr id="198" name="Google Shape;198;p22"/>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Valoración de la tecnología utilizada</a:t>
            </a:r>
            <a:endParaRPr sz="1800">
              <a:latin typeface="Calibri"/>
              <a:ea typeface="Calibri"/>
              <a:cs typeface="Calibri"/>
              <a:sym typeface="Calibri"/>
            </a:endParaRPr>
          </a:p>
        </p:txBody>
      </p:sp>
      <p:sp>
        <p:nvSpPr>
          <p:cNvPr id="199" name="Google Shape;199;p22"/>
          <p:cNvSpPr txBox="1"/>
          <p:nvPr>
            <p:ph idx="4294967295" type="ctrTitle"/>
          </p:nvPr>
        </p:nvSpPr>
        <p:spPr>
          <a:xfrm>
            <a:off x="196300" y="414700"/>
            <a:ext cx="8736300" cy="144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800"/>
              <a:t>Análisis del proyecto</a:t>
            </a:r>
            <a:endParaRPr sz="3800"/>
          </a:p>
        </p:txBody>
      </p:sp>
      <p:sp>
        <p:nvSpPr>
          <p:cNvPr id="200" name="Google Shape;200;p22"/>
          <p:cNvSpPr txBox="1"/>
          <p:nvPr/>
        </p:nvSpPr>
        <p:spPr>
          <a:xfrm>
            <a:off x="417425" y="2320625"/>
            <a:ext cx="841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Google Drive</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Ha sido útil a la hora de poder trabajar a la vez en la documentación y se ha creado una estructura organizada en carpetas que también ha sido importante a la hora de tener todos los documentos bien organizados.</a:t>
            </a:r>
            <a:endParaRPr b="1" sz="1600">
              <a:latin typeface="Calibri"/>
              <a:ea typeface="Calibri"/>
              <a:cs typeface="Calibri"/>
              <a:sym typeface="Calibri"/>
            </a:endParaRPr>
          </a:p>
        </p:txBody>
      </p:sp>
      <p:sp>
        <p:nvSpPr>
          <p:cNvPr id="201" name="Google Shape;201;p22"/>
          <p:cNvSpPr txBox="1"/>
          <p:nvPr/>
        </p:nvSpPr>
        <p:spPr>
          <a:xfrm>
            <a:off x="427675" y="3432475"/>
            <a:ext cx="841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GitHub</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Ya habíamos trabajado con GitHub antes y ha sido sencillo de usar, facilitando un lugar donde poder gestionar correctamente el código.</a:t>
            </a:r>
            <a:endParaRPr sz="1600">
              <a:latin typeface="Calibri"/>
              <a:ea typeface="Calibri"/>
              <a:cs typeface="Calibri"/>
              <a:sym typeface="Calibri"/>
            </a:endParaRPr>
          </a:p>
        </p:txBody>
      </p:sp>
      <p:sp>
        <p:nvSpPr>
          <p:cNvPr id="202" name="Google Shape;202;p22"/>
          <p:cNvSpPr txBox="1"/>
          <p:nvPr/>
        </p:nvSpPr>
        <p:spPr>
          <a:xfrm>
            <a:off x="427675" y="4230125"/>
            <a:ext cx="841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Clockify</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Ha resultado útil para medir eficientemente las horas trabajadas.</a:t>
            </a:r>
            <a:endParaRPr sz="16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nvSpPr>
        <p:spPr>
          <a:xfrm>
            <a:off x="417425" y="1525850"/>
            <a:ext cx="841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Docker</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Era la primera experiencia que el equipo tenía usando docker y tras una investigación a cerca de su uso, se pudo desplegar correctamente la aplicación para su posterior empaquetamiento.</a:t>
            </a:r>
            <a:endParaRPr b="1" sz="1600">
              <a:latin typeface="Calibri"/>
              <a:ea typeface="Calibri"/>
              <a:cs typeface="Calibri"/>
              <a:sym typeface="Calibri"/>
            </a:endParaRPr>
          </a:p>
        </p:txBody>
      </p:sp>
      <p:sp>
        <p:nvSpPr>
          <p:cNvPr id="208" name="Google Shape;208;p23"/>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Valoración de la tecnología utilizada</a:t>
            </a:r>
            <a:endParaRPr sz="1800">
              <a:latin typeface="Calibri"/>
              <a:ea typeface="Calibri"/>
              <a:cs typeface="Calibri"/>
              <a:sym typeface="Calibri"/>
            </a:endParaRPr>
          </a:p>
        </p:txBody>
      </p:sp>
      <p:sp>
        <p:nvSpPr>
          <p:cNvPr id="209" name="Google Shape;209;p23"/>
          <p:cNvSpPr txBox="1"/>
          <p:nvPr>
            <p:ph idx="4294967295" type="ctrTitle"/>
          </p:nvPr>
        </p:nvSpPr>
        <p:spPr>
          <a:xfrm>
            <a:off x="196300" y="414700"/>
            <a:ext cx="8736300" cy="144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800"/>
              <a:t>Análisis del proyecto</a:t>
            </a:r>
            <a:endParaRPr sz="3800"/>
          </a:p>
        </p:txBody>
      </p:sp>
      <p:sp>
        <p:nvSpPr>
          <p:cNvPr id="210" name="Google Shape;210;p23"/>
          <p:cNvSpPr txBox="1"/>
          <p:nvPr/>
        </p:nvSpPr>
        <p:spPr>
          <a:xfrm>
            <a:off x="417425" y="2625425"/>
            <a:ext cx="8416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Render</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Al igual que pasó con Docker, no teníamos experiencia previa con Render, pero se pudo gestionar correctamente y el despliegue está operativo.</a:t>
            </a:r>
            <a:endParaRPr sz="1600">
              <a:latin typeface="Calibri"/>
              <a:ea typeface="Calibri"/>
              <a:cs typeface="Calibri"/>
              <a:sym typeface="Calibri"/>
            </a:endParaRPr>
          </a:p>
          <a:p>
            <a:pPr indent="0" lvl="0" marL="0" rtl="0" algn="l">
              <a:spcBef>
                <a:spcPts val="0"/>
              </a:spcBef>
              <a:spcAft>
                <a:spcPts val="0"/>
              </a:spcAft>
              <a:buNone/>
            </a:pPr>
            <a:r>
              <a:t/>
            </a:r>
            <a:endParaRPr b="1" sz="16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4"/>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216" name="Google Shape;216;p24"/>
          <p:cNvSpPr txBox="1"/>
          <p:nvPr/>
        </p:nvSpPr>
        <p:spPr>
          <a:xfrm>
            <a:off x="417425" y="1678250"/>
            <a:ext cx="8416500" cy="1908600"/>
          </a:xfrm>
          <a:prstGeom prst="rect">
            <a:avLst/>
          </a:prstGeom>
          <a:noFill/>
          <a:ln>
            <a:noFill/>
          </a:ln>
        </p:spPr>
        <p:txBody>
          <a:bodyPr anchorCtr="0" anchor="t" bIns="91425" lIns="91425" spcFirstLastPara="1" rIns="91425" wrap="square" tIns="91425">
            <a:spAutoFit/>
          </a:bodyPr>
          <a:lstStyle/>
          <a:p>
            <a:pPr indent="457200" lvl="0" marL="0" rtl="0" algn="l">
              <a:spcBef>
                <a:spcPts val="0"/>
              </a:spcBef>
              <a:spcAft>
                <a:spcPts val="0"/>
              </a:spcAft>
              <a:buNone/>
            </a:pPr>
            <a:r>
              <a:rPr lang="es" sz="1600">
                <a:latin typeface="Calibri"/>
                <a:ea typeface="Calibri"/>
                <a:cs typeface="Calibri"/>
                <a:sym typeface="Calibri"/>
              </a:rPr>
              <a:t>Al principio del Sprint 1 costó un poco arrancar, y se demoró el inicio del mismo. También se sumó que algunos miembros pudieron trabajar solo de manera intermitente. </a:t>
            </a:r>
            <a:endParaRPr sz="1600">
              <a:latin typeface="Calibri"/>
              <a:ea typeface="Calibri"/>
              <a:cs typeface="Calibri"/>
              <a:sym typeface="Calibri"/>
            </a:endParaRPr>
          </a:p>
          <a:p>
            <a:pPr indent="457200" lvl="0" marL="0" rtl="0" algn="l">
              <a:spcBef>
                <a:spcPts val="0"/>
              </a:spcBef>
              <a:spcAft>
                <a:spcPts val="0"/>
              </a:spcAft>
              <a:buNone/>
            </a:pPr>
            <a:r>
              <a:t/>
            </a:r>
            <a:endParaRPr sz="1600">
              <a:latin typeface="Calibri"/>
              <a:ea typeface="Calibri"/>
              <a:cs typeface="Calibri"/>
              <a:sym typeface="Calibri"/>
            </a:endParaRPr>
          </a:p>
          <a:p>
            <a:pPr indent="457200" lvl="0" marL="0" rtl="0" algn="l">
              <a:spcBef>
                <a:spcPts val="0"/>
              </a:spcBef>
              <a:spcAft>
                <a:spcPts val="0"/>
              </a:spcAft>
              <a:buNone/>
            </a:pPr>
            <a:r>
              <a:rPr lang="es" sz="1600">
                <a:latin typeface="Calibri"/>
                <a:ea typeface="Calibri"/>
                <a:cs typeface="Calibri"/>
                <a:sym typeface="Calibri"/>
              </a:rPr>
              <a:t>Una vez empezó el Sprint 2 todo fue mejor y el equipo supo gestionar las actividades con mayor capacidad y se adelantaron actividades pertenecientes al Sprint 3.</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	En el Sprint 3 se ultimaron las actividades por hacer y se finalizó el desarrollo del proyecto.</a:t>
            </a:r>
            <a:endParaRPr sz="1600">
              <a:latin typeface="Calibri"/>
              <a:ea typeface="Calibri"/>
              <a:cs typeface="Calibri"/>
              <a:sym typeface="Calibri"/>
            </a:endParaRPr>
          </a:p>
        </p:txBody>
      </p:sp>
      <p:sp>
        <p:nvSpPr>
          <p:cNvPr id="217" name="Google Shape;217;p24"/>
          <p:cNvSpPr txBox="1"/>
          <p:nvPr/>
        </p:nvSpPr>
        <p:spPr>
          <a:xfrm>
            <a:off x="316425" y="1123575"/>
            <a:ext cx="536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Valoración del desempeño de los equipos de trabajo</a:t>
            </a:r>
            <a:endParaRPr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223" name="Google Shape;223;p25"/>
          <p:cNvSpPr txBox="1"/>
          <p:nvPr/>
        </p:nvSpPr>
        <p:spPr>
          <a:xfrm>
            <a:off x="316425" y="1123575"/>
            <a:ext cx="536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Valoración del desempeño de los equipos de trabajo</a:t>
            </a:r>
            <a:endParaRPr sz="1800">
              <a:latin typeface="Calibri"/>
              <a:ea typeface="Calibri"/>
              <a:cs typeface="Calibri"/>
              <a:sym typeface="Calibri"/>
            </a:endParaRPr>
          </a:p>
        </p:txBody>
      </p:sp>
      <p:sp>
        <p:nvSpPr>
          <p:cNvPr id="224" name="Google Shape;224;p25"/>
          <p:cNvSpPr txBox="1"/>
          <p:nvPr/>
        </p:nvSpPr>
        <p:spPr>
          <a:xfrm>
            <a:off x="417425" y="1678250"/>
            <a:ext cx="84165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Calibri"/>
              <a:ea typeface="Calibri"/>
              <a:cs typeface="Calibri"/>
              <a:sym typeface="Calibri"/>
            </a:endParaRPr>
          </a:p>
        </p:txBody>
      </p:sp>
      <p:pic>
        <p:nvPicPr>
          <p:cNvPr id="225" name="Google Shape;225;p25"/>
          <p:cNvPicPr preferRelativeResize="0"/>
          <p:nvPr/>
        </p:nvPicPr>
        <p:blipFill>
          <a:blip r:embed="rId3">
            <a:alphaModFix/>
          </a:blip>
          <a:stretch>
            <a:fillRect/>
          </a:stretch>
        </p:blipFill>
        <p:spPr>
          <a:xfrm>
            <a:off x="843938" y="1678250"/>
            <a:ext cx="7456118" cy="2729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231" name="Google Shape;231;p26"/>
          <p:cNvSpPr txBox="1"/>
          <p:nvPr/>
        </p:nvSpPr>
        <p:spPr>
          <a:xfrm>
            <a:off x="363750" y="1841175"/>
            <a:ext cx="4142700" cy="215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Calibri"/>
                <a:ea typeface="Calibri"/>
                <a:cs typeface="Calibri"/>
                <a:sym typeface="Calibri"/>
              </a:rPr>
              <a:t>No ha habido desviación en el coste total del proyecto.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La única modificación del coste que ha habido a lo largo de la ejecución ha sido en el sprint 2 que se realizaron actividades pertenecientes al sprint 3 y se trabajó más tiempo del planificado para el sprint 2</a:t>
            </a:r>
            <a:endParaRPr sz="1600">
              <a:latin typeface="Calibri"/>
              <a:ea typeface="Calibri"/>
              <a:cs typeface="Calibri"/>
              <a:sym typeface="Calibri"/>
            </a:endParaRPr>
          </a:p>
        </p:txBody>
      </p:sp>
      <p:sp>
        <p:nvSpPr>
          <p:cNvPr id="232" name="Google Shape;232;p26"/>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Desviaciones en la línea base de costes</a:t>
            </a:r>
            <a:endParaRPr sz="1800">
              <a:latin typeface="Calibri"/>
              <a:ea typeface="Calibri"/>
              <a:cs typeface="Calibri"/>
              <a:sym typeface="Calibri"/>
            </a:endParaRPr>
          </a:p>
        </p:txBody>
      </p:sp>
      <p:pic>
        <p:nvPicPr>
          <p:cNvPr id="233" name="Google Shape;233;p26"/>
          <p:cNvPicPr preferRelativeResize="0"/>
          <p:nvPr/>
        </p:nvPicPr>
        <p:blipFill rotWithShape="1">
          <a:blip r:embed="rId3">
            <a:alphaModFix/>
          </a:blip>
          <a:srcRect b="2448" l="0" r="0" t="0"/>
          <a:stretch/>
        </p:blipFill>
        <p:spPr>
          <a:xfrm>
            <a:off x="4433375" y="1638925"/>
            <a:ext cx="4502274" cy="259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7"/>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resultados</a:t>
            </a:r>
            <a:endParaRPr/>
          </a:p>
        </p:txBody>
      </p:sp>
      <p:sp>
        <p:nvSpPr>
          <p:cNvPr id="239" name="Google Shape;239;p27"/>
          <p:cNvSpPr txBox="1"/>
          <p:nvPr/>
        </p:nvSpPr>
        <p:spPr>
          <a:xfrm>
            <a:off x="331100" y="1897925"/>
            <a:ext cx="84165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Calibri"/>
                <a:ea typeface="Calibri"/>
                <a:cs typeface="Calibri"/>
                <a:sym typeface="Calibri"/>
              </a:rPr>
              <a:t>El patrocinador en la última reunión nos especificó los requisitos indispensables que faltaban en el proyecto (Dichos requisitos se implementaron de manera correcta). También hizo una vista por encima de todo lo que es la página web y parecía satisfecho.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A falta de la revisión en profundidad del patrocinador del proyecto, cumple con todas las </a:t>
            </a:r>
            <a:r>
              <a:rPr lang="es" sz="1600">
                <a:latin typeface="Calibri"/>
                <a:ea typeface="Calibri"/>
                <a:cs typeface="Calibri"/>
                <a:sym typeface="Calibri"/>
              </a:rPr>
              <a:t>expectativas correctamente.</a:t>
            </a:r>
            <a:endParaRPr sz="1600">
              <a:latin typeface="Calibri"/>
              <a:ea typeface="Calibri"/>
              <a:cs typeface="Calibri"/>
              <a:sym typeface="Calibri"/>
            </a:endParaRPr>
          </a:p>
        </p:txBody>
      </p:sp>
      <p:sp>
        <p:nvSpPr>
          <p:cNvPr id="240" name="Google Shape;240;p27"/>
          <p:cNvSpPr txBox="1"/>
          <p:nvPr/>
        </p:nvSpPr>
        <p:spPr>
          <a:xfrm>
            <a:off x="316425" y="1123575"/>
            <a:ext cx="3933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Calidad de los resultados</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8"/>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resultados</a:t>
            </a:r>
            <a:endParaRPr/>
          </a:p>
        </p:txBody>
      </p:sp>
      <p:sp>
        <p:nvSpPr>
          <p:cNvPr id="246" name="Google Shape;246;p28"/>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Criterios de aceptación cumplidos</a:t>
            </a:r>
            <a:endParaRPr sz="1800">
              <a:latin typeface="Calibri"/>
              <a:ea typeface="Calibri"/>
              <a:cs typeface="Calibri"/>
              <a:sym typeface="Calibri"/>
            </a:endParaRPr>
          </a:p>
        </p:txBody>
      </p:sp>
      <p:pic>
        <p:nvPicPr>
          <p:cNvPr id="247" name="Google Shape;247;p28"/>
          <p:cNvPicPr preferRelativeResize="0"/>
          <p:nvPr/>
        </p:nvPicPr>
        <p:blipFill>
          <a:blip r:embed="rId3">
            <a:alphaModFix/>
          </a:blip>
          <a:stretch>
            <a:fillRect/>
          </a:stretch>
        </p:blipFill>
        <p:spPr>
          <a:xfrm>
            <a:off x="809800" y="1558000"/>
            <a:ext cx="7680124" cy="332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resultados</a:t>
            </a:r>
            <a:endParaRPr/>
          </a:p>
        </p:txBody>
      </p:sp>
      <p:sp>
        <p:nvSpPr>
          <p:cNvPr id="253" name="Google Shape;253;p29"/>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Criterios de aceptación cumplidos</a:t>
            </a:r>
            <a:endParaRPr sz="1800">
              <a:latin typeface="Calibri"/>
              <a:ea typeface="Calibri"/>
              <a:cs typeface="Calibri"/>
              <a:sym typeface="Calibri"/>
            </a:endParaRPr>
          </a:p>
        </p:txBody>
      </p:sp>
      <p:pic>
        <p:nvPicPr>
          <p:cNvPr id="254" name="Google Shape;254;p29"/>
          <p:cNvPicPr preferRelativeResize="0"/>
          <p:nvPr/>
        </p:nvPicPr>
        <p:blipFill>
          <a:blip r:embed="rId3">
            <a:alphaModFix/>
          </a:blip>
          <a:stretch>
            <a:fillRect/>
          </a:stretch>
        </p:blipFill>
        <p:spPr>
          <a:xfrm>
            <a:off x="638112" y="1558000"/>
            <a:ext cx="7802473" cy="3351500"/>
          </a:xfrm>
          <a:prstGeom prst="rect">
            <a:avLst/>
          </a:prstGeom>
          <a:noFill/>
          <a:ln>
            <a:noFill/>
          </a:ln>
        </p:spPr>
      </p:pic>
      <p:sp>
        <p:nvSpPr>
          <p:cNvPr id="255" name="Google Shape;255;p29"/>
          <p:cNvSpPr/>
          <p:nvPr/>
        </p:nvSpPr>
        <p:spPr>
          <a:xfrm>
            <a:off x="4080850" y="2311850"/>
            <a:ext cx="3642000" cy="130800"/>
          </a:xfrm>
          <a:prstGeom prst="rect">
            <a:avLst/>
          </a:prstGeom>
          <a:solidFill>
            <a:srgbClr val="FF0000">
              <a:alpha val="32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56" name="Google Shape;256;p29"/>
          <p:cNvSpPr/>
          <p:nvPr/>
        </p:nvSpPr>
        <p:spPr>
          <a:xfrm>
            <a:off x="4080850" y="3544825"/>
            <a:ext cx="4060800" cy="130800"/>
          </a:xfrm>
          <a:prstGeom prst="rect">
            <a:avLst/>
          </a:prstGeom>
          <a:solidFill>
            <a:srgbClr val="FF0000">
              <a:alpha val="32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resultados</a:t>
            </a:r>
            <a:endParaRPr/>
          </a:p>
        </p:txBody>
      </p:sp>
      <p:sp>
        <p:nvSpPr>
          <p:cNvPr id="262" name="Google Shape;262;p30"/>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Criterios de aceptación cumplidos</a:t>
            </a:r>
            <a:endParaRPr sz="1800">
              <a:latin typeface="Calibri"/>
              <a:ea typeface="Calibri"/>
              <a:cs typeface="Calibri"/>
              <a:sym typeface="Calibri"/>
            </a:endParaRPr>
          </a:p>
        </p:txBody>
      </p:sp>
      <p:pic>
        <p:nvPicPr>
          <p:cNvPr id="263" name="Google Shape;263;p30"/>
          <p:cNvPicPr preferRelativeResize="0"/>
          <p:nvPr/>
        </p:nvPicPr>
        <p:blipFill>
          <a:blip r:embed="rId3">
            <a:alphaModFix/>
          </a:blip>
          <a:stretch>
            <a:fillRect/>
          </a:stretch>
        </p:blipFill>
        <p:spPr>
          <a:xfrm>
            <a:off x="409975" y="1501975"/>
            <a:ext cx="8170600" cy="2652800"/>
          </a:xfrm>
          <a:prstGeom prst="rect">
            <a:avLst/>
          </a:prstGeom>
          <a:noFill/>
          <a:ln>
            <a:noFill/>
          </a:ln>
        </p:spPr>
      </p:pic>
      <p:sp>
        <p:nvSpPr>
          <p:cNvPr id="264" name="Google Shape;264;p30"/>
          <p:cNvSpPr/>
          <p:nvPr/>
        </p:nvSpPr>
        <p:spPr>
          <a:xfrm>
            <a:off x="3992800" y="1927650"/>
            <a:ext cx="1642200" cy="130800"/>
          </a:xfrm>
          <a:prstGeom prst="rect">
            <a:avLst/>
          </a:prstGeom>
          <a:solidFill>
            <a:srgbClr val="FF0000">
              <a:alpha val="32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65" name="Google Shape;265;p30"/>
          <p:cNvSpPr/>
          <p:nvPr/>
        </p:nvSpPr>
        <p:spPr>
          <a:xfrm>
            <a:off x="5954150" y="2928500"/>
            <a:ext cx="2242200" cy="130800"/>
          </a:xfrm>
          <a:prstGeom prst="rect">
            <a:avLst/>
          </a:prstGeom>
          <a:solidFill>
            <a:srgbClr val="FF0000">
              <a:alpha val="327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 resultados</a:t>
            </a:r>
            <a:endParaRPr/>
          </a:p>
        </p:txBody>
      </p:sp>
      <p:sp>
        <p:nvSpPr>
          <p:cNvPr id="271" name="Google Shape;271;p31"/>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Criterios de aceptación cumplidos</a:t>
            </a:r>
            <a:endParaRPr sz="1800">
              <a:latin typeface="Calibri"/>
              <a:ea typeface="Calibri"/>
              <a:cs typeface="Calibri"/>
              <a:sym typeface="Calibri"/>
            </a:endParaRPr>
          </a:p>
        </p:txBody>
      </p:sp>
      <p:pic>
        <p:nvPicPr>
          <p:cNvPr id="272" name="Google Shape;272;p31"/>
          <p:cNvPicPr preferRelativeResize="0"/>
          <p:nvPr/>
        </p:nvPicPr>
        <p:blipFill rotWithShape="1">
          <a:blip r:embed="rId3">
            <a:alphaModFix/>
          </a:blip>
          <a:srcRect b="-10" l="0" r="7441" t="0"/>
          <a:stretch/>
        </p:blipFill>
        <p:spPr>
          <a:xfrm>
            <a:off x="228600" y="1573750"/>
            <a:ext cx="8619416" cy="206575"/>
          </a:xfrm>
          <a:prstGeom prst="rect">
            <a:avLst/>
          </a:prstGeom>
          <a:noFill/>
          <a:ln>
            <a:noFill/>
          </a:ln>
        </p:spPr>
      </p:pic>
      <p:sp>
        <p:nvSpPr>
          <p:cNvPr id="273" name="Google Shape;273;p31"/>
          <p:cNvSpPr txBox="1"/>
          <p:nvPr/>
        </p:nvSpPr>
        <p:spPr>
          <a:xfrm>
            <a:off x="331100" y="1709375"/>
            <a:ext cx="8416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Se consideró que no era necesario el mensaje debido a que al añadir un producto a la cesta, se redirige al usuario directamente a la misma.</a:t>
            </a:r>
            <a:endParaRPr sz="1300">
              <a:latin typeface="Calibri"/>
              <a:ea typeface="Calibri"/>
              <a:cs typeface="Calibri"/>
              <a:sym typeface="Calibri"/>
            </a:endParaRPr>
          </a:p>
        </p:txBody>
      </p:sp>
      <p:pic>
        <p:nvPicPr>
          <p:cNvPr id="274" name="Google Shape;274;p31"/>
          <p:cNvPicPr preferRelativeResize="0"/>
          <p:nvPr/>
        </p:nvPicPr>
        <p:blipFill rotWithShape="1">
          <a:blip r:embed="rId4">
            <a:alphaModFix/>
          </a:blip>
          <a:srcRect b="0" l="0" r="3633" t="0"/>
          <a:stretch/>
        </p:blipFill>
        <p:spPr>
          <a:xfrm>
            <a:off x="228600" y="2247625"/>
            <a:ext cx="8517825" cy="206575"/>
          </a:xfrm>
          <a:prstGeom prst="rect">
            <a:avLst/>
          </a:prstGeom>
          <a:noFill/>
          <a:ln>
            <a:noFill/>
          </a:ln>
        </p:spPr>
      </p:pic>
      <p:sp>
        <p:nvSpPr>
          <p:cNvPr id="275" name="Google Shape;275;p31"/>
          <p:cNvSpPr txBox="1"/>
          <p:nvPr/>
        </p:nvSpPr>
        <p:spPr>
          <a:xfrm>
            <a:off x="431525" y="2407450"/>
            <a:ext cx="8416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La gestión de la tarjeta se hace a través de la API de paypal, y al meter tu cuenta de paypal directamente </a:t>
            </a:r>
            <a:r>
              <a:rPr lang="es" sz="1300">
                <a:latin typeface="Calibri"/>
                <a:ea typeface="Calibri"/>
                <a:cs typeface="Calibri"/>
                <a:sym typeface="Calibri"/>
              </a:rPr>
              <a:t>proporciona</a:t>
            </a:r>
            <a:r>
              <a:rPr lang="es" sz="1300">
                <a:latin typeface="Calibri"/>
                <a:ea typeface="Calibri"/>
                <a:cs typeface="Calibri"/>
                <a:sym typeface="Calibri"/>
              </a:rPr>
              <a:t> esos datos.</a:t>
            </a:r>
            <a:endParaRPr sz="1300">
              <a:latin typeface="Calibri"/>
              <a:ea typeface="Calibri"/>
              <a:cs typeface="Calibri"/>
              <a:sym typeface="Calibri"/>
            </a:endParaRPr>
          </a:p>
        </p:txBody>
      </p:sp>
      <p:pic>
        <p:nvPicPr>
          <p:cNvPr id="276" name="Google Shape;276;p31"/>
          <p:cNvPicPr preferRelativeResize="0"/>
          <p:nvPr/>
        </p:nvPicPr>
        <p:blipFill rotWithShape="1">
          <a:blip r:embed="rId5">
            <a:alphaModFix/>
          </a:blip>
          <a:srcRect b="0" l="0" r="30584" t="0"/>
          <a:stretch/>
        </p:blipFill>
        <p:spPr>
          <a:xfrm>
            <a:off x="228600" y="3019000"/>
            <a:ext cx="6135877" cy="185750"/>
          </a:xfrm>
          <a:prstGeom prst="rect">
            <a:avLst/>
          </a:prstGeom>
          <a:noFill/>
          <a:ln>
            <a:noFill/>
          </a:ln>
        </p:spPr>
      </p:pic>
      <p:sp>
        <p:nvSpPr>
          <p:cNvPr id="277" name="Google Shape;277;p31"/>
          <p:cNvSpPr txBox="1"/>
          <p:nvPr/>
        </p:nvSpPr>
        <p:spPr>
          <a:xfrm>
            <a:off x="279263" y="3116550"/>
            <a:ext cx="8416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Los top 3 cursos fueron considerados como los dos de menor coste y el más caro.</a:t>
            </a:r>
            <a:endParaRPr sz="1300">
              <a:latin typeface="Calibri"/>
              <a:ea typeface="Calibri"/>
              <a:cs typeface="Calibri"/>
              <a:sym typeface="Calibri"/>
            </a:endParaRPr>
          </a:p>
        </p:txBody>
      </p:sp>
      <p:pic>
        <p:nvPicPr>
          <p:cNvPr id="278" name="Google Shape;278;p31"/>
          <p:cNvPicPr preferRelativeResize="0"/>
          <p:nvPr/>
        </p:nvPicPr>
        <p:blipFill>
          <a:blip r:embed="rId6">
            <a:alphaModFix/>
          </a:blip>
          <a:stretch>
            <a:fillRect/>
          </a:stretch>
        </p:blipFill>
        <p:spPr>
          <a:xfrm>
            <a:off x="254900" y="3466225"/>
            <a:ext cx="6559934" cy="206575"/>
          </a:xfrm>
          <a:prstGeom prst="rect">
            <a:avLst/>
          </a:prstGeom>
          <a:noFill/>
          <a:ln>
            <a:noFill/>
          </a:ln>
        </p:spPr>
      </p:pic>
      <p:sp>
        <p:nvSpPr>
          <p:cNvPr id="279" name="Google Shape;279;p31"/>
          <p:cNvSpPr txBox="1"/>
          <p:nvPr/>
        </p:nvSpPr>
        <p:spPr>
          <a:xfrm>
            <a:off x="279263" y="3573750"/>
            <a:ext cx="84165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300">
                <a:latin typeface="Calibri"/>
                <a:ea typeface="Calibri"/>
                <a:cs typeface="Calibri"/>
                <a:sym typeface="Calibri"/>
              </a:rPr>
              <a:t>Para mejorar la experiencia del usuario, se permitió finalmente que pudiera poner el correo que prefiriese, mostrando de todos modos inicialmente el que consta en sus datos.</a:t>
            </a:r>
            <a:endParaRPr sz="13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4"/>
          <p:cNvSpPr txBox="1"/>
          <p:nvPr>
            <p:ph type="ctrTitle"/>
          </p:nvPr>
        </p:nvSpPr>
        <p:spPr>
          <a:xfrm>
            <a:off x="2537251" y="562355"/>
            <a:ext cx="4069500" cy="5781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Índice</a:t>
            </a:r>
            <a:endParaRPr/>
          </a:p>
        </p:txBody>
      </p:sp>
      <p:sp>
        <p:nvSpPr>
          <p:cNvPr id="138" name="Google Shape;138;p14"/>
          <p:cNvSpPr txBox="1"/>
          <p:nvPr>
            <p:ph idx="1" type="subTitle"/>
          </p:nvPr>
        </p:nvSpPr>
        <p:spPr>
          <a:xfrm>
            <a:off x="1572900" y="1093825"/>
            <a:ext cx="5998200" cy="32805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Clr>
                <a:srgbClr val="000000"/>
              </a:buClr>
              <a:buSzPct val="100000"/>
              <a:buAutoNum type="arabicParenR"/>
            </a:pPr>
            <a:r>
              <a:rPr lang="es">
                <a:solidFill>
                  <a:srgbClr val="000000"/>
                </a:solidFill>
              </a:rPr>
              <a:t>Análisis del proyecto:</a:t>
            </a:r>
            <a:endParaRPr>
              <a:solidFill>
                <a:srgbClr val="000000"/>
              </a:solidFill>
            </a:endParaRPr>
          </a:p>
          <a:p>
            <a:pPr indent="457200" lvl="0" marL="0" rtl="0" algn="l">
              <a:spcBef>
                <a:spcPts val="0"/>
              </a:spcBef>
              <a:spcAft>
                <a:spcPts val="0"/>
              </a:spcAft>
              <a:buNone/>
            </a:pPr>
            <a:r>
              <a:rPr lang="es">
                <a:solidFill>
                  <a:srgbClr val="000000"/>
                </a:solidFill>
              </a:rPr>
              <a:t>1.1) Objetivos planteados y alcanzados.</a:t>
            </a:r>
            <a:endParaRPr>
              <a:solidFill>
                <a:srgbClr val="000000"/>
              </a:solidFill>
            </a:endParaRPr>
          </a:p>
          <a:p>
            <a:pPr indent="457200" lvl="0" marL="0" rtl="0" algn="l">
              <a:spcBef>
                <a:spcPts val="0"/>
              </a:spcBef>
              <a:spcAft>
                <a:spcPts val="0"/>
              </a:spcAft>
              <a:buNone/>
            </a:pPr>
            <a:r>
              <a:rPr lang="es">
                <a:solidFill>
                  <a:srgbClr val="000000"/>
                </a:solidFill>
              </a:rPr>
              <a:t>1.2) Riesgos planificados y acontecidos.</a:t>
            </a:r>
            <a:endParaRPr>
              <a:solidFill>
                <a:srgbClr val="000000"/>
              </a:solidFill>
            </a:endParaRPr>
          </a:p>
          <a:p>
            <a:pPr indent="457200" lvl="0" marL="0" rtl="0" algn="l">
              <a:spcBef>
                <a:spcPts val="0"/>
              </a:spcBef>
              <a:spcAft>
                <a:spcPts val="0"/>
              </a:spcAft>
              <a:buNone/>
            </a:pPr>
            <a:r>
              <a:rPr lang="es">
                <a:solidFill>
                  <a:srgbClr val="000000"/>
                </a:solidFill>
              </a:rPr>
              <a:t>1.3) Resumen de incidencias importantes.</a:t>
            </a:r>
            <a:endParaRPr>
              <a:solidFill>
                <a:srgbClr val="000000"/>
              </a:solidFill>
            </a:endParaRPr>
          </a:p>
          <a:p>
            <a:pPr indent="457200" lvl="0" marL="0" rtl="0" algn="l">
              <a:spcBef>
                <a:spcPts val="0"/>
              </a:spcBef>
              <a:spcAft>
                <a:spcPts val="0"/>
              </a:spcAft>
              <a:buNone/>
            </a:pPr>
            <a:r>
              <a:rPr lang="es">
                <a:solidFill>
                  <a:srgbClr val="000000"/>
                </a:solidFill>
              </a:rPr>
              <a:t>1.4) Criterios de éxito alcanzados.</a:t>
            </a:r>
            <a:endParaRPr>
              <a:solidFill>
                <a:srgbClr val="000000"/>
              </a:solidFill>
            </a:endParaRPr>
          </a:p>
          <a:p>
            <a:pPr indent="457200" lvl="0" marL="0" rtl="0" algn="l">
              <a:spcBef>
                <a:spcPts val="0"/>
              </a:spcBef>
              <a:spcAft>
                <a:spcPts val="0"/>
              </a:spcAft>
              <a:buNone/>
            </a:pPr>
            <a:r>
              <a:rPr lang="es">
                <a:solidFill>
                  <a:srgbClr val="000000"/>
                </a:solidFill>
              </a:rPr>
              <a:t>1.5) Aceptación de resultados por el cliente.</a:t>
            </a:r>
            <a:endParaRPr>
              <a:solidFill>
                <a:srgbClr val="000000"/>
              </a:solidFill>
            </a:endParaRPr>
          </a:p>
          <a:p>
            <a:pPr indent="457200" lvl="0" marL="0" rtl="0" algn="l">
              <a:spcBef>
                <a:spcPts val="0"/>
              </a:spcBef>
              <a:spcAft>
                <a:spcPts val="0"/>
              </a:spcAft>
              <a:buNone/>
            </a:pPr>
            <a:r>
              <a:rPr lang="es">
                <a:solidFill>
                  <a:srgbClr val="000000"/>
                </a:solidFill>
              </a:rPr>
              <a:t>1.6) Valoración de la tecnología utilizada.</a:t>
            </a:r>
            <a:endParaRPr>
              <a:solidFill>
                <a:srgbClr val="000000"/>
              </a:solidFill>
            </a:endParaRPr>
          </a:p>
          <a:p>
            <a:pPr indent="457200" lvl="0" marL="0" rtl="0" algn="l">
              <a:spcBef>
                <a:spcPts val="0"/>
              </a:spcBef>
              <a:spcAft>
                <a:spcPts val="0"/>
              </a:spcAft>
              <a:buNone/>
            </a:pPr>
            <a:r>
              <a:rPr lang="es">
                <a:solidFill>
                  <a:srgbClr val="000000"/>
                </a:solidFill>
              </a:rPr>
              <a:t>1.7) Valoración del desempeño de los equipos de trabajo.</a:t>
            </a:r>
            <a:endParaRPr>
              <a:solidFill>
                <a:srgbClr val="000000"/>
              </a:solidFill>
            </a:endParaRPr>
          </a:p>
          <a:p>
            <a:pPr indent="457200" lvl="0" marL="0" rtl="0" algn="l">
              <a:spcBef>
                <a:spcPts val="0"/>
              </a:spcBef>
              <a:spcAft>
                <a:spcPts val="0"/>
              </a:spcAft>
              <a:buNone/>
            </a:pPr>
            <a:r>
              <a:rPr lang="es">
                <a:solidFill>
                  <a:srgbClr val="000000"/>
                </a:solidFill>
              </a:rPr>
              <a:t>1.8) Desviaciones en la línea base de costes.</a:t>
            </a:r>
            <a:endParaRPr>
              <a:solidFill>
                <a:srgbClr val="000000"/>
              </a:solidFill>
            </a:endParaRPr>
          </a:p>
          <a:p>
            <a:pPr indent="0" lvl="0" marL="0" rtl="0" algn="l">
              <a:spcBef>
                <a:spcPts val="0"/>
              </a:spcBef>
              <a:spcAft>
                <a:spcPts val="0"/>
              </a:spcAft>
              <a:buNone/>
            </a:pPr>
            <a:r>
              <a:t/>
            </a:r>
            <a:endParaRPr>
              <a:solidFill>
                <a:srgbClr val="000000"/>
              </a:solidFill>
            </a:endParaRPr>
          </a:p>
          <a:p>
            <a:pPr indent="-314960" lvl="0" marL="457200" rtl="0" algn="l">
              <a:spcBef>
                <a:spcPts val="0"/>
              </a:spcBef>
              <a:spcAft>
                <a:spcPts val="0"/>
              </a:spcAft>
              <a:buClr>
                <a:srgbClr val="000000"/>
              </a:buClr>
              <a:buSzPct val="100000"/>
              <a:buAutoNum type="arabicParenR"/>
            </a:pPr>
            <a:r>
              <a:rPr lang="es">
                <a:solidFill>
                  <a:srgbClr val="000000"/>
                </a:solidFill>
              </a:rPr>
              <a:t>Análisis de resultados:</a:t>
            </a:r>
            <a:endParaRPr>
              <a:solidFill>
                <a:srgbClr val="000000"/>
              </a:solidFill>
            </a:endParaRPr>
          </a:p>
          <a:p>
            <a:pPr indent="457200" lvl="0" marL="0" rtl="0" algn="l">
              <a:spcBef>
                <a:spcPts val="0"/>
              </a:spcBef>
              <a:spcAft>
                <a:spcPts val="0"/>
              </a:spcAft>
              <a:buNone/>
            </a:pPr>
            <a:r>
              <a:rPr lang="es">
                <a:solidFill>
                  <a:srgbClr val="000000"/>
                </a:solidFill>
              </a:rPr>
              <a:t>2.1) Calidad de los resultados.</a:t>
            </a:r>
            <a:endParaRPr>
              <a:solidFill>
                <a:srgbClr val="000000"/>
              </a:solidFill>
            </a:endParaRPr>
          </a:p>
          <a:p>
            <a:pPr indent="457200" lvl="0" marL="0" rtl="0" algn="l">
              <a:spcBef>
                <a:spcPts val="0"/>
              </a:spcBef>
              <a:spcAft>
                <a:spcPts val="0"/>
              </a:spcAft>
              <a:buNone/>
            </a:pPr>
            <a:r>
              <a:rPr lang="es">
                <a:solidFill>
                  <a:srgbClr val="000000"/>
                </a:solidFill>
              </a:rPr>
              <a:t>2.2) Criterios de aceptación cumplidos.</a:t>
            </a:r>
            <a:endParaRPr>
              <a:solidFill>
                <a:srgbClr val="000000"/>
              </a:solidFill>
            </a:endParaRPr>
          </a:p>
          <a:p>
            <a:pPr indent="457200" lvl="0" marL="0" rtl="0" algn="l">
              <a:spcBef>
                <a:spcPts val="0"/>
              </a:spcBef>
              <a:spcAft>
                <a:spcPts val="0"/>
              </a:spcAft>
              <a:buNone/>
            </a:pPr>
            <a:r>
              <a:t/>
            </a:r>
            <a:endParaRPr>
              <a:solidFill>
                <a:srgbClr val="000000"/>
              </a:solidFill>
            </a:endParaRPr>
          </a:p>
          <a:p>
            <a:pPr indent="-314960" lvl="0" marL="457200" rtl="0" algn="l">
              <a:spcBef>
                <a:spcPts val="0"/>
              </a:spcBef>
              <a:spcAft>
                <a:spcPts val="0"/>
              </a:spcAft>
              <a:buClr>
                <a:srgbClr val="000000"/>
              </a:buClr>
              <a:buSzPct val="100000"/>
              <a:buAutoNum type="arabicParenR"/>
            </a:pPr>
            <a:r>
              <a:rPr lang="es">
                <a:solidFill>
                  <a:srgbClr val="000000"/>
                </a:solidFill>
              </a:rPr>
              <a:t>Resumen de lecciones aprendidas.</a:t>
            </a:r>
            <a:endParaRPr>
              <a:solidFill>
                <a:srgbClr val="000000"/>
              </a:solidFill>
            </a:endParaRPr>
          </a:p>
          <a:p>
            <a:pPr indent="0" lvl="0" marL="0" rtl="0" algn="l">
              <a:spcBef>
                <a:spcPts val="0"/>
              </a:spcBef>
              <a:spcAft>
                <a:spcPts val="0"/>
              </a:spcAft>
              <a:buNone/>
            </a:pPr>
            <a:r>
              <a:t/>
            </a:r>
            <a:endParaRPr>
              <a:solidFill>
                <a:srgbClr val="000000"/>
              </a:solidFill>
            </a:endParaRPr>
          </a:p>
          <a:p>
            <a:pPr indent="-314960" lvl="0" marL="457200" rtl="0" algn="l">
              <a:spcBef>
                <a:spcPts val="0"/>
              </a:spcBef>
              <a:spcAft>
                <a:spcPts val="0"/>
              </a:spcAft>
              <a:buClr>
                <a:srgbClr val="000000"/>
              </a:buClr>
              <a:buSzPct val="100000"/>
              <a:buAutoNum type="arabicParenR"/>
            </a:pPr>
            <a:r>
              <a:rPr lang="es">
                <a:solidFill>
                  <a:srgbClr val="000000"/>
                </a:solidFill>
              </a:rPr>
              <a:t>Conclusiones.</a:t>
            </a:r>
            <a:endParaRPr>
              <a:solidFill>
                <a:srgbClr val="000000"/>
              </a:solidFill>
            </a:endParaRPr>
          </a:p>
          <a:p>
            <a:pPr indent="0" lvl="0" marL="0" rtl="0" algn="l">
              <a:spcBef>
                <a:spcPts val="0"/>
              </a:spcBef>
              <a:spcAft>
                <a:spcPts val="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2"/>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Resumen de </a:t>
            </a:r>
            <a:endParaRPr/>
          </a:p>
          <a:p>
            <a:pPr indent="0" lvl="0" marL="0" rtl="0" algn="ctr">
              <a:spcBef>
                <a:spcPts val="0"/>
              </a:spcBef>
              <a:spcAft>
                <a:spcPts val="0"/>
              </a:spcAft>
              <a:buNone/>
            </a:pPr>
            <a:r>
              <a:rPr lang="es"/>
              <a:t>lecciones aprendidas</a:t>
            </a:r>
            <a:endParaRPr/>
          </a:p>
        </p:txBody>
      </p:sp>
      <p:pic>
        <p:nvPicPr>
          <p:cNvPr id="285" name="Google Shape;285;p32"/>
          <p:cNvPicPr preferRelativeResize="0"/>
          <p:nvPr/>
        </p:nvPicPr>
        <p:blipFill>
          <a:blip r:embed="rId3">
            <a:alphaModFix/>
          </a:blip>
          <a:stretch>
            <a:fillRect/>
          </a:stretch>
        </p:blipFill>
        <p:spPr>
          <a:xfrm>
            <a:off x="806250" y="1312200"/>
            <a:ext cx="3438525" cy="3653825"/>
          </a:xfrm>
          <a:prstGeom prst="rect">
            <a:avLst/>
          </a:prstGeom>
          <a:noFill/>
          <a:ln>
            <a:noFill/>
          </a:ln>
        </p:spPr>
      </p:pic>
      <p:pic>
        <p:nvPicPr>
          <p:cNvPr id="286" name="Google Shape;286;p32"/>
          <p:cNvPicPr preferRelativeResize="0"/>
          <p:nvPr/>
        </p:nvPicPr>
        <p:blipFill>
          <a:blip r:embed="rId4">
            <a:alphaModFix/>
          </a:blip>
          <a:stretch>
            <a:fillRect/>
          </a:stretch>
        </p:blipFill>
        <p:spPr>
          <a:xfrm>
            <a:off x="4773250" y="1312200"/>
            <a:ext cx="3238738" cy="3653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3"/>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Resumen de </a:t>
            </a:r>
            <a:endParaRPr/>
          </a:p>
          <a:p>
            <a:pPr indent="0" lvl="0" marL="0" rtl="0" algn="ctr">
              <a:spcBef>
                <a:spcPts val="0"/>
              </a:spcBef>
              <a:spcAft>
                <a:spcPts val="0"/>
              </a:spcAft>
              <a:buNone/>
            </a:pPr>
            <a:r>
              <a:rPr lang="es"/>
              <a:t>lecciones aprendidas</a:t>
            </a:r>
            <a:endParaRPr/>
          </a:p>
        </p:txBody>
      </p:sp>
      <p:pic>
        <p:nvPicPr>
          <p:cNvPr id="292" name="Google Shape;292;p33"/>
          <p:cNvPicPr preferRelativeResize="0"/>
          <p:nvPr/>
        </p:nvPicPr>
        <p:blipFill>
          <a:blip r:embed="rId3">
            <a:alphaModFix/>
          </a:blip>
          <a:stretch>
            <a:fillRect/>
          </a:stretch>
        </p:blipFill>
        <p:spPr>
          <a:xfrm>
            <a:off x="1107175" y="1319325"/>
            <a:ext cx="3371850" cy="3649525"/>
          </a:xfrm>
          <a:prstGeom prst="rect">
            <a:avLst/>
          </a:prstGeom>
          <a:noFill/>
          <a:ln>
            <a:noFill/>
          </a:ln>
        </p:spPr>
      </p:pic>
      <p:pic>
        <p:nvPicPr>
          <p:cNvPr id="293" name="Google Shape;293;p33"/>
          <p:cNvPicPr preferRelativeResize="0"/>
          <p:nvPr/>
        </p:nvPicPr>
        <p:blipFill>
          <a:blip r:embed="rId4">
            <a:alphaModFix/>
          </a:blip>
          <a:stretch>
            <a:fillRect/>
          </a:stretch>
        </p:blipFill>
        <p:spPr>
          <a:xfrm>
            <a:off x="4923675" y="1319325"/>
            <a:ext cx="3102871" cy="3649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4"/>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Conclusiones</a:t>
            </a:r>
            <a:endParaRPr/>
          </a:p>
        </p:txBody>
      </p:sp>
      <p:sp>
        <p:nvSpPr>
          <p:cNvPr id="299" name="Google Shape;299;p34"/>
          <p:cNvSpPr txBox="1"/>
          <p:nvPr/>
        </p:nvSpPr>
        <p:spPr>
          <a:xfrm>
            <a:off x="363750" y="1317150"/>
            <a:ext cx="84165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Calibri"/>
                <a:ea typeface="Calibri"/>
                <a:cs typeface="Calibri"/>
                <a:sym typeface="Calibri"/>
              </a:rPr>
              <a:t>Gracias a este trabajo hemos </a:t>
            </a:r>
            <a:r>
              <a:rPr b="1" lang="es" sz="1600">
                <a:latin typeface="Calibri"/>
                <a:ea typeface="Calibri"/>
                <a:cs typeface="Calibri"/>
                <a:sym typeface="Calibri"/>
              </a:rPr>
              <a:t>aprendido a planificar un proyecto</a:t>
            </a:r>
            <a:r>
              <a:rPr lang="es" sz="1600">
                <a:latin typeface="Calibri"/>
                <a:ea typeface="Calibri"/>
                <a:cs typeface="Calibri"/>
                <a:sym typeface="Calibri"/>
              </a:rPr>
              <a:t> desde cero. Siempre hemos estado </a:t>
            </a:r>
            <a:r>
              <a:rPr b="1" lang="es" sz="1600">
                <a:latin typeface="Calibri"/>
                <a:ea typeface="Calibri"/>
                <a:cs typeface="Calibri"/>
                <a:sym typeface="Calibri"/>
              </a:rPr>
              <a:t>acostumbrados a hacer código</a:t>
            </a:r>
            <a:r>
              <a:rPr lang="es" sz="1600">
                <a:latin typeface="Calibri"/>
                <a:ea typeface="Calibri"/>
                <a:cs typeface="Calibri"/>
                <a:sym typeface="Calibri"/>
              </a:rPr>
              <a:t> y ha sido una buena oportunidad para poder impartir una </a:t>
            </a:r>
            <a:r>
              <a:rPr b="1" lang="es" sz="1600">
                <a:latin typeface="Calibri"/>
                <a:ea typeface="Calibri"/>
                <a:cs typeface="Calibri"/>
                <a:sym typeface="Calibri"/>
              </a:rPr>
              <a:t>mejor organización entre el equipo</a:t>
            </a:r>
            <a:r>
              <a:rPr lang="es" sz="1600">
                <a:latin typeface="Calibri"/>
                <a:ea typeface="Calibri"/>
                <a:cs typeface="Calibri"/>
                <a:sym typeface="Calibri"/>
              </a:rPr>
              <a:t>.</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También nos ha servido mucho </a:t>
            </a:r>
            <a:r>
              <a:rPr b="1" lang="es" sz="1600">
                <a:latin typeface="Calibri"/>
                <a:ea typeface="Calibri"/>
                <a:cs typeface="Calibri"/>
                <a:sym typeface="Calibri"/>
              </a:rPr>
              <a:t>simular un caso real con un “patrocinador”</a:t>
            </a:r>
            <a:r>
              <a:rPr lang="es" sz="1600">
                <a:latin typeface="Calibri"/>
                <a:ea typeface="Calibri"/>
                <a:cs typeface="Calibri"/>
                <a:sym typeface="Calibri"/>
              </a:rPr>
              <a:t> para hacernos una idea de lo que nos podremos encontrar en un futuro laboral.</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Y en general hemos formado un </a:t>
            </a:r>
            <a:r>
              <a:rPr b="1" lang="es" sz="1600">
                <a:latin typeface="Calibri"/>
                <a:ea typeface="Calibri"/>
                <a:cs typeface="Calibri"/>
                <a:sym typeface="Calibri"/>
              </a:rPr>
              <a:t>gran equipo</a:t>
            </a:r>
            <a:r>
              <a:rPr lang="es" sz="1600">
                <a:latin typeface="Calibri"/>
                <a:ea typeface="Calibri"/>
                <a:cs typeface="Calibri"/>
                <a:sym typeface="Calibri"/>
              </a:rPr>
              <a:t>, hemos </a:t>
            </a:r>
            <a:r>
              <a:rPr b="1" lang="es" sz="1600">
                <a:latin typeface="Calibri"/>
                <a:ea typeface="Calibri"/>
                <a:cs typeface="Calibri"/>
                <a:sym typeface="Calibri"/>
              </a:rPr>
              <a:t>trabajado lo mejor</a:t>
            </a:r>
            <a:r>
              <a:rPr lang="es" sz="1600">
                <a:latin typeface="Calibri"/>
                <a:ea typeface="Calibri"/>
                <a:cs typeface="Calibri"/>
                <a:sym typeface="Calibri"/>
              </a:rPr>
              <a:t> que hemos podido, los </a:t>
            </a:r>
            <a:r>
              <a:rPr b="1" lang="es" sz="1600">
                <a:latin typeface="Calibri"/>
                <a:ea typeface="Calibri"/>
                <a:cs typeface="Calibri"/>
                <a:sym typeface="Calibri"/>
              </a:rPr>
              <a:t>problemas </a:t>
            </a:r>
            <a:r>
              <a:rPr lang="es" sz="1600">
                <a:latin typeface="Calibri"/>
                <a:ea typeface="Calibri"/>
                <a:cs typeface="Calibri"/>
                <a:sym typeface="Calibri"/>
              </a:rPr>
              <a:t>que han ido surgiendo </a:t>
            </a:r>
            <a:r>
              <a:rPr b="1" lang="es" sz="1600">
                <a:latin typeface="Calibri"/>
                <a:ea typeface="Calibri"/>
                <a:cs typeface="Calibri"/>
                <a:sym typeface="Calibri"/>
              </a:rPr>
              <a:t>se han ido solucionando</a:t>
            </a:r>
            <a:r>
              <a:rPr lang="es" sz="1600">
                <a:latin typeface="Calibri"/>
                <a:ea typeface="Calibri"/>
                <a:cs typeface="Calibri"/>
                <a:sym typeface="Calibri"/>
              </a:rPr>
              <a:t> todos poco a poco y estamos bastante </a:t>
            </a:r>
            <a:r>
              <a:rPr b="1" lang="es" sz="1600">
                <a:latin typeface="Calibri"/>
                <a:ea typeface="Calibri"/>
                <a:cs typeface="Calibri"/>
                <a:sym typeface="Calibri"/>
              </a:rPr>
              <a:t>satisfechos con la experiencia</a:t>
            </a:r>
            <a:r>
              <a:rPr lang="es" sz="1600">
                <a:latin typeface="Calibri"/>
                <a:ea typeface="Calibri"/>
                <a:cs typeface="Calibri"/>
                <a:sym typeface="Calibri"/>
              </a:rPr>
              <a:t> en este proyecto.</a:t>
            </a:r>
            <a:endParaRPr sz="16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5"/>
          <p:cNvSpPr txBox="1"/>
          <p:nvPr>
            <p:ph type="title"/>
          </p:nvPr>
        </p:nvSpPr>
        <p:spPr>
          <a:xfrm>
            <a:off x="207450" y="2094450"/>
            <a:ext cx="87291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4000"/>
              <a:t>MUCHAS GRACIAS</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144" name="Google Shape;144;p15"/>
          <p:cNvSpPr txBox="1"/>
          <p:nvPr/>
        </p:nvSpPr>
        <p:spPr>
          <a:xfrm>
            <a:off x="417425" y="1678250"/>
            <a:ext cx="41547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u="sng">
                <a:latin typeface="Calibri"/>
                <a:ea typeface="Calibri"/>
                <a:cs typeface="Calibri"/>
                <a:sym typeface="Calibri"/>
              </a:rPr>
              <a:t>Planteados</a:t>
            </a:r>
            <a:endParaRPr sz="1600" u="sng">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Desarrollo de la aplicación web indicada.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Facilitar la gestión y planificación de las clases de la academia.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Aumentar el número de clientes de la academia.</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Ofrecer una manera fácil y rápida de reservar clases sin la necesidad de realizar llamadas telefónicas.</a:t>
            </a:r>
            <a:endParaRPr sz="1600">
              <a:latin typeface="Calibri"/>
              <a:ea typeface="Calibri"/>
              <a:cs typeface="Calibri"/>
              <a:sym typeface="Calibri"/>
            </a:endParaRPr>
          </a:p>
        </p:txBody>
      </p:sp>
      <p:sp>
        <p:nvSpPr>
          <p:cNvPr id="145" name="Google Shape;145;p15"/>
          <p:cNvSpPr txBox="1"/>
          <p:nvPr/>
        </p:nvSpPr>
        <p:spPr>
          <a:xfrm>
            <a:off x="316425" y="1123575"/>
            <a:ext cx="39336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Objetivos planteados y alcanzados</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46" name="Google Shape;146;p15"/>
          <p:cNvSpPr txBox="1"/>
          <p:nvPr/>
        </p:nvSpPr>
        <p:spPr>
          <a:xfrm>
            <a:off x="4572125" y="1678250"/>
            <a:ext cx="3990000" cy="27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600" u="sng">
                <a:latin typeface="Calibri"/>
                <a:ea typeface="Calibri"/>
                <a:cs typeface="Calibri"/>
                <a:sym typeface="Calibri"/>
              </a:rPr>
              <a:t>Alcanzados</a:t>
            </a:r>
            <a:endParaRPr sz="1600" u="sng">
              <a:latin typeface="Calibri"/>
              <a:ea typeface="Calibri"/>
              <a:cs typeface="Calibri"/>
              <a:sym typeface="Calibri"/>
            </a:endParaRPr>
          </a:p>
          <a:p>
            <a:pPr indent="-330200" lvl="0" marL="457200" rtl="0" algn="l">
              <a:spcBef>
                <a:spcPts val="0"/>
              </a:spcBef>
              <a:spcAft>
                <a:spcPts val="0"/>
              </a:spcAft>
              <a:buClr>
                <a:srgbClr val="6AA84F"/>
              </a:buClr>
              <a:buSzPts val="1600"/>
              <a:buFont typeface="Calibri"/>
              <a:buChar char="-"/>
            </a:pPr>
            <a:r>
              <a:rPr lang="es" sz="1600">
                <a:solidFill>
                  <a:srgbClr val="6AA84F"/>
                </a:solidFill>
                <a:latin typeface="Calibri"/>
                <a:ea typeface="Calibri"/>
                <a:cs typeface="Calibri"/>
                <a:sym typeface="Calibri"/>
              </a:rPr>
              <a:t>Página web completamente desarrollada al gusto del cliente</a:t>
            </a:r>
            <a:endParaRPr sz="1600">
              <a:solidFill>
                <a:srgbClr val="6AA84F"/>
              </a:solidFill>
              <a:latin typeface="Calibri"/>
              <a:ea typeface="Calibri"/>
              <a:cs typeface="Calibri"/>
              <a:sym typeface="Calibri"/>
            </a:endParaRPr>
          </a:p>
          <a:p>
            <a:pPr indent="-330200" lvl="0" marL="457200" rtl="0" algn="l">
              <a:spcBef>
                <a:spcPts val="0"/>
              </a:spcBef>
              <a:spcAft>
                <a:spcPts val="0"/>
              </a:spcAft>
              <a:buClr>
                <a:srgbClr val="6AA84F"/>
              </a:buClr>
              <a:buSzPts val="1600"/>
              <a:buFont typeface="Calibri"/>
              <a:buChar char="-"/>
            </a:pPr>
            <a:r>
              <a:rPr lang="es" sz="1600">
                <a:solidFill>
                  <a:srgbClr val="6AA84F"/>
                </a:solidFill>
                <a:latin typeface="Calibri"/>
                <a:ea typeface="Calibri"/>
                <a:cs typeface="Calibri"/>
                <a:sym typeface="Calibri"/>
              </a:rPr>
              <a:t>Sistema creado que facilita la gestión de los cursos</a:t>
            </a:r>
            <a:endParaRPr sz="1600">
              <a:solidFill>
                <a:srgbClr val="6AA84F"/>
              </a:solidFill>
              <a:latin typeface="Calibri"/>
              <a:ea typeface="Calibri"/>
              <a:cs typeface="Calibri"/>
              <a:sym typeface="Calibri"/>
            </a:endParaRPr>
          </a:p>
          <a:p>
            <a:pPr indent="-330200" lvl="0" marL="457200" rtl="0" algn="l">
              <a:spcBef>
                <a:spcPts val="0"/>
              </a:spcBef>
              <a:spcAft>
                <a:spcPts val="0"/>
              </a:spcAft>
              <a:buClr>
                <a:srgbClr val="6AA84F"/>
              </a:buClr>
              <a:buSzPts val="1600"/>
              <a:buFont typeface="Calibri"/>
              <a:buChar char="-"/>
            </a:pPr>
            <a:r>
              <a:rPr lang="es" sz="1600">
                <a:solidFill>
                  <a:srgbClr val="6AA84F"/>
                </a:solidFill>
                <a:latin typeface="Calibri"/>
                <a:ea typeface="Calibri"/>
                <a:cs typeface="Calibri"/>
                <a:sym typeface="Calibri"/>
              </a:rPr>
              <a:t>Gracias al sistema, la academia podrá atraer a más clientes</a:t>
            </a:r>
            <a:endParaRPr sz="1600">
              <a:solidFill>
                <a:srgbClr val="6AA84F"/>
              </a:solidFill>
              <a:latin typeface="Calibri"/>
              <a:ea typeface="Calibri"/>
              <a:cs typeface="Calibri"/>
              <a:sym typeface="Calibri"/>
            </a:endParaRPr>
          </a:p>
          <a:p>
            <a:pPr indent="-330200" lvl="0" marL="457200" rtl="0" algn="l">
              <a:spcBef>
                <a:spcPts val="0"/>
              </a:spcBef>
              <a:spcAft>
                <a:spcPts val="0"/>
              </a:spcAft>
              <a:buClr>
                <a:srgbClr val="6AA84F"/>
              </a:buClr>
              <a:buSzPts val="1600"/>
              <a:buFont typeface="Calibri"/>
              <a:buChar char="-"/>
            </a:pPr>
            <a:r>
              <a:rPr lang="es" sz="1600">
                <a:solidFill>
                  <a:srgbClr val="6AA84F"/>
                </a:solidFill>
                <a:latin typeface="Calibri"/>
                <a:ea typeface="Calibri"/>
                <a:cs typeface="Calibri"/>
                <a:sym typeface="Calibri"/>
              </a:rPr>
              <a:t>En tan solo 3 pasos se puede realizar la reserva de un curso mediante la página web</a:t>
            </a:r>
            <a:endParaRPr sz="1300" u="sng">
              <a:solidFill>
                <a:srgbClr val="6AA84F"/>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25717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Análisis del proyecto</a:t>
            </a:r>
            <a:endParaRPr/>
          </a:p>
        </p:txBody>
      </p:sp>
      <p:sp>
        <p:nvSpPr>
          <p:cNvPr id="152" name="Google Shape;152;p16"/>
          <p:cNvSpPr txBox="1"/>
          <p:nvPr/>
        </p:nvSpPr>
        <p:spPr>
          <a:xfrm>
            <a:off x="341225" y="1068650"/>
            <a:ext cx="43659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u="sng">
                <a:latin typeface="Calibri"/>
                <a:ea typeface="Calibri"/>
                <a:cs typeface="Calibri"/>
                <a:sym typeface="Calibri"/>
              </a:rPr>
              <a:t>Planificados</a:t>
            </a:r>
            <a:endParaRPr sz="1600" u="sng">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Cambio en los requisitos.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Plataforma de entrega no disponible.</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Descubrimiento de fallo crítico en el producto.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Pérdida de personal por enfermedad u otros motivos.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Fallo del equipamiento de trabajo.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Los informes del equipo de trabajo indican un bajo rendimiento.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Incompatibilidades al actualizar la tecnología utilizada para desarrollar el proyecto.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Aumento de los precios de los recursos usados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Pandemia mundial</a:t>
            </a:r>
            <a:endParaRPr sz="1600">
              <a:latin typeface="Calibri"/>
              <a:ea typeface="Calibri"/>
              <a:cs typeface="Calibri"/>
              <a:sym typeface="Calibri"/>
            </a:endParaRPr>
          </a:p>
        </p:txBody>
      </p:sp>
      <p:sp>
        <p:nvSpPr>
          <p:cNvPr id="153" name="Google Shape;153;p16"/>
          <p:cNvSpPr txBox="1"/>
          <p:nvPr/>
        </p:nvSpPr>
        <p:spPr>
          <a:xfrm>
            <a:off x="316425" y="742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Riesgos planificados y acontecidos</a:t>
            </a:r>
            <a:endParaRPr sz="1800">
              <a:latin typeface="Calibri"/>
              <a:ea typeface="Calibri"/>
              <a:cs typeface="Calibri"/>
              <a:sym typeface="Calibri"/>
            </a:endParaRPr>
          </a:p>
        </p:txBody>
      </p:sp>
      <p:sp>
        <p:nvSpPr>
          <p:cNvPr id="154" name="Google Shape;154;p16"/>
          <p:cNvSpPr txBox="1"/>
          <p:nvPr/>
        </p:nvSpPr>
        <p:spPr>
          <a:xfrm>
            <a:off x="4707125" y="1190600"/>
            <a:ext cx="41037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u="sng">
                <a:latin typeface="Calibri"/>
                <a:ea typeface="Calibri"/>
                <a:cs typeface="Calibri"/>
                <a:sym typeface="Calibri"/>
              </a:rPr>
              <a:t>Acontecidos</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Descubrimiento de fallo crítico en el producto.</a:t>
            </a:r>
            <a:endParaRPr sz="1600">
              <a:latin typeface="Calibri"/>
              <a:ea typeface="Calibri"/>
              <a:cs typeface="Calibri"/>
              <a:sym typeface="Calibri"/>
            </a:endParaRPr>
          </a:p>
          <a:p>
            <a:pPr indent="457200" lvl="0" marL="0" rtl="0" algn="l">
              <a:spcBef>
                <a:spcPts val="0"/>
              </a:spcBef>
              <a:spcAft>
                <a:spcPts val="0"/>
              </a:spcAft>
              <a:buNone/>
            </a:pPr>
            <a:r>
              <a:rPr lang="es" sz="1600">
                <a:latin typeface="Calibri"/>
                <a:ea typeface="Calibri"/>
                <a:cs typeface="Calibri"/>
                <a:sym typeface="Calibri"/>
              </a:rPr>
              <a:t>	Han surgido problemas con la base de datos que tuvieron que ser tratados con el director del proyecto para tomar una decisión sobre cómo arreglarlos.</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Pérdida de personal por enfermedad u otros motivos.</a:t>
            </a:r>
            <a:endParaRPr sz="1600">
              <a:latin typeface="Calibri"/>
              <a:ea typeface="Calibri"/>
              <a:cs typeface="Calibri"/>
              <a:sym typeface="Calibri"/>
            </a:endParaRPr>
          </a:p>
          <a:p>
            <a:pPr indent="0" lvl="0" marL="457200" rtl="0" algn="l">
              <a:spcBef>
                <a:spcPts val="0"/>
              </a:spcBef>
              <a:spcAft>
                <a:spcPts val="0"/>
              </a:spcAft>
              <a:buNone/>
            </a:pPr>
            <a:r>
              <a:rPr lang="es" sz="1600">
                <a:latin typeface="Calibri"/>
                <a:ea typeface="Calibri"/>
                <a:cs typeface="Calibri"/>
                <a:sym typeface="Calibri"/>
              </a:rPr>
              <a:t>	Durante el primer sprint hubo algunos miembros del equipo que no pudieron desempeñar su trabajo, y la carga aumentó para el resto del equipo.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160" name="Google Shape;160;p17"/>
          <p:cNvSpPr txBox="1"/>
          <p:nvPr/>
        </p:nvSpPr>
        <p:spPr>
          <a:xfrm>
            <a:off x="417425" y="1678250"/>
            <a:ext cx="8416500" cy="24012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Calibri"/>
              <a:buChar char="-"/>
            </a:pPr>
            <a:r>
              <a:rPr lang="es" sz="1600">
                <a:latin typeface="Calibri"/>
                <a:ea typeface="Calibri"/>
                <a:cs typeface="Calibri"/>
                <a:sym typeface="Calibri"/>
              </a:rPr>
              <a:t>El arranque de la plantilla presenta problemas por incompatibilidad de versiones en los paquetes requeridos.</a:t>
            </a:r>
            <a:endParaRPr sz="1600">
              <a:latin typeface="Calibri"/>
              <a:ea typeface="Calibri"/>
              <a:cs typeface="Calibri"/>
              <a:sym typeface="Calibri"/>
            </a:endParaRPr>
          </a:p>
          <a:p>
            <a:pPr indent="0" lvl="0" marL="914400" rtl="0" algn="l">
              <a:spcBef>
                <a:spcPts val="0"/>
              </a:spcBef>
              <a:spcAft>
                <a:spcPts val="0"/>
              </a:spcAft>
              <a:buNone/>
            </a:pPr>
            <a:r>
              <a:rPr lang="es" sz="1600">
                <a:latin typeface="Calibri"/>
                <a:ea typeface="Calibri"/>
                <a:cs typeface="Calibri"/>
                <a:sym typeface="Calibri"/>
              </a:rPr>
              <a:t>Se probaron distintas versiones hasta que se consiguió arrancar la plantilla.</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Fallo en las migraciones de los modelos al realizar cambios en el modelo order.</a:t>
            </a:r>
            <a:endParaRPr sz="1600">
              <a:latin typeface="Calibri"/>
              <a:ea typeface="Calibri"/>
              <a:cs typeface="Calibri"/>
              <a:sym typeface="Calibri"/>
            </a:endParaRPr>
          </a:p>
          <a:p>
            <a:pPr indent="0" lvl="0" marL="914400" rtl="0" algn="l">
              <a:spcBef>
                <a:spcPts val="0"/>
              </a:spcBef>
              <a:spcAft>
                <a:spcPts val="0"/>
              </a:spcAft>
              <a:buNone/>
            </a:pPr>
            <a:r>
              <a:rPr lang="es" sz="1600">
                <a:latin typeface="Calibri"/>
                <a:ea typeface="Calibri"/>
                <a:cs typeface="Calibri"/>
                <a:sym typeface="Calibri"/>
              </a:rPr>
              <a:t>Volver a migrar la BBDD. Se dieron pautas al equipo de desarrollo para evitar que esto volviera a suceder en el futuro.</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Fallo en la versión de Django provocaba error con la api de paypal.</a:t>
            </a:r>
            <a:endParaRPr sz="1600">
              <a:latin typeface="Calibri"/>
              <a:ea typeface="Calibri"/>
              <a:cs typeface="Calibri"/>
              <a:sym typeface="Calibri"/>
            </a:endParaRPr>
          </a:p>
          <a:p>
            <a:pPr indent="0" lvl="0" marL="457200" rtl="0" algn="l">
              <a:spcBef>
                <a:spcPts val="0"/>
              </a:spcBef>
              <a:spcAft>
                <a:spcPts val="0"/>
              </a:spcAft>
              <a:buNone/>
            </a:pPr>
            <a:r>
              <a:rPr lang="es" sz="1600">
                <a:latin typeface="Calibri"/>
                <a:ea typeface="Calibri"/>
                <a:cs typeface="Calibri"/>
                <a:sym typeface="Calibri"/>
              </a:rPr>
              <a:t>	Se actualizó la versión de Django y se comprobó que todo funcionase correctamente.</a:t>
            </a:r>
            <a:endParaRPr sz="1600">
              <a:latin typeface="Calibri"/>
              <a:ea typeface="Calibri"/>
              <a:cs typeface="Calibri"/>
              <a:sym typeface="Calibri"/>
            </a:endParaRPr>
          </a:p>
        </p:txBody>
      </p:sp>
      <p:sp>
        <p:nvSpPr>
          <p:cNvPr id="161" name="Google Shape;161;p17"/>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Resumen de incidencias importantes</a:t>
            </a:r>
            <a:endParaRPr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167" name="Google Shape;167;p18"/>
          <p:cNvSpPr txBox="1"/>
          <p:nvPr/>
        </p:nvSpPr>
        <p:spPr>
          <a:xfrm>
            <a:off x="1623850" y="1740400"/>
            <a:ext cx="559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u="sng">
                <a:latin typeface="Calibri"/>
                <a:ea typeface="Calibri"/>
                <a:cs typeface="Calibri"/>
                <a:sym typeface="Calibri"/>
              </a:rPr>
              <a:t>Lista de criterios de éxito del proyecto</a:t>
            </a:r>
            <a:endParaRPr sz="1600" u="sng">
              <a:latin typeface="Calibri"/>
              <a:ea typeface="Calibri"/>
              <a:cs typeface="Calibri"/>
              <a:sym typeface="Calibri"/>
            </a:endParaRPr>
          </a:p>
          <a:p>
            <a:pPr indent="0" lvl="0" marL="0" rtl="0" algn="l">
              <a:spcBef>
                <a:spcPts val="0"/>
              </a:spcBef>
              <a:spcAft>
                <a:spcPts val="0"/>
              </a:spcAft>
              <a:buNone/>
            </a:pPr>
            <a:r>
              <a:t/>
            </a:r>
            <a:endParaRPr sz="1600" u="sng">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Producto entregado y aceptado.					</a:t>
            </a:r>
            <a:r>
              <a:rPr lang="es" sz="1600">
                <a:solidFill>
                  <a:srgbClr val="6AA84F"/>
                </a:solidFill>
                <a:latin typeface="Calibri"/>
                <a:ea typeface="Calibri"/>
                <a:cs typeface="Calibri"/>
                <a:sym typeface="Calibri"/>
              </a:rPr>
              <a:t>✔</a:t>
            </a:r>
            <a:endParaRPr sz="1600">
              <a:solidFill>
                <a:srgbClr val="6AA84F"/>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Documentación entregada.						</a:t>
            </a:r>
            <a:r>
              <a:rPr lang="es" sz="1600">
                <a:solidFill>
                  <a:srgbClr val="6AA84F"/>
                </a:solidFill>
                <a:latin typeface="Calibri"/>
                <a:ea typeface="Calibri"/>
                <a:cs typeface="Calibri"/>
                <a:sym typeface="Calibri"/>
              </a:rPr>
              <a:t>✔</a:t>
            </a:r>
            <a:endParaRPr sz="1600">
              <a:solidFill>
                <a:srgbClr val="6AA84F"/>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Formación realizada.							</a:t>
            </a:r>
            <a:r>
              <a:rPr lang="es" sz="1600">
                <a:solidFill>
                  <a:srgbClr val="6AA84F"/>
                </a:solidFill>
                <a:latin typeface="Calibri"/>
                <a:ea typeface="Calibri"/>
                <a:cs typeface="Calibri"/>
                <a:sym typeface="Calibri"/>
              </a:rPr>
              <a:t>✔</a:t>
            </a:r>
            <a:endParaRPr sz="1600">
              <a:solidFill>
                <a:srgbClr val="6AA84F"/>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Estudio de satisfacción de los usuarios positivo.		</a:t>
            </a:r>
            <a:r>
              <a:rPr lang="es" sz="1600">
                <a:solidFill>
                  <a:srgbClr val="6AA84F"/>
                </a:solidFill>
                <a:latin typeface="Calibri"/>
                <a:ea typeface="Calibri"/>
                <a:cs typeface="Calibri"/>
                <a:sym typeface="Calibri"/>
              </a:rPr>
              <a:t>✔</a:t>
            </a:r>
            <a:endParaRPr sz="1600">
              <a:solidFill>
                <a:srgbClr val="6AA84F"/>
              </a:solidFill>
              <a:latin typeface="Calibri"/>
              <a:ea typeface="Calibri"/>
              <a:cs typeface="Calibri"/>
              <a:sym typeface="Calibri"/>
            </a:endParaRPr>
          </a:p>
          <a:p>
            <a:pPr indent="-330200" lvl="0" marL="457200" rtl="0" algn="l">
              <a:spcBef>
                <a:spcPts val="0"/>
              </a:spcBef>
              <a:spcAft>
                <a:spcPts val="0"/>
              </a:spcAft>
              <a:buSzPts val="1600"/>
              <a:buFont typeface="Calibri"/>
              <a:buChar char="-"/>
            </a:pPr>
            <a:r>
              <a:rPr lang="es" sz="1600">
                <a:latin typeface="Calibri"/>
                <a:ea typeface="Calibri"/>
                <a:cs typeface="Calibri"/>
                <a:sym typeface="Calibri"/>
              </a:rPr>
              <a:t>Cliente satisfecho.							</a:t>
            </a:r>
            <a:r>
              <a:rPr lang="es" sz="1600">
                <a:solidFill>
                  <a:srgbClr val="6AA84F"/>
                </a:solidFill>
                <a:latin typeface="Calibri"/>
                <a:ea typeface="Calibri"/>
                <a:cs typeface="Calibri"/>
                <a:sym typeface="Calibri"/>
              </a:rPr>
              <a:t>✔</a:t>
            </a:r>
            <a:endParaRPr sz="1600">
              <a:solidFill>
                <a:srgbClr val="6AA84F"/>
              </a:solidFill>
              <a:latin typeface="Calibri"/>
              <a:ea typeface="Calibri"/>
              <a:cs typeface="Calibri"/>
              <a:sym typeface="Calibri"/>
            </a:endParaRPr>
          </a:p>
        </p:txBody>
      </p:sp>
      <p:sp>
        <p:nvSpPr>
          <p:cNvPr id="168" name="Google Shape;168;p18"/>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Criterios de éxito alcanzados</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9"/>
          <p:cNvSpPr txBox="1"/>
          <p:nvPr>
            <p:ph type="ctrTitle"/>
          </p:nvPr>
        </p:nvSpPr>
        <p:spPr>
          <a:xfrm>
            <a:off x="1858703" y="1099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174" name="Google Shape;174;p19"/>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Aceptación de resultados por el cliente</a:t>
            </a:r>
            <a:endParaRPr sz="1800">
              <a:latin typeface="Calibri"/>
              <a:ea typeface="Calibri"/>
              <a:cs typeface="Calibri"/>
              <a:sym typeface="Calibri"/>
            </a:endParaRPr>
          </a:p>
        </p:txBody>
      </p:sp>
      <p:pic>
        <p:nvPicPr>
          <p:cNvPr id="175" name="Google Shape;175;p19"/>
          <p:cNvPicPr preferRelativeResize="0"/>
          <p:nvPr/>
        </p:nvPicPr>
        <p:blipFill>
          <a:blip r:embed="rId3">
            <a:alphaModFix/>
          </a:blip>
          <a:stretch>
            <a:fillRect/>
          </a:stretch>
        </p:blipFill>
        <p:spPr>
          <a:xfrm>
            <a:off x="3245325" y="1476650"/>
            <a:ext cx="5630500" cy="3381624"/>
          </a:xfrm>
          <a:prstGeom prst="rect">
            <a:avLst/>
          </a:prstGeom>
          <a:noFill/>
          <a:ln>
            <a:noFill/>
          </a:ln>
        </p:spPr>
      </p:pic>
      <p:sp>
        <p:nvSpPr>
          <p:cNvPr id="176" name="Google Shape;176;p19"/>
          <p:cNvSpPr txBox="1"/>
          <p:nvPr/>
        </p:nvSpPr>
        <p:spPr>
          <a:xfrm>
            <a:off x="417425" y="1678250"/>
            <a:ext cx="27489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Calibri"/>
                <a:ea typeface="Calibri"/>
                <a:cs typeface="Calibri"/>
                <a:sym typeface="Calibri"/>
              </a:rPr>
              <a:t>El requisito 15 fue corregido tras la reunión con el </a:t>
            </a:r>
            <a:r>
              <a:rPr lang="es" sz="1600">
                <a:latin typeface="Calibri"/>
                <a:ea typeface="Calibri"/>
                <a:cs typeface="Calibri"/>
                <a:sym typeface="Calibri"/>
              </a:rPr>
              <a:t>patrocinador</a:t>
            </a:r>
            <a:r>
              <a:rPr lang="es" sz="1600">
                <a:latin typeface="Calibri"/>
                <a:ea typeface="Calibri"/>
                <a:cs typeface="Calibri"/>
                <a:sym typeface="Calibri"/>
              </a:rPr>
              <a:t>.</a:t>
            </a:r>
            <a:endParaRPr sz="16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ctrTitle"/>
          </p:nvPr>
        </p:nvSpPr>
        <p:spPr>
          <a:xfrm>
            <a:off x="196300" y="109900"/>
            <a:ext cx="8736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Análisis del proyecto</a:t>
            </a:r>
            <a:endParaRPr/>
          </a:p>
        </p:txBody>
      </p:sp>
      <p:sp>
        <p:nvSpPr>
          <p:cNvPr id="182" name="Google Shape;182;p20"/>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Aceptación de resultados por el cliente</a:t>
            </a:r>
            <a:endParaRPr sz="1800">
              <a:latin typeface="Calibri"/>
              <a:ea typeface="Calibri"/>
              <a:cs typeface="Calibri"/>
              <a:sym typeface="Calibri"/>
            </a:endParaRPr>
          </a:p>
        </p:txBody>
      </p:sp>
      <p:pic>
        <p:nvPicPr>
          <p:cNvPr id="183" name="Google Shape;183;p20"/>
          <p:cNvPicPr preferRelativeResize="0"/>
          <p:nvPr/>
        </p:nvPicPr>
        <p:blipFill>
          <a:blip r:embed="rId3">
            <a:alphaModFix/>
          </a:blip>
          <a:stretch>
            <a:fillRect/>
          </a:stretch>
        </p:blipFill>
        <p:spPr>
          <a:xfrm>
            <a:off x="3216525" y="1481800"/>
            <a:ext cx="5649874" cy="3371174"/>
          </a:xfrm>
          <a:prstGeom prst="rect">
            <a:avLst/>
          </a:prstGeom>
          <a:noFill/>
          <a:ln>
            <a:noFill/>
          </a:ln>
        </p:spPr>
      </p:pic>
      <p:sp>
        <p:nvSpPr>
          <p:cNvPr id="184" name="Google Shape;184;p20"/>
          <p:cNvSpPr txBox="1"/>
          <p:nvPr/>
        </p:nvSpPr>
        <p:spPr>
          <a:xfrm>
            <a:off x="417425" y="1678250"/>
            <a:ext cx="27489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latin typeface="Calibri"/>
                <a:ea typeface="Calibri"/>
                <a:cs typeface="Calibri"/>
                <a:sym typeface="Calibri"/>
              </a:rPr>
              <a:t>El producto final se entregará como un contenedor con el contenido indicado.</a:t>
            </a:r>
            <a:endParaRPr sz="1600">
              <a:latin typeface="Calibri"/>
              <a:ea typeface="Calibri"/>
              <a:cs typeface="Calibri"/>
              <a:sym typeface="Calibri"/>
            </a:endParaRPr>
          </a:p>
          <a:p>
            <a:pPr indent="0" lvl="0" marL="0" rtl="0" algn="l">
              <a:spcBef>
                <a:spcPts val="0"/>
              </a:spcBef>
              <a:spcAft>
                <a:spcPts val="0"/>
              </a:spcAft>
              <a:buNone/>
            </a:pPr>
            <a:r>
              <a:t/>
            </a:r>
            <a:endParaRPr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Se añadió la funcionalidad faltante tras la </a:t>
            </a:r>
            <a:r>
              <a:rPr lang="es" sz="1600">
                <a:latin typeface="Calibri"/>
                <a:ea typeface="Calibri"/>
                <a:cs typeface="Calibri"/>
                <a:sym typeface="Calibri"/>
              </a:rPr>
              <a:t>reunión</a:t>
            </a:r>
            <a:r>
              <a:rPr lang="es" sz="1600">
                <a:latin typeface="Calibri"/>
                <a:ea typeface="Calibri"/>
                <a:cs typeface="Calibri"/>
                <a:sym typeface="Calibri"/>
              </a:rPr>
              <a:t> con el patrocinador.</a:t>
            </a:r>
            <a:endParaRPr sz="16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nvSpPr>
        <p:spPr>
          <a:xfrm>
            <a:off x="417425" y="1678250"/>
            <a:ext cx="8416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Django</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Ha proporcionado una solución completa con características como autenticación y protección contra vulnerabilidades comunes. Ha resultado útil para proyectos como tiendas en línea, por lo que se </a:t>
            </a:r>
            <a:r>
              <a:rPr lang="es" sz="1600">
                <a:latin typeface="Calibri"/>
                <a:ea typeface="Calibri"/>
                <a:cs typeface="Calibri"/>
                <a:sym typeface="Calibri"/>
              </a:rPr>
              <a:t>adaptaba</a:t>
            </a:r>
            <a:r>
              <a:rPr lang="es" sz="1600">
                <a:latin typeface="Calibri"/>
                <a:ea typeface="Calibri"/>
                <a:cs typeface="Calibri"/>
                <a:sym typeface="Calibri"/>
              </a:rPr>
              <a:t> a nuestra situación. Al inicio costó un poco adaptarnos al framework, pero una vez lo controlamos bien, nos resultó muy sencillo.</a:t>
            </a:r>
            <a:endParaRPr sz="1600">
              <a:latin typeface="Calibri"/>
              <a:ea typeface="Calibri"/>
              <a:cs typeface="Calibri"/>
              <a:sym typeface="Calibri"/>
            </a:endParaRPr>
          </a:p>
        </p:txBody>
      </p:sp>
      <p:sp>
        <p:nvSpPr>
          <p:cNvPr id="190" name="Google Shape;190;p21"/>
          <p:cNvSpPr txBox="1"/>
          <p:nvPr/>
        </p:nvSpPr>
        <p:spPr>
          <a:xfrm>
            <a:off x="316425" y="1123575"/>
            <a:ext cx="393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lt1"/>
                </a:solidFill>
                <a:latin typeface="Calibri"/>
                <a:ea typeface="Calibri"/>
                <a:cs typeface="Calibri"/>
                <a:sym typeface="Calibri"/>
              </a:rPr>
              <a:t>Valoración de la tecnología utilizada</a:t>
            </a:r>
            <a:endParaRPr sz="1800">
              <a:latin typeface="Calibri"/>
              <a:ea typeface="Calibri"/>
              <a:cs typeface="Calibri"/>
              <a:sym typeface="Calibri"/>
            </a:endParaRPr>
          </a:p>
        </p:txBody>
      </p:sp>
      <p:sp>
        <p:nvSpPr>
          <p:cNvPr id="191" name="Google Shape;191;p21"/>
          <p:cNvSpPr txBox="1"/>
          <p:nvPr>
            <p:ph idx="4294967295" type="ctrTitle"/>
          </p:nvPr>
        </p:nvSpPr>
        <p:spPr>
          <a:xfrm>
            <a:off x="196300" y="414700"/>
            <a:ext cx="8736300" cy="144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3800"/>
              <a:t>Análisis del proyecto</a:t>
            </a:r>
            <a:endParaRPr sz="3800"/>
          </a:p>
        </p:txBody>
      </p:sp>
      <p:sp>
        <p:nvSpPr>
          <p:cNvPr id="192" name="Google Shape;192;p21"/>
          <p:cNvSpPr txBox="1"/>
          <p:nvPr/>
        </p:nvSpPr>
        <p:spPr>
          <a:xfrm>
            <a:off x="417425" y="3235025"/>
            <a:ext cx="8416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600">
                <a:latin typeface="Calibri"/>
                <a:ea typeface="Calibri"/>
                <a:cs typeface="Calibri"/>
                <a:sym typeface="Calibri"/>
              </a:rPr>
              <a:t>MS Projects</a:t>
            </a:r>
            <a:endParaRPr b="1" sz="1600">
              <a:latin typeface="Calibri"/>
              <a:ea typeface="Calibri"/>
              <a:cs typeface="Calibri"/>
              <a:sym typeface="Calibri"/>
            </a:endParaRPr>
          </a:p>
          <a:p>
            <a:pPr indent="0" lvl="0" marL="0" rtl="0" algn="l">
              <a:spcBef>
                <a:spcPts val="0"/>
              </a:spcBef>
              <a:spcAft>
                <a:spcPts val="0"/>
              </a:spcAft>
              <a:buNone/>
            </a:pPr>
            <a:r>
              <a:rPr lang="es" sz="1600">
                <a:latin typeface="Calibri"/>
                <a:ea typeface="Calibri"/>
                <a:cs typeface="Calibri"/>
                <a:sym typeface="Calibri"/>
              </a:rPr>
              <a:t>MS Projects ha sido útil para poder realizar planificación detallada. Su capacidad para crear gráficos de Gantt y gestionar tareas nos ha facilitado el seguimiento de los avances. Presenta una desventaja crucial en nuestra opinión que es la imposibilidad de trabajar simultáneamente con otros miembros del equipo.</a:t>
            </a:r>
            <a:endParaRPr sz="1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