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Dosis Light"/>
      <p:regular r:id="rId17"/>
      <p:bold r:id="rId18"/>
    </p:embeddedFont>
    <p:embeddedFont>
      <p:font typeface="Dosis"/>
      <p:regular r:id="rId19"/>
      <p:bold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Titillium Web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BB5FD3-6890-437F-A392-E8F819E21DF5}">
  <a:tblStyle styleId="{4DBB5FD3-6890-437F-A392-E8F819E21D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bold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TitilliumWebLight-bold.fntdata"/><Relationship Id="rId27" Type="http://schemas.openxmlformats.org/officeDocument/2006/relationships/font" Target="fonts/TitilliumWeb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TitilliumWeb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TitilliumWeb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DosisLight-regular.fntdata"/><Relationship Id="rId16" Type="http://schemas.openxmlformats.org/officeDocument/2006/relationships/slide" Target="slides/slide10.xml"/><Relationship Id="rId19" Type="http://schemas.openxmlformats.org/officeDocument/2006/relationships/font" Target="fonts/Dosis-regular.fntdata"/><Relationship Id="rId18" Type="http://schemas.openxmlformats.org/officeDocument/2006/relationships/font" Target="fonts/Dosi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0" name="Shape 4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Shape 41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2" name="Shape 4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5" name="Shape 4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6" name="Shape 41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7" name="Shape 4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0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Shape 411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2" name="Shape 4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8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Shape 41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Shape 4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2" name="Shape 4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3" name="Shape 41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4" name="Shape 4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9" name="Shape 4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0" name="Shape 41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1" name="Shape 4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0" name="Shape 4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1" name="Shape 41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2" name="Shape 4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9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Shape 41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1" name="Shape 4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7" name="Shape 4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8" name="Shape 41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9" name="Shape 4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8" name="Shape 4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9" name="Shape 41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0" name="Shape 4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003B55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279" name="Shape 27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280" name="Shape 280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Shape 36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361" name="Shape 361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Shape 48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481" name="Shape 481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691" name="Shape 691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6" name="Shape 796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797" name="Shape 79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798" name="Shape 798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Shape 878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879" name="Shape 879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Shape 998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999" name="Shape 999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Shape 1208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209" name="Shape 1209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solidFill>
          <a:srgbClr val="0B87A1"/>
        </a:solidFill>
      </p:bgPr>
    </p:bg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Shape 1313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14" name="Shape 131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315" name="Shape 1315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316" name="Shape 1316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6" name="Shape 139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397" name="Shape 1397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6" name="Shape 1516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517" name="Shape 1517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5" name="Shape 1625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6" name="Shape 1726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727" name="Shape 1727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30" name="Shape 183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Shape 183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3" name="Shape 1833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1834" name="Shape 183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35" name="Shape 1835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0" name="Shape 1840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1" name="Shape 1841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2" name="Shape 1842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3" name="Shape 1843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4" name="Shape 1844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5" name="Shape 1845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6" name="Shape 1846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2" name="Shape 1892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893" name="Shape 1893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3" name="Shape 1903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4" name="Shape 1904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5" name="Shape 195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56" name="Shape 1956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6" name="Shape 1966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7" name="Shape 1967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7" name="Shape 205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58" name="Shape 2058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8" name="Shape 2068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9" name="Shape 2069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08" name="Shape 210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Shape 211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1" name="Shape 2111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112" name="Shape 2112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grpSp>
        <p:nvGrpSpPr>
          <p:cNvPr id="2113" name="Shape 211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14" name="Shape 2114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9" name="Shape 2119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0" name="Shape 2120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1" name="Shape 2121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2" name="Shape 2122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3" name="Shape 2123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4" name="Shape 2124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5" name="Shape 2125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6" name="Shape 2126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1" name="Shape 217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72" name="Shape 2172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4" name="Shape 2184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1" name="Shape 2231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2" name="Shape 2232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3" name="Shape 2233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4" name="Shape 223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35" name="Shape 2235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0" name="Shape 2240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2" name="Shape 2242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3" name="Shape 2243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4" name="Shape 2244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5" name="Shape 2245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6" name="Shape 2246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7" name="Shape 2247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1" name="Shape 2261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2" name="Shape 2262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4" name="Shape 2264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6" name="Shape 2266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7" name="Shape 2267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8" name="Shape 2268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9" name="Shape 2269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0" name="Shape 2270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1" name="Shape 2271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2" name="Shape 2272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6" name="Shape 233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37" name="Shape 2337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2" name="Shape 2342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3" name="Shape 2343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4" name="Shape 2344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5" name="Shape 2345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6" name="Shape 2346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7" name="Shape 2347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8" name="Shape 2348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9" name="Shape 2349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2" name="Shape 2372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3" name="Shape 2373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4" name="Shape 2374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5" name="Shape 2375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6" name="Shape 2376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8" name="Shape 2378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9" name="Shape 2379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2" name="Shape 2382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87" name="Shape 238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Shape 238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90" name="Shape 2390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91" name="Shape 2391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92" name="Shape 2392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grpSp>
        <p:nvGrpSpPr>
          <p:cNvPr id="2393" name="Shape 239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94" name="Shape 2394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5" name="Shape 2395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6" name="Shape 2396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7" name="Shape 2397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8" name="Shape 2398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9" name="Shape 2399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0" name="Shape 2400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1" name="Shape 2401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2" name="Shape 2402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3" name="Shape 2403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1" name="Shape 245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52" name="Shape 2452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0" name="Shape 2460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1" name="Shape 2461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4" name="Shape 251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15" name="Shape 2515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3" name="Shape 2523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4" name="Shape 2524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6" name="Shape 261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17" name="Shape 2617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5" name="Shape 2625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6" name="Shape 2626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67" name="Shape 266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Shape 266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2670" name="Shape 267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1" name="Shape 2671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6" name="Shape 2676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7" name="Shape 2677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8" name="Shape 2678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9" name="Shape 2679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0" name="Shape 2680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8" name="Shape 272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29" name="Shape 2729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7" name="Shape 2737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8" name="Shape 2738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1" name="Shape 279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792" name="Shape 2792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5" name="Shape 2795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0" name="Shape 2800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1" name="Shape 2801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8" name="Shape 2818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3" name="Shape 2823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4" name="Shape 2824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5" name="Shape 2825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6" name="Shape 2826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3" name="Shape 2893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894" name="Shape 2894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5" name="Shape 2895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6" name="Shape 2896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7" name="Shape 2897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8" name="Shape 2898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9" name="Shape 2899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0" name="Shape 2900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1" name="Shape 2901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2" name="Shape 2902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3" name="Shape 2903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0" name="Shape 2930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1" name="Shape 2931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44" name="Shape 294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945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grpSp>
        <p:nvGrpSpPr>
          <p:cNvPr id="2947" name="Shape 294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48" name="Shape 294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0" name="Shape 295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1" name="Shape 295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2" name="Shape 295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3" name="Shape 295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4" name="Shape 295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5" name="Shape 295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6" name="Shape 295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5" name="Shape 300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06" name="Shape 300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3" name="Shape 301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4" name="Shape 301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8" name="Shape 306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69" name="Shape 306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6" name="Shape 307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7" name="Shape 307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0" name="Shape 317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1" name="Shape 317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8" name="Shape 317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9" name="Shape 317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21" name="Shape 32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222" name="Shape 3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3" name="Shape 322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24" name="Shape 3224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9" name="Shape 3229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0" name="Shape 3230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1" name="Shape 3231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2" name="Shape 3232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1" name="Shape 328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82" name="Shape 3282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9" name="Shape 3289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0" name="Shape 3290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4" name="Shape 334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45" name="Shape 3345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2" name="Shape 3352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3" name="Shape 3353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6" name="Shape 344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47" name="Shape 3447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4" name="Shape 3454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5" name="Shape 3455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97" name="Shape 349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dark">
    <p:bg>
      <p:bgPr>
        <a:solidFill>
          <a:srgbClr val="003B55"/>
        </a:solidFill>
      </p:bgPr>
    </p:bg>
    <p:spTree>
      <p:nvGrpSpPr>
        <p:cNvPr id="3498" name="Shape 3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9" name="Shape 349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500" name="Shape 3500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5" name="Shape 3505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6" name="Shape 3506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7" name="Shape 3507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8" name="Shape 3508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9" name="Shape 3509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0" name="Shape 3510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1" name="Shape 3511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2" name="Shape 3512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3" name="Shape 3513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4" name="Shape 3514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5" name="Shape 3515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6" name="Shape 3516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7" name="Shape 3517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8" name="Shape 3518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9" name="Shape 3519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0" name="Shape 3520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1" name="Shape 3521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2" name="Shape 3522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3" name="Shape 3523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4" name="Shape 3524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5" name="Shape 3525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6" name="Shape 3526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7" name="Shape 3527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8" name="Shape 3528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9" name="Shape 3529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0" name="Shape 3530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1" name="Shape 3531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2" name="Shape 3532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3" name="Shape 3533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4" name="Shape 3534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5" name="Shape 3535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6" name="Shape 3536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7" name="Shape 3537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8" name="Shape 3538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9" name="Shape 3539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0" name="Shape 3540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1" name="Shape 3541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2" name="Shape 3542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3" name="Shape 3543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4" name="Shape 3544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5" name="Shape 3545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6" name="Shape 3546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7" name="Shape 3547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8" name="Shape 3548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9" name="Shape 3549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0" name="Shape 3550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1" name="Shape 3551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2" name="Shape 3552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3" name="Shape 3553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4" name="Shape 3554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5" name="Shape 3555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6" name="Shape 3556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7" name="Shape 355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558" name="Shape 3558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9" name="Shape 3559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0" name="Shape 3560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1" name="Shape 3561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2" name="Shape 3562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3" name="Shape 3563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4" name="Shape 3564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5" name="Shape 3565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6" name="Shape 3566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7" name="Shape 3567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8" name="Shape 3568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9" name="Shape 3569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0" name="Shape 3570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1" name="Shape 3571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2" name="Shape 3572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4" name="Shape 3574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7" name="Shape 3577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8" name="Shape 3578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9" name="Shape 3579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0" name="Shape 3580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1" name="Shape 3581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2" name="Shape 3582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3" name="Shape 3583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4" name="Shape 3584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5" name="Shape 3585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7" name="Shape 3587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8" name="Shape 3588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0" name="Shape 3590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1" name="Shape 3591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2" name="Shape 3592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3" name="Shape 3593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4" name="Shape 3594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5" name="Shape 3595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6" name="Shape 3596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7" name="Shape 3597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8" name="Shape 3598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0" name="Shape 3600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3" name="Shape 3603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4" name="Shape 3604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5" name="Shape 3605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6" name="Shape 3606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7" name="Shape 3607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8" name="Shape 3608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9" name="Shape 3609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0" name="Shape 3610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1" name="Shape 3611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2" name="Shape 3612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4" name="Shape 3614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5" name="Shape 3615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6" name="Shape 3616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7" name="Shape 3617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8" name="Shape 3618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9" name="Shape 3619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0" name="Shape 362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621" name="Shape 3621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2" name="Shape 3622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3" name="Shape 3623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4" name="Shape 3624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5" name="Shape 3625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6" name="Shape 3626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7" name="Shape 3627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8" name="Shape 3628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9" name="Shape 3629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0" name="Shape 3630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1" name="Shape 3631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2" name="Shape 3632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3" name="Shape 3633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4" name="Shape 3634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5" name="Shape 3635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6" name="Shape 3636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7" name="Shape 3637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8" name="Shape 3638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9" name="Shape 3639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0" name="Shape 3640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1" name="Shape 3641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2" name="Shape 3642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3" name="Shape 3643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4" name="Shape 3644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5" name="Shape 3645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6" name="Shape 3646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7" name="Shape 3647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8" name="Shape 3648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9" name="Shape 3649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0" name="Shape 3650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1" name="Shape 3651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2" name="Shape 3652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3" name="Shape 3653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4" name="Shape 3654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5" name="Shape 3655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6" name="Shape 3656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7" name="Shape 3657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8" name="Shape 3658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9" name="Shape 3659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0" name="Shape 3660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1" name="Shape 3661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2" name="Shape 3662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3" name="Shape 3663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4" name="Shape 3664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5" name="Shape 3665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6" name="Shape 3666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7" name="Shape 3667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8" name="Shape 3668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9" name="Shape 3669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0" name="Shape 3670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1" name="Shape 3671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2" name="Shape 3672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3" name="Shape 3673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4" name="Shape 3674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5" name="Shape 3675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6" name="Shape 3676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7" name="Shape 3677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8" name="Shape 3678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9" name="Shape 3679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0" name="Shape 3680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1" name="Shape 3681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2" name="Shape 3682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3" name="Shape 3683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4" name="Shape 3684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5" name="Shape 3685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6" name="Shape 3686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7" name="Shape 3687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8" name="Shape 3688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9" name="Shape 3689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0" name="Shape 3690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1" name="Shape 3691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2" name="Shape 3692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3" name="Shape 3693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4" name="Shape 3694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5" name="Shape 3695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6" name="Shape 3696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7" name="Shape 3697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8" name="Shape 3698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9" name="Shape 3699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0" name="Shape 3700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1" name="Shape 3701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2" name="Shape 3702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3" name="Shape 3703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4" name="Shape 3704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5" name="Shape 3705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6" name="Shape 3706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7" name="Shape 3707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8" name="Shape 3708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9" name="Shape 3709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0" name="Shape 3710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1" name="Shape 3711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2" name="Shape 3712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3" name="Shape 3713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4" name="Shape 3714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5" name="Shape 3715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6" name="Shape 3716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7" name="Shape 3717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8" name="Shape 3718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9" name="Shape 3719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0" name="Shape 3720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1" name="Shape 3721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2" name="Shape 3722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723" name="Shape 3723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4" name="Shape 3724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5" name="Shape 3725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6" name="Shape 3726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7" name="Shape 3727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8" name="Shape 3728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9" name="Shape 3729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0" name="Shape 3730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1" name="Shape 3731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2" name="Shape 3732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3" name="Shape 3733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4" name="Shape 3734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5" name="Shape 3735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6" name="Shape 3736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7" name="Shape 3737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8" name="Shape 3738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9" name="Shape 3739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0" name="Shape 3740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1" name="Shape 3741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2" name="Shape 3742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3" name="Shape 3743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4" name="Shape 3744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5" name="Shape 3745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6" name="Shape 3746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7" name="Shape 3747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8" name="Shape 3748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9" name="Shape 3749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0" name="Shape 3750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1" name="Shape 3751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2" name="Shape 3752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3" name="Shape 3753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4" name="Shape 3754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5" name="Shape 3755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6" name="Shape 3756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7" name="Shape 3757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8" name="Shape 3758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9" name="Shape 3759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0" name="Shape 3760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1" name="Shape 3761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2" name="Shape 3762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3" name="Shape 3763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4" name="Shape 3764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5" name="Shape 3765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6" name="Shape 3766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7" name="Shape 3767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8" name="Shape 3768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9" name="Shape 3769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0" name="Shape 3770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1" name="Shape 3771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2" name="Shape 3772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73" name="Shape 377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rgbClr val="80BFB7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bg>
      <p:bgPr>
        <a:solidFill>
          <a:srgbClr val="1D1D1B"/>
        </a:solidFill>
      </p:bgPr>
    </p:bg>
    <p:spTree>
      <p:nvGrpSpPr>
        <p:cNvPr id="3774" name="Shape 3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5" name="Shape 3775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776" name="Shape 3776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7" name="Shape 3777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8" name="Shape 3778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9" name="Shape 3779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0" name="Shape 3780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1" name="Shape 3781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2" name="Shape 378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3" name="Shape 3783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4" name="Shape 3784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5" name="Shape 3785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6" name="Shape 3786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7" name="Shape 3787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8" name="Shape 3788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9" name="Shape 3789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0" name="Shape 3790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1" name="Shape 3791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2" name="Shape 379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3" name="Shape 3793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4" name="Shape 3794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5" name="Shape 3795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6" name="Shape 3796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7" name="Shape 3797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8" name="Shape 3798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9" name="Shape 3799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0" name="Shape 3800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1" name="Shape 3801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2" name="Shape 380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3" name="Shape 3803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4" name="Shape 3804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5" name="Shape 3805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6" name="Shape 3806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7" name="Shape 3807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8" name="Shape 3808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9" name="Shape 380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0" name="Shape 381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1" name="Shape 3811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2" name="Shape 38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3" name="Shape 3813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4" name="Shape 3814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5" name="Shape 3815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6" name="Shape 3816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7" name="Shape 3817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8" name="Shape 3818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9" name="Shape 381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0" name="Shape 382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1" name="Shape 3821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2" name="Shape 382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3" name="Shape 3823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4" name="Shape 3824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5" name="Shape 3825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6" name="Shape 3826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7" name="Shape 3827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8" name="Shape 3828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9" name="Shape 382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0" name="Shape 383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1" name="Shape 3831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2" name="Shape 383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3" name="Shape 3833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4" name="Shape 3834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5" name="Shape 3835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6" name="Shape 3836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7" name="Shape 3837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8" name="Shape 3838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9" name="Shape 383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0" name="Shape 384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1" name="Shape 3841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2" name="Shape 384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3" name="Shape 3843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4" name="Shape 3844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5" name="Shape 3845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6" name="Shape 3846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7" name="Shape 3847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8" name="Shape 3848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9" name="Shape 384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0" name="Shape 385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1" name="Shape 3851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2" name="Shape 385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3" name="Shape 3853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4" name="Shape 3854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5" name="Shape 3855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6" name="Shape 3856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7" name="Shape 3857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8" name="Shape 3858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9" name="Shape 3859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0" name="Shape 3860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1" name="Shape 3861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2" name="Shape 386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3" name="Shape 3863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4" name="Shape 3864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5" name="Shape 3865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6" name="Shape 3866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7" name="Shape 3867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8" name="Shape 3868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9" name="Shape 3869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0" name="Shape 3870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1" name="Shape 3871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2" name="Shape 387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3" name="Shape 3873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4" name="Shape 3874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5" name="Shape 3875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6" name="Shape 3876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7" name="Shape 3877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8" name="Shape 3878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9" name="Shape 3879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0" name="Shape 3880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1" name="Shape 3881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2" name="Shape 388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3" name="Shape 3883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4" name="Shape 3884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5" name="Shape 3885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6" name="Shape 3886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7" name="Shape 3887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8" name="Shape 3888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9" name="Shape 388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0" name="Shape 389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1" name="Shape 3891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2" name="Shape 389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3" name="Shape 3893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4" name="Shape 3894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5" name="Shape 3895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6" name="Shape 3896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7" name="Shape 3897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8" name="Shape 3898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9" name="Shape 3899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0" name="Shape 3900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1" name="Shape 3901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2" name="Shape 390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3" name="Shape 3903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4" name="Shape 3904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5" name="Shape 3905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6" name="Shape 3906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7" name="Shape 3907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8" name="Shape 3908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9" name="Shape 390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0" name="Shape 391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1" name="Shape 3911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2" name="Shape 39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3" name="Shape 3913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4" name="Shape 3914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6" name="Shape 3916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7" name="Shape 3917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9" name="Shape 3919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0" name="Shape 3920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1" name="Shape 3921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2" name="Shape 392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3" name="Shape 3923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4" name="Shape 3924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5" name="Shape 3925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6" name="Shape 3926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7" name="Shape 3927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8" name="Shape 3928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9" name="Shape 392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0" name="Shape 393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1" name="Shape 3931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2" name="Shape 393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3" name="Shape 3933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4" name="Shape 3934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5" name="Shape 3935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6" name="Shape 3936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7" name="Shape 3937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938" name="Shape 3938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9" name="Shape 393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0" name="Shape 394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1" name="Shape 3941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2" name="Shape 394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3" name="Shape 3943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4" name="Shape 3944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5" name="Shape 3945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6" name="Shape 3946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7" name="Shape 3947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8" name="Shape 3948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9" name="Shape 394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0" name="Shape 3950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1" name="Shape 3951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2" name="Shape 395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3" name="Shape 3953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4" name="Shape 3954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5" name="Shape 3955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6" name="Shape 3956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7" name="Shape 3957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8" name="Shape 3958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9" name="Shape 395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0" name="Shape 3960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1" name="Shape 3961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2" name="Shape 396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3" name="Shape 3963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4" name="Shape 3964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5" name="Shape 3965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6" name="Shape 3966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7" name="Shape 3967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8" name="Shape 3968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9" name="Shape 396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0" name="Shape 397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1" name="Shape 3971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2" name="Shape 397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3" name="Shape 3973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4" name="Shape 3974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5" name="Shape 3975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6" name="Shape 3976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7" name="Shape 3977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8" name="Shape 3978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9" name="Shape 397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0" name="Shape 398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1" name="Shape 3981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2" name="Shape 398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3" name="Shape 3983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4" name="Shape 3984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5" name="Shape 3985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6" name="Shape 3986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7" name="Shape 3987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8" name="Shape 3988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9" name="Shape 398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0" name="Shape 399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1" name="Shape 3991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2" name="Shape 399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3" name="Shape 3993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4" name="Shape 3994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5" name="Shape 3995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6" name="Shape 3996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7" name="Shape 3997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8" name="Shape 3998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9" name="Shape 399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0" name="Shape 400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1" name="Shape 4001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2" name="Shape 400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3" name="Shape 4003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4" name="Shape 4004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5" name="Shape 4005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6" name="Shape 4006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7" name="Shape 4007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8" name="Shape 4008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9" name="Shape 400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0" name="Shape 401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1" name="Shape 4011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2" name="Shape 40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3" name="Shape 4013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4" name="Shape 4014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5" name="Shape 4015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6" name="Shape 4016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7" name="Shape 4017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8" name="Shape 4018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9" name="Shape 401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0" name="Shape 4020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1" name="Shape 4021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2" name="Shape 402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3" name="Shape 4023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4" name="Shape 4024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5" name="Shape 4025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6" name="Shape 4026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7" name="Shape 4027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8" name="Shape 4028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9" name="Shape 402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0" name="Shape 4030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1" name="Shape 4031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2" name="Shape 403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3" name="Shape 4033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4" name="Shape 4034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5" name="Shape 4035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6" name="Shape 4036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7" name="Shape 4037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8" name="Shape 4038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9" name="Shape 403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0" name="Shape 4040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1" name="Shape 4041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2" name="Shape 404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3" name="Shape 4043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4" name="Shape 4044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5" name="Shape 4045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6" name="Shape 4046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7" name="Shape 4047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8" name="Shape 4048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9" name="Shape 404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0" name="Shape 405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1" name="Shape 4051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2" name="Shape 405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3" name="Shape 4053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4" name="Shape 4054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5" name="Shape 4055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6" name="Shape 4056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7" name="Shape 4057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8" name="Shape 4058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9" name="Shape 405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0" name="Shape 4060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1" name="Shape 4061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2" name="Shape 406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3" name="Shape 4063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4" name="Shape 4064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5" name="Shape 4065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6" name="Shape 4066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7" name="Shape 4067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8" name="Shape 4068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9" name="Shape 406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0" name="Shape 407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1" name="Shape 4071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2" name="Shape 407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3" name="Shape 4073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4" name="Shape 4074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5" name="Shape 4075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6" name="Shape 4076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7" name="Shape 4077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8" name="Shape 4078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9" name="Shape 407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0" name="Shape 4080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1" name="Shape 4081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2" name="Shape 408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3" name="Shape 4083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4" name="Shape 4084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5" name="Shape 4085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6" name="Shape 4086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7" name="Shape 4087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8" name="Shape 4088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9" name="Shape 408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0" name="Shape 409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1" name="Shape 4091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2" name="Shape 409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3" name="Shape 4093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4" name="Shape 4094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5" name="Shape 4095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6" name="Shape 4096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7" name="Shape 4097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8" name="Shape 4098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99" name="Shape 409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3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Shape 4104"/>
          <p:cNvSpPr txBox="1"/>
          <p:nvPr>
            <p:ph type="ctrTitle"/>
          </p:nvPr>
        </p:nvSpPr>
        <p:spPr>
          <a:xfrm>
            <a:off x="762000" y="696425"/>
            <a:ext cx="57909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/>
              <a:t>Abordagem de Computação Heterogénea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/>
              <a:t>Para Resampling e Resizing de Vídeo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/>
              <a:t>de Alto Desempenho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descr="20170126_121231_feup-logo_v2.png" id="4105" name="Shape 4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3997625"/>
            <a:ext cx="2209151" cy="728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G_IMAGEM.png" id="4106" name="Shape 4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425" y="3776550"/>
            <a:ext cx="2083425" cy="11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07" name="Shape 4107"/>
          <p:cNvSpPr txBox="1"/>
          <p:nvPr>
            <p:ph type="ctrTitle"/>
          </p:nvPr>
        </p:nvSpPr>
        <p:spPr>
          <a:xfrm>
            <a:off x="700200" y="2952850"/>
            <a:ext cx="57909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800"/>
              <a:t>Aluno: </a:t>
            </a:r>
            <a:r>
              <a:rPr lang="pt-BR" sz="1800"/>
              <a:t>José Pedro Pereira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pt-BR" sz="1800"/>
              <a:t>Orientador:</a:t>
            </a:r>
            <a:r>
              <a:rPr lang="pt-BR" sz="1800"/>
              <a:t> Professor Jorge Barbosa</a:t>
            </a:r>
          </a:p>
        </p:txBody>
      </p:sp>
      <p:sp>
        <p:nvSpPr>
          <p:cNvPr id="4108" name="Shape 4108"/>
          <p:cNvSpPr txBox="1"/>
          <p:nvPr>
            <p:ph type="ctrTitle"/>
          </p:nvPr>
        </p:nvSpPr>
        <p:spPr>
          <a:xfrm>
            <a:off x="4203300" y="2952850"/>
            <a:ext cx="57909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800"/>
              <a:t>17 de Novembro 2017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/>
              <a:t>PDIS 2017 / 2018</a:t>
            </a:r>
          </a:p>
        </p:txBody>
      </p:sp>
      <p:sp>
        <p:nvSpPr>
          <p:cNvPr id="4109" name="Shape 4109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8" name="Shape 4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" name="Shape 4199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6000">
                <a:solidFill>
                  <a:srgbClr val="80BFB7"/>
                </a:solidFill>
              </a:rPr>
              <a:t>Obrigado</a:t>
            </a:r>
          </a:p>
        </p:txBody>
      </p:sp>
      <p:sp>
        <p:nvSpPr>
          <p:cNvPr id="4200" name="Shape 4200"/>
          <p:cNvSpPr txBox="1"/>
          <p:nvPr>
            <p:ph idx="4294967295" type="subTitle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>
                <a:solidFill>
                  <a:srgbClr val="D3EBD5"/>
                </a:solidFill>
                <a:highlight>
                  <a:srgbClr val="01597F"/>
                </a:highlight>
              </a:rPr>
              <a:t>Questões?</a:t>
            </a:r>
          </a:p>
        </p:txBody>
      </p:sp>
      <p:sp>
        <p:nvSpPr>
          <p:cNvPr id="4201" name="Shape 420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4202" name="Shape 4202"/>
          <p:cNvSpPr txBox="1"/>
          <p:nvPr>
            <p:ph idx="4294967295" type="ctrTitle"/>
          </p:nvPr>
        </p:nvSpPr>
        <p:spPr>
          <a:xfrm>
            <a:off x="5549700" y="3472125"/>
            <a:ext cx="22671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/>
              <a:t>José Pedro Pereira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/>
              <a:t>up201304891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3" name="Shape 4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Shape 4114"/>
          <p:cNvSpPr txBox="1"/>
          <p:nvPr>
            <p:ph idx="4294967295" type="ctrTitle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D3EBD5"/>
                </a:solidFill>
              </a:rPr>
              <a:t>Desenvolvimento de Software Profissional de Multimédia</a:t>
            </a:r>
          </a:p>
        </p:txBody>
      </p:sp>
      <p:sp>
        <p:nvSpPr>
          <p:cNvPr id="4115" name="Shape 4115"/>
          <p:cNvSpPr txBox="1"/>
          <p:nvPr>
            <p:ph idx="4294967295" type="subTitle"/>
          </p:nvPr>
        </p:nvSpPr>
        <p:spPr>
          <a:xfrm>
            <a:off x="685800" y="3586675"/>
            <a:ext cx="54951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80BFB7"/>
                </a:solidFill>
              </a:rPr>
              <a:t>www.mog-technologies.com/</a:t>
            </a:r>
          </a:p>
        </p:txBody>
      </p:sp>
      <p:sp>
        <p:nvSpPr>
          <p:cNvPr id="4116" name="Shape 41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pic>
        <p:nvPicPr>
          <p:cNvPr descr="MOG_IMAGEM.png" id="4117" name="Shape 4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450" y="574250"/>
            <a:ext cx="2924550" cy="16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Shape 412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pt-BR"/>
              <a:t>Processo de Produção de Vídeo</a:t>
            </a:r>
          </a:p>
        </p:txBody>
      </p:sp>
      <p:sp>
        <p:nvSpPr>
          <p:cNvPr id="4123" name="Shape 4123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D3EBD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24" name="Shape 4124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0B87A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25" name="Shape 4125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80BFB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126" name="Shape 4126"/>
          <p:cNvCxnSpPr>
            <a:stCxn id="4123" idx="3"/>
            <a:endCxn id="4125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D3EBD5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127" name="Shape 4127"/>
          <p:cNvCxnSpPr>
            <a:stCxn id="4125" idx="3"/>
            <a:endCxn id="4124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80BFB7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4128" name="Shape 41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pic>
        <p:nvPicPr>
          <p:cNvPr id="4129" name="Shape 4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038" y="2495188"/>
            <a:ext cx="1082225" cy="10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0" name="Shape 4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413" y="2430238"/>
            <a:ext cx="1212113" cy="1212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1" name="Shape 4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5725" y="2390375"/>
            <a:ext cx="1291850" cy="12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5" name="Shape 4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" name="Shape 413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pt-BR"/>
              <a:t>Processo de Produção de Vídeo</a:t>
            </a:r>
          </a:p>
        </p:txBody>
      </p:sp>
      <p:sp>
        <p:nvSpPr>
          <p:cNvPr id="4137" name="Shape 4137"/>
          <p:cNvSpPr/>
          <p:nvPr/>
        </p:nvSpPr>
        <p:spPr>
          <a:xfrm>
            <a:off x="900875" y="1871050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D3EBD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38" name="Shape 4138"/>
          <p:cNvSpPr/>
          <p:nvPr/>
        </p:nvSpPr>
        <p:spPr>
          <a:xfrm>
            <a:off x="5387375" y="1871052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0B87A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39" name="Shape 4139"/>
          <p:cNvSpPr/>
          <p:nvPr/>
        </p:nvSpPr>
        <p:spPr>
          <a:xfrm>
            <a:off x="3144125" y="1871053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80BFB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140" name="Shape 4140"/>
          <p:cNvCxnSpPr>
            <a:stCxn id="4137" idx="3"/>
            <a:endCxn id="4139" idx="1"/>
          </p:cNvCxnSpPr>
          <p:nvPr/>
        </p:nvCxnSpPr>
        <p:spPr>
          <a:xfrm>
            <a:off x="2463575" y="2640400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D3EBD5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141" name="Shape 4141"/>
          <p:cNvCxnSpPr>
            <a:stCxn id="4139" idx="3"/>
            <a:endCxn id="4138" idx="1"/>
          </p:cNvCxnSpPr>
          <p:nvPr/>
        </p:nvCxnSpPr>
        <p:spPr>
          <a:xfrm>
            <a:off x="4706825" y="2640403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80BFB7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4142" name="Shape 414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pic>
        <p:nvPicPr>
          <p:cNvPr id="4143" name="Shape 4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113" y="2099288"/>
            <a:ext cx="1082225" cy="10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4" name="Shape 4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9488" y="2034338"/>
            <a:ext cx="1212113" cy="1212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5" name="Shape 4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2800" y="1994475"/>
            <a:ext cx="1291850" cy="12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6" name="Shape 4146"/>
          <p:cNvSpPr/>
          <p:nvPr/>
        </p:nvSpPr>
        <p:spPr>
          <a:xfrm>
            <a:off x="2022575" y="3181503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47" name="Shape 4147"/>
          <p:cNvSpPr/>
          <p:nvPr/>
        </p:nvSpPr>
        <p:spPr>
          <a:xfrm>
            <a:off x="2729650" y="2492038"/>
            <a:ext cx="148392" cy="296730"/>
          </a:xfrm>
          <a:prstGeom prst="lightningBol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48" name="Shape 4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7800" y="3344800"/>
            <a:ext cx="1212100" cy="12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2" name="Shape 4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3" name="Shape 4153"/>
          <p:cNvSpPr txBox="1"/>
          <p:nvPr>
            <p:ph type="title"/>
          </p:nvPr>
        </p:nvSpPr>
        <p:spPr>
          <a:xfrm>
            <a:off x="640225" y="30662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Processos de Produção</a:t>
            </a:r>
          </a:p>
        </p:txBody>
      </p:sp>
      <p:sp>
        <p:nvSpPr>
          <p:cNvPr id="4154" name="Shape 4154"/>
          <p:cNvSpPr txBox="1"/>
          <p:nvPr>
            <p:ph idx="1" type="body"/>
          </p:nvPr>
        </p:nvSpPr>
        <p:spPr>
          <a:xfrm>
            <a:off x="640225" y="1164025"/>
            <a:ext cx="3188700" cy="355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Resampling</a:t>
            </a:r>
          </a:p>
          <a:p>
            <a:pPr lvl="0">
              <a:spcBef>
                <a:spcPts val="0"/>
              </a:spcBef>
              <a:buNone/>
            </a:pPr>
            <a:r>
              <a:rPr lang="pt-BR" sz="1200"/>
              <a:t>Conversão do espaço de cores do vídeo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pt-BR" sz="1200"/>
              <a:t>          Fig. 1: RGB         Fig. 2: YUV</a:t>
            </a:r>
          </a:p>
        </p:txBody>
      </p:sp>
      <p:sp>
        <p:nvSpPr>
          <p:cNvPr id="4155" name="Shape 4155"/>
          <p:cNvSpPr txBox="1"/>
          <p:nvPr>
            <p:ph idx="3" type="body"/>
          </p:nvPr>
        </p:nvSpPr>
        <p:spPr>
          <a:xfrm>
            <a:off x="4290725" y="1162975"/>
            <a:ext cx="3188700" cy="355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Resizing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200"/>
              <a:t>Alteração da dimensão do vídeo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pt-BR" sz="1200"/>
              <a:t>Fig. 3: Alteração de resolução da imagem</a:t>
            </a:r>
          </a:p>
        </p:txBody>
      </p:sp>
      <p:sp>
        <p:nvSpPr>
          <p:cNvPr id="4156" name="Shape 415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pic>
        <p:nvPicPr>
          <p:cNvPr id="4157" name="Shape 4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874" y="2084725"/>
            <a:ext cx="698440" cy="208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8" name="Shape 4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053572" y="2083875"/>
            <a:ext cx="698450" cy="208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9" name="Shape 4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3550" y="2084725"/>
            <a:ext cx="3003500" cy="15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3" name="Shape 4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4" name="Shape 4164"/>
          <p:cNvSpPr txBox="1"/>
          <p:nvPr>
            <p:ph type="title"/>
          </p:nvPr>
        </p:nvSpPr>
        <p:spPr>
          <a:xfrm>
            <a:off x="640225" y="30662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Problema</a:t>
            </a:r>
          </a:p>
        </p:txBody>
      </p:sp>
      <p:sp>
        <p:nvSpPr>
          <p:cNvPr id="4165" name="Shape 4165"/>
          <p:cNvSpPr txBox="1"/>
          <p:nvPr>
            <p:ph idx="1" type="body"/>
          </p:nvPr>
        </p:nvSpPr>
        <p:spPr>
          <a:xfrm>
            <a:off x="640225" y="1164025"/>
            <a:ext cx="6926700" cy="355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pt-BR"/>
              <a:t>Processamento dos dados</a:t>
            </a:r>
          </a:p>
          <a:p>
            <a:pPr lvl="0">
              <a:spcBef>
                <a:spcPts val="0"/>
              </a:spcBef>
              <a:buNone/>
            </a:pPr>
            <a:r>
              <a:rPr lang="pt-BR" sz="1200"/>
              <a:t>Vídeos de alta resolução ou qualidade são constituídos por um elevado número de pixéis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pt-BR" sz="1200"/>
              <a:t>Fig. 3: Dimensão relativa de resoluções de vídeo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4166" name="Shape 416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pic>
        <p:nvPicPr>
          <p:cNvPr id="4167" name="Shape 4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75" y="2095350"/>
            <a:ext cx="4096931" cy="2303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68" name="Shape 4168"/>
          <p:cNvGraphicFramePr/>
          <p:nvPr/>
        </p:nvGraphicFramePr>
        <p:xfrm>
          <a:off x="5267575" y="232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{4DBB5FD3-6890-437F-A392-E8F819E21DF5}</a:tableStyleId>
              </a:tblPr>
              <a:tblGrid>
                <a:gridCol w="1066875"/>
                <a:gridCol w="1066875"/>
              </a:tblGrid>
              <a:tr h="4517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200"/>
                        <a:t>Fps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200"/>
                        <a:t>Tempo (ms)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517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~ 33,3</a:t>
                      </a:r>
                    </a:p>
                  </a:txBody>
                  <a:tcPr marT="91425" marB="91425" marR="91425" marL="91425"/>
                </a:tc>
              </a:tr>
              <a:tr h="4517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60</a:t>
                      </a: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~ 16,6</a:t>
                      </a: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4963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120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~ 8,3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2" name="Shape 4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3" name="Shape 4173"/>
          <p:cNvSpPr txBox="1"/>
          <p:nvPr>
            <p:ph type="title"/>
          </p:nvPr>
        </p:nvSpPr>
        <p:spPr>
          <a:xfrm>
            <a:off x="640225" y="30662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Solução</a:t>
            </a:r>
          </a:p>
        </p:txBody>
      </p:sp>
      <p:sp>
        <p:nvSpPr>
          <p:cNvPr id="4174" name="Shape 4174"/>
          <p:cNvSpPr txBox="1"/>
          <p:nvPr>
            <p:ph idx="1" type="body"/>
          </p:nvPr>
        </p:nvSpPr>
        <p:spPr>
          <a:xfrm>
            <a:off x="640225" y="1164025"/>
            <a:ext cx="6926700" cy="355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Paralelização do processamento das frames do vídeo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200"/>
              <a:t>Um GPU é constituído por um maior número de núcleos em comparação com o CPU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pt-BR" sz="1200"/>
              <a:t>Fig. 4: CPU vs GPU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4175" name="Shape 417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pic>
        <p:nvPicPr>
          <p:cNvPr id="4176" name="Shape 4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050" y="2151711"/>
            <a:ext cx="3473000" cy="19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0" name="Shape 4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1" name="Shape 4181"/>
          <p:cNvSpPr txBox="1"/>
          <p:nvPr>
            <p:ph type="title"/>
          </p:nvPr>
        </p:nvSpPr>
        <p:spPr>
          <a:xfrm>
            <a:off x="640225" y="30662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Ferramentas Utilizadas</a:t>
            </a:r>
          </a:p>
        </p:txBody>
      </p:sp>
      <p:sp>
        <p:nvSpPr>
          <p:cNvPr id="4182" name="Shape 4182"/>
          <p:cNvSpPr txBox="1"/>
          <p:nvPr>
            <p:ph idx="1" type="body"/>
          </p:nvPr>
        </p:nvSpPr>
        <p:spPr>
          <a:xfrm>
            <a:off x="640225" y="1164025"/>
            <a:ext cx="6926700" cy="355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Frameworks para sistemas heterogéneos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pt-BR" sz="1200"/>
              <a:t>							Fig. 6: NVIDIA Cuda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buNone/>
            </a:pPr>
            <a:r>
              <a:rPr lang="pt-BR" sz="1200"/>
              <a:t>							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pt-BR" sz="1200"/>
              <a:t>Fig. 5: Intel SDK para OpenCl			</a:t>
            </a:r>
            <a:r>
              <a:rPr lang="pt-BR" sz="1200"/>
              <a:t>Fig. 7: Biblioteca FFMpeg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4183" name="Shape 418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pic>
        <p:nvPicPr>
          <p:cNvPr id="4184" name="Shape 4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700" y="3047250"/>
            <a:ext cx="2950273" cy="7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5" name="Shape 4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975" y="2455575"/>
            <a:ext cx="1923325" cy="14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6" name="Shape 4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9700" y="1611900"/>
            <a:ext cx="1702506" cy="98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7" name="Shape 41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8325" y="2030025"/>
            <a:ext cx="1038825" cy="7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1" name="Shape 4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2" name="Shape 4192"/>
          <p:cNvSpPr txBox="1"/>
          <p:nvPr>
            <p:ph type="title"/>
          </p:nvPr>
        </p:nvSpPr>
        <p:spPr>
          <a:xfrm>
            <a:off x="640225" y="30662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Resultados Esperados</a:t>
            </a:r>
          </a:p>
        </p:txBody>
      </p:sp>
      <p:sp>
        <p:nvSpPr>
          <p:cNvPr id="4193" name="Shape 4193"/>
          <p:cNvSpPr txBox="1"/>
          <p:nvPr>
            <p:ph idx="1" type="body"/>
          </p:nvPr>
        </p:nvSpPr>
        <p:spPr>
          <a:xfrm>
            <a:off x="640225" y="1164025"/>
            <a:ext cx="6926700" cy="355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b="1" lang="pt-BR"/>
              <a:t>Processamento completo de um vídeo em tempo real em que cada imagem será processada em tempo médio igual ou inferior ao da sua captura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b="1" lang="pt-BR"/>
              <a:t>Integração da biblioteca desenvolvida numa ferramenta de produção profissional de vídeo</a:t>
            </a:r>
          </a:p>
        </p:txBody>
      </p:sp>
      <p:sp>
        <p:nvSpPr>
          <p:cNvPr id="4194" name="Shape 419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