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1" r:id="rId7"/>
    <p:sldId id="265" r:id="rId8"/>
    <p:sldId id="267" r:id="rId9"/>
    <p:sldId id="268" r:id="rId10"/>
    <p:sldId id="269"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30-10-2024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6B7A889-9B11-43D6-A8A8-604CEB47BB59}" type="slidenum">
              <a:rPr lang="es-CL" smtClean="0"/>
              <a:t>‹Nº›</a:t>
            </a:fld>
            <a:endParaRPr lang="es-CL"/>
          </a:p>
        </p:txBody>
      </p:sp>
    </p:spTree>
    <p:extLst>
      <p:ext uri="{BB962C8B-B14F-4D97-AF65-F5344CB8AC3E}">
        <p14:creationId xmlns:p14="http://schemas.microsoft.com/office/powerpoint/2010/main" val="229014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30-10-2024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199785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30-10-2024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80694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30-10-2024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214411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6DD02704-78D7-41E1-82E7-4F41F32BAE17}" type="datetimeFigureOut">
              <a:rPr lang="es-CL" smtClean="0"/>
              <a:t>30-10-2024</a:t>
            </a:fld>
            <a:endParaRPr lang="es-CL"/>
          </a:p>
        </p:txBody>
      </p:sp>
      <p:sp>
        <p:nvSpPr>
          <p:cNvPr id="5" name="Footer Placeholder 4"/>
          <p:cNvSpPr>
            <a:spLocks noGrp="1"/>
          </p:cNvSpPr>
          <p:nvPr>
            <p:ph type="ftr" sz="quarter" idx="11"/>
          </p:nvPr>
        </p:nvSpPr>
        <p:spPr>
          <a:xfrm>
            <a:off x="2182708" y="6272784"/>
            <a:ext cx="6327648" cy="365125"/>
          </a:xfrm>
        </p:spPr>
        <p:txBody>
          <a:bodyPr/>
          <a:lstStyle/>
          <a:p>
            <a:endParaRPr lang="es-CL"/>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6B7A889-9B11-43D6-A8A8-604CEB47BB59}" type="slidenum">
              <a:rPr lang="es-CL" smtClean="0"/>
              <a:t>‹Nº›</a:t>
            </a:fld>
            <a:endParaRPr lang="es-CL"/>
          </a:p>
        </p:txBody>
      </p:sp>
    </p:spTree>
    <p:extLst>
      <p:ext uri="{BB962C8B-B14F-4D97-AF65-F5344CB8AC3E}">
        <p14:creationId xmlns:p14="http://schemas.microsoft.com/office/powerpoint/2010/main" val="115279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D02704-78D7-41E1-82E7-4F41F32BAE17}" type="datetimeFigureOut">
              <a:rPr lang="es-CL" smtClean="0"/>
              <a:t>30-10-2024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239311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D02704-78D7-41E1-82E7-4F41F32BAE17}" type="datetimeFigureOut">
              <a:rPr lang="es-CL" smtClean="0"/>
              <a:t>30-10-2024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404278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D02704-78D7-41E1-82E7-4F41F32BAE17}" type="datetimeFigureOut">
              <a:rPr lang="es-CL" smtClean="0"/>
              <a:t>30-10-2024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38733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02704-78D7-41E1-82E7-4F41F32BAE17}" type="datetimeFigureOut">
              <a:rPr lang="es-CL" smtClean="0"/>
              <a:t>30-10-2024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337875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D02704-78D7-41E1-82E7-4F41F32BAE17}" type="datetimeFigureOut">
              <a:rPr lang="es-CL" smtClean="0"/>
              <a:t>30-10-2024</a:t>
            </a:fld>
            <a:endParaRPr lang="es-CL"/>
          </a:p>
        </p:txBody>
      </p:sp>
      <p:sp>
        <p:nvSpPr>
          <p:cNvPr id="6" name="Footer Placeholder 5"/>
          <p:cNvSpPr>
            <a:spLocks noGrp="1"/>
          </p:cNvSpPr>
          <p:nvPr>
            <p:ph type="ftr" sz="quarter" idx="11"/>
          </p:nvPr>
        </p:nvSpPr>
        <p:spPr/>
        <p:txBody>
          <a:bodyPr/>
          <a:lstStyle/>
          <a:p>
            <a:endParaRPr lang="es-CL"/>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98637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D02704-78D7-41E1-82E7-4F41F32BAE17}" type="datetimeFigureOut">
              <a:rPr lang="es-CL" smtClean="0"/>
              <a:t>30-10-2024</a:t>
            </a:fld>
            <a:endParaRPr lang="es-CL"/>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198963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D02704-78D7-41E1-82E7-4F41F32BAE17}" type="datetimeFigureOut">
              <a:rPr lang="es-CL" smtClean="0"/>
              <a:t>30-10-2024</a:t>
            </a:fld>
            <a:endParaRPr lang="es-CL"/>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L"/>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6B7A889-9B11-43D6-A8A8-604CEB47BB59}" type="slidenum">
              <a:rPr lang="es-CL" smtClean="0"/>
              <a:t>‹Nº›</a:t>
            </a:fld>
            <a:endParaRPr lang="es-CL"/>
          </a:p>
        </p:txBody>
      </p:sp>
    </p:spTree>
    <p:extLst>
      <p:ext uri="{BB962C8B-B14F-4D97-AF65-F5344CB8AC3E}">
        <p14:creationId xmlns:p14="http://schemas.microsoft.com/office/powerpoint/2010/main" val="115481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0.jpeg"/><Relationship Id="rId5" Type="http://schemas.openxmlformats.org/officeDocument/2006/relationships/image" Target="../media/image3.png"/><Relationship Id="rId10" Type="http://schemas.openxmlformats.org/officeDocument/2006/relationships/image" Target="../media/image9.png"/><Relationship Id="rId4" Type="http://schemas.microsoft.com/office/2007/relationships/hdphoto" Target="../media/hdphoto2.wdp"/><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64542-2CA6-C8DA-BB30-F382646E1A33}"/>
              </a:ext>
            </a:extLst>
          </p:cNvPr>
          <p:cNvSpPr>
            <a:spLocks noGrp="1"/>
          </p:cNvSpPr>
          <p:nvPr>
            <p:ph type="ctrTitle"/>
          </p:nvPr>
        </p:nvSpPr>
        <p:spPr/>
        <p:txBody>
          <a:bodyPr/>
          <a:lstStyle/>
          <a:p>
            <a:r>
              <a:rPr lang="es-MX" dirty="0"/>
              <a:t>Popularidad de Shows</a:t>
            </a:r>
            <a:endParaRPr lang="es-CL" dirty="0"/>
          </a:p>
        </p:txBody>
      </p:sp>
      <p:sp>
        <p:nvSpPr>
          <p:cNvPr id="3" name="Subtítulo 2">
            <a:extLst>
              <a:ext uri="{FF2B5EF4-FFF2-40B4-BE49-F238E27FC236}">
                <a16:creationId xmlns:a16="http://schemas.microsoft.com/office/drawing/2014/main" id="{C515DAF0-121F-3197-7233-6A8796414B40}"/>
              </a:ext>
            </a:extLst>
          </p:cNvPr>
          <p:cNvSpPr>
            <a:spLocks noGrp="1"/>
          </p:cNvSpPr>
          <p:nvPr>
            <p:ph type="subTitle" idx="1"/>
          </p:nvPr>
        </p:nvSpPr>
        <p:spPr/>
        <p:txBody>
          <a:bodyPr>
            <a:normAutofit fontScale="77500" lnSpcReduction="20000"/>
          </a:bodyPr>
          <a:lstStyle/>
          <a:p>
            <a:r>
              <a:rPr lang="es-CL" b="1" dirty="0" err="1">
                <a:solidFill>
                  <a:srgbClr val="6796E6"/>
                </a:solidFill>
                <a:effectLst/>
                <a:latin typeface="Consolas" panose="020B0609020204030204" pitchFamily="49" charset="0"/>
              </a:rPr>
              <a:t>Autor:Pedro</a:t>
            </a:r>
            <a:r>
              <a:rPr lang="es-CL" b="1" dirty="0">
                <a:solidFill>
                  <a:srgbClr val="6796E6"/>
                </a:solidFill>
                <a:effectLst/>
                <a:latin typeface="Consolas" panose="020B0609020204030204" pitchFamily="49" charset="0"/>
              </a:rPr>
              <a:t> Jofre</a:t>
            </a:r>
            <a:endParaRPr lang="es-CL" b="0" dirty="0">
              <a:solidFill>
                <a:srgbClr val="FFFFFF"/>
              </a:solidFill>
              <a:effectLst/>
              <a:latin typeface="Consolas" panose="020B0609020204030204" pitchFamily="49" charset="0"/>
            </a:endParaRPr>
          </a:p>
          <a:p>
            <a:r>
              <a:rPr lang="es-CL" b="1" dirty="0" err="1">
                <a:solidFill>
                  <a:srgbClr val="6796E6"/>
                </a:solidFill>
                <a:effectLst/>
                <a:latin typeface="Consolas" panose="020B0609020204030204" pitchFamily="49" charset="0"/>
              </a:rPr>
              <a:t>Curso:Data</a:t>
            </a:r>
            <a:r>
              <a:rPr lang="es-CL" b="1" dirty="0">
                <a:solidFill>
                  <a:srgbClr val="6796E6"/>
                </a:solidFill>
                <a:effectLst/>
                <a:latin typeface="Consolas" panose="020B0609020204030204" pitchFamily="49" charset="0"/>
              </a:rPr>
              <a:t> </a:t>
            </a:r>
            <a:r>
              <a:rPr lang="es-CL" b="1" dirty="0" err="1">
                <a:solidFill>
                  <a:srgbClr val="6796E6"/>
                </a:solidFill>
                <a:effectLst/>
                <a:latin typeface="Consolas" panose="020B0609020204030204" pitchFamily="49" charset="0"/>
              </a:rPr>
              <a:t>Science</a:t>
            </a:r>
            <a:r>
              <a:rPr lang="es-CL" b="1" dirty="0">
                <a:solidFill>
                  <a:srgbClr val="6796E6"/>
                </a:solidFill>
                <a:effectLst/>
                <a:latin typeface="Consolas" panose="020B0609020204030204" pitchFamily="49" charset="0"/>
              </a:rPr>
              <a:t> II: Machine </a:t>
            </a:r>
            <a:r>
              <a:rPr lang="es-CL" b="1" dirty="0" err="1">
                <a:solidFill>
                  <a:srgbClr val="6796E6"/>
                </a:solidFill>
                <a:effectLst/>
                <a:latin typeface="Consolas" panose="020B0609020204030204" pitchFamily="49" charset="0"/>
              </a:rPr>
              <a:t>Learning</a:t>
            </a:r>
            <a:r>
              <a:rPr lang="es-CL" b="1" dirty="0">
                <a:solidFill>
                  <a:srgbClr val="6796E6"/>
                </a:solidFill>
                <a:effectLst/>
                <a:latin typeface="Consolas" panose="020B0609020204030204" pitchFamily="49" charset="0"/>
              </a:rPr>
              <a:t> para la Ciencia de Datos</a:t>
            </a:r>
            <a:endParaRPr lang="es-CL" b="0" dirty="0">
              <a:solidFill>
                <a:srgbClr val="FFFFFF"/>
              </a:solidFill>
              <a:effectLst/>
              <a:latin typeface="Consolas" panose="020B0609020204030204" pitchFamily="49" charset="0"/>
            </a:endParaRPr>
          </a:p>
          <a:p>
            <a:r>
              <a:rPr lang="es-CL" b="1" dirty="0" err="1">
                <a:solidFill>
                  <a:srgbClr val="6796E6"/>
                </a:solidFill>
                <a:effectLst/>
                <a:latin typeface="Consolas" panose="020B0609020204030204" pitchFamily="49" charset="0"/>
              </a:rPr>
              <a:t>comision</a:t>
            </a:r>
            <a:r>
              <a:rPr lang="es-CL" b="1" dirty="0">
                <a:solidFill>
                  <a:srgbClr val="6796E6"/>
                </a:solidFill>
                <a:effectLst/>
                <a:latin typeface="Consolas" panose="020B0609020204030204" pitchFamily="49" charset="0"/>
              </a:rPr>
              <a:t>: 61190</a:t>
            </a:r>
            <a:endParaRPr lang="es-CL" b="0" dirty="0">
              <a:solidFill>
                <a:srgbClr val="FFFFFF"/>
              </a:solidFill>
              <a:effectLst/>
              <a:latin typeface="Consolas" panose="020B0609020204030204" pitchFamily="49" charset="0"/>
            </a:endParaRPr>
          </a:p>
          <a:p>
            <a:endParaRPr lang="es-CL" dirty="0"/>
          </a:p>
        </p:txBody>
      </p:sp>
    </p:spTree>
    <p:extLst>
      <p:ext uri="{BB962C8B-B14F-4D97-AF65-F5344CB8AC3E}">
        <p14:creationId xmlns:p14="http://schemas.microsoft.com/office/powerpoint/2010/main" val="297244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849AE-2084-ADD2-4964-D76B23A12ECD}"/>
              </a:ext>
            </a:extLst>
          </p:cNvPr>
          <p:cNvSpPr>
            <a:spLocks noGrp="1"/>
          </p:cNvSpPr>
          <p:nvPr>
            <p:ph type="title"/>
          </p:nvPr>
        </p:nvSpPr>
        <p:spPr/>
        <p:txBody>
          <a:bodyPr/>
          <a:lstStyle/>
          <a:p>
            <a:r>
              <a:rPr lang="es-MX" dirty="0"/>
              <a:t>Idiomas </a:t>
            </a:r>
            <a:endParaRPr lang="es-CL" dirty="0"/>
          </a:p>
        </p:txBody>
      </p:sp>
      <p:sp>
        <p:nvSpPr>
          <p:cNvPr id="3" name="Marcador de contenido 2">
            <a:extLst>
              <a:ext uri="{FF2B5EF4-FFF2-40B4-BE49-F238E27FC236}">
                <a16:creationId xmlns:a16="http://schemas.microsoft.com/office/drawing/2014/main" id="{648E3809-317F-1B0D-D79E-0E8BDED3F216}"/>
              </a:ext>
            </a:extLst>
          </p:cNvPr>
          <p:cNvSpPr>
            <a:spLocks noGrp="1"/>
          </p:cNvSpPr>
          <p:nvPr>
            <p:ph idx="1"/>
          </p:nvPr>
        </p:nvSpPr>
        <p:spPr>
          <a:xfrm>
            <a:off x="5712542" y="2121408"/>
            <a:ext cx="5415706" cy="4050792"/>
          </a:xfrm>
        </p:spPr>
        <p:txBody>
          <a:bodyPr/>
          <a:lstStyle/>
          <a:p>
            <a:r>
              <a:rPr lang="es-MX" dirty="0">
                <a:latin typeface="Abadi" panose="020B0604020104020204" pitchFamily="34" charset="0"/>
              </a:rPr>
              <a:t>¿Cuáles son los 10 idiomas más utilizados?</a:t>
            </a:r>
          </a:p>
          <a:p>
            <a:pPr algn="just"/>
            <a:r>
              <a:rPr lang="es-MX" sz="1600" dirty="0">
                <a:latin typeface="Abadi" panose="020B0604020104020204" pitchFamily="34" charset="0"/>
              </a:rPr>
              <a:t>El inglés es el idioma más usado en los shows, con más de 34,000 títulos, lo cual refleja su rol como lengua internacional. Esto indica que es buena idea hacer un doblaje o por lo menos tener subtítulos.</a:t>
            </a:r>
          </a:p>
          <a:p>
            <a:pPr algn="just"/>
            <a:r>
              <a:rPr lang="es-CL" sz="1600" dirty="0">
                <a:latin typeface="Abadi" panose="020B0604020104020204" pitchFamily="34" charset="0"/>
              </a:rPr>
              <a:t>En segundo lugar, se encuentra el japones el cual a pesar de no ser una lengua hablada internacionalmente, tiene un gran peso en esta área, lo cual muestre la demanda que existe por su contenido, en especial el anime. </a:t>
            </a:r>
          </a:p>
          <a:p>
            <a:pPr algn="just"/>
            <a:r>
              <a:rPr lang="es-CL" sz="1600" dirty="0">
                <a:latin typeface="Abadi" panose="020B0604020104020204" pitchFamily="34" charset="0"/>
              </a:rPr>
              <a:t>Por otro lado los idiomas nativos mas hablado son el chino (3 puesto) y el español (7 puesto), el cual puede ser un potencial mercado, aunque estos idiomas poseen el desafío que tienen diversos dialectos por lo que un idioma neutro puede ser complejo.</a:t>
            </a:r>
          </a:p>
          <a:p>
            <a:pPr algn="just"/>
            <a:endParaRPr lang="es-CL" sz="1600" dirty="0">
              <a:latin typeface="Abadi" panose="020B0604020104020204" pitchFamily="34" charset="0"/>
            </a:endParaRPr>
          </a:p>
        </p:txBody>
      </p:sp>
      <p:pic>
        <p:nvPicPr>
          <p:cNvPr id="7" name="Imagen 6">
            <a:extLst>
              <a:ext uri="{FF2B5EF4-FFF2-40B4-BE49-F238E27FC236}">
                <a16:creationId xmlns:a16="http://schemas.microsoft.com/office/drawing/2014/main" id="{6DC57C2E-22A9-5527-C8BA-C50BE6ABEBC0}"/>
              </a:ext>
            </a:extLst>
          </p:cNvPr>
          <p:cNvPicPr>
            <a:picLocks noChangeAspect="1"/>
          </p:cNvPicPr>
          <p:nvPr/>
        </p:nvPicPr>
        <p:blipFill>
          <a:blip r:embed="rId2"/>
          <a:stretch>
            <a:fillRect/>
          </a:stretch>
        </p:blipFill>
        <p:spPr>
          <a:xfrm>
            <a:off x="302342" y="1897625"/>
            <a:ext cx="4683076" cy="4771564"/>
          </a:xfrm>
          <a:prstGeom prst="rect">
            <a:avLst/>
          </a:prstGeom>
        </p:spPr>
      </p:pic>
    </p:spTree>
    <p:extLst>
      <p:ext uri="{BB962C8B-B14F-4D97-AF65-F5344CB8AC3E}">
        <p14:creationId xmlns:p14="http://schemas.microsoft.com/office/powerpoint/2010/main" val="225809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6FE7F-C084-7634-8FAB-9FA97EE3524A}"/>
              </a:ext>
            </a:extLst>
          </p:cNvPr>
          <p:cNvSpPr>
            <a:spLocks noGrp="1"/>
          </p:cNvSpPr>
          <p:nvPr>
            <p:ph type="title"/>
          </p:nvPr>
        </p:nvSpPr>
        <p:spPr>
          <a:xfrm>
            <a:off x="597900" y="317484"/>
            <a:ext cx="3341559" cy="1609344"/>
          </a:xfrm>
        </p:spPr>
        <p:txBody>
          <a:bodyPr/>
          <a:lstStyle/>
          <a:p>
            <a:r>
              <a:rPr lang="es-MX" dirty="0"/>
              <a:t>Popularidad</a:t>
            </a:r>
            <a:endParaRPr lang="es-CL" dirty="0"/>
          </a:p>
        </p:txBody>
      </p:sp>
      <p:sp>
        <p:nvSpPr>
          <p:cNvPr id="3" name="Marcador de contenido 2">
            <a:extLst>
              <a:ext uri="{FF2B5EF4-FFF2-40B4-BE49-F238E27FC236}">
                <a16:creationId xmlns:a16="http://schemas.microsoft.com/office/drawing/2014/main" id="{0D999DA6-DCA6-D1BD-1DF7-7AAE70316A45}"/>
              </a:ext>
            </a:extLst>
          </p:cNvPr>
          <p:cNvSpPr>
            <a:spLocks noGrp="1"/>
          </p:cNvSpPr>
          <p:nvPr>
            <p:ph idx="1"/>
          </p:nvPr>
        </p:nvSpPr>
        <p:spPr>
          <a:xfrm>
            <a:off x="597900" y="3429000"/>
            <a:ext cx="10532216" cy="2715768"/>
          </a:xfrm>
        </p:spPr>
        <p:txBody>
          <a:bodyPr>
            <a:normAutofit fontScale="92500" lnSpcReduction="10000"/>
          </a:bodyPr>
          <a:lstStyle/>
          <a:p>
            <a:pPr algn="just"/>
            <a:r>
              <a:rPr lang="es-MX" sz="1800" dirty="0">
                <a:latin typeface="Abadi" panose="020B0604020104020204" pitchFamily="34" charset="0"/>
              </a:rPr>
              <a:t>¿Como medir la popularidad?</a:t>
            </a:r>
          </a:p>
          <a:p>
            <a:pPr algn="just"/>
            <a:r>
              <a:rPr lang="es-MX" sz="1800" dirty="0">
                <a:latin typeface="Abadi" panose="020B0604020104020204" pitchFamily="34" charset="0"/>
              </a:rPr>
              <a:t>Existen 3 campos que podrían usarse para medir que tan popular es un show </a:t>
            </a:r>
          </a:p>
          <a:p>
            <a:pPr marL="731520" lvl="1" indent="-457200" algn="just">
              <a:buFont typeface="+mj-lt"/>
              <a:buAutoNum type="arabicPeriod"/>
            </a:pPr>
            <a:r>
              <a:rPr lang="es-MX" sz="1600" b="0" dirty="0">
                <a:effectLst/>
                <a:latin typeface="Abadi" panose="020B0604020104020204" pitchFamily="34" charset="0"/>
              </a:rPr>
              <a:t>Popularidad: Valor que genera la pagina en base a diversas variables, como votos, clic en el día, popularidad del día anterior, entre otros.</a:t>
            </a:r>
          </a:p>
          <a:p>
            <a:pPr marL="731520" lvl="1" indent="-457200" algn="just">
              <a:buFont typeface="+mj-lt"/>
              <a:buAutoNum type="arabicPeriod"/>
            </a:pPr>
            <a:r>
              <a:rPr lang="es-MX" sz="1600" b="0" dirty="0">
                <a:effectLst/>
                <a:latin typeface="Abadi" panose="020B0604020104020204" pitchFamily="34" charset="0"/>
              </a:rPr>
              <a:t>Votos Totales: Votos que ha recibido por parte de los usuarios desde que se agrego a la base </a:t>
            </a:r>
          </a:p>
          <a:p>
            <a:pPr marL="731520" lvl="1" indent="-457200" algn="just">
              <a:buFont typeface="+mj-lt"/>
              <a:buAutoNum type="arabicPeriod"/>
            </a:pPr>
            <a:r>
              <a:rPr lang="es-MX" sz="1600" b="0" dirty="0">
                <a:effectLst/>
                <a:latin typeface="Abadi" panose="020B0604020104020204" pitchFamily="34" charset="0"/>
              </a:rPr>
              <a:t>Votos Promedio: Promedio del valor de los votos recibido.</a:t>
            </a:r>
          </a:p>
          <a:p>
            <a:r>
              <a:rPr lang="es-MX" sz="1700" dirty="0">
                <a:latin typeface="Abadi" panose="020B0604020104020204" pitchFamily="34" charset="0"/>
              </a:rPr>
              <a:t>Se puede observar que dependiendo de cual valor se escoge, se obtienen 3 distintas respuestas a cuál es el show más popular en la página, además que los tres campos tienen los valores concentrados cerca del 0 con un 50% de los casos. Esto ocurre ya que la base se alimenta por la interacción de usuarios por lo que no todos los usuarios votaran por cada show existente.</a:t>
            </a:r>
          </a:p>
          <a:p>
            <a:endParaRPr lang="es-CL" dirty="0"/>
          </a:p>
        </p:txBody>
      </p:sp>
      <p:graphicFrame>
        <p:nvGraphicFramePr>
          <p:cNvPr id="4" name="Tabla 3">
            <a:extLst>
              <a:ext uri="{FF2B5EF4-FFF2-40B4-BE49-F238E27FC236}">
                <a16:creationId xmlns:a16="http://schemas.microsoft.com/office/drawing/2014/main" id="{BDD14388-4146-1977-6DEA-03191D2D4C16}"/>
              </a:ext>
            </a:extLst>
          </p:cNvPr>
          <p:cNvGraphicFramePr>
            <a:graphicFrameLocks noGrp="1"/>
          </p:cNvGraphicFramePr>
          <p:nvPr>
            <p:extLst>
              <p:ext uri="{D42A27DB-BD31-4B8C-83A1-F6EECF244321}">
                <p14:modId xmlns:p14="http://schemas.microsoft.com/office/powerpoint/2010/main" val="3978137536"/>
              </p:ext>
            </p:extLst>
          </p:nvPr>
        </p:nvGraphicFramePr>
        <p:xfrm>
          <a:off x="2922524" y="1664911"/>
          <a:ext cx="6346952" cy="1526722"/>
        </p:xfrm>
        <a:graphic>
          <a:graphicData uri="http://schemas.openxmlformats.org/drawingml/2006/table">
            <a:tbl>
              <a:tblPr firstRow="1" bandRow="1">
                <a:tableStyleId>{5C22544A-7EE6-4342-B048-85BDC9FD1C3A}</a:tableStyleId>
              </a:tblPr>
              <a:tblGrid>
                <a:gridCol w="1586738">
                  <a:extLst>
                    <a:ext uri="{9D8B030D-6E8A-4147-A177-3AD203B41FA5}">
                      <a16:colId xmlns:a16="http://schemas.microsoft.com/office/drawing/2014/main" val="3101686840"/>
                    </a:ext>
                  </a:extLst>
                </a:gridCol>
                <a:gridCol w="1661185">
                  <a:extLst>
                    <a:ext uri="{9D8B030D-6E8A-4147-A177-3AD203B41FA5}">
                      <a16:colId xmlns:a16="http://schemas.microsoft.com/office/drawing/2014/main" val="2307410474"/>
                    </a:ext>
                  </a:extLst>
                </a:gridCol>
                <a:gridCol w="1512291">
                  <a:extLst>
                    <a:ext uri="{9D8B030D-6E8A-4147-A177-3AD203B41FA5}">
                      <a16:colId xmlns:a16="http://schemas.microsoft.com/office/drawing/2014/main" val="347236353"/>
                    </a:ext>
                  </a:extLst>
                </a:gridCol>
                <a:gridCol w="1586738">
                  <a:extLst>
                    <a:ext uri="{9D8B030D-6E8A-4147-A177-3AD203B41FA5}">
                      <a16:colId xmlns:a16="http://schemas.microsoft.com/office/drawing/2014/main" val="1333924102"/>
                    </a:ext>
                  </a:extLst>
                </a:gridCol>
              </a:tblGrid>
              <a:tr h="306161">
                <a:tc>
                  <a:txBody>
                    <a:bodyPr/>
                    <a:lstStyle/>
                    <a:p>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1 Lugar</a:t>
                      </a:r>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2 Lugar</a:t>
                      </a:r>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3 Lugar</a:t>
                      </a:r>
                      <a:endParaRPr lang="es-CL" sz="1200" dirty="0">
                        <a:latin typeface="Abadi" panose="020B0604020104020204" pitchFamily="34" charset="0"/>
                      </a:endParaRPr>
                    </a:p>
                  </a:txBody>
                  <a:tcPr/>
                </a:tc>
                <a:extLst>
                  <a:ext uri="{0D108BD9-81ED-4DB2-BD59-A6C34878D82A}">
                    <a16:rowId xmlns:a16="http://schemas.microsoft.com/office/drawing/2014/main" val="2672060296"/>
                  </a:ext>
                </a:extLst>
              </a:tr>
              <a:tr h="306161">
                <a:tc>
                  <a:txBody>
                    <a:bodyPr/>
                    <a:lstStyle/>
                    <a:p>
                      <a:r>
                        <a:rPr lang="es-MX" sz="1200" dirty="0">
                          <a:latin typeface="Abadi" panose="020B0604020104020204" pitchFamily="34" charset="0"/>
                        </a:rPr>
                        <a:t>Popularidad</a:t>
                      </a:r>
                      <a:endParaRPr lang="es-CL" sz="1200" dirty="0">
                        <a:latin typeface="Abadi" panose="020B0604020104020204" pitchFamily="34" charset="0"/>
                      </a:endParaRPr>
                    </a:p>
                  </a:txBody>
                  <a:tcPr/>
                </a:tc>
                <a:tc>
                  <a:txBody>
                    <a:bodyPr/>
                    <a:lstStyle/>
                    <a:p>
                      <a:r>
                        <a:rPr lang="en-US" sz="1200" b="0" i="0" kern="1200" dirty="0">
                          <a:solidFill>
                            <a:schemeClr val="dk1"/>
                          </a:solidFill>
                          <a:effectLst/>
                          <a:latin typeface="Abadi" panose="020B0604020104020204" pitchFamily="34" charset="0"/>
                          <a:ea typeface="+mn-ea"/>
                          <a:cs typeface="+mn-cs"/>
                        </a:rPr>
                        <a:t>The Late Show with Stephen Colbert</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Batang</a:t>
                      </a:r>
                      <a:r>
                        <a:rPr lang="es-CL" sz="1200" b="0" i="0" kern="1200" dirty="0">
                          <a:solidFill>
                            <a:schemeClr val="dk1"/>
                          </a:solidFill>
                          <a:effectLst/>
                          <a:latin typeface="Abadi" panose="020B0604020104020204" pitchFamily="34" charset="0"/>
                          <a:ea typeface="+mn-ea"/>
                          <a:cs typeface="+mn-cs"/>
                        </a:rPr>
                        <a:t> </a:t>
                      </a:r>
                      <a:r>
                        <a:rPr lang="es-CL" sz="1200" b="0" i="0" kern="1200" dirty="0" err="1">
                          <a:solidFill>
                            <a:schemeClr val="dk1"/>
                          </a:solidFill>
                          <a:effectLst/>
                          <a:latin typeface="Abadi" panose="020B0604020104020204" pitchFamily="34" charset="0"/>
                          <a:ea typeface="+mn-ea"/>
                          <a:cs typeface="+mn-cs"/>
                        </a:rPr>
                        <a:t>Quiapo</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Tagesschau</a:t>
                      </a:r>
                      <a:endParaRPr lang="es-CL" sz="1200" dirty="0">
                        <a:latin typeface="Abadi" panose="020B0604020104020204" pitchFamily="34" charset="0"/>
                      </a:endParaRPr>
                    </a:p>
                  </a:txBody>
                  <a:tcPr/>
                </a:tc>
                <a:extLst>
                  <a:ext uri="{0D108BD9-81ED-4DB2-BD59-A6C34878D82A}">
                    <a16:rowId xmlns:a16="http://schemas.microsoft.com/office/drawing/2014/main" val="3515428526"/>
                  </a:ext>
                </a:extLst>
              </a:tr>
              <a:tr h="306161">
                <a:tc>
                  <a:txBody>
                    <a:bodyPr/>
                    <a:lstStyle/>
                    <a:p>
                      <a:r>
                        <a:rPr lang="es-MX" sz="1200" dirty="0">
                          <a:latin typeface="Abadi" panose="020B0604020104020204" pitchFamily="34" charset="0"/>
                        </a:rPr>
                        <a:t>Votos Totales</a:t>
                      </a:r>
                      <a:endParaRPr lang="es-CL" sz="1200" dirty="0">
                        <a:latin typeface="Abadi" panose="020B0604020104020204" pitchFamily="34" charset="0"/>
                      </a:endParaRPr>
                    </a:p>
                  </a:txBody>
                  <a:tcPr/>
                </a:tc>
                <a:tc>
                  <a:txBody>
                    <a:bodyPr/>
                    <a:lstStyle/>
                    <a:p>
                      <a:r>
                        <a:rPr lang="es-CL" sz="1200" kern="1200" dirty="0" err="1">
                          <a:solidFill>
                            <a:schemeClr val="dk1"/>
                          </a:solidFill>
                          <a:latin typeface="Abadi" panose="020B0604020104020204" pitchFamily="34" charset="0"/>
                          <a:ea typeface="+mn-ea"/>
                          <a:cs typeface="+mn-cs"/>
                        </a:rPr>
                        <a:t>Game</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of</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Thrones</a:t>
                      </a:r>
                      <a:endParaRPr lang="es-CL" sz="1200" kern="1200" dirty="0">
                        <a:solidFill>
                          <a:schemeClr val="dk1"/>
                        </a:solidFill>
                        <a:latin typeface="Abadi" panose="020B0604020104020204" pitchFamily="34" charset="0"/>
                        <a:ea typeface="+mn-ea"/>
                        <a:cs typeface="+mn-cs"/>
                      </a:endParaRPr>
                    </a:p>
                  </a:txBody>
                  <a:tcPr/>
                </a:tc>
                <a:tc>
                  <a:txBody>
                    <a:bodyPr/>
                    <a:lstStyle/>
                    <a:p>
                      <a:r>
                        <a:rPr lang="es-CL" sz="1200" kern="1200" dirty="0">
                          <a:solidFill>
                            <a:schemeClr val="dk1"/>
                          </a:solidFill>
                          <a:latin typeface="Abadi" panose="020B0604020104020204" pitchFamily="34" charset="0"/>
                          <a:ea typeface="+mn-ea"/>
                          <a:cs typeface="+mn-cs"/>
                        </a:rPr>
                        <a:t>Money </a:t>
                      </a:r>
                      <a:r>
                        <a:rPr lang="es-CL" sz="1200" kern="1200" dirty="0" err="1">
                          <a:solidFill>
                            <a:schemeClr val="dk1"/>
                          </a:solidFill>
                          <a:latin typeface="Abadi" panose="020B0604020104020204" pitchFamily="34" charset="0"/>
                          <a:ea typeface="+mn-ea"/>
                          <a:cs typeface="+mn-cs"/>
                        </a:rPr>
                        <a:t>Heist</a:t>
                      </a:r>
                      <a:endParaRPr lang="es-CL" sz="1200" kern="1200" dirty="0">
                        <a:solidFill>
                          <a:schemeClr val="dk1"/>
                        </a:solidFill>
                        <a:latin typeface="Abadi" panose="020B0604020104020204" pitchFamily="34" charset="0"/>
                        <a:ea typeface="+mn-ea"/>
                        <a:cs typeface="+mn-cs"/>
                      </a:endParaRPr>
                    </a:p>
                  </a:txBody>
                  <a:tcPr/>
                </a:tc>
                <a:tc>
                  <a:txBody>
                    <a:bodyPr/>
                    <a:lstStyle/>
                    <a:p>
                      <a:r>
                        <a:rPr lang="es-CL" sz="1200" kern="1200" dirty="0" err="1">
                          <a:solidFill>
                            <a:schemeClr val="dk1"/>
                          </a:solidFill>
                          <a:latin typeface="Abadi" panose="020B0604020104020204" pitchFamily="34" charset="0"/>
                          <a:ea typeface="+mn-ea"/>
                          <a:cs typeface="+mn-cs"/>
                        </a:rPr>
                        <a:t>Stranger</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Things</a:t>
                      </a:r>
                      <a:endParaRPr lang="es-CL" sz="1200" kern="1200" dirty="0">
                        <a:solidFill>
                          <a:schemeClr val="dk1"/>
                        </a:solidFill>
                        <a:latin typeface="Abadi" panose="020B0604020104020204" pitchFamily="34" charset="0"/>
                        <a:ea typeface="+mn-ea"/>
                        <a:cs typeface="+mn-cs"/>
                      </a:endParaRPr>
                    </a:p>
                  </a:txBody>
                  <a:tcPr/>
                </a:tc>
                <a:extLst>
                  <a:ext uri="{0D108BD9-81ED-4DB2-BD59-A6C34878D82A}">
                    <a16:rowId xmlns:a16="http://schemas.microsoft.com/office/drawing/2014/main" val="2301315048"/>
                  </a:ext>
                </a:extLst>
              </a:tr>
              <a:tr h="386062">
                <a:tc>
                  <a:txBody>
                    <a:bodyPr/>
                    <a:lstStyle/>
                    <a:p>
                      <a:r>
                        <a:rPr lang="es-MX" sz="1200" dirty="0">
                          <a:latin typeface="Abadi" panose="020B0604020104020204" pitchFamily="34" charset="0"/>
                        </a:rPr>
                        <a:t>Votos Promedio</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Hipster</a:t>
                      </a:r>
                      <a:r>
                        <a:rPr lang="es-CL" sz="1200" b="0" i="0" kern="1200" dirty="0">
                          <a:solidFill>
                            <a:schemeClr val="dk1"/>
                          </a:solidFill>
                          <a:effectLst/>
                          <a:latin typeface="Abadi" panose="020B0604020104020204" pitchFamily="34" charset="0"/>
                          <a:ea typeface="+mn-ea"/>
                          <a:cs typeface="+mn-cs"/>
                        </a:rPr>
                        <a:t> Tour - </a:t>
                      </a:r>
                      <a:r>
                        <a:rPr lang="es-CL" sz="1200" b="0" i="0" kern="1200" dirty="0" err="1">
                          <a:solidFill>
                            <a:schemeClr val="dk1"/>
                          </a:solidFill>
                          <a:effectLst/>
                          <a:latin typeface="Abadi" panose="020B0604020104020204" pitchFamily="34" charset="0"/>
                          <a:ea typeface="+mn-ea"/>
                          <a:cs typeface="+mn-cs"/>
                        </a:rPr>
                        <a:t>Spain</a:t>
                      </a:r>
                      <a:endParaRPr lang="es-CL" sz="1200"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s-CL" sz="1200" b="0" i="0" kern="1200" dirty="0">
                          <a:solidFill>
                            <a:schemeClr val="dk1"/>
                          </a:solidFill>
                          <a:effectLst/>
                          <a:latin typeface="Abadi" panose="020B0604020104020204" pitchFamily="34" charset="0"/>
                          <a:ea typeface="+mn-ea"/>
                          <a:cs typeface="+mn-cs"/>
                        </a:rPr>
                        <a:t>温柔的背后</a:t>
                      </a:r>
                      <a:endParaRPr lang="es-CL" sz="1200" dirty="0">
                        <a:latin typeface="Abadi" panose="020B0604020104020204" pitchFamily="34" charset="0"/>
                      </a:endParaRPr>
                    </a:p>
                    <a:p>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Ghar</a:t>
                      </a:r>
                      <a:r>
                        <a:rPr lang="es-CL" sz="1200" b="0" i="0" kern="1200" dirty="0">
                          <a:solidFill>
                            <a:schemeClr val="dk1"/>
                          </a:solidFill>
                          <a:effectLst/>
                          <a:latin typeface="Abadi" panose="020B0604020104020204" pitchFamily="34" charset="0"/>
                          <a:ea typeface="+mn-ea"/>
                          <a:cs typeface="+mn-cs"/>
                        </a:rPr>
                        <a:t> </a:t>
                      </a:r>
                      <a:r>
                        <a:rPr lang="es-CL" sz="1200" b="0" i="0" kern="1200" dirty="0" err="1">
                          <a:solidFill>
                            <a:schemeClr val="dk1"/>
                          </a:solidFill>
                          <a:effectLst/>
                          <a:latin typeface="Abadi" panose="020B0604020104020204" pitchFamily="34" charset="0"/>
                          <a:ea typeface="+mn-ea"/>
                          <a:cs typeface="+mn-cs"/>
                        </a:rPr>
                        <a:t>Titli</a:t>
                      </a:r>
                      <a:r>
                        <a:rPr lang="es-CL" sz="1200" b="0" i="0" kern="1200" dirty="0">
                          <a:solidFill>
                            <a:schemeClr val="dk1"/>
                          </a:solidFill>
                          <a:effectLst/>
                          <a:latin typeface="Abadi" panose="020B0604020104020204" pitchFamily="34" charset="0"/>
                          <a:ea typeface="+mn-ea"/>
                          <a:cs typeface="+mn-cs"/>
                        </a:rPr>
                        <a:t> Ka Par</a:t>
                      </a:r>
                      <a:endParaRPr lang="es-CL" sz="1200" dirty="0">
                        <a:latin typeface="Abadi" panose="020B0604020104020204" pitchFamily="34" charset="0"/>
                      </a:endParaRPr>
                    </a:p>
                  </a:txBody>
                  <a:tcPr/>
                </a:tc>
                <a:extLst>
                  <a:ext uri="{0D108BD9-81ED-4DB2-BD59-A6C34878D82A}">
                    <a16:rowId xmlns:a16="http://schemas.microsoft.com/office/drawing/2014/main" val="3857322142"/>
                  </a:ext>
                </a:extLst>
              </a:tr>
            </a:tbl>
          </a:graphicData>
        </a:graphic>
      </p:graphicFrame>
      <p:pic>
        <p:nvPicPr>
          <p:cNvPr id="4098" name="Picture 2" descr="oro, plata y bronce medallas con cinta para Deportes aplicaciones y sitios  web 29346521 PNG">
            <a:extLst>
              <a:ext uri="{FF2B5EF4-FFF2-40B4-BE49-F238E27FC236}">
                <a16:creationId xmlns:a16="http://schemas.microsoft.com/office/drawing/2014/main" id="{FDDA50D7-774B-E84A-D487-5AD3B5D13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73" t="5366" r="10397" b="10235"/>
          <a:stretch/>
        </p:blipFill>
        <p:spPr bwMode="auto">
          <a:xfrm>
            <a:off x="5574889" y="232941"/>
            <a:ext cx="2408903" cy="127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67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7"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51F0E1A1-7FB2-6C2D-9DAC-EC1CF20965AE}"/>
              </a:ext>
            </a:extLst>
          </p:cNvPr>
          <p:cNvSpPr>
            <a:spLocks noGrp="1"/>
          </p:cNvSpPr>
          <p:nvPr>
            <p:ph type="title"/>
          </p:nvPr>
        </p:nvSpPr>
        <p:spPr>
          <a:xfrm>
            <a:off x="1490144" y="2376861"/>
            <a:ext cx="2640646" cy="2104273"/>
          </a:xfrm>
          <a:noFill/>
        </p:spPr>
        <p:txBody>
          <a:bodyPr>
            <a:normAutofit/>
          </a:bodyPr>
          <a:lstStyle/>
          <a:p>
            <a:pPr algn="ctr"/>
            <a:r>
              <a:rPr lang="es-MX" sz="3000">
                <a:solidFill>
                  <a:srgbClr val="FFFFFF"/>
                </a:solidFill>
              </a:rPr>
              <a:t>Insight y recomendaciones</a:t>
            </a:r>
            <a:endParaRPr lang="es-CL" sz="3000" dirty="0">
              <a:solidFill>
                <a:srgbClr val="FFFFFF"/>
              </a:solidFill>
            </a:endParaRPr>
          </a:p>
        </p:txBody>
      </p:sp>
      <p:sp>
        <p:nvSpPr>
          <p:cNvPr id="18"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828A9D4B-B3E7-472F-D888-2B71E3879378}"/>
              </a:ext>
            </a:extLst>
          </p:cNvPr>
          <p:cNvSpPr>
            <a:spLocks noGrp="1"/>
          </p:cNvSpPr>
          <p:nvPr>
            <p:ph idx="1"/>
          </p:nvPr>
        </p:nvSpPr>
        <p:spPr>
          <a:xfrm>
            <a:off x="6081089" y="725394"/>
            <a:ext cx="5142658" cy="5407212"/>
          </a:xfrm>
        </p:spPr>
        <p:txBody>
          <a:bodyPr anchor="ctr">
            <a:normAutofit/>
          </a:bodyPr>
          <a:lstStyle/>
          <a:p>
            <a:r>
              <a:rPr lang="es-MX" dirty="0"/>
              <a:t>INSIGHT</a:t>
            </a:r>
          </a:p>
          <a:p>
            <a:pPr lvl="1"/>
            <a:r>
              <a:rPr lang="es-MX" sz="1400" dirty="0"/>
              <a:t>El inglés es un idioma importante a incluir ya sea en audio o subtitulo, al ser un idioma internacional.</a:t>
            </a:r>
          </a:p>
          <a:p>
            <a:pPr lvl="1"/>
            <a:r>
              <a:rPr lang="es-MX" sz="1400" dirty="0"/>
              <a:t>La mayor cantidad de estreno se concentran en verano, para captar una audiencia que está empezando sus vacaciones</a:t>
            </a:r>
          </a:p>
          <a:p>
            <a:pPr lvl="1"/>
            <a:r>
              <a:rPr lang="es-MX" sz="1400" dirty="0"/>
              <a:t>Los géneros de mayor demanda son Drama, Comedia y Documental, lo que indica un interés por tramas profundas, contenido humorístico y el deseo de aprendizaje.</a:t>
            </a:r>
          </a:p>
          <a:p>
            <a:pPr lvl="1"/>
            <a:r>
              <a:rPr lang="es-MX" sz="1400" dirty="0"/>
              <a:t>Existen diversas métricas para indicar si un show es popular o no, y dependiendo de cual se escoja los resultados pueden variar significativamente</a:t>
            </a:r>
            <a:endParaRPr lang="es-MX" dirty="0"/>
          </a:p>
          <a:p>
            <a:r>
              <a:rPr lang="es-MX" dirty="0"/>
              <a:t>RECOMENDACIONES </a:t>
            </a:r>
          </a:p>
          <a:p>
            <a:pPr lvl="1"/>
            <a:r>
              <a:rPr lang="es-MX"/>
              <a:t>a</a:t>
            </a:r>
            <a:endParaRPr lang="es-CL" dirty="0"/>
          </a:p>
        </p:txBody>
      </p:sp>
    </p:spTree>
    <p:extLst>
      <p:ext uri="{BB962C8B-B14F-4D97-AF65-F5344CB8AC3E}">
        <p14:creationId xmlns:p14="http://schemas.microsoft.com/office/powerpoint/2010/main" val="92994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E64AE-C8FB-EE22-2709-01C8724BDC94}"/>
              </a:ext>
            </a:extLst>
          </p:cNvPr>
          <p:cNvSpPr>
            <a:spLocks noGrp="1"/>
          </p:cNvSpPr>
          <p:nvPr>
            <p:ph type="title"/>
          </p:nvPr>
        </p:nvSpPr>
        <p:spPr/>
        <p:txBody>
          <a:bodyPr/>
          <a:lstStyle/>
          <a:p>
            <a:r>
              <a:rPr lang="es-MX" dirty="0"/>
              <a:t>Contenido</a:t>
            </a:r>
            <a:endParaRPr lang="es-CL" dirty="0"/>
          </a:p>
        </p:txBody>
      </p:sp>
      <p:sp>
        <p:nvSpPr>
          <p:cNvPr id="3" name="Marcador de contenido 2">
            <a:extLst>
              <a:ext uri="{FF2B5EF4-FFF2-40B4-BE49-F238E27FC236}">
                <a16:creationId xmlns:a16="http://schemas.microsoft.com/office/drawing/2014/main" id="{5870D3E8-CC72-3975-2F63-7BBC61066504}"/>
              </a:ext>
            </a:extLst>
          </p:cNvPr>
          <p:cNvSpPr>
            <a:spLocks noGrp="1"/>
          </p:cNvSpPr>
          <p:nvPr>
            <p:ph idx="1"/>
          </p:nvPr>
        </p:nvSpPr>
        <p:spPr/>
        <p:txBody>
          <a:bodyPr/>
          <a:lstStyle/>
          <a:p>
            <a:pPr marL="514350" indent="-514350">
              <a:buFont typeface="+mj-lt"/>
              <a:buAutoNum type="arabicPeriod"/>
            </a:pPr>
            <a:r>
              <a:rPr lang="es-MX" dirty="0"/>
              <a:t>Motivación y audiencia</a:t>
            </a:r>
          </a:p>
          <a:p>
            <a:pPr marL="514350" indent="-514350">
              <a:buFont typeface="+mj-lt"/>
              <a:buAutoNum type="arabicPeriod"/>
            </a:pPr>
            <a:r>
              <a:rPr lang="es-MX" dirty="0"/>
              <a:t>METADATA </a:t>
            </a:r>
          </a:p>
          <a:p>
            <a:pPr marL="514350" indent="-514350">
              <a:buFont typeface="+mj-lt"/>
              <a:buAutoNum type="arabicPeriod"/>
            </a:pPr>
            <a:r>
              <a:rPr lang="es-MX" dirty="0">
                <a:latin typeface="Abadi" panose="020B0604020104020204" pitchFamily="34" charset="0"/>
              </a:rPr>
              <a:t>Preguntas/Hipótesis</a:t>
            </a:r>
          </a:p>
          <a:p>
            <a:pPr marL="514350" indent="-514350">
              <a:buFont typeface="+mj-lt"/>
              <a:buAutoNum type="arabicPeriod"/>
            </a:pPr>
            <a:r>
              <a:rPr lang="es-MX" dirty="0">
                <a:latin typeface="Abadi" panose="020B0604020104020204" pitchFamily="34" charset="0"/>
              </a:rPr>
              <a:t>Análisis Visual</a:t>
            </a:r>
          </a:p>
          <a:p>
            <a:pPr marL="514350" indent="-514350">
              <a:buFont typeface="+mj-lt"/>
              <a:buAutoNum type="arabicPeriod"/>
            </a:pPr>
            <a:r>
              <a:rPr lang="es-MX" dirty="0" err="1"/>
              <a:t>Insight</a:t>
            </a:r>
            <a:r>
              <a:rPr lang="es-MX" dirty="0"/>
              <a:t>/recomendaciones</a:t>
            </a:r>
            <a:endParaRPr lang="es-CL" dirty="0"/>
          </a:p>
        </p:txBody>
      </p:sp>
    </p:spTree>
    <p:extLst>
      <p:ext uri="{BB962C8B-B14F-4D97-AF65-F5344CB8AC3E}">
        <p14:creationId xmlns:p14="http://schemas.microsoft.com/office/powerpoint/2010/main" val="401761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93C02-8A2C-FF85-BCD5-540323D7B060}"/>
              </a:ext>
            </a:extLst>
          </p:cNvPr>
          <p:cNvSpPr>
            <a:spLocks noGrp="1"/>
          </p:cNvSpPr>
          <p:nvPr>
            <p:ph type="title"/>
          </p:nvPr>
        </p:nvSpPr>
        <p:spPr>
          <a:xfrm>
            <a:off x="1137034" y="609597"/>
            <a:ext cx="9392421" cy="1330841"/>
          </a:xfrm>
        </p:spPr>
        <p:txBody>
          <a:bodyPr>
            <a:normAutofit/>
          </a:bodyPr>
          <a:lstStyle/>
          <a:p>
            <a:r>
              <a:rPr lang="es-MX"/>
              <a:t>Motivación y audiencia </a:t>
            </a:r>
            <a:endParaRPr lang="es-CL" dirty="0"/>
          </a:p>
        </p:txBody>
      </p:sp>
      <p:sp>
        <p:nvSpPr>
          <p:cNvPr id="3" name="Marcador de contenido 2">
            <a:extLst>
              <a:ext uri="{FF2B5EF4-FFF2-40B4-BE49-F238E27FC236}">
                <a16:creationId xmlns:a16="http://schemas.microsoft.com/office/drawing/2014/main" id="{BC45B8AD-2B8F-2913-FAFC-909D76479652}"/>
              </a:ext>
            </a:extLst>
          </p:cNvPr>
          <p:cNvSpPr>
            <a:spLocks noGrp="1"/>
          </p:cNvSpPr>
          <p:nvPr>
            <p:ph idx="1"/>
          </p:nvPr>
        </p:nvSpPr>
        <p:spPr>
          <a:xfrm>
            <a:off x="697371" y="2198362"/>
            <a:ext cx="5695600" cy="3917773"/>
          </a:xfrm>
        </p:spPr>
        <p:txBody>
          <a:bodyPr>
            <a:normAutofit/>
          </a:bodyPr>
          <a:lstStyle/>
          <a:p>
            <a:pPr>
              <a:spcAft>
                <a:spcPts val="800"/>
              </a:spcAft>
            </a:pPr>
            <a:r>
              <a:rPr lang="es-MX" sz="1800" b="1" dirty="0">
                <a:latin typeface="Abadi" panose="020F0502020204030204" pitchFamily="34" charset="0"/>
              </a:rPr>
              <a:t>CONTEXTO:</a:t>
            </a:r>
          </a:p>
          <a:p>
            <a:pPr algn="just">
              <a:spcAft>
                <a:spcPts val="800"/>
              </a:spcAft>
            </a:pPr>
            <a:r>
              <a:rPr lang="es-MX" sz="1400" dirty="0">
                <a:latin typeface="Abadi" panose="020F0502020204030204" pitchFamily="34" charset="0"/>
              </a:rPr>
              <a:t>La televisión y el contenido audiovisual han sido pilares de la cultura popular durante década. Con un constante crecimiento desde su introducción en la sociedad. </a:t>
            </a:r>
          </a:p>
          <a:p>
            <a:pPr algn="just">
              <a:spcAft>
                <a:spcPts val="800"/>
              </a:spcAft>
            </a:pPr>
            <a:r>
              <a:rPr lang="es-MX" sz="1400" dirty="0">
                <a:latin typeface="Abadi" panose="020F0502020204030204" pitchFamily="34" charset="0"/>
              </a:rPr>
              <a:t>En la última década, la competencia de plataformas de </a:t>
            </a:r>
            <a:r>
              <a:rPr lang="es-MX" sz="1400" dirty="0" err="1">
                <a:latin typeface="Abadi" panose="020F0502020204030204" pitchFamily="34" charset="0"/>
              </a:rPr>
              <a:t>streaming</a:t>
            </a:r>
            <a:r>
              <a:rPr lang="es-MX" sz="1400" dirty="0">
                <a:latin typeface="Abadi" panose="020F0502020204030204" pitchFamily="34" charset="0"/>
              </a:rPr>
              <a:t> ha transformado drásticamente la industria, aumentando la variedad de contenido generando nuevos desafíos para captar la atención del público.</a:t>
            </a:r>
          </a:p>
          <a:p>
            <a:pPr algn="just">
              <a:spcAft>
                <a:spcPts val="800"/>
              </a:spcAft>
            </a:pPr>
            <a:r>
              <a:rPr lang="es-MX" sz="1400" dirty="0">
                <a:latin typeface="Abadi" panose="020F0502020204030204" pitchFamily="34" charset="0"/>
              </a:rPr>
              <a:t>Ante este cambio, el análisis de datos de audiencia y preferencias se ha vuelto esencial para comprender las dinámicas de popularidad y éxito de los programas de televisión.</a:t>
            </a:r>
            <a:endParaRPr lang="es-CL" sz="1400" dirty="0">
              <a:latin typeface="Abadi" panose="020F0502020204030204" pitchFamily="34" charset="0"/>
            </a:endParaRPr>
          </a:p>
        </p:txBody>
      </p:sp>
      <p:pic>
        <p:nvPicPr>
          <p:cNvPr id="1026" name="Picture 2" descr="La evolución del entretenimiento | El Universal">
            <a:extLst>
              <a:ext uri="{FF2B5EF4-FFF2-40B4-BE49-F238E27FC236}">
                <a16:creationId xmlns:a16="http://schemas.microsoft.com/office/drawing/2014/main" id="{E934F924-3D44-EE82-7041-35CD765E08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3072" y="5264861"/>
            <a:ext cx="2493457" cy="150854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0E2E6240-3C7E-A71D-92BD-50FC59E55EE7}"/>
              </a:ext>
            </a:extLst>
          </p:cNvPr>
          <p:cNvSpPr txBox="1">
            <a:spLocks/>
          </p:cNvSpPr>
          <p:nvPr/>
        </p:nvSpPr>
        <p:spPr>
          <a:xfrm>
            <a:off x="6615355" y="2951910"/>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s-MX" sz="1800" b="1" dirty="0">
                <a:latin typeface="Abadi" panose="020B0604020104020204" pitchFamily="34" charset="0"/>
              </a:rPr>
              <a:t>Audiencia:</a:t>
            </a:r>
          </a:p>
          <a:p>
            <a:pPr algn="just">
              <a:spcAft>
                <a:spcPts val="800"/>
              </a:spcAft>
            </a:pPr>
            <a:r>
              <a:rPr lang="es-MX" sz="1400" dirty="0">
                <a:latin typeface="Abadi" panose="020B0604020104020204" pitchFamily="34" charset="0"/>
              </a:rPr>
              <a:t>El proyecto esta enfocado en el área de entretenimiento y puede ser usado por diversos niveles dentro de una empresa, ya sea de </a:t>
            </a:r>
            <a:r>
              <a:rPr lang="es-MX" sz="1400" dirty="0" err="1">
                <a:latin typeface="Abadi" panose="020B0604020104020204" pitchFamily="34" charset="0"/>
              </a:rPr>
              <a:t>streaming</a:t>
            </a:r>
            <a:r>
              <a:rPr lang="es-MX" sz="1400" dirty="0">
                <a:latin typeface="Abadi" panose="020B0604020104020204" pitchFamily="34" charset="0"/>
              </a:rPr>
              <a:t>, una de marketing o una empresa que quiera crear un nuevo show:</a:t>
            </a:r>
          </a:p>
          <a:p>
            <a:pPr marL="800100" lvl="1" indent="-342900" algn="just">
              <a:spcAft>
                <a:spcPts val="800"/>
              </a:spcAft>
              <a:buFont typeface="+mj-lt"/>
              <a:buAutoNum type="arabicPeriod"/>
            </a:pPr>
            <a:r>
              <a:rPr lang="es-CL" sz="1100" dirty="0">
                <a:latin typeface="Abadi" panose="020B0604020104020204" pitchFamily="34" charset="0"/>
              </a:rPr>
              <a:t>Estratégico: al escoger que mercado abarcar y que programa agregar a su librería.</a:t>
            </a:r>
          </a:p>
          <a:p>
            <a:pPr marL="800100" lvl="1" indent="-342900" algn="just">
              <a:spcAft>
                <a:spcPts val="800"/>
              </a:spcAft>
              <a:buFont typeface="+mj-lt"/>
              <a:buAutoNum type="arabicPeriod"/>
            </a:pPr>
            <a:r>
              <a:rPr lang="es-CL" sz="1100" dirty="0">
                <a:latin typeface="Abadi" panose="020B0604020104020204" pitchFamily="34" charset="0"/>
              </a:rPr>
              <a:t>Táctico: En que enfocar campañas de marketing.</a:t>
            </a:r>
          </a:p>
          <a:p>
            <a:pPr marL="800100" lvl="1" indent="-342900" algn="just">
              <a:spcAft>
                <a:spcPts val="800"/>
              </a:spcAft>
              <a:buFont typeface="+mj-lt"/>
              <a:buAutoNum type="arabicPeriod"/>
            </a:pPr>
            <a:r>
              <a:rPr lang="es-CL" sz="1100" dirty="0">
                <a:latin typeface="Abadi" panose="020B0604020104020204" pitchFamily="34" charset="0"/>
              </a:rPr>
              <a:t>Operativo Entregar recomendaciones a los usuarios, que tipo de contenido crear</a:t>
            </a:r>
          </a:p>
          <a:p>
            <a:pPr marL="800100" lvl="1" indent="-342900" algn="just">
              <a:spcAft>
                <a:spcPts val="800"/>
              </a:spcAft>
              <a:buFont typeface="+mj-lt"/>
              <a:buAutoNum type="arabicPeriod"/>
            </a:pPr>
            <a:endParaRPr lang="es-CL" sz="1000" dirty="0">
              <a:latin typeface="Abadi" panose="020B0604020104020204" pitchFamily="34" charset="0"/>
            </a:endParaRPr>
          </a:p>
        </p:txBody>
      </p:sp>
      <p:pic>
        <p:nvPicPr>
          <p:cNvPr id="1028" name="Picture 4" descr="Cómo elegir tu segmentación de audiencias para Google Ads | eStudio34">
            <a:extLst>
              <a:ext uri="{FF2B5EF4-FFF2-40B4-BE49-F238E27FC236}">
                <a16:creationId xmlns:a16="http://schemas.microsoft.com/office/drawing/2014/main" id="{6B4FC366-ED24-91E5-0D15-94832547D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708" y="1710971"/>
            <a:ext cx="1930350" cy="124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3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a:extLst>
            <a:ext uri="{FF2B5EF4-FFF2-40B4-BE49-F238E27FC236}">
              <a16:creationId xmlns:a16="http://schemas.microsoft.com/office/drawing/2014/main" id="{A36E2651-2AFB-75C0-571B-6CFB25F50410}"/>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8" name="Rectangle 37">
            <a:extLst>
              <a:ext uri="{FF2B5EF4-FFF2-40B4-BE49-F238E27FC236}">
                <a16:creationId xmlns:a16="http://schemas.microsoft.com/office/drawing/2014/main" id="{E1C964E2-60C2-48DB-A64B-026495D27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488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64E8C9B-DC2C-AD8B-0EEC-35DD75747B26}"/>
              </a:ext>
            </a:extLst>
          </p:cNvPr>
          <p:cNvSpPr txBox="1">
            <a:spLocks/>
          </p:cNvSpPr>
          <p:nvPr/>
        </p:nvSpPr>
        <p:spPr>
          <a:xfrm>
            <a:off x="4076162" y="4237630"/>
            <a:ext cx="7020533" cy="14202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r>
              <a:rPr lang="en-US" sz="5400" kern="1200" cap="all" baseline="0">
                <a:latin typeface="+mj-lt"/>
                <a:ea typeface="+mj-ea"/>
                <a:cs typeface="+mj-cs"/>
              </a:rPr>
              <a:t>Metadata</a:t>
            </a:r>
          </a:p>
        </p:txBody>
      </p:sp>
      <p:sp>
        <p:nvSpPr>
          <p:cNvPr id="40" name="Freeform: Shape 39">
            <a:extLst>
              <a:ext uri="{FF2B5EF4-FFF2-40B4-BE49-F238E27FC236}">
                <a16:creationId xmlns:a16="http://schemas.microsoft.com/office/drawing/2014/main" id="{487FED84-85F9-4568-8C3E-0A74CF401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091" y="-845"/>
            <a:ext cx="4294805" cy="2440699"/>
          </a:xfrm>
          <a:custGeom>
            <a:avLst/>
            <a:gdLst>
              <a:gd name="connsiteX0" fmla="*/ 266445 w 4294805"/>
              <a:gd name="connsiteY0" fmla="*/ 0 h 2440699"/>
              <a:gd name="connsiteX1" fmla="*/ 4028360 w 4294805"/>
              <a:gd name="connsiteY1" fmla="*/ 0 h 2440699"/>
              <a:gd name="connsiteX2" fmla="*/ 4043384 w 4294805"/>
              <a:gd name="connsiteY2" fmla="*/ 98438 h 2440699"/>
              <a:gd name="connsiteX3" fmla="*/ 4053223 w 4294805"/>
              <a:gd name="connsiteY3" fmla="*/ 293297 h 2440699"/>
              <a:gd name="connsiteX4" fmla="*/ 2147403 w 4294805"/>
              <a:gd name="connsiteY4" fmla="*/ 2199117 h 2440699"/>
              <a:gd name="connsiteX5" fmla="*/ 241583 w 4294805"/>
              <a:gd name="connsiteY5" fmla="*/ 293297 h 2440699"/>
              <a:gd name="connsiteX6" fmla="*/ 251422 w 4294805"/>
              <a:gd name="connsiteY6" fmla="*/ 98438 h 2440699"/>
              <a:gd name="connsiteX7" fmla="*/ 22341 w 4294805"/>
              <a:gd name="connsiteY7" fmla="*/ 0 h 2440699"/>
              <a:gd name="connsiteX8" fmla="*/ 212200 w 4294805"/>
              <a:gd name="connsiteY8" fmla="*/ 0 h 2440699"/>
              <a:gd name="connsiteX9" fmla="*/ 198015 w 4294805"/>
              <a:gd name="connsiteY9" fmla="*/ 92949 h 2440699"/>
              <a:gd name="connsiteX10" fmla="*/ 187898 w 4294805"/>
              <a:gd name="connsiteY10" fmla="*/ 293297 h 2440699"/>
              <a:gd name="connsiteX11" fmla="*/ 2147403 w 4294805"/>
              <a:gd name="connsiteY11" fmla="*/ 2252801 h 2440699"/>
              <a:gd name="connsiteX12" fmla="*/ 4106907 w 4294805"/>
              <a:gd name="connsiteY12" fmla="*/ 293297 h 2440699"/>
              <a:gd name="connsiteX13" fmla="*/ 4096791 w 4294805"/>
              <a:gd name="connsiteY13" fmla="*/ 92949 h 2440699"/>
              <a:gd name="connsiteX14" fmla="*/ 4082605 w 4294805"/>
              <a:gd name="connsiteY14" fmla="*/ 0 h 2440699"/>
              <a:gd name="connsiteX15" fmla="*/ 4272465 w 4294805"/>
              <a:gd name="connsiteY15" fmla="*/ 0 h 2440699"/>
              <a:gd name="connsiteX16" fmla="*/ 4283718 w 4294805"/>
              <a:gd name="connsiteY16" fmla="*/ 73737 h 2440699"/>
              <a:gd name="connsiteX17" fmla="*/ 4294805 w 4294805"/>
              <a:gd name="connsiteY17" fmla="*/ 293297 h 2440699"/>
              <a:gd name="connsiteX18" fmla="*/ 2147403 w 4294805"/>
              <a:gd name="connsiteY18" fmla="*/ 2440699 h 2440699"/>
              <a:gd name="connsiteX19" fmla="*/ 0 w 4294805"/>
              <a:gd name="connsiteY19" fmla="*/ 293297 h 2440699"/>
              <a:gd name="connsiteX20" fmla="*/ 11087 w 4294805"/>
              <a:gd name="connsiteY20" fmla="*/ 73737 h 244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4805" h="2440699">
                <a:moveTo>
                  <a:pt x="266445" y="0"/>
                </a:moveTo>
                <a:lnTo>
                  <a:pt x="4028360" y="0"/>
                </a:lnTo>
                <a:lnTo>
                  <a:pt x="4043384" y="98438"/>
                </a:lnTo>
                <a:cubicBezTo>
                  <a:pt x="4049890" y="162506"/>
                  <a:pt x="4053223" y="227512"/>
                  <a:pt x="4053223" y="293297"/>
                </a:cubicBezTo>
                <a:cubicBezTo>
                  <a:pt x="4053223" y="1345852"/>
                  <a:pt x="3199958" y="2199117"/>
                  <a:pt x="2147403" y="2199117"/>
                </a:cubicBezTo>
                <a:cubicBezTo>
                  <a:pt x="1094848" y="2199117"/>
                  <a:pt x="241583" y="1345852"/>
                  <a:pt x="241583" y="293297"/>
                </a:cubicBezTo>
                <a:cubicBezTo>
                  <a:pt x="241583" y="227512"/>
                  <a:pt x="244916" y="162506"/>
                  <a:pt x="251422" y="98438"/>
                </a:cubicBezTo>
                <a:close/>
                <a:moveTo>
                  <a:pt x="22341" y="0"/>
                </a:moveTo>
                <a:lnTo>
                  <a:pt x="212200" y="0"/>
                </a:lnTo>
                <a:lnTo>
                  <a:pt x="198015" y="92949"/>
                </a:lnTo>
                <a:cubicBezTo>
                  <a:pt x="191325" y="158821"/>
                  <a:pt x="187898" y="225659"/>
                  <a:pt x="187898" y="293297"/>
                </a:cubicBezTo>
                <a:cubicBezTo>
                  <a:pt x="187898" y="1375502"/>
                  <a:pt x="1065199" y="2252801"/>
                  <a:pt x="2147403" y="2252801"/>
                </a:cubicBezTo>
                <a:cubicBezTo>
                  <a:pt x="3229608" y="2252801"/>
                  <a:pt x="4106907" y="1375502"/>
                  <a:pt x="4106907" y="293297"/>
                </a:cubicBezTo>
                <a:cubicBezTo>
                  <a:pt x="4106907" y="225659"/>
                  <a:pt x="4103480" y="158821"/>
                  <a:pt x="4096791" y="92949"/>
                </a:cubicBezTo>
                <a:lnTo>
                  <a:pt x="4082605" y="0"/>
                </a:lnTo>
                <a:lnTo>
                  <a:pt x="4272465" y="0"/>
                </a:lnTo>
                <a:lnTo>
                  <a:pt x="4283718" y="73737"/>
                </a:lnTo>
                <a:cubicBezTo>
                  <a:pt x="4291050" y="145926"/>
                  <a:pt x="4294805" y="219173"/>
                  <a:pt x="4294805" y="293297"/>
                </a:cubicBezTo>
                <a:cubicBezTo>
                  <a:pt x="4294805" y="1479275"/>
                  <a:pt x="3333381" y="2440699"/>
                  <a:pt x="2147403" y="2440699"/>
                </a:cubicBezTo>
                <a:cubicBezTo>
                  <a:pt x="961424" y="2440699"/>
                  <a:pt x="0" y="1479275"/>
                  <a:pt x="0" y="293297"/>
                </a:cubicBezTo>
                <a:cubicBezTo>
                  <a:pt x="0" y="219173"/>
                  <a:pt x="3756" y="145926"/>
                  <a:pt x="11087" y="7373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B2B1B311-929A-4F1E-9398-A2C9B09B8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7365"/>
            <a:ext cx="3730751" cy="4760635"/>
          </a:xfrm>
          <a:custGeom>
            <a:avLst/>
            <a:gdLst>
              <a:gd name="connsiteX0" fmla="*/ 669908 w 3730751"/>
              <a:gd name="connsiteY0" fmla="*/ 344345 h 4760635"/>
              <a:gd name="connsiteX1" fmla="*/ 3386407 w 3730751"/>
              <a:gd name="connsiteY1" fmla="*/ 3060843 h 4760635"/>
              <a:gd name="connsiteX2" fmla="*/ 2922471 w 3730751"/>
              <a:gd name="connsiteY2" fmla="*/ 4579663 h 4760635"/>
              <a:gd name="connsiteX3" fmla="*/ 2787143 w 3730751"/>
              <a:gd name="connsiteY3" fmla="*/ 4760635 h 4760635"/>
              <a:gd name="connsiteX4" fmla="*/ 0 w 3730751"/>
              <a:gd name="connsiteY4" fmla="*/ 4760635 h 4760635"/>
              <a:gd name="connsiteX5" fmla="*/ 0 w 3730751"/>
              <a:gd name="connsiteY5" fmla="*/ 431017 h 4760635"/>
              <a:gd name="connsiteX6" fmla="*/ 122439 w 3730751"/>
              <a:gd name="connsiteY6" fmla="*/ 399535 h 4760635"/>
              <a:gd name="connsiteX7" fmla="*/ 669908 w 3730751"/>
              <a:gd name="connsiteY7" fmla="*/ 344345 h 4760635"/>
              <a:gd name="connsiteX8" fmla="*/ 669908 w 3730751"/>
              <a:gd name="connsiteY8" fmla="*/ 0 h 4760635"/>
              <a:gd name="connsiteX9" fmla="*/ 3730751 w 3730751"/>
              <a:gd name="connsiteY9" fmla="*/ 3060843 h 4760635"/>
              <a:gd name="connsiteX10" fmla="*/ 3361323 w 3730751"/>
              <a:gd name="connsiteY10" fmla="*/ 4519823 h 4760635"/>
              <a:gd name="connsiteX11" fmla="*/ 3215027 w 3730751"/>
              <a:gd name="connsiteY11" fmla="*/ 4760635 h 4760635"/>
              <a:gd name="connsiteX12" fmla="*/ 2882587 w 3730751"/>
              <a:gd name="connsiteY12" fmla="*/ 4760635 h 4760635"/>
              <a:gd name="connsiteX13" fmla="*/ 2985923 w 3730751"/>
              <a:gd name="connsiteY13" fmla="*/ 4622447 h 4760635"/>
              <a:gd name="connsiteX14" fmla="*/ 3462927 w 3730751"/>
              <a:gd name="connsiteY14" fmla="*/ 3060843 h 4760635"/>
              <a:gd name="connsiteX15" fmla="*/ 669908 w 3730751"/>
              <a:gd name="connsiteY15" fmla="*/ 267824 h 4760635"/>
              <a:gd name="connsiteX16" fmla="*/ 107018 w 3730751"/>
              <a:gd name="connsiteY16" fmla="*/ 324568 h 4760635"/>
              <a:gd name="connsiteX17" fmla="*/ 0 w 3730751"/>
              <a:gd name="connsiteY17" fmla="*/ 352085 h 4760635"/>
              <a:gd name="connsiteX18" fmla="*/ 0 w 3730751"/>
              <a:gd name="connsiteY18" fmla="*/ 75824 h 4760635"/>
              <a:gd name="connsiteX19" fmla="*/ 53041 w 3730751"/>
              <a:gd name="connsiteY19" fmla="*/ 62186 h 4760635"/>
              <a:gd name="connsiteX20" fmla="*/ 669908 w 3730751"/>
              <a:gd name="connsiteY20" fmla="*/ 0 h 476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751" h="4760635">
                <a:moveTo>
                  <a:pt x="669908" y="344345"/>
                </a:moveTo>
                <a:cubicBezTo>
                  <a:pt x="2170189" y="344345"/>
                  <a:pt x="3386407" y="1560562"/>
                  <a:pt x="3386407" y="3060843"/>
                </a:cubicBezTo>
                <a:cubicBezTo>
                  <a:pt x="3386407" y="3623449"/>
                  <a:pt x="3215375" y="4146108"/>
                  <a:pt x="2922471" y="4579663"/>
                </a:cubicBezTo>
                <a:lnTo>
                  <a:pt x="2787143" y="4760635"/>
                </a:lnTo>
                <a:lnTo>
                  <a:pt x="0" y="4760635"/>
                </a:lnTo>
                <a:lnTo>
                  <a:pt x="0" y="431017"/>
                </a:lnTo>
                <a:lnTo>
                  <a:pt x="122439" y="399535"/>
                </a:lnTo>
                <a:cubicBezTo>
                  <a:pt x="299276" y="363349"/>
                  <a:pt x="482373" y="344345"/>
                  <a:pt x="669908" y="344345"/>
                </a:cubicBezTo>
                <a:close/>
                <a:moveTo>
                  <a:pt x="669908" y="0"/>
                </a:moveTo>
                <a:cubicBezTo>
                  <a:pt x="2360365" y="0"/>
                  <a:pt x="3730751" y="1370386"/>
                  <a:pt x="3730751" y="3060843"/>
                </a:cubicBezTo>
                <a:cubicBezTo>
                  <a:pt x="3730751" y="3589111"/>
                  <a:pt x="3596923" y="4086122"/>
                  <a:pt x="3361323" y="4519823"/>
                </a:cubicBezTo>
                <a:lnTo>
                  <a:pt x="3215027" y="4760635"/>
                </a:lnTo>
                <a:lnTo>
                  <a:pt x="2882587" y="4760635"/>
                </a:lnTo>
                <a:lnTo>
                  <a:pt x="2985923" y="4622447"/>
                </a:lnTo>
                <a:cubicBezTo>
                  <a:pt x="3287079" y="4176678"/>
                  <a:pt x="3462927" y="3639296"/>
                  <a:pt x="3462927" y="3060843"/>
                </a:cubicBezTo>
                <a:cubicBezTo>
                  <a:pt x="3462927" y="1518302"/>
                  <a:pt x="2212451" y="267824"/>
                  <a:pt x="669908" y="267824"/>
                </a:cubicBezTo>
                <a:cubicBezTo>
                  <a:pt x="477090" y="267824"/>
                  <a:pt x="288836" y="287363"/>
                  <a:pt x="107018" y="324568"/>
                </a:cubicBezTo>
                <a:lnTo>
                  <a:pt x="0" y="352085"/>
                </a:lnTo>
                <a:lnTo>
                  <a:pt x="0" y="75824"/>
                </a:lnTo>
                <a:lnTo>
                  <a:pt x="53041" y="62186"/>
                </a:lnTo>
                <a:cubicBezTo>
                  <a:pt x="252295" y="21413"/>
                  <a:pt x="458601" y="0"/>
                  <a:pt x="66990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AE644FD3-D7A3-4A6D-BC97-AA670C57A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811" y="679973"/>
            <a:ext cx="3383280" cy="3383280"/>
          </a:xfrm>
          <a:custGeom>
            <a:avLst/>
            <a:gdLst>
              <a:gd name="connsiteX0" fmla="*/ 1691640 w 3383280"/>
              <a:gd name="connsiteY0" fmla="*/ 190309 h 3383280"/>
              <a:gd name="connsiteX1" fmla="*/ 3192971 w 3383280"/>
              <a:gd name="connsiteY1" fmla="*/ 1691640 h 3383280"/>
              <a:gd name="connsiteX2" fmla="*/ 1691640 w 3383280"/>
              <a:gd name="connsiteY2" fmla="*/ 3192971 h 3383280"/>
              <a:gd name="connsiteX3" fmla="*/ 190309 w 3383280"/>
              <a:gd name="connsiteY3" fmla="*/ 1691640 h 3383280"/>
              <a:gd name="connsiteX4" fmla="*/ 1691640 w 3383280"/>
              <a:gd name="connsiteY4" fmla="*/ 190309 h 3383280"/>
              <a:gd name="connsiteX5" fmla="*/ 1691640 w 3383280"/>
              <a:gd name="connsiteY5" fmla="*/ 148019 h 3383280"/>
              <a:gd name="connsiteX6" fmla="*/ 148019 w 3383280"/>
              <a:gd name="connsiteY6" fmla="*/ 1691640 h 3383280"/>
              <a:gd name="connsiteX7" fmla="*/ 1691640 w 3383280"/>
              <a:gd name="connsiteY7" fmla="*/ 3235262 h 3383280"/>
              <a:gd name="connsiteX8" fmla="*/ 3235262 w 3383280"/>
              <a:gd name="connsiteY8" fmla="*/ 1691640 h 3383280"/>
              <a:gd name="connsiteX9" fmla="*/ 1691640 w 3383280"/>
              <a:gd name="connsiteY9" fmla="*/ 148019 h 3383280"/>
              <a:gd name="connsiteX10" fmla="*/ 1691640 w 3383280"/>
              <a:gd name="connsiteY10" fmla="*/ 0 h 3383280"/>
              <a:gd name="connsiteX11" fmla="*/ 3383280 w 3383280"/>
              <a:gd name="connsiteY11" fmla="*/ 1691640 h 3383280"/>
              <a:gd name="connsiteX12" fmla="*/ 1691640 w 3383280"/>
              <a:gd name="connsiteY12" fmla="*/ 3383280 h 3383280"/>
              <a:gd name="connsiteX13" fmla="*/ 0 w 3383280"/>
              <a:gd name="connsiteY13" fmla="*/ 1691640 h 3383280"/>
              <a:gd name="connsiteX14" fmla="*/ 1691640 w 3383280"/>
              <a:gd name="connsiteY14" fmla="*/ 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83280" h="3383280">
                <a:moveTo>
                  <a:pt x="1691640" y="190309"/>
                </a:moveTo>
                <a:cubicBezTo>
                  <a:pt x="2520802" y="190309"/>
                  <a:pt x="3192971" y="862478"/>
                  <a:pt x="3192971" y="1691640"/>
                </a:cubicBezTo>
                <a:cubicBezTo>
                  <a:pt x="3192971" y="2520802"/>
                  <a:pt x="2520802" y="3192971"/>
                  <a:pt x="1691640" y="3192971"/>
                </a:cubicBezTo>
                <a:cubicBezTo>
                  <a:pt x="862478" y="3192971"/>
                  <a:pt x="190309" y="2520802"/>
                  <a:pt x="190309" y="1691640"/>
                </a:cubicBezTo>
                <a:cubicBezTo>
                  <a:pt x="190309" y="862478"/>
                  <a:pt x="862478" y="190309"/>
                  <a:pt x="1691640" y="190309"/>
                </a:cubicBezTo>
                <a:close/>
                <a:moveTo>
                  <a:pt x="1691640" y="148019"/>
                </a:moveTo>
                <a:cubicBezTo>
                  <a:pt x="839122" y="148019"/>
                  <a:pt x="148019" y="839122"/>
                  <a:pt x="148019" y="1691640"/>
                </a:cubicBezTo>
                <a:cubicBezTo>
                  <a:pt x="148019" y="2544159"/>
                  <a:pt x="839122" y="3235262"/>
                  <a:pt x="1691640" y="3235262"/>
                </a:cubicBezTo>
                <a:cubicBezTo>
                  <a:pt x="2544159" y="3235262"/>
                  <a:pt x="3235262" y="2544159"/>
                  <a:pt x="3235262" y="1691640"/>
                </a:cubicBezTo>
                <a:cubicBezTo>
                  <a:pt x="3235262" y="839122"/>
                  <a:pt x="2544159" y="148019"/>
                  <a:pt x="1691640" y="148019"/>
                </a:cubicBezTo>
                <a:close/>
                <a:moveTo>
                  <a:pt x="1691640" y="0"/>
                </a:moveTo>
                <a:cubicBezTo>
                  <a:pt x="2625908" y="0"/>
                  <a:pt x="3383280" y="757373"/>
                  <a:pt x="3383280" y="1691640"/>
                </a:cubicBezTo>
                <a:cubicBezTo>
                  <a:pt x="3383280" y="2625908"/>
                  <a:pt x="2625908" y="3383280"/>
                  <a:pt x="1691640" y="3383280"/>
                </a:cubicBezTo>
                <a:cubicBezTo>
                  <a:pt x="757373" y="3383280"/>
                  <a:pt x="0" y="2625908"/>
                  <a:pt x="0" y="1691640"/>
                </a:cubicBezTo>
                <a:cubicBezTo>
                  <a:pt x="0" y="757373"/>
                  <a:pt x="757373" y="0"/>
                  <a:pt x="16916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55153AC-811A-4249-AF12-0A7F28E14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8179" y="0"/>
            <a:ext cx="3513821" cy="3790749"/>
          </a:xfrm>
          <a:custGeom>
            <a:avLst/>
            <a:gdLst>
              <a:gd name="connsiteX0" fmla="*/ 574820 w 3513821"/>
              <a:gd name="connsiteY0" fmla="*/ 0 h 3790749"/>
              <a:gd name="connsiteX1" fmla="*/ 3513821 w 3513821"/>
              <a:gd name="connsiteY1" fmla="*/ 0 h 3790749"/>
              <a:gd name="connsiteX2" fmla="*/ 3513821 w 3513821"/>
              <a:gd name="connsiteY2" fmla="*/ 3337791 h 3790749"/>
              <a:gd name="connsiteX3" fmla="*/ 3394561 w 3513821"/>
              <a:gd name="connsiteY3" fmla="*/ 3381441 h 3790749"/>
              <a:gd name="connsiteX4" fmla="*/ 2685750 w 3513821"/>
              <a:gd name="connsiteY4" fmla="*/ 3488603 h 3790749"/>
              <a:gd name="connsiteX5" fmla="*/ 302146 w 3513821"/>
              <a:gd name="connsiteY5" fmla="*/ 1104999 h 3790749"/>
              <a:gd name="connsiteX6" fmla="*/ 489462 w 3513821"/>
              <a:gd name="connsiteY6" fmla="*/ 177193 h 3790749"/>
              <a:gd name="connsiteX7" fmla="*/ 239762 w 3513821"/>
              <a:gd name="connsiteY7" fmla="*/ 0 h 3790749"/>
              <a:gd name="connsiteX8" fmla="*/ 500363 w 3513821"/>
              <a:gd name="connsiteY8" fmla="*/ 0 h 3790749"/>
              <a:gd name="connsiteX9" fmla="*/ 427595 w 3513821"/>
              <a:gd name="connsiteY9" fmla="*/ 151058 h 3790749"/>
              <a:gd name="connsiteX10" fmla="*/ 235003 w 3513821"/>
              <a:gd name="connsiteY10" fmla="*/ 1104999 h 3790749"/>
              <a:gd name="connsiteX11" fmla="*/ 2685750 w 3513821"/>
              <a:gd name="connsiteY11" fmla="*/ 3555746 h 3790749"/>
              <a:gd name="connsiteX12" fmla="*/ 3414528 w 3513821"/>
              <a:gd name="connsiteY12" fmla="*/ 3445565 h 3790749"/>
              <a:gd name="connsiteX13" fmla="*/ 3513821 w 3513821"/>
              <a:gd name="connsiteY13" fmla="*/ 3409224 h 3790749"/>
              <a:gd name="connsiteX14" fmla="*/ 3513821 w 3513821"/>
              <a:gd name="connsiteY14" fmla="*/ 3659239 h 3790749"/>
              <a:gd name="connsiteX15" fmla="*/ 3484411 w 3513821"/>
              <a:gd name="connsiteY15" fmla="*/ 3670003 h 3790749"/>
              <a:gd name="connsiteX16" fmla="*/ 2685750 w 3513821"/>
              <a:gd name="connsiteY16" fmla="*/ 3790749 h 3790749"/>
              <a:gd name="connsiteX17" fmla="*/ 0 w 3513821"/>
              <a:gd name="connsiteY17" fmla="*/ 1104999 h 3790749"/>
              <a:gd name="connsiteX18" fmla="*/ 211060 w 3513821"/>
              <a:gd name="connsiteY18" fmla="*/ 59583 h 379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821" h="3790749">
                <a:moveTo>
                  <a:pt x="574820" y="0"/>
                </a:moveTo>
                <a:lnTo>
                  <a:pt x="3513821" y="0"/>
                </a:lnTo>
                <a:lnTo>
                  <a:pt x="3513821" y="3337791"/>
                </a:lnTo>
                <a:lnTo>
                  <a:pt x="3394561" y="3381441"/>
                </a:lnTo>
                <a:cubicBezTo>
                  <a:pt x="3170648" y="3451085"/>
                  <a:pt x="2932580" y="3488603"/>
                  <a:pt x="2685750" y="3488603"/>
                </a:cubicBezTo>
                <a:cubicBezTo>
                  <a:pt x="1369323" y="3488603"/>
                  <a:pt x="302146" y="2421426"/>
                  <a:pt x="302146" y="1104999"/>
                </a:cubicBezTo>
                <a:cubicBezTo>
                  <a:pt x="302146" y="775892"/>
                  <a:pt x="368845" y="462363"/>
                  <a:pt x="489462" y="177193"/>
                </a:cubicBezTo>
                <a:close/>
                <a:moveTo>
                  <a:pt x="239762" y="0"/>
                </a:moveTo>
                <a:lnTo>
                  <a:pt x="500363" y="0"/>
                </a:lnTo>
                <a:lnTo>
                  <a:pt x="427595" y="151058"/>
                </a:lnTo>
                <a:cubicBezTo>
                  <a:pt x="303580" y="444261"/>
                  <a:pt x="235003" y="766622"/>
                  <a:pt x="235003" y="1104999"/>
                </a:cubicBezTo>
                <a:cubicBezTo>
                  <a:pt x="235003" y="2458510"/>
                  <a:pt x="1332241" y="3555746"/>
                  <a:pt x="2685750" y="3555746"/>
                </a:cubicBezTo>
                <a:cubicBezTo>
                  <a:pt x="2939534" y="3555746"/>
                  <a:pt x="3184307" y="3517171"/>
                  <a:pt x="3414528" y="3445565"/>
                </a:cubicBezTo>
                <a:lnTo>
                  <a:pt x="3513821" y="3409224"/>
                </a:lnTo>
                <a:lnTo>
                  <a:pt x="3513821" y="3659239"/>
                </a:lnTo>
                <a:lnTo>
                  <a:pt x="3484411" y="3670003"/>
                </a:lnTo>
                <a:cubicBezTo>
                  <a:pt x="3232114" y="3748475"/>
                  <a:pt x="2963869" y="3790749"/>
                  <a:pt x="2685750" y="3790749"/>
                </a:cubicBezTo>
                <a:cubicBezTo>
                  <a:pt x="1202451" y="3790749"/>
                  <a:pt x="0" y="2588298"/>
                  <a:pt x="0" y="1104999"/>
                </a:cubicBezTo>
                <a:cubicBezTo>
                  <a:pt x="0" y="734174"/>
                  <a:pt x="75153" y="380902"/>
                  <a:pt x="211060" y="5958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BD5EA7DD-DD0C-4CF6-A32C-528E37E4B0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8">
              <a:extLst>
                <a:ext uri="{FF2B5EF4-FFF2-40B4-BE49-F238E27FC236}">
                  <a16:creationId xmlns:a16="http://schemas.microsoft.com/office/drawing/2014/main" id="{17591F95-25E7-4D34-A98E-A69CA01C3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FBFC59B1-19CF-4B0E-89EB-19C670B18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9" name="Grupo 8">
            <a:extLst>
              <a:ext uri="{FF2B5EF4-FFF2-40B4-BE49-F238E27FC236}">
                <a16:creationId xmlns:a16="http://schemas.microsoft.com/office/drawing/2014/main" id="{49400592-3990-66EF-A2A2-F79B4FE94F76}"/>
              </a:ext>
            </a:extLst>
          </p:cNvPr>
          <p:cNvGrpSpPr/>
          <p:nvPr/>
        </p:nvGrpSpPr>
        <p:grpSpPr>
          <a:xfrm>
            <a:off x="9367041" y="950731"/>
            <a:ext cx="2462690" cy="1039479"/>
            <a:chOff x="7580671" y="809654"/>
            <a:chExt cx="2605548" cy="955666"/>
          </a:xfrm>
        </p:grpSpPr>
        <p:sp>
          <p:nvSpPr>
            <p:cNvPr id="10" name="CuadroTexto 9">
              <a:extLst>
                <a:ext uri="{FF2B5EF4-FFF2-40B4-BE49-F238E27FC236}">
                  <a16:creationId xmlns:a16="http://schemas.microsoft.com/office/drawing/2014/main" id="{7CDB6906-987E-77B8-363E-04497426D86C}"/>
                </a:ext>
              </a:extLst>
            </p:cNvPr>
            <p:cNvSpPr txBox="1"/>
            <p:nvPr/>
          </p:nvSpPr>
          <p:spPr>
            <a:xfrm>
              <a:off x="7580671" y="1494503"/>
              <a:ext cx="2605548" cy="270817"/>
            </a:xfrm>
            <a:prstGeom prst="rect">
              <a:avLst/>
            </a:prstGeom>
            <a:noFill/>
          </p:spPr>
          <p:txBody>
            <a:bodyPr wrap="square" rtlCol="0">
              <a:spAutoFit/>
            </a:bodyPr>
            <a:lstStyle/>
            <a:p>
              <a:pPr defTabSz="333756">
                <a:spcAft>
                  <a:spcPts val="600"/>
                </a:spcAft>
              </a:pPr>
              <a:r>
                <a:rPr lang="es-MX" sz="1314" b="1" kern="1200" dirty="0">
                  <a:solidFill>
                    <a:schemeClr val="bg1"/>
                  </a:solidFill>
                  <a:latin typeface="Abadi" panose="020B0604020104020204" pitchFamily="34" charset="0"/>
                  <a:ea typeface="+mn-ea"/>
                  <a:cs typeface="+mn-cs"/>
                </a:rPr>
                <a:t>20 géneros distintos</a:t>
              </a:r>
              <a:endParaRPr lang="es-CL" b="1" dirty="0">
                <a:solidFill>
                  <a:schemeClr val="bg1"/>
                </a:solidFill>
                <a:latin typeface="Abadi" panose="020B0604020104020204" pitchFamily="34" charset="0"/>
              </a:endParaRPr>
            </a:p>
          </p:txBody>
        </p:sp>
        <p:pic>
          <p:nvPicPr>
            <p:cNvPr id="11" name="Picture 2" descr="Tv rgb color icons set Royalty Free Vector Image">
              <a:extLst>
                <a:ext uri="{FF2B5EF4-FFF2-40B4-BE49-F238E27FC236}">
                  <a16:creationId xmlns:a16="http://schemas.microsoft.com/office/drawing/2014/main" id="{DD930F60-C305-D1D4-F92D-BF732B281E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51" t="13621" r="69665" b="70713"/>
            <a:stretch/>
          </p:blipFill>
          <p:spPr bwMode="auto">
            <a:xfrm>
              <a:off x="7653595" y="865239"/>
              <a:ext cx="592624" cy="6312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v rgb color icons set Royalty Free Vector Image">
              <a:extLst>
                <a:ext uri="{FF2B5EF4-FFF2-40B4-BE49-F238E27FC236}">
                  <a16:creationId xmlns:a16="http://schemas.microsoft.com/office/drawing/2014/main" id="{53533E59-5AC5-824A-2A5E-6D1EB64177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1793" t="36551" r="40710" b="45168"/>
            <a:stretch/>
          </p:blipFill>
          <p:spPr bwMode="auto">
            <a:xfrm>
              <a:off x="8490156" y="809654"/>
              <a:ext cx="592624" cy="6687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Tv rgb color icons set Royalty Free Vector Image">
              <a:extLst>
                <a:ext uri="{FF2B5EF4-FFF2-40B4-BE49-F238E27FC236}">
                  <a16:creationId xmlns:a16="http://schemas.microsoft.com/office/drawing/2014/main" id="{22A9EB76-1B05-1056-A895-18AFAC0354C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51" t="63044" r="67446" b="21290"/>
            <a:stretch/>
          </p:blipFill>
          <p:spPr bwMode="auto">
            <a:xfrm>
              <a:off x="9225233" y="809654"/>
              <a:ext cx="808292" cy="7554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o 13">
            <a:extLst>
              <a:ext uri="{FF2B5EF4-FFF2-40B4-BE49-F238E27FC236}">
                <a16:creationId xmlns:a16="http://schemas.microsoft.com/office/drawing/2014/main" id="{DFC32AAF-87D2-33FA-DC03-5040F74AE3ED}"/>
              </a:ext>
            </a:extLst>
          </p:cNvPr>
          <p:cNvGrpSpPr/>
          <p:nvPr/>
        </p:nvGrpSpPr>
        <p:grpSpPr>
          <a:xfrm>
            <a:off x="204888" y="4045612"/>
            <a:ext cx="2837869" cy="1589906"/>
            <a:chOff x="7465259" y="4312710"/>
            <a:chExt cx="3537155" cy="1878967"/>
          </a:xfrm>
        </p:grpSpPr>
        <p:pic>
          <p:nvPicPr>
            <p:cNvPr id="15" name="Picture 8" descr="Tv Shows Most Popular 2024 | sanvicentebenavente.es">
              <a:extLst>
                <a:ext uri="{FF2B5EF4-FFF2-40B4-BE49-F238E27FC236}">
                  <a16:creationId xmlns:a16="http://schemas.microsoft.com/office/drawing/2014/main" id="{F091DBE8-7FD8-5181-00AF-BE75A10694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5259" y="4312710"/>
              <a:ext cx="3537155" cy="187896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690120B-C154-C7C7-1D9D-5EE507069AE2}"/>
                </a:ext>
              </a:extLst>
            </p:cNvPr>
            <p:cNvSpPr txBox="1"/>
            <p:nvPr/>
          </p:nvSpPr>
          <p:spPr>
            <a:xfrm>
              <a:off x="7997281" y="5011303"/>
              <a:ext cx="2473106" cy="3637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rtlCol="0">
              <a:spAutoFit/>
            </a:bodyPr>
            <a:lstStyle/>
            <a:p>
              <a:pPr defTabSz="256032">
                <a:spcAft>
                  <a:spcPts val="600"/>
                </a:spcAft>
              </a:pPr>
              <a:r>
                <a:rPr lang="es-MX" sz="1400" b="1" kern="1200" dirty="0">
                  <a:solidFill>
                    <a:schemeClr val="bg1"/>
                  </a:solidFill>
                  <a:latin typeface="Abadi" panose="020B0604020104020204" pitchFamily="34" charset="0"/>
                  <a:ea typeface="+mn-ea"/>
                  <a:cs typeface="+mn-cs"/>
                </a:rPr>
                <a:t>+ 150.000 programas</a:t>
              </a:r>
              <a:endParaRPr lang="es-CL" sz="3200" b="1" dirty="0">
                <a:solidFill>
                  <a:schemeClr val="bg1"/>
                </a:solidFill>
                <a:latin typeface="Abadi" panose="020B0604020104020204" pitchFamily="34" charset="0"/>
              </a:endParaRPr>
            </a:p>
          </p:txBody>
        </p:sp>
      </p:grpSp>
      <p:grpSp>
        <p:nvGrpSpPr>
          <p:cNvPr id="17" name="Grupo 16">
            <a:extLst>
              <a:ext uri="{FF2B5EF4-FFF2-40B4-BE49-F238E27FC236}">
                <a16:creationId xmlns:a16="http://schemas.microsoft.com/office/drawing/2014/main" id="{B808DA58-6FFE-4862-3E1D-C45A29A966BA}"/>
              </a:ext>
            </a:extLst>
          </p:cNvPr>
          <p:cNvGrpSpPr/>
          <p:nvPr/>
        </p:nvGrpSpPr>
        <p:grpSpPr>
          <a:xfrm>
            <a:off x="2298855" y="288992"/>
            <a:ext cx="1903620" cy="882923"/>
            <a:chOff x="7644582" y="1033622"/>
            <a:chExt cx="3225856" cy="1496192"/>
          </a:xfrm>
        </p:grpSpPr>
        <p:pic>
          <p:nvPicPr>
            <p:cNvPr id="18" name="Picture 10" descr="Qué es la gestión de datos de investigación? Te explicamos en 5 pasos  esenciales - Abierto al público">
              <a:extLst>
                <a:ext uri="{FF2B5EF4-FFF2-40B4-BE49-F238E27FC236}">
                  <a16:creationId xmlns:a16="http://schemas.microsoft.com/office/drawing/2014/main" id="{D1DD1D60-58FF-BDEE-46D8-79D50089486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1233" t="1" r="21340" b="4798"/>
            <a:stretch/>
          </p:blipFill>
          <p:spPr bwMode="auto">
            <a:xfrm>
              <a:off x="9202114" y="1033622"/>
              <a:ext cx="1668324" cy="1496192"/>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0D748D46-3401-85B7-84FB-2CBD26A107AF}"/>
                </a:ext>
              </a:extLst>
            </p:cNvPr>
            <p:cNvSpPr txBox="1"/>
            <p:nvPr/>
          </p:nvSpPr>
          <p:spPr>
            <a:xfrm>
              <a:off x="7644582" y="1490400"/>
              <a:ext cx="1474839" cy="710401"/>
            </a:xfrm>
            <a:prstGeom prst="rect">
              <a:avLst/>
            </a:prstGeom>
            <a:noFill/>
          </p:spPr>
          <p:txBody>
            <a:bodyPr wrap="square" rtlCol="0">
              <a:spAutoFit/>
            </a:bodyPr>
            <a:lstStyle/>
            <a:p>
              <a:pPr defTabSz="269748">
                <a:spcAft>
                  <a:spcPts val="600"/>
                </a:spcAft>
              </a:pPr>
              <a:r>
                <a:rPr lang="es-MX" sz="1062" b="1" kern="1200" dirty="0">
                  <a:solidFill>
                    <a:schemeClr val="bg1"/>
                  </a:solidFill>
                  <a:latin typeface="Abadi" panose="020B0604020104020204" pitchFamily="34" charset="0"/>
                  <a:ea typeface="+mn-ea"/>
                  <a:cs typeface="+mn-cs"/>
                </a:rPr>
                <a:t>29 Atributos</a:t>
              </a:r>
              <a:endParaRPr lang="es-CL" b="1" dirty="0">
                <a:solidFill>
                  <a:schemeClr val="bg1"/>
                </a:solidFill>
                <a:latin typeface="Abadi" panose="020B0604020104020204" pitchFamily="34" charset="0"/>
              </a:endParaRPr>
            </a:p>
          </p:txBody>
        </p:sp>
      </p:grpSp>
      <p:grpSp>
        <p:nvGrpSpPr>
          <p:cNvPr id="20" name="Grupo 19">
            <a:extLst>
              <a:ext uri="{FF2B5EF4-FFF2-40B4-BE49-F238E27FC236}">
                <a16:creationId xmlns:a16="http://schemas.microsoft.com/office/drawing/2014/main" id="{00CFBF9F-91E1-4AF6-43B1-9640B24BA03E}"/>
              </a:ext>
            </a:extLst>
          </p:cNvPr>
          <p:cNvGrpSpPr/>
          <p:nvPr/>
        </p:nvGrpSpPr>
        <p:grpSpPr>
          <a:xfrm>
            <a:off x="5820208" y="1763384"/>
            <a:ext cx="2052921" cy="886743"/>
            <a:chOff x="1483588" y="4500578"/>
            <a:chExt cx="4612412" cy="1992297"/>
          </a:xfrm>
        </p:grpSpPr>
        <p:pic>
          <p:nvPicPr>
            <p:cNvPr id="21" name="Picture 12" descr="Infografía de la evolución humana. Pasos de mono transformándose al hombre  moderno, línea de tiempo. | Vector Gratis">
              <a:extLst>
                <a:ext uri="{FF2B5EF4-FFF2-40B4-BE49-F238E27FC236}">
                  <a16:creationId xmlns:a16="http://schemas.microsoft.com/office/drawing/2014/main" id="{9136D378-BCCD-47F8-1996-564BD0A7E49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1302" t="26769" r="35142" b="31482"/>
            <a:stretch/>
          </p:blipFill>
          <p:spPr bwMode="auto">
            <a:xfrm>
              <a:off x="1483588" y="4500578"/>
              <a:ext cx="808293" cy="19922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Historia de la informática - Apen Informática">
              <a:extLst>
                <a:ext uri="{FF2B5EF4-FFF2-40B4-BE49-F238E27FC236}">
                  <a16:creationId xmlns:a16="http://schemas.microsoft.com/office/drawing/2014/main" id="{351A4E31-A10A-A53C-E7F6-933944CDE94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39456"/>
            <a:stretch/>
          </p:blipFill>
          <p:spPr bwMode="auto">
            <a:xfrm>
              <a:off x="4510130" y="4625190"/>
              <a:ext cx="1585870" cy="1743075"/>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DA5E2D96-3407-45C8-BA39-59812F5BAE55}"/>
                </a:ext>
              </a:extLst>
            </p:cNvPr>
            <p:cNvSpPr txBox="1"/>
            <p:nvPr/>
          </p:nvSpPr>
          <p:spPr>
            <a:xfrm>
              <a:off x="2448230" y="4924016"/>
              <a:ext cx="1966453" cy="815969"/>
            </a:xfrm>
            <a:prstGeom prst="rect">
              <a:avLst/>
            </a:prstGeom>
            <a:noFill/>
          </p:spPr>
          <p:txBody>
            <a:bodyPr wrap="square" rtlCol="0">
              <a:spAutoFit/>
            </a:bodyPr>
            <a:lstStyle/>
            <a:p>
              <a:pPr defTabSz="201168">
                <a:spcAft>
                  <a:spcPts val="600"/>
                </a:spcAft>
              </a:pPr>
              <a:r>
                <a:rPr lang="es-MX" sz="880" b="1" kern="1200" dirty="0">
                  <a:solidFill>
                    <a:schemeClr val="bg1"/>
                  </a:solidFill>
                  <a:latin typeface="Abadi" panose="020B0604020104020204" pitchFamily="34" charset="0"/>
                  <a:ea typeface="+mn-ea"/>
                  <a:cs typeface="+mn-cs"/>
                </a:rPr>
                <a:t>160.000 años de emisión </a:t>
              </a:r>
              <a:endParaRPr lang="es-CL" sz="2000" b="1" dirty="0">
                <a:solidFill>
                  <a:schemeClr val="bg1"/>
                </a:solidFill>
                <a:latin typeface="Abadi" panose="020B0604020104020204" pitchFamily="34" charset="0"/>
              </a:endParaRPr>
            </a:p>
          </p:txBody>
        </p:sp>
      </p:grpSp>
    </p:spTree>
    <p:extLst>
      <p:ext uri="{BB962C8B-B14F-4D97-AF65-F5344CB8AC3E}">
        <p14:creationId xmlns:p14="http://schemas.microsoft.com/office/powerpoint/2010/main" val="23354441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533C8-C800-5E35-F1A7-4DBAA3311F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BA282F1-F610-73CB-7871-5F59BD28B197}"/>
              </a:ext>
            </a:extLst>
          </p:cNvPr>
          <p:cNvSpPr>
            <a:spLocks noGrp="1"/>
          </p:cNvSpPr>
          <p:nvPr>
            <p:ph type="title"/>
          </p:nvPr>
        </p:nvSpPr>
        <p:spPr/>
        <p:txBody>
          <a:bodyPr/>
          <a:lstStyle/>
          <a:p>
            <a:r>
              <a:rPr lang="es-MX" dirty="0">
                <a:latin typeface="Abadi" panose="020B0604020104020204" pitchFamily="34" charset="0"/>
              </a:rPr>
              <a:t>Preguntas/Hipótesis</a:t>
            </a:r>
            <a:endParaRPr lang="es-CL" dirty="0">
              <a:latin typeface="Abadi" panose="020B0604020104020204" pitchFamily="34" charset="0"/>
            </a:endParaRPr>
          </a:p>
        </p:txBody>
      </p:sp>
      <p:sp>
        <p:nvSpPr>
          <p:cNvPr id="3" name="Marcador de contenido 2">
            <a:extLst>
              <a:ext uri="{FF2B5EF4-FFF2-40B4-BE49-F238E27FC236}">
                <a16:creationId xmlns:a16="http://schemas.microsoft.com/office/drawing/2014/main" id="{31D7206A-E61A-8F2A-3168-EB06681B7421}"/>
              </a:ext>
            </a:extLst>
          </p:cNvPr>
          <p:cNvSpPr>
            <a:spLocks noGrp="1"/>
          </p:cNvSpPr>
          <p:nvPr>
            <p:ph idx="1"/>
          </p:nvPr>
        </p:nvSpPr>
        <p:spPr>
          <a:xfrm>
            <a:off x="838200" y="2055813"/>
            <a:ext cx="10515600" cy="4351338"/>
          </a:xfrm>
        </p:spPr>
        <p:txBody>
          <a:bodyPr/>
          <a:lstStyle/>
          <a:p>
            <a:r>
              <a:rPr lang="es-MX" b="0" dirty="0">
                <a:effectLst/>
                <a:latin typeface="Abadi" panose="020B0604020104020204" pitchFamily="34" charset="0"/>
              </a:rPr>
              <a:t>¿Existe un aumento en la cantidad de show emitidos a través del tiempo?</a:t>
            </a:r>
          </a:p>
          <a:p>
            <a:r>
              <a:rPr lang="es-MX" b="0" dirty="0">
                <a:effectLst/>
                <a:latin typeface="Abadi" panose="020B0604020104020204" pitchFamily="34" charset="0"/>
              </a:rPr>
              <a:t>¿En que estación se tiene mayor estreno/finalización de show?</a:t>
            </a:r>
          </a:p>
          <a:p>
            <a:r>
              <a:rPr lang="es-MX" b="0" dirty="0">
                <a:effectLst/>
                <a:latin typeface="Abadi" panose="020B0604020104020204" pitchFamily="34" charset="0"/>
              </a:rPr>
              <a:t>¿Existe una relación entre los géneros y la estación? </a:t>
            </a:r>
          </a:p>
          <a:p>
            <a:r>
              <a:rPr lang="es-MX" b="0" dirty="0">
                <a:effectLst/>
                <a:latin typeface="Abadi" panose="020B0604020104020204" pitchFamily="34" charset="0"/>
              </a:rPr>
              <a:t>¿Qué géneros son los más populares?</a:t>
            </a:r>
          </a:p>
          <a:p>
            <a:pPr algn="just"/>
            <a:r>
              <a:rPr lang="es-MX" dirty="0">
                <a:latin typeface="Abadi" panose="020B0604020104020204" pitchFamily="34" charset="0"/>
              </a:rPr>
              <a:t>¿</a:t>
            </a:r>
            <a:r>
              <a:rPr lang="es-MX" b="0" dirty="0">
                <a:effectLst/>
                <a:latin typeface="Abadi" panose="020B0604020104020204" pitchFamily="34" charset="0"/>
              </a:rPr>
              <a:t>cuál es la lengua más popular?</a:t>
            </a:r>
          </a:p>
          <a:p>
            <a:r>
              <a:rPr lang="es-MX" b="0" dirty="0">
                <a:effectLst/>
                <a:latin typeface="Abadi" panose="020B0604020104020204" pitchFamily="34" charset="0"/>
              </a:rPr>
              <a:t>¿Como medir la eficiencia de un show?</a:t>
            </a:r>
          </a:p>
          <a:p>
            <a:endParaRPr lang="es-CL" dirty="0">
              <a:latin typeface="Abadi" panose="020B0604020104020204" pitchFamily="34" charset="0"/>
            </a:endParaRPr>
          </a:p>
        </p:txBody>
      </p:sp>
      <p:pic>
        <p:nvPicPr>
          <p:cNvPr id="2050" name="Picture 2" descr="Papeles sueltos: Preguntas de investigación">
            <a:extLst>
              <a:ext uri="{FF2B5EF4-FFF2-40B4-BE49-F238E27FC236}">
                <a16:creationId xmlns:a16="http://schemas.microsoft.com/office/drawing/2014/main" id="{D1B7CF79-AC3A-AEB6-503D-958EC448F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4837011"/>
            <a:ext cx="277177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433.700+ Television Fotografías de stock, fotos e imágenes libres de  derechos - iStock | Radio, Internet, Cine">
            <a:extLst>
              <a:ext uri="{FF2B5EF4-FFF2-40B4-BE49-F238E27FC236}">
                <a16:creationId xmlns:a16="http://schemas.microsoft.com/office/drawing/2014/main" id="{521A3369-4A41-CDAE-0CDB-F2625A946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693" y="4836648"/>
            <a:ext cx="2414018" cy="160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95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0367C-8381-669C-D463-2D70BAD90676}"/>
              </a:ext>
            </a:extLst>
          </p:cNvPr>
          <p:cNvSpPr>
            <a:spLocks noGrp="1"/>
          </p:cNvSpPr>
          <p:nvPr>
            <p:ph type="title"/>
          </p:nvPr>
        </p:nvSpPr>
        <p:spPr>
          <a:xfrm>
            <a:off x="792905" y="412951"/>
            <a:ext cx="2569727" cy="1330841"/>
          </a:xfrm>
        </p:spPr>
        <p:txBody>
          <a:bodyPr>
            <a:normAutofit fontScale="90000"/>
          </a:bodyPr>
          <a:lstStyle/>
          <a:p>
            <a:r>
              <a:rPr lang="es-MX" dirty="0"/>
              <a:t>Emisión de show</a:t>
            </a:r>
            <a:endParaRPr lang="es-CL" dirty="0"/>
          </a:p>
        </p:txBody>
      </p:sp>
      <p:sp>
        <p:nvSpPr>
          <p:cNvPr id="3" name="Marcador de contenido 2">
            <a:extLst>
              <a:ext uri="{FF2B5EF4-FFF2-40B4-BE49-F238E27FC236}">
                <a16:creationId xmlns:a16="http://schemas.microsoft.com/office/drawing/2014/main" id="{409E87FC-11F1-3D4C-0A4C-C9EA13FDF459}"/>
              </a:ext>
            </a:extLst>
          </p:cNvPr>
          <p:cNvSpPr>
            <a:spLocks noGrp="1"/>
          </p:cNvSpPr>
          <p:nvPr>
            <p:ph idx="1"/>
          </p:nvPr>
        </p:nvSpPr>
        <p:spPr>
          <a:xfrm>
            <a:off x="3573707" y="426266"/>
            <a:ext cx="4016796" cy="1795824"/>
          </a:xfrm>
        </p:spPr>
        <p:txBody>
          <a:bodyPr>
            <a:normAutofit fontScale="85000" lnSpcReduction="10000"/>
          </a:bodyPr>
          <a:lstStyle/>
          <a:p>
            <a:pPr marL="0" indent="0">
              <a:buNone/>
            </a:pPr>
            <a:r>
              <a:rPr lang="es-MX" sz="1400" b="1" dirty="0">
                <a:latin typeface="Abadi" panose="020B0604020104020204" pitchFamily="34" charset="0"/>
              </a:rPr>
              <a:t>Estrenos:</a:t>
            </a:r>
          </a:p>
          <a:p>
            <a:r>
              <a:rPr lang="es-MX" sz="1400" dirty="0">
                <a:latin typeface="Abadi" panose="020B0604020104020204" pitchFamily="34" charset="0"/>
              </a:rPr>
              <a:t>El grafico muestra un Incremento constante en los estrenos anuales de shows. </a:t>
            </a:r>
          </a:p>
          <a:p>
            <a:r>
              <a:rPr lang="es-MX" sz="1400" dirty="0">
                <a:latin typeface="Abadi" panose="020B0604020104020204" pitchFamily="34" charset="0"/>
              </a:rPr>
              <a:t>En 2020 se registra un notable aumento, coincidiendo con el inicio de la pandemia de COVID-19. </a:t>
            </a:r>
          </a:p>
          <a:p>
            <a:r>
              <a:rPr lang="es-MX" sz="1400" dirty="0">
                <a:latin typeface="Abadi" panose="020B0604020104020204" pitchFamily="34" charset="0"/>
              </a:rPr>
              <a:t>El confinamiento generó un incremento en el consumo de televisión y películas, impulsando la producción de nuevos contenidos.</a:t>
            </a:r>
          </a:p>
        </p:txBody>
      </p:sp>
      <p:pic>
        <p:nvPicPr>
          <p:cNvPr id="5" name="Imagen 4" descr="Histograma&#10;&#10;Descripción generada automáticamente con confianza media">
            <a:extLst>
              <a:ext uri="{FF2B5EF4-FFF2-40B4-BE49-F238E27FC236}">
                <a16:creationId xmlns:a16="http://schemas.microsoft.com/office/drawing/2014/main" id="{4F324DAB-15C0-C1CD-B0C8-9881AAB4E1F0}"/>
              </a:ext>
            </a:extLst>
          </p:cNvPr>
          <p:cNvPicPr>
            <a:picLocks noChangeAspect="1"/>
          </p:cNvPicPr>
          <p:nvPr/>
        </p:nvPicPr>
        <p:blipFill>
          <a:blip r:embed="rId2"/>
          <a:stretch>
            <a:fillRect/>
          </a:stretch>
        </p:blipFill>
        <p:spPr>
          <a:xfrm>
            <a:off x="1762609" y="2369167"/>
            <a:ext cx="8666781" cy="4488833"/>
          </a:xfrm>
          <a:prstGeom prst="rect">
            <a:avLst/>
          </a:prstGeom>
        </p:spPr>
      </p:pic>
      <p:sp>
        <p:nvSpPr>
          <p:cNvPr id="6" name="Marcador de contenido 2">
            <a:extLst>
              <a:ext uri="{FF2B5EF4-FFF2-40B4-BE49-F238E27FC236}">
                <a16:creationId xmlns:a16="http://schemas.microsoft.com/office/drawing/2014/main" id="{593FD608-3A83-3278-5D79-7754211A1B80}"/>
              </a:ext>
            </a:extLst>
          </p:cNvPr>
          <p:cNvSpPr txBox="1">
            <a:spLocks/>
          </p:cNvSpPr>
          <p:nvPr/>
        </p:nvSpPr>
        <p:spPr>
          <a:xfrm>
            <a:off x="7590503" y="476812"/>
            <a:ext cx="4016796" cy="1795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400" b="1" dirty="0">
                <a:latin typeface="Abadi" panose="020B0604020104020204" pitchFamily="34" charset="0"/>
              </a:rPr>
              <a:t>Términos:</a:t>
            </a:r>
          </a:p>
          <a:p>
            <a:r>
              <a:rPr lang="es-MX" sz="1400" dirty="0">
                <a:latin typeface="Abadi" panose="020B0604020104020204" pitchFamily="34" charset="0"/>
              </a:rPr>
              <a:t>Comportamiento similar a los estrenos</a:t>
            </a:r>
          </a:p>
          <a:p>
            <a:r>
              <a:rPr lang="es-MX" sz="1400" dirty="0">
                <a:latin typeface="Abadi" panose="020B0604020104020204" pitchFamily="34" charset="0"/>
              </a:rPr>
              <a:t>En años recientes, el número de programas terminados supera al de estrenos, indicando una disminución en la producción de nuevos shows.</a:t>
            </a:r>
          </a:p>
        </p:txBody>
      </p:sp>
    </p:spTree>
    <p:extLst>
      <p:ext uri="{BB962C8B-B14F-4D97-AF65-F5344CB8AC3E}">
        <p14:creationId xmlns:p14="http://schemas.microsoft.com/office/powerpoint/2010/main" val="23503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1D3A2-CC48-C87C-A5B2-0D134FCAA6F7}"/>
              </a:ext>
            </a:extLst>
          </p:cNvPr>
          <p:cNvSpPr>
            <a:spLocks noGrp="1"/>
          </p:cNvSpPr>
          <p:nvPr>
            <p:ph type="title"/>
          </p:nvPr>
        </p:nvSpPr>
        <p:spPr>
          <a:xfrm>
            <a:off x="1137034" y="609597"/>
            <a:ext cx="9392421" cy="1330841"/>
          </a:xfrm>
        </p:spPr>
        <p:txBody>
          <a:bodyPr>
            <a:normAutofit/>
          </a:bodyPr>
          <a:lstStyle/>
          <a:p>
            <a:r>
              <a:rPr lang="es-MX" dirty="0"/>
              <a:t>Efecto de la estación</a:t>
            </a:r>
            <a:endParaRPr lang="es-CL" dirty="0"/>
          </a:p>
        </p:txBody>
      </p:sp>
      <p:sp>
        <p:nvSpPr>
          <p:cNvPr id="22" name="Content Placeholder 8">
            <a:extLst>
              <a:ext uri="{FF2B5EF4-FFF2-40B4-BE49-F238E27FC236}">
                <a16:creationId xmlns:a16="http://schemas.microsoft.com/office/drawing/2014/main" id="{29E490B0-E4CE-4AB6-8583-BC93D3043261}"/>
              </a:ext>
            </a:extLst>
          </p:cNvPr>
          <p:cNvSpPr>
            <a:spLocks noGrp="1"/>
          </p:cNvSpPr>
          <p:nvPr>
            <p:ph idx="1"/>
          </p:nvPr>
        </p:nvSpPr>
        <p:spPr>
          <a:xfrm>
            <a:off x="281627" y="2176738"/>
            <a:ext cx="5099998" cy="3917773"/>
          </a:xfrm>
        </p:spPr>
        <p:txBody>
          <a:bodyPr>
            <a:normAutofit/>
          </a:bodyPr>
          <a:lstStyle/>
          <a:p>
            <a:pPr marL="0" indent="0" algn="just">
              <a:buNone/>
            </a:pPr>
            <a:r>
              <a:rPr lang="es-MX" sz="1600" b="1" dirty="0">
                <a:latin typeface="Abadi" panose="020B0604020104020204" pitchFamily="34" charset="0"/>
              </a:rPr>
              <a:t>¿Como cambia los estrenos por estación del año? </a:t>
            </a:r>
          </a:p>
          <a:p>
            <a:pPr algn="just"/>
            <a:r>
              <a:rPr lang="es-MX" sz="1400" dirty="0">
                <a:latin typeface="Abadi" panose="020B0604020104020204" pitchFamily="34" charset="0"/>
              </a:rPr>
              <a:t>Se observa que en verano hay un mayor porcentaje de estrenos de shows, lo cual puede estar relacionado con el hecho de que gran parte de la población está de vacaciones durante esta época. Esto representa una oportunidad para las productoras, quienes aprovechan el mayor tiempo libre de los espectadores para lanzar nuevos contenidos y captar una audiencia más amplia. </a:t>
            </a:r>
          </a:p>
          <a:p>
            <a:pPr algn="just"/>
            <a:endParaRPr lang="es-MX" sz="1400" dirty="0">
              <a:latin typeface="Abadi" panose="020B0604020104020204" pitchFamily="34" charset="0"/>
            </a:endParaRPr>
          </a:p>
          <a:p>
            <a:pPr marL="0" indent="0" algn="just">
              <a:buNone/>
            </a:pPr>
            <a:r>
              <a:rPr lang="es-MX" sz="1600" b="1" dirty="0">
                <a:latin typeface="Abadi" panose="020B0604020104020204" pitchFamily="34" charset="0"/>
              </a:rPr>
              <a:t>¿Como cambia las finalizaciones por estación del año?</a:t>
            </a:r>
          </a:p>
          <a:p>
            <a:pPr algn="just"/>
            <a:r>
              <a:rPr lang="es-MX" sz="1400" dirty="0">
                <a:latin typeface="Abadi" panose="020B0604020104020204" pitchFamily="34" charset="0"/>
              </a:rPr>
              <a:t>En relación con los programas finalizados, no se observa una diferencia significativa en las fechas de terminación, lo que indica que actualmente se pone mayor énfasis en planificar la fecha de estreno que en determinar una fecha específica para la finalización de los programas.</a:t>
            </a:r>
          </a:p>
          <a:p>
            <a:pPr algn="just"/>
            <a:endParaRPr lang="es-MX" sz="1400" dirty="0">
              <a:latin typeface="Abadi" panose="020B0604020104020204" pitchFamily="34" charset="0"/>
            </a:endParaRPr>
          </a:p>
        </p:txBody>
      </p:sp>
      <p:pic>
        <p:nvPicPr>
          <p:cNvPr id="10" name="Imagen 9">
            <a:extLst>
              <a:ext uri="{FF2B5EF4-FFF2-40B4-BE49-F238E27FC236}">
                <a16:creationId xmlns:a16="http://schemas.microsoft.com/office/drawing/2014/main" id="{4E100209-168A-C286-39F0-3C3670469A49}"/>
              </a:ext>
            </a:extLst>
          </p:cNvPr>
          <p:cNvPicPr>
            <a:picLocks noChangeAspect="1"/>
          </p:cNvPicPr>
          <p:nvPr/>
        </p:nvPicPr>
        <p:blipFill>
          <a:blip r:embed="rId2"/>
          <a:stretch>
            <a:fillRect/>
          </a:stretch>
        </p:blipFill>
        <p:spPr>
          <a:xfrm>
            <a:off x="6282813" y="2060843"/>
            <a:ext cx="5194811" cy="4149565"/>
          </a:xfrm>
          <a:prstGeom prst="rect">
            <a:avLst/>
          </a:prstGeom>
        </p:spPr>
      </p:pic>
    </p:spTree>
    <p:extLst>
      <p:ext uri="{BB962C8B-B14F-4D97-AF65-F5344CB8AC3E}">
        <p14:creationId xmlns:p14="http://schemas.microsoft.com/office/powerpoint/2010/main" val="41251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A5A1F-BCC9-3ACC-0442-6A0F5D8125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822BDA-67DE-9D5B-D62A-2183C6A5B2DF}"/>
              </a:ext>
            </a:extLst>
          </p:cNvPr>
          <p:cNvSpPr>
            <a:spLocks noGrp="1"/>
          </p:cNvSpPr>
          <p:nvPr>
            <p:ph type="title"/>
          </p:nvPr>
        </p:nvSpPr>
        <p:spPr>
          <a:xfrm>
            <a:off x="1137034" y="609597"/>
            <a:ext cx="9392421" cy="1330841"/>
          </a:xfrm>
        </p:spPr>
        <p:txBody>
          <a:bodyPr>
            <a:normAutofit/>
          </a:bodyPr>
          <a:lstStyle/>
          <a:p>
            <a:r>
              <a:rPr lang="es-MX"/>
              <a:t>Efecto de la estación</a:t>
            </a:r>
            <a:endParaRPr lang="es-CL" dirty="0"/>
          </a:p>
        </p:txBody>
      </p:sp>
      <p:pic>
        <p:nvPicPr>
          <p:cNvPr id="3" name="Imagen 2">
            <a:extLst>
              <a:ext uri="{FF2B5EF4-FFF2-40B4-BE49-F238E27FC236}">
                <a16:creationId xmlns:a16="http://schemas.microsoft.com/office/drawing/2014/main" id="{1F4E912C-AB1A-5D88-EBB6-0CD29F09E047}"/>
              </a:ext>
            </a:extLst>
          </p:cNvPr>
          <p:cNvPicPr>
            <a:picLocks noChangeAspect="1"/>
          </p:cNvPicPr>
          <p:nvPr/>
        </p:nvPicPr>
        <p:blipFill>
          <a:blip r:embed="rId2"/>
          <a:stretch>
            <a:fillRect/>
          </a:stretch>
        </p:blipFill>
        <p:spPr>
          <a:xfrm>
            <a:off x="7032780" y="2184914"/>
            <a:ext cx="4161678" cy="3755915"/>
          </a:xfrm>
          <a:prstGeom prst="rect">
            <a:avLst/>
          </a:prstGeom>
        </p:spPr>
      </p:pic>
      <p:sp>
        <p:nvSpPr>
          <p:cNvPr id="6" name="Content Placeholder 8">
            <a:extLst>
              <a:ext uri="{FF2B5EF4-FFF2-40B4-BE49-F238E27FC236}">
                <a16:creationId xmlns:a16="http://schemas.microsoft.com/office/drawing/2014/main" id="{25BFC828-9D86-F1F8-7406-666AA6F72A52}"/>
              </a:ext>
            </a:extLst>
          </p:cNvPr>
          <p:cNvSpPr txBox="1">
            <a:spLocks/>
          </p:cNvSpPr>
          <p:nvPr/>
        </p:nvSpPr>
        <p:spPr>
          <a:xfrm>
            <a:off x="281627" y="2176738"/>
            <a:ext cx="5099998"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600" b="1" dirty="0">
                <a:latin typeface="Abadi" panose="020B0604020104020204" pitchFamily="34" charset="0"/>
              </a:rPr>
              <a:t>¿Como se distribuyen los inicios con respecto a la finalización?</a:t>
            </a:r>
          </a:p>
          <a:p>
            <a:pPr marL="0" indent="0" algn="just">
              <a:buNone/>
            </a:pPr>
            <a:endParaRPr lang="es-MX" sz="1200" dirty="0">
              <a:latin typeface="Abadi" panose="020B0604020104020204" pitchFamily="34" charset="0"/>
            </a:endParaRPr>
          </a:p>
          <a:p>
            <a:pPr algn="just"/>
            <a:r>
              <a:rPr lang="es-MX" sz="1400" dirty="0">
                <a:latin typeface="Abadi" panose="020B0604020104020204" pitchFamily="34" charset="0"/>
              </a:rPr>
              <a:t>Lo primero que se nota es que la mayoría de los estrenos terminaran en la misma estación en la que iniciaron, esto puede deberse en su mayoría a que la mayoría de la serie son renovadas por temporadas las cuales siguen un ciclo anual y componen la mayoría de los programas.</a:t>
            </a:r>
          </a:p>
          <a:p>
            <a:pPr algn="just"/>
            <a:r>
              <a:rPr lang="es-MX" sz="1400" dirty="0">
                <a:latin typeface="Abadi" panose="020B0604020104020204" pitchFamily="34" charset="0"/>
              </a:rPr>
              <a:t>Además, se observa que mientras más se aleja la estación de finalización respecto a la estación de estreno, menor es el porcentaje de shows que terminan en esa estación. Por ejemplo, si un show se estrena en verano, la probabilidad de que finalice en primavera es significativamente más baja. Esto sugiere que, más que una decisión estratégica de las productoras, este desfase podría deberse a ajustes o imprevistos que surgen durante la ejecución del show y afectan su ciclo de emisión.</a:t>
            </a:r>
          </a:p>
        </p:txBody>
      </p:sp>
    </p:spTree>
    <p:extLst>
      <p:ext uri="{BB962C8B-B14F-4D97-AF65-F5344CB8AC3E}">
        <p14:creationId xmlns:p14="http://schemas.microsoft.com/office/powerpoint/2010/main" val="369024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B9CE2FD9-5AC4-489F-BA6C-6A126DC56166}"/>
              </a:ext>
            </a:extLst>
          </p:cNvPr>
          <p:cNvSpPr>
            <a:spLocks noGrp="1"/>
          </p:cNvSpPr>
          <p:nvPr>
            <p:ph type="title"/>
          </p:nvPr>
        </p:nvSpPr>
        <p:spPr>
          <a:xfrm>
            <a:off x="1069848" y="484632"/>
            <a:ext cx="10058400" cy="1609344"/>
          </a:xfrm>
        </p:spPr>
        <p:txBody>
          <a:bodyPr>
            <a:normAutofit/>
          </a:bodyPr>
          <a:lstStyle/>
          <a:p>
            <a:r>
              <a:rPr lang="es-MX" dirty="0"/>
              <a:t>Géneros </a:t>
            </a:r>
            <a:endParaRPr lang="es-CL" dirty="0"/>
          </a:p>
        </p:txBody>
      </p:sp>
      <p:pic>
        <p:nvPicPr>
          <p:cNvPr id="7" name="Imagen 6">
            <a:extLst>
              <a:ext uri="{FF2B5EF4-FFF2-40B4-BE49-F238E27FC236}">
                <a16:creationId xmlns:a16="http://schemas.microsoft.com/office/drawing/2014/main" id="{7E3E53AD-5764-7A67-703C-E388D5BAFE15}"/>
              </a:ext>
            </a:extLst>
          </p:cNvPr>
          <p:cNvPicPr>
            <a:picLocks noChangeAspect="1"/>
          </p:cNvPicPr>
          <p:nvPr/>
        </p:nvPicPr>
        <p:blipFill>
          <a:blip r:embed="rId4"/>
          <a:srcRect t="-919" b="3801"/>
          <a:stretch/>
        </p:blipFill>
        <p:spPr>
          <a:xfrm>
            <a:off x="1007196" y="2166725"/>
            <a:ext cx="4425267" cy="4352062"/>
          </a:xfrm>
          <a:prstGeom prst="rect">
            <a:avLst/>
          </a:prstGeom>
        </p:spPr>
      </p:pic>
      <p:sp>
        <p:nvSpPr>
          <p:cNvPr id="3" name="Marcador de contenido 2">
            <a:extLst>
              <a:ext uri="{FF2B5EF4-FFF2-40B4-BE49-F238E27FC236}">
                <a16:creationId xmlns:a16="http://schemas.microsoft.com/office/drawing/2014/main" id="{0FF75429-5D37-B335-12B6-20E2C6E63DF0}"/>
              </a:ext>
            </a:extLst>
          </p:cNvPr>
          <p:cNvSpPr>
            <a:spLocks noGrp="1"/>
          </p:cNvSpPr>
          <p:nvPr>
            <p:ph idx="1"/>
          </p:nvPr>
        </p:nvSpPr>
        <p:spPr>
          <a:xfrm>
            <a:off x="5751872" y="2320412"/>
            <a:ext cx="5376376" cy="3851787"/>
          </a:xfrm>
        </p:spPr>
        <p:txBody>
          <a:bodyPr anchor="ctr">
            <a:normAutofit fontScale="77500" lnSpcReduction="20000"/>
          </a:bodyPr>
          <a:lstStyle/>
          <a:p>
            <a:r>
              <a:rPr lang="es-MX" dirty="0">
                <a:latin typeface="Abadi" panose="020B0604020104020204" pitchFamily="34" charset="0"/>
              </a:rPr>
              <a:t>Existen géneros de nicho como Romance, Música, Historia y Musical. En particular, el género de Musical, al contar con solo una entrada, no permite hacer generalizaciones significativas, mientras que el resto presentan conteos bajos, probablemente debido a su naturaleza especializada y, por ende, a una menor demanda.</a:t>
            </a:r>
          </a:p>
          <a:p>
            <a:r>
              <a:rPr lang="es-MX" dirty="0">
                <a:latin typeface="Abadi" panose="020B0604020104020204" pitchFamily="34" charset="0"/>
              </a:rPr>
              <a:t>Por otro lado, los géneros de Drama, Comedia y Documental destacan como los más solicitados, lo cual refleja un interés general por tramas profundas, contenido humorístico y el deseo de aprendizaje.</a:t>
            </a:r>
          </a:p>
          <a:p>
            <a:r>
              <a:rPr lang="es-MX" dirty="0">
                <a:latin typeface="Abadi" panose="020B0604020104020204" pitchFamily="34" charset="0"/>
              </a:rPr>
              <a:t>Es importante recordar que esta plataforma se basa en la información proporcionada por los usuarios, lo que puede resultar en ciertas inconsistencias. Algunos shows pueden no estar clasificados en todos los géneros aplicables, o podrían utilizarse términos específicos en lugar de generales, lo cual fragmenta los géneros. Por ejemplo, Música y Musicales, o Historia y Documentales, aparecen como categorías separadas en esta base.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3209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706</TotalTime>
  <Words>1273</Words>
  <Application>Microsoft Office PowerPoint</Application>
  <PresentationFormat>Panorámica</PresentationFormat>
  <Paragraphs>90</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Abadi</vt:lpstr>
      <vt:lpstr>Arial</vt:lpstr>
      <vt:lpstr>Calibri</vt:lpstr>
      <vt:lpstr>Consolas</vt:lpstr>
      <vt:lpstr>Rockwell</vt:lpstr>
      <vt:lpstr>Rockwell Condensed</vt:lpstr>
      <vt:lpstr>Rockwell Extra Bold</vt:lpstr>
      <vt:lpstr>Wingdings</vt:lpstr>
      <vt:lpstr>Letras en madera</vt:lpstr>
      <vt:lpstr>Popularidad de Shows</vt:lpstr>
      <vt:lpstr>Contenido</vt:lpstr>
      <vt:lpstr>Motivación y audiencia </vt:lpstr>
      <vt:lpstr>Presentación de PowerPoint</vt:lpstr>
      <vt:lpstr>Preguntas/Hipótesis</vt:lpstr>
      <vt:lpstr>Emisión de show</vt:lpstr>
      <vt:lpstr>Efecto de la estación</vt:lpstr>
      <vt:lpstr>Efecto de la estación</vt:lpstr>
      <vt:lpstr>Géneros </vt:lpstr>
      <vt:lpstr>Idiomas </vt:lpstr>
      <vt:lpstr>Popularidad</vt:lpstr>
      <vt:lpstr>Insight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Pedro Jofré</dc:creator>
  <cp:lastModifiedBy>Pedro Jofré</cp:lastModifiedBy>
  <cp:revision>10</cp:revision>
  <dcterms:created xsi:type="dcterms:W3CDTF">2024-10-29T17:19:57Z</dcterms:created>
  <dcterms:modified xsi:type="dcterms:W3CDTF">2024-10-30T21:04:12Z</dcterms:modified>
</cp:coreProperties>
</file>