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75" r:id="rId4"/>
    <p:sldId id="286" r:id="rId5"/>
    <p:sldId id="288" r:id="rId6"/>
    <p:sldId id="284" r:id="rId7"/>
    <p:sldId id="287" r:id="rId8"/>
    <p:sldId id="283" r:id="rId9"/>
    <p:sldId id="290" r:id="rId10"/>
    <p:sldId id="295" r:id="rId11"/>
    <p:sldId id="294" r:id="rId12"/>
    <p:sldId id="293" r:id="rId13"/>
    <p:sldId id="265" r:id="rId14"/>
    <p:sldId id="292" r:id="rId15"/>
    <p:sldId id="296" r:id="rId16"/>
    <p:sldId id="297" r:id="rId17"/>
    <p:sldId id="266" r:id="rId18"/>
    <p:sldId id="278" r:id="rId19"/>
    <p:sldId id="279" r:id="rId20"/>
    <p:sldId id="280" r:id="rId21"/>
    <p:sldId id="281" r:id="rId22"/>
    <p:sldId id="282" r:id="rId23"/>
    <p:sldId id="277" r:id="rId24"/>
    <p:sldId id="276" r:id="rId2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FF"/>
    <a:srgbClr val="33B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17" autoAdjust="0"/>
    <p:restoredTop sz="84833" autoAdjust="0"/>
  </p:normalViewPr>
  <p:slideViewPr>
    <p:cSldViewPr>
      <p:cViewPr varScale="1">
        <p:scale>
          <a:sx n="66" d="100"/>
          <a:sy n="66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6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60605-A598-4A3B-B960-32C6527BA242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8E81-503E-404D-99A9-83F066B55EA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</a:t>
            </a:fld>
            <a:endParaRPr lang="pt-P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13</a:t>
            </a:fld>
            <a:endParaRPr lang="pt-P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18</a:t>
            </a:fld>
            <a:endParaRPr lang="pt-PT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24</a:t>
            </a:fld>
            <a:endParaRPr lang="pt-P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28E81-503E-404D-99A9-83F066B55EA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7158" y="2273301"/>
            <a:ext cx="3929090" cy="727071"/>
          </a:xfr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PT" sz="4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ヒラギノ角ゴ Pro W3" pitchFamily="64" charset="-128"/>
                <a:cs typeface="Arial" pitchFamily="34" charset="0"/>
                <a:sym typeface="Gill Sans" pitchFamily="64" charset="0"/>
              </a:defRPr>
            </a:lvl1pPr>
          </a:lstStyle>
          <a:p>
            <a:r>
              <a:rPr lang="en-US" dirty="0" smtClean="0"/>
              <a:t>Obrigado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071818"/>
            <a:ext cx="6429420" cy="11430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buNone/>
              <a:defRPr lang="pt-PT" sz="2400" b="1" kern="1200" baseline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dirty="0" err="1" smtClean="0"/>
              <a:t>Instituto</a:t>
            </a:r>
            <a:r>
              <a:rPr lang="en-US" dirty="0" smtClean="0"/>
              <a:t> Superior Técnico</a:t>
            </a:r>
          </a:p>
          <a:p>
            <a:pPr marL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dirty="0" smtClean="0"/>
              <a:t>Campus do </a:t>
            </a:r>
            <a:r>
              <a:rPr lang="en-US" dirty="0" err="1" smtClean="0"/>
              <a:t>Taguspark</a:t>
            </a:r>
            <a:r>
              <a:rPr lang="en-US" dirty="0" smtClean="0"/>
              <a:t> 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7158" y="1844673"/>
            <a:ext cx="7772400" cy="727071"/>
          </a:xfr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PT" sz="4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ヒラギノ角ゴ Pro W3" pitchFamily="64" charset="-128"/>
                <a:cs typeface="Arial" pitchFamily="34" charset="0"/>
                <a:sym typeface="Gill Sans" pitchFamily="64" charset="0"/>
              </a:defRPr>
            </a:lvl1pPr>
          </a:lstStyle>
          <a:p>
            <a:r>
              <a:rPr lang="en-US" dirty="0" err="1" smtClean="0"/>
              <a:t>Título</a:t>
            </a:r>
            <a:r>
              <a:rPr lang="en-US" dirty="0" smtClean="0"/>
              <a:t> 1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158" y="2571744"/>
            <a:ext cx="6400800" cy="642942"/>
          </a:xfr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PT" sz="4800" kern="1200" dirty="0">
                <a:solidFill>
                  <a:srgbClr val="44C7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ヒラギノ角ゴ Pro W3" pitchFamily="64" charset="-128"/>
                <a:cs typeface="Arial" pitchFamily="34" charset="0"/>
                <a:sym typeface="Gill Sans" pitchFamily="6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Nome da </a:t>
            </a:r>
            <a:r>
              <a:rPr lang="en-US" dirty="0" err="1" smtClean="0"/>
              <a:t>Apresentação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3500438"/>
            <a:ext cx="6072230" cy="571504"/>
          </a:xfrm>
          <a:noFill/>
          <a:ln w="12700">
            <a:noFill/>
            <a:miter lim="800000"/>
            <a:headEnd/>
            <a:tailEnd/>
          </a:ln>
        </p:spPr>
        <p:txBody>
          <a:bodyPr vert="horz" lIns="0" tIns="0" rIns="0" bIns="0" rtlCol="0" anchor="ctr">
            <a:noAutofit/>
          </a:bodyPr>
          <a:lstStyle>
            <a:lvl1pPr>
              <a:buNone/>
              <a:defRPr lang="pt-PT" sz="2800" b="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ヒラギノ角ゴ Pro W3" pitchFamily="64" charset="-128"/>
                <a:cs typeface="Arial" pitchFamily="34" charset="0"/>
                <a:sym typeface="Gill Sans" pitchFamily="64" charset="0"/>
              </a:defRPr>
            </a:lvl1pPr>
          </a:lstStyle>
          <a:p>
            <a:pPr marL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dirty="0" smtClean="0"/>
              <a:t>Nome do </a:t>
            </a:r>
            <a:r>
              <a:rPr lang="en-US" dirty="0" err="1" smtClean="0"/>
              <a:t>Orador</a:t>
            </a:r>
            <a:r>
              <a:rPr lang="en-US" dirty="0" smtClean="0"/>
              <a:t>/Speaker Name</a:t>
            </a:r>
            <a:endParaRPr lang="pt-PT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7158" y="4071942"/>
            <a:ext cx="5429288" cy="57150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buNone/>
              <a:defRPr lang="pt-PT" sz="2400" b="0" kern="1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dirty="0" err="1" smtClean="0"/>
              <a:t>Função</a:t>
            </a:r>
            <a:r>
              <a:rPr lang="en-US" dirty="0" smtClean="0"/>
              <a:t>/Title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spc="-100" baseline="0">
                <a:latin typeface="Calibri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defRPr>
                <a:latin typeface="Calibri" pitchFamily="34" charset="0"/>
              </a:defRPr>
            </a:lvl1pPr>
            <a:lvl2pPr>
              <a:buClr>
                <a:srgbClr val="0070C0"/>
              </a:buClr>
              <a:defRPr>
                <a:latin typeface="Calibri" pitchFamily="34" charset="0"/>
              </a:defRPr>
            </a:lvl2pPr>
            <a:lvl3pPr>
              <a:buClr>
                <a:srgbClr val="0070C0"/>
              </a:buClr>
              <a:defRPr>
                <a:latin typeface="Calibri" pitchFamily="34" charset="0"/>
              </a:defRPr>
            </a:lvl3pPr>
            <a:lvl4pPr>
              <a:buClr>
                <a:srgbClr val="0070C0"/>
              </a:buClr>
              <a:defRPr>
                <a:latin typeface="Calibri" pitchFamily="34" charset="0"/>
              </a:defRPr>
            </a:lvl4pPr>
            <a:lvl5pPr>
              <a:buClr>
                <a:srgbClr val="0070C0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5418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spc="-100" baseline="0">
                <a:latin typeface="Calibri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spc="-100" baseline="0">
                <a:latin typeface="Calibri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spc="-100" baseline="0">
                <a:latin typeface="Calibri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6263731"/>
            <a:ext cx="9144000" cy="594293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 smtClean="0"/>
              <a:t>Titulo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err="1" smtClean="0"/>
              <a:t>Titulo</a:t>
            </a:r>
            <a:r>
              <a:rPr lang="en-US" dirty="0" smtClean="0"/>
              <a:t> da </a:t>
            </a:r>
            <a:r>
              <a:rPr lang="en-US" dirty="0" err="1" smtClean="0"/>
              <a:t>Apresentação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0034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FF738A3-7200-40DB-BF58-9EFF09191163}" type="datetimeFigureOut">
              <a:rPr lang="pt-PT" smtClean="0"/>
              <a:pPr/>
              <a:t>19-02-2009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A2BA82E-2F8C-4E45-877E-29F64333FFD2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pt-PT" sz="3600" b="1" kern="1200" baseline="0" dirty="0" err="1">
          <a:solidFill>
            <a:srgbClr val="00B0F0"/>
          </a:solidFill>
          <a:latin typeface="Arial" pitchFamily="34" charset="0"/>
          <a:ea typeface="+mj-ea"/>
          <a:cs typeface="Arial" pitchFamily="34" charset="0"/>
          <a:sym typeface="Gill Sans" pitchFamily="6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»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06111A3A-A651-4745-88EF-3D48091A390B&amp;displaylang=en" TargetMode="External"/><Relationship Id="rId2" Type="http://schemas.openxmlformats.org/officeDocument/2006/relationships/hyperlink" Target="http://www.microsoft.com/DownLoads/details.aspx?FamilyID=428e4c3d-64ad-4a3d-85d2-e711abc87f04&amp;displaylang=e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icrosoft.com/DownLoads/details.aspx?familyid=1A7A6B52-F89E-4354-84CE-5D19C204498A&amp;displaylang=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lamas@gmail.com" TargetMode="External"/><Relationship Id="rId7" Type="http://schemas.openxmlformats.org/officeDocument/2006/relationships/hyperlink" Target="mailto:plamas@micofil.pt" TargetMode="External"/><Relationship Id="rId2" Type="http://schemas.openxmlformats.org/officeDocument/2006/relationships/hyperlink" Target="http://www.pedrolama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icrofil.pt/" TargetMode="External"/><Relationship Id="rId5" Type="http://schemas.openxmlformats.org/officeDocument/2006/relationships/hyperlink" Target="mailto:pedro.lamas@pocketpt.net" TargetMode="External"/><Relationship Id="rId4" Type="http://schemas.openxmlformats.org/officeDocument/2006/relationships/hyperlink" Target="http://www.pocketpt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br>
              <a:rPr smtClean="0"/>
            </a:br>
            <a:r>
              <a:rPr sz="2400" smtClean="0"/>
              <a:t>MapPoint Web Service</a:t>
            </a:r>
            <a:endParaRPr lang="pt-PT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4339" y="1285860"/>
            <a:ext cx="6815322" cy="4370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r>
              <a:rPr sz="3200" smtClean="0"/>
              <a:t/>
            </a:r>
            <a:br>
              <a:rPr sz="3200" smtClean="0"/>
            </a:br>
            <a:r>
              <a:rPr sz="2400" smtClean="0"/>
              <a:t>Sync Services para ADO.NET</a:t>
            </a:r>
            <a:endParaRPr lang="pt-PT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3222" y="1000108"/>
            <a:ext cx="8677556" cy="526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br>
              <a:rPr smtClean="0"/>
            </a:br>
            <a:r>
              <a:rPr sz="2400" smtClean="0"/>
              <a:t>WCF Store and Forward</a:t>
            </a:r>
            <a:endParaRPr lang="pt-PT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9404" y="1395272"/>
            <a:ext cx="8685192" cy="487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Vamos dar uma voltinha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69219" y="3786190"/>
            <a:ext cx="7043208" cy="15234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Gill Sans" pitchFamily="64" charset="0"/>
              </a:rPr>
              <a:t>Pedro Lamas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ea typeface="+mj-ea"/>
                <a:cs typeface="Arial" pitchFamily="34" charset="0"/>
                <a:sym typeface="Gill Sans" pitchFamily="64" charset="0"/>
              </a:rPr>
              <a:t>Team Leader, Microfil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  <a:sym typeface="Gill Sans" pitchFamily="6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1472" y="2357430"/>
            <a:ext cx="7690114" cy="138499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tabLst/>
              <a:defRPr/>
            </a:pPr>
            <a:r>
              <a:rPr lang="en-US" sz="10000" b="1" i="1" spc="-642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egoe" pitchFamily="34" charset="0"/>
              </a:rPr>
              <a:t>demo </a:t>
            </a:r>
            <a:endParaRPr lang="en-US" sz="10000" b="1" i="1" spc="-642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8" name="Picture 7" descr="GLASS-B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Resumo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O Line of Business Accelerator toca em todas as grandes Tecnologias Móveis da Microsoft e é, por si mesmo, uma das ferramentas de aprendizagem mais abrangentes</a:t>
            </a:r>
          </a:p>
          <a:p>
            <a:r>
              <a:rPr lang="pt-PT" dirty="0" smtClean="0"/>
              <a:t>Utilizem este Accelerator como uma base para o vosso esforço de desenvolvimento de aplicações móveis</a:t>
            </a:r>
            <a:r>
              <a:rPr lang="en-US" dirty="0" smtClean="0"/>
              <a:t>:</a:t>
            </a:r>
          </a:p>
          <a:p>
            <a:pPr lvl="1"/>
            <a:r>
              <a:rPr lang="pt-PT" dirty="0" smtClean="0"/>
              <a:t>Construindo em cima do Accelerator</a:t>
            </a:r>
          </a:p>
          <a:p>
            <a:pPr lvl="1"/>
            <a:r>
              <a:rPr lang="pt-PT" dirty="0" smtClean="0"/>
              <a:t>Seleccionando apenas as características do Accelerator que são adequadas para o vosso projecto móvel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Ligações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 Mobile Line of Business Solution Accelerator </a:t>
            </a:r>
            <a:r>
              <a:rPr lang="en-US" dirty="0" smtClean="0"/>
              <a:t>2008</a:t>
            </a:r>
            <a:endParaRPr lang="pt-PT" dirty="0" smtClean="0"/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www.microsoft.com/DownLoads/details.aspx?FamilyID=428e4c3d-64ad-4a3d-85d2-e711abc87f04&amp;displaylang=en</a:t>
            </a:r>
            <a:endParaRPr lang="en-US" dirty="0" smtClean="0"/>
          </a:p>
          <a:p>
            <a:r>
              <a:rPr lang="en-US" dirty="0" smtClean="0"/>
              <a:t>Windows Mobile 6 Professional and Standard Software Development Kits Refresh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www.microsoft.com/DownLoads/details.aspx?familyid=06111A3A-A651-4745-88EF-3D48091A390B&amp;displaylang=en</a:t>
            </a:r>
            <a:endParaRPr lang="en-US" dirty="0" smtClean="0"/>
          </a:p>
          <a:p>
            <a:r>
              <a:rPr lang="en-US" dirty="0" smtClean="0"/>
              <a:t>Windows Mobile 6.1.4 Emulator Images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www.microsoft.com/DownLoads/details.aspx?familyid=1A7A6B52-F89E-4354-84CE-5D19C204498A&amp;displaylang=en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Ligações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Pedro Lamas</a:t>
            </a:r>
          </a:p>
          <a:p>
            <a:pPr lvl="1"/>
            <a:r>
              <a:rPr lang="pt-PT" dirty="0" err="1" smtClean="0">
                <a:hlinkClick r:id="rId2"/>
              </a:rPr>
              <a:t>www.pedrolamas.com</a:t>
            </a:r>
            <a:endParaRPr lang="pt-PT" dirty="0" smtClean="0"/>
          </a:p>
          <a:p>
            <a:pPr lvl="1"/>
            <a:r>
              <a:rPr lang="pt-PT" dirty="0" err="1" smtClean="0">
                <a:hlinkClick r:id="rId3"/>
              </a:rPr>
              <a:t>pedrolamas@gmail.com</a:t>
            </a:r>
            <a:endParaRPr lang="pt-PT" dirty="0" smtClean="0"/>
          </a:p>
          <a:p>
            <a:r>
              <a:rPr lang="pt-PT" dirty="0" err="1" smtClean="0"/>
              <a:t>PocketPT.net</a:t>
            </a:r>
            <a:endParaRPr lang="pt-PT" dirty="0" smtClean="0"/>
          </a:p>
          <a:p>
            <a:pPr lvl="1"/>
            <a:r>
              <a:rPr lang="pt-PT" dirty="0" err="1" smtClean="0">
                <a:hlinkClick r:id="rId4"/>
              </a:rPr>
              <a:t>www.pocketpt.net</a:t>
            </a:r>
            <a:endParaRPr lang="pt-PT" dirty="0" smtClean="0"/>
          </a:p>
          <a:p>
            <a:pPr lvl="1"/>
            <a:r>
              <a:rPr lang="pt-PT" dirty="0" err="1" smtClean="0">
                <a:hlinkClick r:id="rId5"/>
              </a:rPr>
              <a:t>pedro.lamas@pocketpt.net</a:t>
            </a:r>
            <a:endParaRPr lang="pt-PT" dirty="0" smtClean="0"/>
          </a:p>
          <a:p>
            <a:r>
              <a:rPr lang="pt-PT" dirty="0" err="1" smtClean="0"/>
              <a:t>Microfil</a:t>
            </a:r>
            <a:endParaRPr lang="pt-PT" dirty="0" smtClean="0"/>
          </a:p>
          <a:p>
            <a:pPr lvl="1"/>
            <a:r>
              <a:rPr lang="pt-PT" dirty="0" err="1" smtClean="0">
                <a:hlinkClick r:id="rId6"/>
              </a:rPr>
              <a:t>www.microfil.pt</a:t>
            </a:r>
            <a:endParaRPr lang="pt-PT" dirty="0" smtClean="0"/>
          </a:p>
          <a:p>
            <a:pPr lvl="1"/>
            <a:r>
              <a:rPr lang="pt-PT" dirty="0" err="1" smtClean="0">
                <a:hlinkClick r:id="rId7"/>
              </a:rPr>
              <a:t>plamas@micofil.pt</a:t>
            </a:r>
            <a:endParaRPr lang="pt-PT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049" y="2544072"/>
            <a:ext cx="7690114" cy="1384994"/>
          </a:xfrm>
        </p:spPr>
        <p:txBody>
          <a:bodyPr/>
          <a:lstStyle/>
          <a:p>
            <a:pPr marL="0" indent="0"/>
            <a:r>
              <a:rPr lang="en-US" sz="10000" i="1" spc="-642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egoe" pitchFamily="34" charset="0"/>
                <a:cs typeface="+mn-cs"/>
              </a:rPr>
              <a:t>Q&amp;A</a:t>
            </a:r>
          </a:p>
        </p:txBody>
      </p:sp>
      <p:pic>
        <p:nvPicPr>
          <p:cNvPr id="8" name="Picture 7" descr="GLASS-B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 txBox="1">
            <a:spLocks noChangeArrowheads="1"/>
          </p:cNvSpPr>
          <p:nvPr/>
        </p:nvSpPr>
        <p:spPr>
          <a:xfrm>
            <a:off x="0" y="3406262"/>
            <a:ext cx="8858280" cy="2600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Software em versão completa para avaliação</a:t>
            </a:r>
          </a:p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Suporte técnico 24x7 para incidentes</a:t>
            </a:r>
          </a:p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Acesso antecipado às versões beta</a:t>
            </a:r>
          </a:p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Microsoft Office</a:t>
            </a:r>
          </a:p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Software Assurance</a:t>
            </a:r>
          </a:p>
          <a:p>
            <a:pPr marL="742950" marR="0" lvl="1" indent="-285750" defTabSz="-13873163" eaLnBrk="0" latinLnBrk="0" hangingPunct="0">
              <a:spcBef>
                <a:spcPts val="600"/>
              </a:spcBef>
              <a:buClr>
                <a:schemeClr val="tx2"/>
              </a:buClr>
              <a:buSzPct val="110000"/>
              <a:buBlip>
                <a:blip r:embed="rId3"/>
              </a:buBlip>
              <a:tabLst/>
              <a:defRPr/>
            </a:pPr>
            <a:r>
              <a:rPr lang="pt-PT" sz="2400" b="1" dirty="0" smtClean="0">
                <a:solidFill>
                  <a:schemeClr val="bg1"/>
                </a:solidFill>
                <a:latin typeface="+mn-lt"/>
              </a:rPr>
              <a:t>formação gratuita ….e muito mais.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4201" y="1370477"/>
            <a:ext cx="7719799" cy="17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143644"/>
            <a:ext cx="9144000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spc="300" dirty="0" smtClean="0">
                <a:solidFill>
                  <a:schemeClr val="tx2"/>
                </a:solidFill>
                <a:latin typeface="Arial Black" pitchFamily="34" charset="0"/>
              </a:rPr>
              <a:t>www.microsoft.com/portugal/msdn/subscricoes</a:t>
            </a:r>
            <a:endParaRPr lang="pt-PT" sz="2000" spc="300" dirty="0">
              <a:solidFill>
                <a:schemeClr val="tx2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rot="21400158">
            <a:off x="2063872" y="633886"/>
            <a:ext cx="7099059" cy="1115319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6600" smtClean="0">
                <a:solidFill>
                  <a:srgbClr val="C00000"/>
                </a:solidFill>
                <a:latin typeface="Bradley Hand ITC" pitchFamily="66" charset="0"/>
                <a:ea typeface="+mj-ea"/>
                <a:sym typeface="Gill Sans" pitchFamily="64" charset="0"/>
              </a:rPr>
              <a:t>Subscrições</a:t>
            </a:r>
            <a:r>
              <a:rPr lang="en-US" sz="6600" dirty="0" smtClean="0">
                <a:solidFill>
                  <a:srgbClr val="C00000"/>
                </a:solidFill>
                <a:latin typeface="Bradley Hand ITC" pitchFamily="66" charset="0"/>
                <a:ea typeface="+mj-ea"/>
                <a:sym typeface="Gill Sans" pitchFamily="64" charset="0"/>
              </a:rPr>
              <a:t> </a:t>
            </a:r>
            <a:r>
              <a:rPr lang="en-US" sz="6600" dirty="0">
                <a:solidFill>
                  <a:srgbClr val="C00000"/>
                </a:solidFill>
                <a:latin typeface="Bradley Hand ITC" pitchFamily="66" charset="0"/>
                <a:ea typeface="+mj-ea"/>
                <a:sym typeface="Gill Sans" pitchFamily="64" charset="0"/>
              </a:rPr>
              <a:t>MSDN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143644"/>
            <a:ext cx="9144000" cy="38472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900" b="1" spc="300" dirty="0" smtClean="0">
                <a:solidFill>
                  <a:schemeClr val="tx2"/>
                </a:solidFill>
                <a:latin typeface="Arial Black" pitchFamily="34" charset="0"/>
              </a:rPr>
              <a:t>www.microsoft.com/learning/mcp/offers/secondshot</a:t>
            </a:r>
            <a:endParaRPr lang="pt-PT" sz="1900" spc="3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071678"/>
            <a:ext cx="75819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rot="21274197">
            <a:off x="672129" y="1129349"/>
            <a:ext cx="8719986" cy="1099266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5400" b="0" smtClean="0">
                <a:solidFill>
                  <a:srgbClr val="C00000"/>
                </a:solidFill>
                <a:latin typeface="Segoe Print" pitchFamily="2" charset="0"/>
                <a:ea typeface="+mj-ea"/>
                <a:sym typeface="Gill Sans" pitchFamily="64" charset="0"/>
              </a:rPr>
              <a:t>Certificações</a:t>
            </a:r>
            <a:r>
              <a:rPr lang="en-US" sz="5400" b="0" dirty="0" smtClean="0">
                <a:solidFill>
                  <a:srgbClr val="C00000"/>
                </a:solidFill>
                <a:latin typeface="Segoe Print" pitchFamily="2" charset="0"/>
                <a:ea typeface="+mj-ea"/>
                <a:sym typeface="Gill Sans" pitchFamily="64" charset="0"/>
              </a:rPr>
              <a:t> </a:t>
            </a:r>
            <a:r>
              <a:rPr lang="en-US" sz="5400" b="0" dirty="0">
                <a:solidFill>
                  <a:srgbClr val="C00000"/>
                </a:solidFill>
                <a:latin typeface="Segoe Print" pitchFamily="2" charset="0"/>
                <a:ea typeface="+mj-ea"/>
                <a:sym typeface="Gill Sans" pitchFamily="64" charset="0"/>
              </a:rPr>
              <a:t>Microsoft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smtClean="0"/>
              <a:t>Novidades no Windows Mobile Line of Business Solution Accelerator 2008</a:t>
            </a:r>
            <a:endParaRPr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smtClean="0"/>
              <a:t>Pedro Lamas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smtClean="0"/>
              <a:t>Team Leader, Microfil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71868" y="214290"/>
            <a:ext cx="5429288" cy="1099266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dirty="0">
                <a:solidFill>
                  <a:srgbClr val="C00000"/>
                </a:solidFill>
                <a:latin typeface="Bradley Hand ITC" pitchFamily="66" charset="0"/>
                <a:ea typeface="+mj-ea"/>
                <a:sym typeface="Gill Sans" pitchFamily="64" charset="0"/>
              </a:rPr>
              <a:t>MSDN Flash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43644"/>
            <a:ext cx="9144000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spc="300" dirty="0" smtClean="0">
                <a:solidFill>
                  <a:schemeClr val="tx2"/>
                </a:solidFill>
                <a:latin typeface="Arial Black" pitchFamily="34" charset="0"/>
              </a:rPr>
              <a:t>www.microsoft.com/portugal/msdn/msdnflash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714348" y="1785926"/>
            <a:ext cx="6357982" cy="3207850"/>
          </a:xfrm>
          <a:prstGeom prst="rect">
            <a:avLst/>
          </a:prstGeom>
          <a:solidFill>
            <a:srgbClr val="33BBF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Subscreva a </a:t>
            </a:r>
            <a:r>
              <a:rPr kumimoji="0" lang="pt-PT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lt"/>
                <a:ea typeface="+mn-ea"/>
                <a:cs typeface="+mn-cs"/>
              </a:rPr>
              <a:t>MSDN Flash</a:t>
            </a: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Convide Amigos a seguirem o seu exemplo…</a:t>
            </a: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… e ganhe livros!!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1" descr="Subscreva a Newslet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643050"/>
            <a:ext cx="185738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71470" y="6143644"/>
            <a:ext cx="9358346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b="1" spc="300" dirty="0" smtClean="0">
                <a:solidFill>
                  <a:schemeClr val="tx2"/>
                </a:solidFill>
                <a:latin typeface="Arial Black" pitchFamily="34" charset="0"/>
              </a:rPr>
              <a:t>www.microsoft.com/portugal/msdn/webcasts4share</a:t>
            </a:r>
            <a:endParaRPr lang="pt-PT" sz="2000" spc="300" dirty="0">
              <a:solidFill>
                <a:schemeClr val="tx2"/>
              </a:solidFill>
            </a:endParaRP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0" y="2143116"/>
            <a:ext cx="5214910" cy="2857520"/>
          </a:xfrm>
          <a:prstGeom prst="rect">
            <a:avLst/>
          </a:prstGeom>
          <a:solidFill>
            <a:srgbClr val="FF9900"/>
          </a:solidFill>
        </p:spPr>
        <p:txBody>
          <a:bodyPr/>
          <a:lstStyle/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pt-PT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Participe nos próximos ciclos</a:t>
            </a: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Traga Amigos a assistir e …</a:t>
            </a: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…ganhe uma Xbox, trolleys e livros</a:t>
            </a:r>
          </a:p>
          <a:p>
            <a:pPr marL="357188" marR="0" lvl="1" indent="-357188" algn="l" defTabSz="-1387316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tabLst/>
              <a:defRPr/>
            </a:pPr>
            <a:r>
              <a:rPr lang="pt-PT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695" y="2143116"/>
            <a:ext cx="422033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rot="20933570">
            <a:off x="1727164" y="1232796"/>
            <a:ext cx="4754334" cy="813514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dirty="0">
                <a:solidFill>
                  <a:srgbClr val="C00000"/>
                </a:solidFill>
                <a:latin typeface="Bradley Hand ITC" pitchFamily="66" charset="0"/>
                <a:ea typeface="+mj-ea"/>
                <a:sym typeface="Gill Sans" pitchFamily="64" charset="0"/>
              </a:rPr>
              <a:t>Webcasts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0"/>
            <a:ext cx="2214578" cy="685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715008" y="0"/>
            <a:ext cx="1928826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1F497D"/>
              </a:solidFill>
              <a:latin typeface="Segoe Script" pitchFamily="34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Segoe Script" pitchFamily="34" charset="0"/>
                <a:ea typeface="Calibri" pitchFamily="34" charset="0"/>
                <a:cs typeface="Times New Roman" pitchFamily="18" charset="0"/>
              </a:rPr>
              <a:t>[BI] Resort</a:t>
            </a:r>
            <a:endParaRPr lang="pt-PT" sz="1200" b="1" dirty="0" smtClean="0">
              <a:latin typeface="Segoe Script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Segoe Script" pitchFamily="34" charset="0"/>
                <a:ea typeface="Calibri" pitchFamily="34" charset="0"/>
                <a:cs typeface="Times New Roman" pitchFamily="18" charset="0"/>
              </a:rPr>
              <a:t>GASP</a:t>
            </a:r>
            <a:endParaRPr lang="pt-PT" sz="1200" b="1" dirty="0" smtClean="0">
              <a:latin typeface="Segoe Script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Segoe Script" pitchFamily="34" charset="0"/>
                <a:ea typeface="Calibri" pitchFamily="34" charset="0"/>
                <a:cs typeface="Times New Roman" pitchFamily="18" charset="0"/>
              </a:rPr>
              <a:t>GetCertified</a:t>
            </a:r>
            <a:endParaRPr lang="pt-PT" sz="1200" b="1" dirty="0" smtClean="0">
              <a:latin typeface="Segoe Script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Segoe Script" pitchFamily="34" charset="0"/>
                <a:ea typeface="Calibri" pitchFamily="34" charset="0"/>
                <a:cs typeface="Times New Roman" pitchFamily="18" charset="0"/>
              </a:rPr>
              <a:t>GetVirtual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Scrip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Segoe Script" pitchFamily="34" charset="0"/>
                <a:ea typeface="Calibri" pitchFamily="34" charset="0"/>
                <a:cs typeface="Times New Roman" pitchFamily="18" charset="0"/>
              </a:rPr>
              <a:t>Mundo Móvel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Scrip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Segoe Script" pitchFamily="34" charset="0"/>
                <a:ea typeface="Calibri" pitchFamily="34" charset="0"/>
                <a:cs typeface="Times New Roman" pitchFamily="18" charset="0"/>
              </a:rPr>
              <a:t>PocketPT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b="1" dirty="0" smtClean="0">
                <a:solidFill>
                  <a:srgbClr val="1F497D"/>
                </a:solidFill>
                <a:latin typeface="Segoe Script" pitchFamily="34" charset="0"/>
                <a:cs typeface="Times New Roman" pitchFamily="18" charset="0"/>
              </a:rPr>
              <a:t>PontoNetPT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Script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1F497D"/>
                </a:solidFill>
                <a:latin typeface="Segoe Script" pitchFamily="34" charset="0"/>
                <a:ea typeface="Calibri" pitchFamily="34" charset="0"/>
                <a:cs typeface="Times New Roman" pitchFamily="18" charset="0"/>
              </a:rPr>
              <a:t>UC’ed</a:t>
            </a:r>
            <a:endParaRPr lang="pt-PT" sz="1200" b="1" dirty="0" smtClean="0">
              <a:latin typeface="Segoe Scrip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Segoe Script" pitchFamily="34" charset="0"/>
                <a:ea typeface="Calibri" pitchFamily="34" charset="0"/>
                <a:cs typeface="Times New Roman" pitchFamily="18" charset="0"/>
              </a:rPr>
              <a:t>ScrumPT</a:t>
            </a:r>
            <a:endParaRPr kumimoji="0" lang="pt-PT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Scrip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Segoe Script" pitchFamily="34" charset="0"/>
                <a:ea typeface="Calibri" pitchFamily="34" charset="0"/>
                <a:cs typeface="Times New Roman" pitchFamily="18" charset="0"/>
              </a:rPr>
              <a:t>ZoomIn</a:t>
            </a:r>
            <a:endParaRPr kumimoji="0" lang="pt-PT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Script" pitchFamily="34" charset="0"/>
              <a:cs typeface="Arial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rot="21075264">
            <a:off x="378316" y="2122203"/>
            <a:ext cx="8251576" cy="909290"/>
          </a:xfrm>
          <a:ln>
            <a:noFill/>
          </a:ln>
          <a:effectLst>
            <a:outerShdw blurRad="44450" dist="749300" dir="12060000" sx="167000" sy="167000" algn="ctr">
              <a:srgbClr val="00FFFF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>
            <a:bevelT w="190500" h="38100"/>
            <a:extrusionClr>
              <a:srgbClr val="00FFFF"/>
            </a:extrusionClr>
          </a:sp3d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Segoe Script" pitchFamily="34" charset="0"/>
                <a:ea typeface="+mj-ea"/>
                <a:sym typeface="Gill Sans" pitchFamily="64" charset="0"/>
              </a:rPr>
              <a:t>Espaço COMUNIDADES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Segoe Script" pitchFamily="34" charset="0"/>
                <a:ea typeface="+mj-ea"/>
                <a:sym typeface="Gill Sans" pitchFamily="64" charset="0"/>
              </a:rPr>
              <a:t>Um ponto de encontro especial !!!</a:t>
            </a:r>
            <a:endParaRPr lang="en-US" sz="4800" dirty="0">
              <a:solidFill>
                <a:schemeClr val="tx2">
                  <a:lumMod val="50000"/>
                </a:schemeClr>
              </a:solidFill>
              <a:latin typeface="Segoe Script" pitchFamily="34" charset="0"/>
              <a:ea typeface="+mj-ea"/>
              <a:sym typeface="Gill Sans" pitchFamily="6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2844" y="1928802"/>
            <a:ext cx="7690114" cy="1384994"/>
          </a:xfrm>
        </p:spPr>
        <p:txBody>
          <a:bodyPr/>
          <a:lstStyle/>
          <a:p>
            <a:pPr marL="0" indent="0"/>
            <a:r>
              <a:rPr sz="10000" i="1" spc="-642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egoe" pitchFamily="34" charset="0"/>
                <a:cs typeface="+mn-cs"/>
              </a:rPr>
              <a:t>Questionário</a:t>
            </a:r>
            <a:endParaRPr sz="10000" i="1" spc="-642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Segoe" pitchFamily="34" charset="0"/>
              <a:cs typeface="+mn-cs"/>
            </a:endParaRPr>
          </a:p>
        </p:txBody>
      </p:sp>
      <p:pic>
        <p:nvPicPr>
          <p:cNvPr id="8" name="Picture 7" descr="GLASS-B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207167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7158" y="3571876"/>
            <a:ext cx="7858180" cy="1785950"/>
          </a:xfrm>
        </p:spPr>
        <p:txBody>
          <a:bodyPr>
            <a:noAutofit/>
          </a:bodyPr>
          <a:lstStyle/>
          <a:p>
            <a:r>
              <a:rPr sz="3200" smtClean="0"/>
              <a:t>A sua opinião é importante!</a:t>
            </a:r>
            <a:br>
              <a:rPr sz="3200" smtClean="0"/>
            </a:br>
            <a:r>
              <a:rPr sz="3200" smtClean="0"/>
              <a:t>Complete o questionário de avaliação e devolva-o no balcão da recepção.</a:t>
            </a:r>
            <a:br>
              <a:rPr sz="3200" smtClean="0"/>
            </a:br>
            <a:endParaRPr lang="pt-PT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7158" y="3071818"/>
            <a:ext cx="6429420" cy="12144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smtClean="0">
                <a:solidFill>
                  <a:schemeClr val="bg1"/>
                </a:solidFill>
              </a:rPr>
              <a:t>Instituto Superior Técnico</a:t>
            </a:r>
          </a:p>
          <a:p>
            <a:pPr>
              <a:spcBef>
                <a:spcPts val="0"/>
              </a:spcBef>
            </a:pPr>
            <a:r>
              <a:rPr smtClean="0">
                <a:solidFill>
                  <a:schemeClr val="bg1"/>
                </a:solidFill>
              </a:rPr>
              <a:t>Campus do Taguspark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Objectivos e Finalidades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Objectivos da Sessão:</a:t>
            </a:r>
          </a:p>
          <a:p>
            <a:pPr lvl="1"/>
            <a:r>
              <a:rPr lang="pt-PT" dirty="0" smtClean="0"/>
              <a:t>Aprender</a:t>
            </a:r>
            <a:r>
              <a:rPr lang="en-US" dirty="0" smtClean="0"/>
              <a:t> </a:t>
            </a:r>
            <a:r>
              <a:rPr lang="pt-PT" dirty="0" smtClean="0"/>
              <a:t>como</a:t>
            </a:r>
            <a:r>
              <a:rPr lang="en-US" dirty="0" smtClean="0"/>
              <a:t> o Mobile Line of Business Accelerator </a:t>
            </a:r>
            <a:r>
              <a:rPr lang="pt-PT" dirty="0" smtClean="0"/>
              <a:t>apresenta</a:t>
            </a:r>
            <a:r>
              <a:rPr lang="en-US" dirty="0" smtClean="0"/>
              <a:t> </a:t>
            </a:r>
            <a:r>
              <a:rPr lang="pt-PT" dirty="0" smtClean="0"/>
              <a:t>ferramentas</a:t>
            </a:r>
            <a:r>
              <a:rPr lang="en-US" dirty="0" smtClean="0"/>
              <a:t> e </a:t>
            </a:r>
            <a:r>
              <a:rPr lang="pt-PT" dirty="0" smtClean="0"/>
              <a:t>metodologias</a:t>
            </a:r>
            <a:r>
              <a:rPr lang="en-US" dirty="0" smtClean="0"/>
              <a:t> </a:t>
            </a:r>
            <a:r>
              <a:rPr lang="pt-PT" dirty="0" smtClean="0"/>
              <a:t>aos programadores de forma a que estes possam rapidamente construir soluções móveis, sejam elas de pequena ou grande complexidade</a:t>
            </a:r>
          </a:p>
          <a:p>
            <a:pPr lvl="1"/>
            <a:r>
              <a:rPr lang="pt-PT" dirty="0" smtClean="0"/>
              <a:t>Explorar as diferentes camadas de interface, negócio e dados aplicadas numa aplicação Windows Mobile</a:t>
            </a:r>
          </a:p>
          <a:p>
            <a:r>
              <a:rPr lang="pt-PT" dirty="0" smtClean="0"/>
              <a:t>Finalidade Chave:</a:t>
            </a:r>
          </a:p>
          <a:p>
            <a:pPr lvl="1"/>
            <a:r>
              <a:rPr lang="pt-PT" dirty="0" smtClean="0"/>
              <a:t>Ser capaz de recomendar o aspecto, desenvolvimento e distribuição de soluções móveis para a linha de negócio de clientes à procura de mobilizar a sua organização, baseados no conhecimento adquirido ao trabalhar com </a:t>
            </a:r>
            <a:r>
              <a:rPr lang="en-US" dirty="0" smtClean="0"/>
              <a:t>o Accelerator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Mobile Accelerator 2008</a:t>
            </a:r>
            <a:r>
              <a:rPr smtClean="0"/>
              <a:t/>
            </a:r>
            <a:br>
              <a:rPr smtClean="0"/>
            </a:br>
            <a:r>
              <a:rPr sz="2400" smtClean="0"/>
              <a:t>Mas afinal, o que é isto?</a:t>
            </a:r>
            <a:endParaRPr lang="pt-PT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 smtClean="0"/>
              <a:t>Uma aplicação móvel para a gestão de uma cadeia de fornecimento de produtos + gestão de stocks e inventário + gestão dos trajectos de entrega</a:t>
            </a:r>
          </a:p>
          <a:p>
            <a:r>
              <a:rPr lang="pt-PT" dirty="0" smtClean="0"/>
              <a:t>Baseada no .NET Compact Framework 3.5, SQL Server Compact 3.5, Visual Studio 2008, Windows Mobile 6 Standard SDK, SQL Server 2008 e Exchange Server 2007</a:t>
            </a:r>
          </a:p>
          <a:p>
            <a:r>
              <a:rPr lang="pt-PT" dirty="0" smtClean="0"/>
              <a:t>Incluí as seguintes características:</a:t>
            </a:r>
          </a:p>
          <a:p>
            <a:pPr lvl="1"/>
            <a:r>
              <a:rPr lang="pt-PT" dirty="0" smtClean="0"/>
              <a:t>Mais de 5.000 linhas de código comentado</a:t>
            </a:r>
          </a:p>
          <a:p>
            <a:pPr lvl="1"/>
            <a:r>
              <a:rPr lang="pt-PT" dirty="0" smtClean="0"/>
              <a:t>Uma base de dados em SQL Server 2008</a:t>
            </a:r>
          </a:p>
          <a:p>
            <a:pPr lvl="1"/>
            <a:r>
              <a:rPr lang="pt-PT" dirty="0" smtClean="0"/>
              <a:t>Mais de 100 páginas de documentação</a:t>
            </a:r>
          </a:p>
          <a:p>
            <a:pPr lvl="1"/>
            <a:r>
              <a:rPr lang="pt-PT" dirty="0" smtClean="0"/>
              <a:t>Um ficheiro de ajuda de toda a API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mtClean="0"/>
              <a:t>Características do Mobile Accelerator 2008</a:t>
            </a:r>
            <a:r>
              <a:rPr smtClean="0"/>
              <a:t/>
            </a:r>
            <a:br>
              <a:rPr smtClean="0"/>
            </a:br>
            <a:r>
              <a:rPr sz="2400" b="0" smtClean="0"/>
              <a:t>O que está incluído</a:t>
            </a:r>
            <a:endParaRPr lang="pt-PT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57808" cy="4525963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Um único executável a servir diversas plataformas</a:t>
            </a:r>
          </a:p>
          <a:p>
            <a:r>
              <a:rPr lang="pt-PT" dirty="0" smtClean="0"/>
              <a:t>Independência do Interface de Utilizador</a:t>
            </a:r>
          </a:p>
          <a:p>
            <a:r>
              <a:rPr lang="pt-PT" dirty="0" smtClean="0"/>
              <a:t>Application Settings</a:t>
            </a:r>
          </a:p>
          <a:p>
            <a:r>
              <a:rPr lang="pt-PT" dirty="0" smtClean="0"/>
              <a:t>Introdução de limitações sobre a camada de aplicação</a:t>
            </a:r>
          </a:p>
          <a:p>
            <a:r>
              <a:rPr lang="pt-PT" dirty="0" smtClean="0"/>
              <a:t>Stored Procedures e Triggers próprios</a:t>
            </a:r>
          </a:p>
          <a:p>
            <a:r>
              <a:rPr lang="pt-PT" dirty="0" smtClean="0"/>
              <a:t>Entidades de Negócio genéricas e com metodologias de monitorização de estado	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58261" y="1500174"/>
            <a:ext cx="2857143" cy="4371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br>
              <a:rPr smtClean="0"/>
            </a:br>
            <a:r>
              <a:rPr sz="2400" smtClean="0"/>
              <a:t>O que mais está incluído</a:t>
            </a:r>
            <a:endParaRPr lang="pt-PT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00684" cy="4525963"/>
          </a:xfrm>
        </p:spPr>
        <p:txBody>
          <a:bodyPr/>
          <a:lstStyle/>
          <a:p>
            <a:r>
              <a:rPr lang="en-US" dirty="0" smtClean="0"/>
              <a:t>Cache Global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Network Availability</a:t>
            </a:r>
          </a:p>
          <a:p>
            <a:r>
              <a:rPr lang="pt-PT" dirty="0" smtClean="0"/>
              <a:t>Projecto de instalação </a:t>
            </a:r>
            <a:r>
              <a:rPr lang="en-US" dirty="0" smtClean="0"/>
              <a:t>CAB</a:t>
            </a:r>
          </a:p>
          <a:p>
            <a:r>
              <a:rPr lang="pt-PT" dirty="0" smtClean="0"/>
              <a:t>Localização</a:t>
            </a:r>
          </a:p>
          <a:p>
            <a:r>
              <a:rPr lang="pt-PT" dirty="0" smtClean="0"/>
              <a:t>Mudança de Língua</a:t>
            </a:r>
          </a:p>
          <a:p>
            <a:r>
              <a:rPr lang="en-US" dirty="0" smtClean="0"/>
              <a:t>LINQ</a:t>
            </a:r>
            <a:endParaRPr lang="pt-PT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357298"/>
            <a:ext cx="2707052" cy="4525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r>
              <a:rPr sz="3100" smtClean="0"/>
              <a:t/>
            </a:r>
            <a:br>
              <a:rPr sz="3100" smtClean="0"/>
            </a:br>
            <a:r>
              <a:rPr sz="2400" smtClean="0"/>
              <a:t>Splash Screen em modo Offline</a:t>
            </a:r>
            <a:endParaRPr lang="pt-PT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1194" y="857232"/>
            <a:ext cx="3581612" cy="5091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br>
              <a:rPr smtClean="0"/>
            </a:br>
            <a:r>
              <a:rPr sz="2400" smtClean="0"/>
              <a:t>Ajuda Online para multiplas plataformas</a:t>
            </a:r>
            <a:endParaRPr lang="pt-PT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95564" y="714356"/>
            <a:ext cx="3152873" cy="5276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Características do Mobile Accelerator 2008</a:t>
            </a:r>
            <a:r>
              <a:rPr sz="3100" smtClean="0"/>
              <a:t/>
            </a:r>
            <a:br>
              <a:rPr sz="3100" smtClean="0"/>
            </a:br>
            <a:r>
              <a:rPr sz="2400" smtClean="0"/>
              <a:t>Controlos próprios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Signature Capture</a:t>
            </a:r>
          </a:p>
          <a:p>
            <a:r>
              <a:rPr lang="en-US" dirty="0" smtClean="0"/>
              <a:t>Gradient Control</a:t>
            </a:r>
          </a:p>
          <a:p>
            <a:r>
              <a:rPr lang="en-US" dirty="0" smtClean="0"/>
              <a:t>Gradient Header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Help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14290"/>
            <a:ext cx="2630499" cy="5782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3000372"/>
            <a:ext cx="2344731" cy="2995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550</Words>
  <Application>Microsoft Office PowerPoint</Application>
  <PresentationFormat>On-screen Show (4:3)</PresentationFormat>
  <Paragraphs>131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Novidades no Windows Mobile Line of Business Solution Accelerator 2008</vt:lpstr>
      <vt:lpstr>Objectivos e Finalidades</vt:lpstr>
      <vt:lpstr>Mobile Accelerator 2008 Mas afinal, o que é isto?</vt:lpstr>
      <vt:lpstr>Características do Mobile Accelerator 2008 O que está incluído</vt:lpstr>
      <vt:lpstr>Características do Mobile Accelerator 2008 O que mais está incluído</vt:lpstr>
      <vt:lpstr>Características do Mobile Accelerator 2008 Splash Screen em modo Offline</vt:lpstr>
      <vt:lpstr>Características do Mobile Accelerator 2008 Ajuda Online para multiplas plataformas</vt:lpstr>
      <vt:lpstr>Características do Mobile Accelerator 2008 Controlos próprios</vt:lpstr>
      <vt:lpstr>Características do Mobile Accelerator 2008 MapPoint Web Service</vt:lpstr>
      <vt:lpstr>Características do Mobile Accelerator 2008 Sync Services para ADO.NET</vt:lpstr>
      <vt:lpstr>Características do Mobile Accelerator 2008 WCF Store and Forward</vt:lpstr>
      <vt:lpstr>Vamos dar uma voltinha…</vt:lpstr>
      <vt:lpstr>Resumo</vt:lpstr>
      <vt:lpstr>Ligações</vt:lpstr>
      <vt:lpstr>Ligações</vt:lpstr>
      <vt:lpstr>Slide 17</vt:lpstr>
      <vt:lpstr>Slide 18</vt:lpstr>
      <vt:lpstr>Slide 19</vt:lpstr>
      <vt:lpstr>Slide 20</vt:lpstr>
      <vt:lpstr>Slide 21</vt:lpstr>
      <vt:lpstr>Slide 22</vt:lpstr>
      <vt:lpstr>A sua opinião é importante! Complete o questionário de avaliação e devolva-o no balcão da recepção. 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v-marmon</dc:creator>
  <cp:lastModifiedBy>Pedro</cp:lastModifiedBy>
  <cp:revision>162</cp:revision>
  <dcterms:created xsi:type="dcterms:W3CDTF">2009-01-27T11:58:25Z</dcterms:created>
  <dcterms:modified xsi:type="dcterms:W3CDTF">2009-02-19T23:09:43Z</dcterms:modified>
</cp:coreProperties>
</file>