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77" r:id="rId5"/>
    <p:sldId id="279" r:id="rId6"/>
    <p:sldId id="260" r:id="rId7"/>
    <p:sldId id="276" r:id="rId8"/>
    <p:sldId id="261" r:id="rId9"/>
    <p:sldId id="267" r:id="rId10"/>
    <p:sldId id="262" r:id="rId11"/>
    <p:sldId id="263" r:id="rId12"/>
    <p:sldId id="266" r:id="rId13"/>
    <p:sldId id="274" r:id="rId14"/>
    <p:sldId id="275" r:id="rId15"/>
    <p:sldId id="264" r:id="rId16"/>
    <p:sldId id="265" r:id="rId17"/>
    <p:sldId id="268" r:id="rId18"/>
    <p:sldId id="273" r:id="rId19"/>
    <p:sldId id="271" r:id="rId20"/>
    <p:sldId id="269" r:id="rId21"/>
    <p:sldId id="259" r:id="rId22"/>
    <p:sldId id="270" r:id="rId23"/>
    <p:sldId id="278" r:id="rId24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7" autoAdjust="0"/>
  </p:normalViewPr>
  <p:slideViewPr>
    <p:cSldViewPr>
      <p:cViewPr varScale="1">
        <p:scale>
          <a:sx n="127" d="100"/>
          <a:sy n="127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0AEA-158E-47EF-9212-588AEA800475}" type="datetimeFigureOut">
              <a:rPr lang="pt-PT" smtClean="0"/>
              <a:pPr/>
              <a:t>11-03-2009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1CB28-5519-4E56-8B88-95EC3597057B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1CB28-5519-4E56-8B88-95EC3597057B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Criem</a:t>
            </a:r>
            <a:r>
              <a:rPr lang="pt-PT" baseline="0" dirty="0" smtClean="0"/>
              <a:t> aplicações que funcionam bem usando o D-PAD</a:t>
            </a:r>
          </a:p>
          <a:p>
            <a:r>
              <a:rPr lang="pt-PT" dirty="0" smtClean="0"/>
              <a:t>No </a:t>
            </a:r>
            <a:r>
              <a:rPr lang="pt-PT" dirty="0" err="1" smtClean="0"/>
              <a:t>Client</a:t>
            </a:r>
            <a:r>
              <a:rPr lang="pt-PT" dirty="0" smtClean="0"/>
              <a:t> Software </a:t>
            </a:r>
            <a:r>
              <a:rPr lang="pt-PT" dirty="0" err="1" smtClean="0"/>
              <a:t>Factory</a:t>
            </a:r>
            <a:r>
              <a:rPr lang="pt-PT" dirty="0" smtClean="0"/>
              <a:t> havia o OAC (</a:t>
            </a:r>
            <a:r>
              <a:rPr lang="pt-PT" dirty="0" err="1" smtClean="0"/>
              <a:t>Orientation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Aware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</a:t>
            </a:r>
            <a:r>
              <a:rPr lang="pt-PT" baseline="0" dirty="0" smtClean="0"/>
              <a:t>), que gera muito código extra</a:t>
            </a:r>
            <a:endParaRPr lang="pt-PT" dirty="0" smtClean="0"/>
          </a:p>
          <a:p>
            <a:r>
              <a:rPr lang="pt-PT" dirty="0" smtClean="0"/>
              <a:t>Desenhem</a:t>
            </a:r>
            <a:r>
              <a:rPr lang="pt-PT" baseline="0" dirty="0" smtClean="0"/>
              <a:t> sempre a pensar no Standard (sem </a:t>
            </a:r>
            <a:r>
              <a:rPr lang="pt-PT" baseline="0" dirty="0" err="1" smtClean="0"/>
              <a:t>Touch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Screen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Tenham sempre em atenção o tamanho e a mudança de orientação do ecrã: mantenham-se pelos </a:t>
            </a:r>
            <a:r>
              <a:rPr lang="pt-PT" baseline="0" dirty="0" err="1" smtClean="0"/>
              <a:t>Stack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Controls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Settings</a:t>
            </a:r>
            <a:r>
              <a:rPr lang="pt-PT" baseline="0" dirty="0" smtClean="0"/>
              <a:t> usa LINQ to XML (</a:t>
            </a:r>
            <a:r>
              <a:rPr lang="pt-PT" baseline="0" dirty="0" err="1" smtClean="0"/>
              <a:t>XElement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Lembrem-se: a Microsoft não lhes dá ferramentas para escrever grande código, mas antes muita corda para se enforcarem!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Data </a:t>
            </a:r>
            <a:r>
              <a:rPr lang="pt-PT" baseline="0" dirty="0" err="1" smtClean="0"/>
              <a:t>Layer</a:t>
            </a:r>
            <a:r>
              <a:rPr lang="pt-PT" baseline="0" dirty="0" smtClean="0"/>
              <a:t> é um projecto separado (permite a troca rápida de motor de base de dados)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As pessoas há muito que pedem que as bases de dados de SQL </a:t>
            </a:r>
            <a:r>
              <a:rPr lang="pt-PT" baseline="0" dirty="0" err="1" smtClean="0"/>
              <a:t>Compact</a:t>
            </a:r>
            <a:r>
              <a:rPr lang="pt-PT" baseline="0" dirty="0" smtClean="0"/>
              <a:t> tenham coisas como </a:t>
            </a:r>
            <a:r>
              <a:rPr lang="pt-PT" baseline="0" dirty="0" err="1" smtClean="0"/>
              <a:t>Stored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Procedures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Triggers</a:t>
            </a:r>
            <a:r>
              <a:rPr lang="pt-PT" baseline="0" dirty="0" smtClean="0"/>
              <a:t>, esta é a resposta! Não há grande ganho de performance, mas de separação de código! </a:t>
            </a:r>
            <a:r>
              <a:rPr lang="pt-PT" baseline="0" dirty="0" err="1" smtClean="0"/>
              <a:t>Triggers</a:t>
            </a:r>
            <a:r>
              <a:rPr lang="pt-PT" baseline="0" dirty="0" smtClean="0"/>
              <a:t> estão em </a:t>
            </a:r>
            <a:r>
              <a:rPr lang="pt-PT" baseline="0" dirty="0" err="1" smtClean="0"/>
              <a:t>managed-code</a:t>
            </a:r>
            <a:r>
              <a:rPr lang="pt-PT" baseline="0" dirty="0" smtClean="0"/>
              <a:t> através da Data </a:t>
            </a:r>
            <a:r>
              <a:rPr lang="pt-PT" baseline="0" dirty="0" err="1" smtClean="0"/>
              <a:t>Layer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 Data </a:t>
            </a:r>
            <a:r>
              <a:rPr lang="pt-PT" baseline="0" dirty="0" err="1" smtClean="0"/>
              <a:t>Layer</a:t>
            </a:r>
            <a:r>
              <a:rPr lang="pt-PT" baseline="0" dirty="0" smtClean="0"/>
              <a:t> gere o estado das entidades (objectos) e como tal eles tratam de todas as operações da base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Criem</a:t>
            </a:r>
            <a:r>
              <a:rPr lang="pt-PT" baseline="0" dirty="0" smtClean="0"/>
              <a:t> aplicações que funcionam bem usando o D-PAD</a:t>
            </a:r>
          </a:p>
          <a:p>
            <a:r>
              <a:rPr lang="pt-PT" dirty="0" smtClean="0"/>
              <a:t>No </a:t>
            </a:r>
            <a:r>
              <a:rPr lang="pt-PT" dirty="0" err="1" smtClean="0"/>
              <a:t>Client</a:t>
            </a:r>
            <a:r>
              <a:rPr lang="pt-PT" dirty="0" smtClean="0"/>
              <a:t> Software </a:t>
            </a:r>
            <a:r>
              <a:rPr lang="pt-PT" dirty="0" err="1" smtClean="0"/>
              <a:t>Factory</a:t>
            </a:r>
            <a:r>
              <a:rPr lang="pt-PT" dirty="0" smtClean="0"/>
              <a:t> havia o OAC (</a:t>
            </a:r>
            <a:r>
              <a:rPr lang="pt-PT" dirty="0" err="1" smtClean="0"/>
              <a:t>Orientation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Aware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</a:t>
            </a:r>
            <a:r>
              <a:rPr lang="pt-PT" baseline="0" dirty="0" smtClean="0"/>
              <a:t>), que gera muito código extra</a:t>
            </a:r>
            <a:endParaRPr lang="pt-PT" dirty="0" smtClean="0"/>
          </a:p>
          <a:p>
            <a:r>
              <a:rPr lang="pt-PT" dirty="0" smtClean="0"/>
              <a:t>Desenhem</a:t>
            </a:r>
            <a:r>
              <a:rPr lang="pt-PT" baseline="0" dirty="0" smtClean="0"/>
              <a:t> sempre a pensar no Standard (sem </a:t>
            </a:r>
            <a:r>
              <a:rPr lang="pt-PT" baseline="0" dirty="0" err="1" smtClean="0"/>
              <a:t>Touch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Screen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Tenham sempre em atenção o tamanho e a mudança de orientação do ecrã: mantenham-se pelos </a:t>
            </a:r>
            <a:r>
              <a:rPr lang="pt-PT" baseline="0" dirty="0" err="1" smtClean="0"/>
              <a:t>Stack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Controls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Settings</a:t>
            </a:r>
            <a:r>
              <a:rPr lang="pt-PT" baseline="0" dirty="0" smtClean="0"/>
              <a:t> usa LINQ to XML (</a:t>
            </a:r>
            <a:r>
              <a:rPr lang="pt-PT" baseline="0" dirty="0" err="1" smtClean="0"/>
              <a:t>XElement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Lembrem-se: a Microsoft não lhes dá ferramentas para escrever grande código, mas antes muita corda para se enforcarem!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Data </a:t>
            </a:r>
            <a:r>
              <a:rPr lang="pt-PT" baseline="0" dirty="0" err="1" smtClean="0"/>
              <a:t>Layer</a:t>
            </a:r>
            <a:r>
              <a:rPr lang="pt-PT" baseline="0" dirty="0" smtClean="0"/>
              <a:t> é um projecto separado (permite a troca rápida de motor de base de dados)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As pessoas há muito que pedem que as bases de dados de SQL </a:t>
            </a:r>
            <a:r>
              <a:rPr lang="pt-PT" baseline="0" dirty="0" err="1" smtClean="0"/>
              <a:t>Compact</a:t>
            </a:r>
            <a:r>
              <a:rPr lang="pt-PT" baseline="0" dirty="0" smtClean="0"/>
              <a:t> tenham coisas como </a:t>
            </a:r>
            <a:r>
              <a:rPr lang="pt-PT" baseline="0" dirty="0" err="1" smtClean="0"/>
              <a:t>Stored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Procedures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Triggers</a:t>
            </a:r>
            <a:r>
              <a:rPr lang="pt-PT" baseline="0" dirty="0" smtClean="0"/>
              <a:t>, esta é a resposta! Não há grande ganho de performance, mas de separação de código! </a:t>
            </a:r>
            <a:r>
              <a:rPr lang="pt-PT" baseline="0" dirty="0" err="1" smtClean="0"/>
              <a:t>Triggers</a:t>
            </a:r>
            <a:r>
              <a:rPr lang="pt-PT" baseline="0" dirty="0" smtClean="0"/>
              <a:t> estão em </a:t>
            </a:r>
            <a:r>
              <a:rPr lang="pt-PT" baseline="0" dirty="0" err="1" smtClean="0"/>
              <a:t>managed-code</a:t>
            </a:r>
            <a:r>
              <a:rPr lang="pt-PT" baseline="0" dirty="0" smtClean="0"/>
              <a:t> através da Data </a:t>
            </a:r>
            <a:r>
              <a:rPr lang="pt-PT" baseline="0" dirty="0" err="1" smtClean="0"/>
              <a:t>Layer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 Data </a:t>
            </a:r>
            <a:r>
              <a:rPr lang="pt-PT" baseline="0" dirty="0" err="1" smtClean="0"/>
              <a:t>Layer</a:t>
            </a:r>
            <a:r>
              <a:rPr lang="pt-PT" baseline="0" dirty="0" smtClean="0"/>
              <a:t> gere o estado das entidades (objectos) e como tal eles tratam de todas as operações da base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</a:t>
            </a:r>
            <a:r>
              <a:rPr lang="pt-PT" baseline="0" dirty="0" smtClean="0"/>
              <a:t> memória já não é um grande problema, mas mantém-se os </a:t>
            </a:r>
            <a:r>
              <a:rPr lang="pt-PT" dirty="0" smtClean="0"/>
              <a:t>32 MB</a:t>
            </a:r>
            <a:r>
              <a:rPr lang="pt-PT" baseline="0" dirty="0" smtClean="0"/>
              <a:t> de limite do tamanho de um processo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Registo de Erros utiliza um básico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StreamWriter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nada de muito especial! O objectivo é apenas de TER registo de erros. Estudem a possibilidade de enviar erros (</a:t>
            </a:r>
            <a:r>
              <a:rPr lang="pt-PT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webservice</a:t>
            </a:r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registo dos erros!)</a:t>
            </a:r>
          </a:p>
          <a:p>
            <a:endParaRPr lang="pt-PT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aplicações móveis são exactamente isso: móveis! Daí que perda de sinal/internet será de ser esperado!</a:t>
            </a:r>
          </a:p>
          <a:p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Fazer um simples </a:t>
            </a:r>
            <a:r>
              <a:rPr lang="pt-PT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WebRequest</a:t>
            </a:r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um URL, e se devolver ok, então tudo está ok! </a:t>
            </a:r>
            <a:r>
              <a:rPr lang="pt-P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</a:p>
          <a:p>
            <a:endParaRPr lang="pt-PT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pt-PT" dirty="0" smtClean="0"/>
              <a:t>Mostrar ficheiro CAB</a:t>
            </a:r>
            <a:endParaRPr lang="pt-PT" dirty="0"/>
          </a:p>
          <a:p>
            <a:endParaRPr lang="pt-PT" dirty="0"/>
          </a:p>
          <a:p>
            <a:r>
              <a:rPr lang="pt-PT" dirty="0" smtClean="0"/>
              <a:t>Já vi pessoas a fazerem localização</a:t>
            </a:r>
            <a:r>
              <a:rPr lang="pt-PT" baseline="0" dirty="0" smtClean="0"/>
              <a:t> à mão de formas diferentes… aqui vão ver ainda outra forma!</a:t>
            </a:r>
          </a:p>
          <a:p>
            <a:endParaRPr lang="pt-PT" baseline="0" dirty="0" smtClean="0"/>
          </a:p>
          <a:p>
            <a:r>
              <a:rPr lang="pt-PT" dirty="0" smtClean="0"/>
              <a:t>LINQ</a:t>
            </a:r>
            <a:r>
              <a:rPr lang="pt-PT" baseline="0" dirty="0" smtClean="0"/>
              <a:t> to SQL no mobile!!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B95A0-EC9F-40F2-AE68-DFD7B0E40CC4}" type="slidenum">
              <a:rPr lang="pt-PT"/>
              <a:pPr/>
              <a:t>‹#›</a:t>
            </a:fld>
            <a:endParaRPr lang="pt-PT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8194" name="Image" r:id="rId3" imgW="15885714" imgH="1396825" progId="">
              <p:embed/>
            </p:oleObj>
          </a:graphicData>
        </a:graphic>
      </p:graphicFrame>
      <p:sp>
        <p:nvSpPr>
          <p:cNvPr id="10" name="Rectângulo 9"/>
          <p:cNvSpPr/>
          <p:nvPr userDrawn="1"/>
        </p:nvSpPr>
        <p:spPr>
          <a:xfrm>
            <a:off x="0" y="785794"/>
            <a:ext cx="9144000" cy="5500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B54D-C80C-4AFE-B8C2-41AC3C608816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9EE67-3110-4DA0-BA6C-72A05AF4E880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92869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8B4B5-0BC7-4BFC-B42B-F18BDA64E312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03E25-6F7A-41B3-965B-E53610C6E60B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92869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071678"/>
            <a:ext cx="4038600" cy="405448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071678"/>
            <a:ext cx="4038600" cy="405448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09CF4-FD8A-4AD2-96BB-BBB28A34293D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4A104-AEB6-47A2-8E39-5D008FA55F15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87913-A046-46A2-A05D-6676861833CC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8528B-E614-46ED-8056-FE0425A1323C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611D-6074-4C1D-B65D-C1912CB0BD5B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38847-8D8E-48C8-85F5-783815B5A3B6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		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3C1673-B27D-45CC-AB17-98D5F50279F6}" type="slidenum">
              <a:rPr lang="pt-PT"/>
              <a:pPr/>
              <a:t>‹#›</a:t>
            </a:fld>
            <a:endParaRPr lang="pt-PT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1031" name="Image" r:id="rId14" imgW="15885714" imgH="1396825" progId="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0" y="836613"/>
          <a:ext cx="9144000" cy="6021387"/>
        </p:xfrm>
        <a:graphic>
          <a:graphicData uri="http://schemas.openxmlformats.org/presentationml/2006/ole">
            <p:oleObj spid="_x0000_s1033" name="Image" r:id="rId15" imgW="15885714" imgH="634697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b5utkj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cmtfa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jpe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11" Type="http://schemas.openxmlformats.org/officeDocument/2006/relationships/hyperlink" Target="http://www.spbsoftwarehouse.com/" TargetMode="External"/><Relationship Id="rId5" Type="http://schemas.openxmlformats.org/officeDocument/2006/relationships/image" Target="../media/image7.jpeg"/><Relationship Id="rId15" Type="http://schemas.openxmlformats.org/officeDocument/2006/relationships/image" Target="../media/image14.jpeg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5.bin"/><Relationship Id="rId9" Type="http://schemas.openxmlformats.org/officeDocument/2006/relationships/hyperlink" Target="http://www.newhorizons.pt/" TargetMode="External"/><Relationship Id="rId1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pedrolamas@gmail.com" TargetMode="External"/><Relationship Id="rId7" Type="http://schemas.openxmlformats.org/officeDocument/2006/relationships/hyperlink" Target="mailto:plamas@microfil.pt" TargetMode="External"/><Relationship Id="rId2" Type="http://schemas.openxmlformats.org/officeDocument/2006/relationships/hyperlink" Target="http://www.pedrolama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fil.pt/" TargetMode="External"/><Relationship Id="rId5" Type="http://schemas.openxmlformats.org/officeDocument/2006/relationships/hyperlink" Target="mailto:pedro.lamas@pocketpt.net" TargetMode="External"/><Relationship Id="rId4" Type="http://schemas.openxmlformats.org/officeDocument/2006/relationships/hyperlink" Target="http://www.pocketpt.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5utkj" TargetMode="External"/><Relationship Id="rId2" Type="http://schemas.openxmlformats.org/officeDocument/2006/relationships/hyperlink" Target="http://tinyurl.com/cvus9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cmtfa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cvus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5" descr="GLASS-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3238"/>
            <a:ext cx="9144000" cy="137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/>
          </p:cNvSpPr>
          <p:nvPr/>
        </p:nvSpPr>
        <p:spPr bwMode="auto">
          <a:xfrm>
            <a:off x="334963" y="3840163"/>
            <a:ext cx="768191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2813"/>
            <a:r>
              <a:rPr lang="en-US" sz="3200" b="1" dirty="0" smtClean="0">
                <a:solidFill>
                  <a:srgbClr val="FFFFFF"/>
                </a:solidFill>
              </a:rPr>
              <a:t>Pedro Lamas</a:t>
            </a:r>
            <a:endParaRPr lang="en-US" sz="3200" b="1" dirty="0">
              <a:solidFill>
                <a:srgbClr val="FFFFFF"/>
              </a:solidFill>
            </a:endParaRPr>
          </a:p>
          <a:p>
            <a:pPr defTabSz="912813"/>
            <a:r>
              <a:rPr lang="en-US" sz="2800" dirty="0" smtClean="0">
                <a:solidFill>
                  <a:srgbClr val="FFFFFF"/>
                </a:solidFill>
              </a:rPr>
              <a:t>pedro.lamas@pocketpt.net</a:t>
            </a:r>
          </a:p>
          <a:p>
            <a:pPr defTabSz="912813"/>
            <a:r>
              <a:rPr lang="en-US" sz="2800" dirty="0" smtClean="0">
                <a:solidFill>
                  <a:srgbClr val="FFFFFF"/>
                </a:solidFill>
              </a:rPr>
              <a:t>plamas@microfil.pt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50825" y="1928803"/>
            <a:ext cx="84978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Boas práticas no desenvolvimento de aplicações para Windows Mobile</a:t>
            </a:r>
            <a:endParaRPr lang="pt-PT" sz="3200" dirty="0">
              <a:ln w="18415" cmpd="sng">
                <a:solidFill>
                  <a:srgbClr val="FFFFFF"/>
                </a:solidFill>
                <a:prstDash val="solid"/>
              </a:ln>
              <a:gradFill flip="none" rotWithShape="1">
                <a:gsLst>
                  <a:gs pos="0">
                    <a:srgbClr val="FFFFFF">
                      <a:shade val="30000"/>
                      <a:satMod val="115000"/>
                    </a:srgbClr>
                  </a:gs>
                  <a:gs pos="50000">
                    <a:srgbClr val="FFFFFF">
                      <a:shade val="67500"/>
                      <a:satMod val="115000"/>
                    </a:srgbClr>
                  </a:gs>
                  <a:gs pos="100000">
                    <a:srgbClr val="FFFF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72330" y="4643448"/>
            <a:ext cx="15716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453082"/>
            <a:ext cx="3028950" cy="762000"/>
          </a:xfrm>
          <a:prstGeom prst="roundRect">
            <a:avLst>
              <a:gd name="adj" fmla="val 16667"/>
            </a:avLst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 smtClean="0"/>
              <a:t>Smart</a:t>
            </a:r>
            <a:r>
              <a:rPr lang="pt-PT" b="0" dirty="0" smtClean="0"/>
              <a:t> </a:t>
            </a:r>
            <a:r>
              <a:rPr lang="pt-PT" b="0" dirty="0" err="1" smtClean="0"/>
              <a:t>Client</a:t>
            </a:r>
            <a:r>
              <a:rPr lang="pt-PT" b="0" dirty="0" smtClean="0"/>
              <a:t> Software </a:t>
            </a:r>
            <a:r>
              <a:rPr lang="pt-PT" b="0" dirty="0" err="1" smtClean="0"/>
              <a:t>Factory</a:t>
            </a:r>
            <a:r>
              <a:rPr smtClean="0"/>
              <a:t/>
            </a:r>
            <a:br>
              <a:rPr smtClean="0"/>
            </a:br>
            <a:r>
              <a:rPr sz="2400" smtClean="0"/>
              <a:t>Mas afinal, o que é isto?</a:t>
            </a:r>
            <a:endParaRPr lang="pt-PT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Conjunto de padrões e linhas de desenvolvimento (</a:t>
            </a:r>
            <a:r>
              <a:rPr lang="pt-PT" dirty="0" err="1" smtClean="0"/>
              <a:t>Patterns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Practices</a:t>
            </a:r>
            <a:r>
              <a:rPr lang="pt-PT" dirty="0" smtClean="0"/>
              <a:t>)</a:t>
            </a:r>
          </a:p>
          <a:p>
            <a:r>
              <a:rPr lang="pt-PT" dirty="0" smtClean="0"/>
              <a:t>Mantida pela própria comunidade em regime de código aberto no </a:t>
            </a:r>
            <a:r>
              <a:rPr lang="pt-PT" dirty="0" err="1" smtClean="0"/>
              <a:t>CodePlex</a:t>
            </a:r>
            <a:endParaRPr lang="pt-PT" dirty="0" smtClean="0"/>
          </a:p>
          <a:p>
            <a:r>
              <a:rPr lang="pt-PT" dirty="0" smtClean="0"/>
              <a:t>Inclui blocos de código para os principais paradigmas presentes no desenvolvimento de aplicações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429264"/>
            <a:ext cx="3048000" cy="8286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Características </a:t>
            </a:r>
            <a:r>
              <a:rPr lang="pt-PT" dirty="0" smtClean="0"/>
              <a:t>da </a:t>
            </a:r>
            <a:r>
              <a:rPr lang="pt-PT" dirty="0" err="1" smtClean="0"/>
              <a:t>Smart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 SF</a:t>
            </a:r>
            <a:r>
              <a:rPr smtClean="0"/>
              <a:t/>
            </a:r>
            <a:br>
              <a:rPr smtClean="0"/>
            </a:br>
            <a:r>
              <a:rPr sz="2400" b="0" smtClean="0"/>
              <a:t>O que está incluído</a:t>
            </a:r>
            <a:endParaRPr lang="pt-PT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71678"/>
            <a:ext cx="5257808" cy="4214842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Padrões e blocos de código para os seguintes aspectos:</a:t>
            </a:r>
          </a:p>
          <a:p>
            <a:pPr lvl="1"/>
            <a:r>
              <a:rPr lang="pt-PT" dirty="0" smtClean="0"/>
              <a:t>Autenticação e Autorização</a:t>
            </a:r>
          </a:p>
          <a:p>
            <a:pPr lvl="1"/>
            <a:r>
              <a:rPr lang="pt-PT" dirty="0" err="1" smtClean="0"/>
              <a:t>Chaching</a:t>
            </a:r>
            <a:endParaRPr lang="pt-PT" dirty="0" smtClean="0"/>
          </a:p>
          <a:p>
            <a:pPr lvl="1"/>
            <a:r>
              <a:rPr lang="pt-PT" dirty="0" smtClean="0"/>
              <a:t>Comunicação</a:t>
            </a:r>
          </a:p>
          <a:p>
            <a:pPr lvl="1"/>
            <a:r>
              <a:rPr lang="pt-PT" dirty="0" smtClean="0"/>
              <a:t>Gestão de Configurações</a:t>
            </a:r>
          </a:p>
          <a:p>
            <a:pPr lvl="1"/>
            <a:r>
              <a:rPr lang="pt-PT" dirty="0" smtClean="0"/>
              <a:t>Acesso a Dados</a:t>
            </a:r>
          </a:p>
          <a:p>
            <a:pPr lvl="1"/>
            <a:r>
              <a:rPr lang="pt-PT" dirty="0" smtClean="0"/>
              <a:t>Dispositivo</a:t>
            </a:r>
          </a:p>
          <a:p>
            <a:pPr lvl="1"/>
            <a:r>
              <a:rPr lang="pt-PT" dirty="0" smtClean="0"/>
              <a:t>Gestão de Excepções</a:t>
            </a:r>
          </a:p>
          <a:p>
            <a:pPr lvl="1"/>
            <a:r>
              <a:rPr lang="pt-PT" dirty="0" err="1" smtClean="0"/>
              <a:t>Logging</a:t>
            </a:r>
            <a:endParaRPr lang="pt-PT" dirty="0" smtClean="0"/>
          </a:p>
          <a:p>
            <a:pPr lvl="1"/>
            <a:r>
              <a:rPr lang="pt-PT" dirty="0" err="1" smtClean="0"/>
              <a:t>Porting</a:t>
            </a:r>
            <a:endParaRPr lang="pt-PT" dirty="0" smtClean="0"/>
          </a:p>
          <a:p>
            <a:pPr lvl="1"/>
            <a:r>
              <a:rPr lang="pt-PT" dirty="0" smtClean="0"/>
              <a:t>Sincronização</a:t>
            </a:r>
          </a:p>
          <a:p>
            <a:pPr lvl="1"/>
            <a:r>
              <a:rPr lang="pt-PT" dirty="0" smtClean="0"/>
              <a:t>Testes</a:t>
            </a:r>
          </a:p>
          <a:p>
            <a:pPr lvl="1"/>
            <a:r>
              <a:rPr lang="pt-PT" dirty="0" smtClean="0"/>
              <a:t>Interface de Utilizador</a:t>
            </a:r>
          </a:p>
          <a:p>
            <a:pPr lvl="1"/>
            <a:r>
              <a:rPr lang="pt-PT" dirty="0" smtClean="0"/>
              <a:t>Validação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57875" y="1982893"/>
            <a:ext cx="2857500" cy="340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Frameworks</a:t>
            </a:r>
            <a:r>
              <a:rPr lang="pt-PT" dirty="0" smtClean="0"/>
              <a:t> Disponíveis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Factory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http://tinyurl.com/cvus94</a:t>
            </a:r>
          </a:p>
          <a:p>
            <a:r>
              <a:rPr lang="pt-PT" dirty="0" smtClean="0"/>
              <a:t>Windows Mobile LOB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Accelerator</a:t>
            </a:r>
            <a:r>
              <a:rPr lang="pt-PT" dirty="0" smtClean="0"/>
              <a:t> 2008</a:t>
            </a:r>
          </a:p>
          <a:p>
            <a:pPr lvl="1"/>
            <a:r>
              <a:rPr lang="en-US" dirty="0" smtClean="0">
                <a:hlinkClick r:id="rId2"/>
              </a:rPr>
              <a:t>http://tinyurl.com/b5utkj</a:t>
            </a:r>
            <a:endParaRPr lang="pt-PT" dirty="0" smtClean="0"/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 Device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http://tinyurl.com/cmtfaq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Mobile Accelerator 2008</a:t>
            </a:r>
            <a:r>
              <a:rPr smtClean="0"/>
              <a:t/>
            </a:r>
            <a:br>
              <a:rPr smtClean="0"/>
            </a:br>
            <a:r>
              <a:rPr sz="2400" smtClean="0"/>
              <a:t>Mas afinal, o que é isto?</a:t>
            </a:r>
            <a:endParaRPr lang="pt-PT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Uma aplicação móvel para a gestão de uma cadeia de fornecimento de produtos + gestão de stocks e inventário + gestão dos trajectos de entrega</a:t>
            </a:r>
          </a:p>
          <a:p>
            <a:r>
              <a:rPr lang="pt-PT" dirty="0" smtClean="0"/>
              <a:t>Baseada no .NET Compact Framework 3.5, SQL Server Compact 3.5, Visual Studio 2008, Windows Mobile 6 Standard SDK, SQL Server 2008 e Exchange Server 2007</a:t>
            </a:r>
          </a:p>
          <a:p>
            <a:r>
              <a:rPr lang="pt-PT" dirty="0" smtClean="0"/>
              <a:t>Incluí as seguintes características:</a:t>
            </a:r>
          </a:p>
          <a:p>
            <a:pPr lvl="1"/>
            <a:r>
              <a:rPr lang="pt-PT" dirty="0" smtClean="0"/>
              <a:t>Mais de 5.000 linhas de código comentado</a:t>
            </a:r>
          </a:p>
          <a:p>
            <a:pPr lvl="1"/>
            <a:r>
              <a:rPr lang="pt-PT" dirty="0" smtClean="0"/>
              <a:t>Uma base de dados em SQL Server 2008</a:t>
            </a:r>
          </a:p>
          <a:p>
            <a:pPr lvl="1"/>
            <a:r>
              <a:rPr lang="pt-PT" dirty="0" smtClean="0"/>
              <a:t>Mais de 100 páginas de documentação</a:t>
            </a:r>
          </a:p>
          <a:p>
            <a:pPr lvl="1"/>
            <a:r>
              <a:rPr lang="pt-PT" dirty="0" smtClean="0"/>
              <a:t>Um ficheiro de ajuda de toda a API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Características do Mobile Accelerator 2008</a:t>
            </a:r>
            <a:r>
              <a:rPr smtClean="0"/>
              <a:t/>
            </a:r>
            <a:br>
              <a:rPr smtClean="0"/>
            </a:br>
            <a:r>
              <a:rPr sz="2400" b="0" smtClean="0"/>
              <a:t>O que está incluído</a:t>
            </a:r>
            <a:endParaRPr lang="pt-PT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71678"/>
            <a:ext cx="5257808" cy="421484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Um único executável a servir diversas plataformas</a:t>
            </a:r>
          </a:p>
          <a:p>
            <a:r>
              <a:rPr lang="pt-PT" dirty="0" smtClean="0"/>
              <a:t>Independência do Interface de Utilizador</a:t>
            </a:r>
          </a:p>
          <a:p>
            <a:r>
              <a:rPr lang="pt-PT" dirty="0" smtClean="0"/>
              <a:t>Application Settings</a:t>
            </a:r>
          </a:p>
          <a:p>
            <a:r>
              <a:rPr lang="pt-PT" dirty="0" smtClean="0"/>
              <a:t>Introdução de limitações sobre a camada de aplicação</a:t>
            </a:r>
          </a:p>
          <a:p>
            <a:r>
              <a:rPr lang="pt-PT" dirty="0" smtClean="0"/>
              <a:t>Stored Procedures e Triggers próprios</a:t>
            </a:r>
          </a:p>
          <a:p>
            <a:r>
              <a:rPr lang="pt-PT" dirty="0" smtClean="0"/>
              <a:t>Entidades de Negócio genéricas e com metodologias de monitorização de estado	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58261" y="1500174"/>
            <a:ext cx="2857143" cy="4371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br>
              <a:rPr smtClean="0"/>
            </a:br>
            <a:r>
              <a:rPr sz="2400" smtClean="0"/>
              <a:t>O que mais está incluído</a:t>
            </a:r>
            <a:endParaRPr lang="pt-PT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071678"/>
            <a:ext cx="5400684" cy="4054485"/>
          </a:xfrm>
        </p:spPr>
        <p:txBody>
          <a:bodyPr/>
          <a:lstStyle/>
          <a:p>
            <a:r>
              <a:rPr lang="en-US" dirty="0" smtClean="0"/>
              <a:t>Cache Global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Network Availability</a:t>
            </a:r>
          </a:p>
          <a:p>
            <a:r>
              <a:rPr lang="pt-PT" dirty="0" smtClean="0"/>
              <a:t>Projecto de instalação </a:t>
            </a:r>
            <a:r>
              <a:rPr lang="en-US" dirty="0" smtClean="0"/>
              <a:t>CAB</a:t>
            </a:r>
          </a:p>
          <a:p>
            <a:r>
              <a:rPr lang="pt-PT" dirty="0" smtClean="0"/>
              <a:t>Localização</a:t>
            </a:r>
          </a:p>
          <a:p>
            <a:r>
              <a:rPr lang="pt-PT" dirty="0" smtClean="0"/>
              <a:t>Mudança de Língua</a:t>
            </a:r>
          </a:p>
          <a:p>
            <a:r>
              <a:rPr lang="en-US" dirty="0" smtClean="0"/>
              <a:t>LINQ</a:t>
            </a:r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357298"/>
            <a:ext cx="2707052" cy="4525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Frameworks</a:t>
            </a:r>
            <a:r>
              <a:rPr lang="pt-PT" dirty="0" smtClean="0"/>
              <a:t> Disponíveis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Factory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http://tinyurl.com/cvus94</a:t>
            </a:r>
          </a:p>
          <a:p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Mobile LOB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Accelerator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2008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http://tinyurl.com/b5utkj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Smart Device Framework</a:t>
            </a:r>
          </a:p>
          <a:p>
            <a:pPr lvl="1"/>
            <a:r>
              <a:rPr lang="en-US" dirty="0" smtClean="0">
                <a:hlinkClick r:id="rId2"/>
              </a:rPr>
              <a:t>http://tinyurl.com/cmtfaq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FFFFFF"/>
                </a:solidFill>
              </a:rPr>
              <a:t>Smart</a:t>
            </a:r>
            <a:r>
              <a:rPr lang="pt-PT" dirty="0" smtClean="0">
                <a:solidFill>
                  <a:srgbClr val="FFFFFF"/>
                </a:solidFill>
              </a:rPr>
              <a:t> </a:t>
            </a:r>
            <a:r>
              <a:rPr lang="pt-PT" dirty="0" err="1" smtClean="0">
                <a:solidFill>
                  <a:srgbClr val="FFFFFF"/>
                </a:solidFill>
              </a:rPr>
              <a:t>Device</a:t>
            </a:r>
            <a:r>
              <a:rPr lang="pt-PT" dirty="0" smtClean="0">
                <a:solidFill>
                  <a:srgbClr val="FFFFFF"/>
                </a:solidFill>
              </a:rPr>
              <a:t> Framework</a:t>
            </a:r>
            <a:br>
              <a:rPr lang="pt-PT" dirty="0" smtClean="0">
                <a:solidFill>
                  <a:srgbClr val="FFFFFF"/>
                </a:solidFill>
              </a:rPr>
            </a:br>
            <a:r>
              <a:rPr lang="pt-PT" sz="2400" dirty="0" smtClean="0">
                <a:solidFill>
                  <a:srgbClr val="FFFFFF"/>
                </a:solidFill>
              </a:rPr>
              <a:t>Mas afinal, o que é isto?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Funciona como uma extensão à própria .NET </a:t>
            </a:r>
            <a:r>
              <a:rPr lang="pt-PT" dirty="0" err="1" smtClean="0"/>
              <a:t>Compact</a:t>
            </a:r>
            <a:r>
              <a:rPr lang="pt-PT" dirty="0" smtClean="0"/>
              <a:t> Framework</a:t>
            </a:r>
          </a:p>
          <a:p>
            <a:r>
              <a:rPr lang="pt-PT" dirty="0" smtClean="0"/>
              <a:t>Acesso rápido a </a:t>
            </a:r>
            <a:r>
              <a:rPr lang="pt-PT" dirty="0" err="1" smtClean="0"/>
              <a:t>API’s</a:t>
            </a:r>
            <a:r>
              <a:rPr lang="pt-PT" dirty="0" smtClean="0"/>
              <a:t> do Windows Mobile através de classes </a:t>
            </a:r>
            <a:r>
              <a:rPr lang="pt-PT" dirty="0" err="1" smtClean="0"/>
              <a:t>Managed</a:t>
            </a:r>
            <a:endParaRPr lang="pt-PT" dirty="0" smtClean="0"/>
          </a:p>
          <a:p>
            <a:r>
              <a:rPr lang="pt-PT" dirty="0" smtClean="0"/>
              <a:t>A versão 1.4 é mantida como projecto partilhado em código aberto</a:t>
            </a:r>
          </a:p>
          <a:p>
            <a:r>
              <a:rPr lang="pt-PT" dirty="0" smtClean="0"/>
              <a:t>A actual versão 2.0 é mantida pela </a:t>
            </a:r>
            <a:r>
              <a:rPr lang="pt-PT" dirty="0" err="1" smtClean="0"/>
              <a:t>OpenNETCF</a:t>
            </a:r>
            <a:r>
              <a:rPr lang="pt-PT" dirty="0" smtClean="0"/>
              <a:t> LLC em código fechado, mas pode ser adquirida licença para o código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FFFF"/>
                </a:solidFill>
              </a:rPr>
              <a:t>Características da </a:t>
            </a:r>
            <a:r>
              <a:rPr lang="pt-PT" dirty="0" err="1" smtClean="0">
                <a:solidFill>
                  <a:srgbClr val="FFFFFF"/>
                </a:solidFill>
              </a:rPr>
              <a:t>Smart</a:t>
            </a:r>
            <a:r>
              <a:rPr lang="pt-PT" dirty="0" smtClean="0">
                <a:solidFill>
                  <a:srgbClr val="FFFFFF"/>
                </a:solidFill>
              </a:rPr>
              <a:t> </a:t>
            </a:r>
            <a:r>
              <a:rPr lang="pt-PT" dirty="0" err="1" smtClean="0">
                <a:solidFill>
                  <a:srgbClr val="FFFFFF"/>
                </a:solidFill>
              </a:rPr>
              <a:t>Device</a:t>
            </a:r>
            <a:r>
              <a:rPr lang="pt-PT" dirty="0" smtClean="0">
                <a:solidFill>
                  <a:srgbClr val="FFFFFF"/>
                </a:solidFill>
              </a:rPr>
              <a:t> Framework</a:t>
            </a:r>
            <a:br>
              <a:rPr lang="pt-PT" dirty="0" smtClean="0">
                <a:solidFill>
                  <a:srgbClr val="FFFFFF"/>
                </a:solidFill>
              </a:rPr>
            </a:br>
            <a:r>
              <a:rPr lang="pt-PT" sz="2400" dirty="0" smtClean="0">
                <a:solidFill>
                  <a:srgbClr val="FFFFFF"/>
                </a:solidFill>
              </a:rPr>
              <a:t>O que está incluído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Classes </a:t>
            </a:r>
            <a:r>
              <a:rPr lang="pt-PT" dirty="0" err="1" smtClean="0"/>
              <a:t>Managed</a:t>
            </a:r>
            <a:r>
              <a:rPr lang="pt-PT" dirty="0" smtClean="0"/>
              <a:t> para uma série de componentes </a:t>
            </a:r>
            <a:r>
              <a:rPr lang="pt-PT" dirty="0" err="1" smtClean="0"/>
              <a:t>Unmanaged</a:t>
            </a:r>
            <a:r>
              <a:rPr lang="pt-PT" dirty="0" smtClean="0"/>
              <a:t> na própria .NET CF</a:t>
            </a:r>
          </a:p>
          <a:p>
            <a:pPr lvl="1"/>
            <a:r>
              <a:rPr lang="pt-PT" dirty="0" err="1" smtClean="0"/>
              <a:t>OpenNETCF.Phone</a:t>
            </a:r>
            <a:r>
              <a:rPr lang="pt-PT" dirty="0" smtClean="0"/>
              <a:t> (marcar </a:t>
            </a:r>
            <a:r>
              <a:rPr lang="pt-PT" dirty="0" err="1" smtClean="0"/>
              <a:t>núm</a:t>
            </a:r>
            <a:r>
              <a:rPr lang="pt-PT" dirty="0" smtClean="0"/>
              <a:t>., registo, …)</a:t>
            </a:r>
          </a:p>
          <a:p>
            <a:pPr lvl="1"/>
            <a:r>
              <a:rPr lang="pt-PT" dirty="0" err="1" smtClean="0"/>
              <a:t>OpenNETCF.Phone.Sim</a:t>
            </a:r>
            <a:r>
              <a:rPr lang="pt-PT" dirty="0" smtClean="0"/>
              <a:t> (mensagens, contactos, …)</a:t>
            </a:r>
          </a:p>
          <a:p>
            <a:pPr lvl="1"/>
            <a:r>
              <a:rPr lang="pt-PT" dirty="0" smtClean="0"/>
              <a:t>…</a:t>
            </a:r>
          </a:p>
          <a:p>
            <a:r>
              <a:rPr lang="pt-PT" dirty="0" smtClean="0"/>
              <a:t>Alguns extras específicos e que poderão ser de grande utilidade</a:t>
            </a:r>
          </a:p>
          <a:p>
            <a:pPr lvl="1"/>
            <a:r>
              <a:rPr lang="pt-PT" dirty="0" err="1" smtClean="0"/>
              <a:t>OpenNETCF.Ftp</a:t>
            </a:r>
            <a:r>
              <a:rPr lang="pt-PT" dirty="0" smtClean="0"/>
              <a:t> (</a:t>
            </a:r>
            <a:r>
              <a:rPr lang="pt-PT" dirty="0" err="1" smtClean="0"/>
              <a:t>FtpWebRequest</a:t>
            </a:r>
            <a:r>
              <a:rPr lang="pt-PT" dirty="0" smtClean="0"/>
              <a:t> - acesso a FTP Server)</a:t>
            </a:r>
          </a:p>
          <a:p>
            <a:pPr lvl="1"/>
            <a:r>
              <a:rPr lang="pt-PT" dirty="0" err="1" smtClean="0"/>
              <a:t>OpenNETCF.Smtp</a:t>
            </a:r>
            <a:r>
              <a:rPr lang="pt-PT" dirty="0" smtClean="0"/>
              <a:t> (envio de mensagens por SMTP)</a:t>
            </a:r>
          </a:p>
          <a:p>
            <a:pPr lvl="1"/>
            <a:r>
              <a:rPr lang="pt-PT" dirty="0" smtClean="0"/>
              <a:t>…</a:t>
            </a:r>
          </a:p>
          <a:p>
            <a:pPr lvl="1"/>
            <a:endParaRPr lang="pt-PT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FFFF"/>
                </a:solidFill>
              </a:rPr>
              <a:t>Características da </a:t>
            </a:r>
            <a:r>
              <a:rPr lang="pt-PT" dirty="0" err="1" smtClean="0">
                <a:solidFill>
                  <a:srgbClr val="FFFFFF"/>
                </a:solidFill>
              </a:rPr>
              <a:t>Smart</a:t>
            </a:r>
            <a:r>
              <a:rPr lang="pt-PT" dirty="0" smtClean="0">
                <a:solidFill>
                  <a:srgbClr val="FFFFFF"/>
                </a:solidFill>
              </a:rPr>
              <a:t> </a:t>
            </a:r>
            <a:r>
              <a:rPr lang="pt-PT" dirty="0" err="1" smtClean="0">
                <a:solidFill>
                  <a:srgbClr val="FFFFFF"/>
                </a:solidFill>
              </a:rPr>
              <a:t>Device</a:t>
            </a:r>
            <a:r>
              <a:rPr lang="pt-PT" dirty="0" smtClean="0">
                <a:solidFill>
                  <a:srgbClr val="FFFFFF"/>
                </a:solidFill>
              </a:rPr>
              <a:t> Framework </a:t>
            </a:r>
            <a:br>
              <a:rPr lang="pt-PT" dirty="0" smtClean="0">
                <a:solidFill>
                  <a:srgbClr val="FFFFFF"/>
                </a:solidFill>
              </a:rPr>
            </a:br>
            <a:r>
              <a:rPr lang="pt-PT" sz="2400" dirty="0" smtClean="0"/>
              <a:t>O que mais está incluído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versão comercial (paga!) inclui ainda:</a:t>
            </a:r>
          </a:p>
          <a:p>
            <a:pPr lvl="1"/>
            <a:r>
              <a:rPr lang="pt-PT" dirty="0" smtClean="0"/>
              <a:t>Suporte </a:t>
            </a:r>
            <a:r>
              <a:rPr lang="pt-PT" dirty="0" err="1" smtClean="0"/>
              <a:t>Intellisence</a:t>
            </a:r>
            <a:r>
              <a:rPr lang="pt-PT" dirty="0" smtClean="0"/>
              <a:t> para o IDE (Visual </a:t>
            </a:r>
            <a:r>
              <a:rPr lang="pt-PT" dirty="0" err="1" smtClean="0"/>
              <a:t>Studio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Documentação integrada de todas as classes</a:t>
            </a:r>
          </a:p>
          <a:p>
            <a:pPr lvl="1"/>
            <a:r>
              <a:rPr lang="pt-PT" dirty="0" smtClean="0"/>
              <a:t>Templates pré-configurados para projectos</a:t>
            </a:r>
          </a:p>
          <a:p>
            <a:pPr lvl="1"/>
            <a:r>
              <a:rPr lang="pt-PT" dirty="0" smtClean="0"/>
              <a:t>Acesso rápido a serviços online directamente do IDE</a:t>
            </a:r>
          </a:p>
          <a:p>
            <a:pPr lvl="1"/>
            <a:r>
              <a:rPr lang="pt-PT" dirty="0" smtClean="0"/>
              <a:t>Todo o </a:t>
            </a:r>
            <a:r>
              <a:rPr lang="pt-PT" dirty="0" err="1" smtClean="0"/>
              <a:t>código-fonte</a:t>
            </a:r>
            <a:r>
              <a:rPr lang="pt-PT" dirty="0" smtClean="0"/>
              <a:t> da Framework</a:t>
            </a:r>
          </a:p>
          <a:p>
            <a:pPr lvl="1"/>
            <a:r>
              <a:rPr lang="pt-PT" dirty="0" smtClean="0"/>
              <a:t>Suporte técnico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3074" name="Image" r:id="rId3" imgW="15885714" imgH="1396825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0" y="6381750"/>
          <a:ext cx="9144000" cy="476250"/>
        </p:xfrm>
        <a:graphic>
          <a:graphicData uri="http://schemas.openxmlformats.org/presentationml/2006/ole">
            <p:oleObj spid="_x0000_s3075" name="Image" r:id="rId4" imgW="15885714" imgH="634697" progId="">
              <p:embed/>
            </p:oleObj>
          </a:graphicData>
        </a:graphic>
      </p:graphicFrame>
      <p:pic>
        <p:nvPicPr>
          <p:cNvPr id="3092" name="Picture 20" descr="MDevic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1500174"/>
            <a:ext cx="1800225" cy="682625"/>
          </a:xfrm>
          <a:prstGeom prst="rect">
            <a:avLst/>
          </a:prstGeom>
          <a:noFill/>
        </p:spPr>
      </p:pic>
      <p:pic>
        <p:nvPicPr>
          <p:cNvPr id="3094" name="Picture 22" descr="http://www.techshout.com/images/microsoft-logo-001.jpg"/>
          <p:cNvPicPr>
            <a:picLocks noChangeAspect="1" noChangeArrowheads="1"/>
          </p:cNvPicPr>
          <p:nvPr/>
        </p:nvPicPr>
        <p:blipFill>
          <a:blip r:embed="rId6"/>
          <a:srcRect t="32381" b="43333"/>
          <a:stretch>
            <a:fillRect/>
          </a:stretch>
        </p:blipFill>
        <p:spPr bwMode="auto">
          <a:xfrm>
            <a:off x="642910" y="1714488"/>
            <a:ext cx="2232025" cy="474662"/>
          </a:xfrm>
          <a:prstGeom prst="rect">
            <a:avLst/>
          </a:prstGeom>
          <a:noFill/>
        </p:spPr>
      </p:pic>
      <p:pic>
        <p:nvPicPr>
          <p:cNvPr id="3096" name="Picture 24" descr="Microxca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5715016"/>
            <a:ext cx="2376487" cy="227012"/>
          </a:xfrm>
          <a:prstGeom prst="rect">
            <a:avLst/>
          </a:prstGeom>
          <a:noFill/>
        </p:spPr>
      </p:pic>
      <p:pic>
        <p:nvPicPr>
          <p:cNvPr id="3098" name="Picture 26" descr="teksof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0826" y="3357562"/>
            <a:ext cx="2071687" cy="517525"/>
          </a:xfrm>
          <a:prstGeom prst="rect">
            <a:avLst/>
          </a:prstGeom>
          <a:noFill/>
        </p:spPr>
      </p:pic>
      <p:pic>
        <p:nvPicPr>
          <p:cNvPr id="3100" name="Picture 28" descr="New Horizons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4348" y="2786058"/>
            <a:ext cx="1728787" cy="1071562"/>
          </a:xfrm>
          <a:prstGeom prst="rect">
            <a:avLst/>
          </a:prstGeom>
          <a:noFill/>
        </p:spPr>
      </p:pic>
      <p:pic>
        <p:nvPicPr>
          <p:cNvPr id="3104" name="Picture 32" descr="Spb Software logo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lum bright="6000"/>
          </a:blip>
          <a:srcRect/>
          <a:stretch>
            <a:fillRect/>
          </a:stretch>
        </p:blipFill>
        <p:spPr bwMode="auto">
          <a:xfrm>
            <a:off x="6572264" y="4572008"/>
            <a:ext cx="2381250" cy="781050"/>
          </a:xfrm>
          <a:prstGeom prst="rect">
            <a:avLst/>
          </a:prstGeom>
          <a:noFill/>
        </p:spPr>
      </p:pic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6572264" y="1357298"/>
          <a:ext cx="1944687" cy="1344612"/>
        </p:xfrm>
        <a:graphic>
          <a:graphicData uri="http://schemas.openxmlformats.org/presentationml/2006/ole">
            <p:oleObj spid="_x0000_s3105" name="Image" r:id="rId13" imgW="2679365" imgH="1853315" progId="">
              <p:embed/>
            </p:oleObj>
          </a:graphicData>
        </a:graphic>
      </p:graphicFrame>
      <p:pic>
        <p:nvPicPr>
          <p:cNvPr id="14" name="Imagem 13" descr="brightpoint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4744" y="3143248"/>
            <a:ext cx="1579156" cy="642942"/>
          </a:xfrm>
          <a:prstGeom prst="rect">
            <a:avLst/>
          </a:prstGeom>
        </p:spPr>
      </p:pic>
      <p:pic>
        <p:nvPicPr>
          <p:cNvPr id="15" name="Imagem 14" descr="proporta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786" y="4572008"/>
            <a:ext cx="1333500" cy="685800"/>
          </a:xfrm>
          <a:prstGeom prst="rect">
            <a:avLst/>
          </a:prstGeom>
        </p:spPr>
      </p:pic>
      <p:pic>
        <p:nvPicPr>
          <p:cNvPr id="16" name="Imagem 15" descr="SBSH_Corporate_logo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4744" y="4786322"/>
            <a:ext cx="1333500" cy="314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Conclusão!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Utilizem as </a:t>
            </a:r>
            <a:r>
              <a:rPr lang="pt-PT" dirty="0" err="1" smtClean="0"/>
              <a:t>Frameworks</a:t>
            </a:r>
            <a:r>
              <a:rPr lang="pt-PT" dirty="0" smtClean="0"/>
              <a:t> e </a:t>
            </a:r>
            <a:r>
              <a:rPr lang="pt-PT" dirty="0" err="1" smtClean="0"/>
              <a:t>Patterns</a:t>
            </a:r>
            <a:r>
              <a:rPr lang="pt-PT" dirty="0" smtClean="0"/>
              <a:t> disponíveis como uma base para o vosso esforço de desenvolvimento de aplicações móveis</a:t>
            </a:r>
          </a:p>
          <a:p>
            <a:r>
              <a:rPr lang="pt-PT" dirty="0" smtClean="0"/>
              <a:t>Façam uso apenas do que necessitam para colocar as vossas aplicações em funcionamento</a:t>
            </a:r>
          </a:p>
          <a:p>
            <a:r>
              <a:rPr lang="pt-PT" dirty="0" smtClean="0"/>
              <a:t>Tenham sempre um olhar crítico sobre os padrões que pretendem utilizar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5" descr="GLASS-B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2874"/>
            <a:ext cx="9144000" cy="137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7170" name="Image" r:id="rId4" imgW="15885714" imgH="1396825" progId="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1300850"/>
            <a:ext cx="8497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9600" b="1" i="1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Q&amp;A</a:t>
            </a:r>
            <a:endParaRPr lang="pt-PT" sz="9600" b="1" i="1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Ligações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Pedro Lamas</a:t>
            </a:r>
          </a:p>
          <a:p>
            <a:pPr lvl="1"/>
            <a:r>
              <a:rPr lang="pt-PT" dirty="0" err="1" smtClean="0">
                <a:hlinkClick r:id="rId2"/>
              </a:rPr>
              <a:t>www.pedrolamas.com</a:t>
            </a:r>
            <a:endParaRPr lang="pt-PT" dirty="0" smtClean="0"/>
          </a:p>
          <a:p>
            <a:pPr lvl="1"/>
            <a:r>
              <a:rPr lang="pt-PT" dirty="0" err="1" smtClean="0">
                <a:hlinkClick r:id="rId3"/>
              </a:rPr>
              <a:t>pedrolamas@gmail.com</a:t>
            </a:r>
            <a:endParaRPr lang="pt-PT" dirty="0" smtClean="0"/>
          </a:p>
          <a:p>
            <a:r>
              <a:rPr lang="pt-PT" dirty="0" err="1" smtClean="0"/>
              <a:t>PocketPT.net</a:t>
            </a:r>
            <a:endParaRPr lang="pt-PT" dirty="0" smtClean="0"/>
          </a:p>
          <a:p>
            <a:pPr lvl="1"/>
            <a:r>
              <a:rPr lang="pt-PT" dirty="0" err="1" smtClean="0">
                <a:hlinkClick r:id="rId4"/>
              </a:rPr>
              <a:t>www.pocketpt.net</a:t>
            </a:r>
            <a:endParaRPr lang="pt-PT" dirty="0" smtClean="0"/>
          </a:p>
          <a:p>
            <a:pPr lvl="1"/>
            <a:r>
              <a:rPr lang="pt-PT" dirty="0" err="1" smtClean="0">
                <a:hlinkClick r:id="rId5"/>
              </a:rPr>
              <a:t>pedro.lamas@pocketpt.net</a:t>
            </a:r>
            <a:endParaRPr lang="pt-PT" dirty="0" smtClean="0"/>
          </a:p>
          <a:p>
            <a:r>
              <a:rPr lang="pt-PT" dirty="0" err="1" smtClean="0"/>
              <a:t>Microfil</a:t>
            </a:r>
            <a:endParaRPr lang="pt-PT" dirty="0" smtClean="0"/>
          </a:p>
          <a:p>
            <a:pPr lvl="1"/>
            <a:r>
              <a:rPr lang="pt-PT" dirty="0" err="1" smtClean="0">
                <a:hlinkClick r:id="rId6"/>
              </a:rPr>
              <a:t>www.microfil.pt</a:t>
            </a:r>
            <a:endParaRPr lang="pt-PT" dirty="0" smtClean="0"/>
          </a:p>
          <a:p>
            <a:pPr lvl="1"/>
            <a:r>
              <a:rPr lang="pt-PT" dirty="0" err="1" smtClean="0">
                <a:hlinkClick r:id="rId7"/>
              </a:rPr>
              <a:t>plamas@microfil.pt</a:t>
            </a:r>
            <a:endParaRPr lang="pt-PT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072330" y="4643448"/>
            <a:ext cx="15716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5" descr="GLASS-B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2874"/>
            <a:ext cx="9144000" cy="137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25602" name="Image" r:id="rId4" imgW="15885714" imgH="1396825" progId="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1300850"/>
            <a:ext cx="8497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9600" b="1" i="1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Obrigado!</a:t>
            </a:r>
            <a:endParaRPr lang="pt-PT" sz="9600" b="1" i="1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Pedro Lamas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.NET Framework &amp; CF </a:t>
            </a:r>
            <a:r>
              <a:rPr lang="pt-PT" dirty="0" err="1" smtClean="0"/>
              <a:t>Developer</a:t>
            </a:r>
            <a:endParaRPr lang="pt-PT" dirty="0" smtClean="0"/>
          </a:p>
          <a:p>
            <a:r>
              <a:rPr lang="pt-PT" dirty="0" smtClean="0"/>
              <a:t>Administrador na comunidade Windows Mobile </a:t>
            </a:r>
            <a:r>
              <a:rPr lang="pt-PT" dirty="0" err="1" smtClean="0"/>
              <a:t>PocketPT.net</a:t>
            </a:r>
            <a:endParaRPr lang="pt-PT" dirty="0" smtClean="0"/>
          </a:p>
          <a:p>
            <a:r>
              <a:rPr lang="pt-PT" dirty="0" smtClean="0"/>
              <a:t>Orador em eventos tecnológicos (Microsoft </a:t>
            </a:r>
            <a:r>
              <a:rPr lang="pt-PT" dirty="0" err="1" smtClean="0"/>
              <a:t>TechDays</a:t>
            </a:r>
            <a:r>
              <a:rPr lang="pt-PT" dirty="0" smtClean="0"/>
              <a:t> &amp; </a:t>
            </a:r>
            <a:r>
              <a:rPr lang="pt-PT" dirty="0" err="1" smtClean="0"/>
              <a:t>DevDays</a:t>
            </a:r>
            <a:r>
              <a:rPr lang="pt-PT" dirty="0" smtClean="0"/>
              <a:t>, Seminários </a:t>
            </a:r>
            <a:r>
              <a:rPr lang="pt-PT" dirty="0" err="1" smtClean="0"/>
              <a:t>PocketPT.net</a:t>
            </a:r>
            <a:r>
              <a:rPr lang="pt-PT" dirty="0" smtClean="0"/>
              <a:t>, Faculdades…)</a:t>
            </a:r>
          </a:p>
          <a:p>
            <a:r>
              <a:rPr lang="pt-PT" dirty="0" smtClean="0"/>
              <a:t>Profissionalmente, passei por empresas como </a:t>
            </a:r>
            <a:r>
              <a:rPr lang="pt-PT" dirty="0" err="1" smtClean="0"/>
              <a:t>LiveSolutions</a:t>
            </a:r>
            <a:r>
              <a:rPr lang="pt-PT" dirty="0" smtClean="0"/>
              <a:t> e </a:t>
            </a:r>
            <a:r>
              <a:rPr lang="pt-PT" dirty="0" err="1" smtClean="0"/>
              <a:t>Indra</a:t>
            </a:r>
            <a:r>
              <a:rPr lang="pt-PT" dirty="0" smtClean="0"/>
              <a:t>, actualmente </a:t>
            </a:r>
            <a:r>
              <a:rPr lang="pt-PT" dirty="0" err="1" smtClean="0"/>
              <a:t>Team</a:t>
            </a:r>
            <a:r>
              <a:rPr lang="pt-PT" dirty="0" smtClean="0"/>
              <a:t> </a:t>
            </a:r>
            <a:r>
              <a:rPr lang="pt-PT" dirty="0" err="1" smtClean="0"/>
              <a:t>Leader</a:t>
            </a:r>
            <a:r>
              <a:rPr lang="pt-PT" dirty="0" smtClean="0"/>
              <a:t> na Microfil</a:t>
            </a:r>
          </a:p>
          <a:p>
            <a:r>
              <a:rPr lang="pt-PT" dirty="0" smtClean="0"/>
              <a:t>“</a:t>
            </a:r>
            <a:r>
              <a:rPr lang="pt-PT" dirty="0" err="1" smtClean="0"/>
              <a:t>Tecnogeek</a:t>
            </a:r>
            <a:r>
              <a:rPr lang="pt-PT" dirty="0" smtClean="0"/>
              <a:t>”</a:t>
            </a:r>
            <a:endParaRPr lang="pt-PT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5500702"/>
            <a:ext cx="895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5" descr="GLASS-B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2874"/>
            <a:ext cx="9144000" cy="137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0"/>
          <a:ext cx="9144000" cy="803275"/>
        </p:xfrm>
        <a:graphic>
          <a:graphicData uri="http://schemas.openxmlformats.org/presentationml/2006/ole">
            <p:oleObj spid="_x0000_s24578" name="Image" r:id="rId4" imgW="15885714" imgH="1396825" progId="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1714488"/>
            <a:ext cx="8497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40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Eu tenho um sonho…</a:t>
            </a:r>
            <a:endParaRPr lang="pt-PT" sz="2800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3786190"/>
            <a:ext cx="3333750" cy="2895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loud Callout 12"/>
          <p:cNvSpPr/>
          <p:nvPr/>
        </p:nvSpPr>
        <p:spPr>
          <a:xfrm>
            <a:off x="3071802" y="2786058"/>
            <a:ext cx="3214710" cy="1643074"/>
          </a:xfrm>
          <a:prstGeom prst="cloudCallout">
            <a:avLst>
              <a:gd name="adj1" fmla="val 55407"/>
              <a:gd name="adj2" fmla="val 57711"/>
            </a:avLst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3000372"/>
            <a:ext cx="1214446" cy="112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Problemas, </a:t>
            </a:r>
            <a:r>
              <a:rPr lang="pt-PT" dirty="0" err="1" smtClean="0"/>
              <a:t>problemas</a:t>
            </a:r>
            <a:r>
              <a:rPr lang="pt-PT" dirty="0" smtClean="0"/>
              <a:t> e mais problemas…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Velocidade de processamento</a:t>
            </a:r>
          </a:p>
          <a:p>
            <a:r>
              <a:rPr lang="pt-PT" dirty="0" smtClean="0"/>
              <a:t>Memória disponível</a:t>
            </a:r>
          </a:p>
          <a:p>
            <a:r>
              <a:rPr lang="pt-PT" dirty="0" smtClean="0"/>
              <a:t>Tamanho e orientação do ecrã</a:t>
            </a:r>
          </a:p>
          <a:p>
            <a:r>
              <a:rPr lang="pt-PT" dirty="0" smtClean="0"/>
              <a:t>Entrada de dados (teclado, SIP, …)</a:t>
            </a:r>
          </a:p>
          <a:p>
            <a:r>
              <a:rPr lang="pt-PT" dirty="0" smtClean="0"/>
              <a:t>Capacidades de comunicação (GSM, UMTS, </a:t>
            </a:r>
            <a:r>
              <a:rPr lang="pt-PT" dirty="0" err="1" smtClean="0"/>
              <a:t>bluetooth</a:t>
            </a:r>
            <a:r>
              <a:rPr lang="pt-PT" dirty="0" smtClean="0"/>
              <a:t>, internet, …)</a:t>
            </a:r>
          </a:p>
          <a:p>
            <a:r>
              <a:rPr lang="pt-PT" dirty="0" smtClean="0"/>
              <a:t>Brilho do ecrã</a:t>
            </a:r>
          </a:p>
          <a:p>
            <a:r>
              <a:rPr lang="pt-PT" dirty="0" smtClean="0"/>
              <a:t>Autonomia energética (bateria disponível, </a:t>
            </a:r>
            <a:r>
              <a:rPr lang="pt-PT" dirty="0" err="1" smtClean="0"/>
              <a:t>stand-by</a:t>
            </a:r>
            <a:r>
              <a:rPr lang="pt-PT" dirty="0" smtClean="0"/>
              <a:t>, …)</a:t>
            </a:r>
          </a:p>
          <a:p>
            <a:r>
              <a:rPr lang="pt-PT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Considerações no desenho da Arquitectura de aplicações móveis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Construir um </a:t>
            </a:r>
            <a:r>
              <a:rPr lang="pt-PT" dirty="0" err="1" smtClean="0"/>
              <a:t>Rich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, um </a:t>
            </a:r>
            <a:r>
              <a:rPr lang="pt-PT" dirty="0" err="1" smtClean="0"/>
              <a:t>Thin</a:t>
            </a:r>
            <a:r>
              <a:rPr lang="pt-PT" dirty="0" smtClean="0"/>
              <a:t> Web </a:t>
            </a:r>
            <a:r>
              <a:rPr lang="pt-PT" dirty="0" err="1" smtClean="0"/>
              <a:t>Client</a:t>
            </a:r>
            <a:r>
              <a:rPr lang="pt-PT" dirty="0" smtClean="0"/>
              <a:t>, ou uma </a:t>
            </a:r>
            <a:r>
              <a:rPr lang="pt-PT" dirty="0" err="1" smtClean="0"/>
              <a:t>Rich</a:t>
            </a:r>
            <a:r>
              <a:rPr lang="pt-PT" dirty="0" smtClean="0"/>
              <a:t> Internet </a:t>
            </a:r>
            <a:r>
              <a:rPr lang="pt-PT" dirty="0" err="1" smtClean="0"/>
              <a:t>Application</a:t>
            </a:r>
            <a:r>
              <a:rPr lang="pt-PT" dirty="0" smtClean="0"/>
              <a:t> (RIA)</a:t>
            </a:r>
          </a:p>
          <a:p>
            <a:r>
              <a:rPr lang="pt-PT" dirty="0" smtClean="0"/>
              <a:t>Determinar que dispositivos a nossa aplicação deverá suportar: WM Standard, WM Professional</a:t>
            </a:r>
          </a:p>
          <a:p>
            <a:r>
              <a:rPr lang="pt-PT" dirty="0" smtClean="0"/>
              <a:t>Ter em conta se a aplicação necessitará de ligação de dados e prever cenários de baixa largura de banda disponível</a:t>
            </a:r>
          </a:p>
          <a:p>
            <a:r>
              <a:rPr lang="pt-PT" dirty="0" smtClean="0"/>
              <a:t>Desenhar um interface de utilizador adequada com as necessidades do dispositivo móvel</a:t>
            </a:r>
          </a:p>
          <a:p>
            <a:r>
              <a:rPr lang="pt-PT" dirty="0" smtClean="0"/>
              <a:t>Desenhar uma arquitectura que permita reutilização e sustentabilidade da solução</a:t>
            </a:r>
          </a:p>
          <a:p>
            <a:r>
              <a:rPr lang="pt-PT" dirty="0" smtClean="0"/>
              <a:t>Ter em conta os baixos recursos disponíveis: memória disponível, tempo de bateria, velocidade de processamento…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 onde passa a solução?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Desenvolver sobre padrões provados e </a:t>
            </a:r>
            <a:r>
              <a:rPr lang="pt-PT" dirty="0" smtClean="0"/>
              <a:t>praticados</a:t>
            </a:r>
            <a:endParaRPr lang="pt-PT" dirty="0" smtClean="0"/>
          </a:p>
          <a:p>
            <a:r>
              <a:rPr lang="pt-PT" dirty="0" smtClean="0"/>
              <a:t>Utilizar </a:t>
            </a:r>
            <a:r>
              <a:rPr lang="pt-PT" dirty="0" err="1" smtClean="0"/>
              <a:t>Frameworks</a:t>
            </a:r>
            <a:endParaRPr lang="pt-PT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Frameworks</a:t>
            </a:r>
            <a:r>
              <a:rPr lang="pt-PT" dirty="0" smtClean="0"/>
              <a:t> Disponíveis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Smart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 Software </a:t>
            </a:r>
            <a:r>
              <a:rPr lang="pt-PT" dirty="0" err="1" smtClean="0"/>
              <a:t>Factory</a:t>
            </a:r>
            <a:endParaRPr lang="pt-PT" dirty="0" smtClean="0"/>
          </a:p>
          <a:p>
            <a:pPr lvl="1"/>
            <a:r>
              <a:rPr lang="pt-PT" dirty="0" smtClean="0">
                <a:hlinkClick r:id="rId2"/>
              </a:rPr>
              <a:t>http://tinyurl.com/cvus94</a:t>
            </a:r>
            <a:endParaRPr lang="pt-PT" dirty="0" smtClean="0"/>
          </a:p>
          <a:p>
            <a:r>
              <a:rPr lang="pt-PT" dirty="0" smtClean="0"/>
              <a:t>Windows Mobile LOB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Accelerator</a:t>
            </a:r>
            <a:r>
              <a:rPr lang="pt-PT" dirty="0" smtClean="0"/>
              <a:t> 2008</a:t>
            </a:r>
          </a:p>
          <a:p>
            <a:pPr lvl="1"/>
            <a:r>
              <a:rPr lang="en-US" dirty="0" smtClean="0">
                <a:hlinkClick r:id="rId3"/>
              </a:rPr>
              <a:t>http://tinyurl.com/b5utkj</a:t>
            </a:r>
            <a:endParaRPr lang="pt-PT" dirty="0" smtClean="0"/>
          </a:p>
          <a:p>
            <a:r>
              <a:rPr lang="en-US" dirty="0" smtClean="0"/>
              <a:t>Smart Device Framework</a:t>
            </a:r>
          </a:p>
          <a:p>
            <a:pPr lvl="1"/>
            <a:r>
              <a:rPr lang="en-US" dirty="0" smtClean="0">
                <a:hlinkClick r:id="rId4"/>
              </a:rPr>
              <a:t>http://tinyurl.com/cmtfaq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Frameworks</a:t>
            </a:r>
            <a:r>
              <a:rPr lang="pt-PT" dirty="0" smtClean="0"/>
              <a:t> Disponíveis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Smart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 Software </a:t>
            </a:r>
            <a:r>
              <a:rPr lang="pt-PT" dirty="0" err="1" smtClean="0"/>
              <a:t>Factory</a:t>
            </a:r>
            <a:endParaRPr lang="pt-PT" dirty="0" smtClean="0"/>
          </a:p>
          <a:p>
            <a:pPr lvl="1"/>
            <a:r>
              <a:rPr lang="pt-PT" dirty="0" smtClean="0">
                <a:hlinkClick r:id="rId2"/>
              </a:rPr>
              <a:t>http://tinyurl.com/cvus94</a:t>
            </a:r>
            <a:endParaRPr lang="pt-PT" dirty="0" smtClean="0"/>
          </a:p>
          <a:p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Mobile LOB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Accelerator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2008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http://tinyurl.com/b5utkj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 Device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http://tinyurl.com/cmtfaq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BDEEFF"/>
      </a:hlink>
      <a:folHlink>
        <a:srgbClr val="BDEEFF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1262</Words>
  <Application>Microsoft PowerPoint</Application>
  <PresentationFormat>On-screen Show (4:3)</PresentationFormat>
  <Paragraphs>180</Paragraphs>
  <Slides>23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Modelo de apresentação predefinido</vt:lpstr>
      <vt:lpstr>Image</vt:lpstr>
      <vt:lpstr>Slide 1</vt:lpstr>
      <vt:lpstr>Slide 2</vt:lpstr>
      <vt:lpstr>Pedro Lamas</vt:lpstr>
      <vt:lpstr>Slide 4</vt:lpstr>
      <vt:lpstr>Problemas, problemas e mais problemas…</vt:lpstr>
      <vt:lpstr>Considerações no desenho da Arquitectura de aplicações móveis</vt:lpstr>
      <vt:lpstr>Por onde passa a solução?</vt:lpstr>
      <vt:lpstr>Frameworks Disponíveis</vt:lpstr>
      <vt:lpstr>Frameworks Disponíveis</vt:lpstr>
      <vt:lpstr>Smart Client Software Factory Mas afinal, o que é isto?</vt:lpstr>
      <vt:lpstr>Características da Smart Client SF O que está incluído</vt:lpstr>
      <vt:lpstr>Frameworks Disponíveis</vt:lpstr>
      <vt:lpstr>Mobile Accelerator 2008 Mas afinal, o que é isto?</vt:lpstr>
      <vt:lpstr>Características do Mobile Accelerator 2008 O que está incluído</vt:lpstr>
      <vt:lpstr>Características do Mobile Accelerator 2008 O que mais está incluído</vt:lpstr>
      <vt:lpstr>Frameworks Disponíveis</vt:lpstr>
      <vt:lpstr>Smart Device Framework Mas afinal, o que é isto?</vt:lpstr>
      <vt:lpstr>Características da Smart Device Framework O que está incluído</vt:lpstr>
      <vt:lpstr>Características da Smart Device Framework  O que mais está incluído</vt:lpstr>
      <vt:lpstr>Conclusão!</vt:lpstr>
      <vt:lpstr>Slide 21</vt:lpstr>
      <vt:lpstr>Ligações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Francisco Viana</dc:creator>
  <cp:lastModifiedBy>plamas</cp:lastModifiedBy>
  <cp:revision>31</cp:revision>
  <dcterms:created xsi:type="dcterms:W3CDTF">2009-03-03T09:59:44Z</dcterms:created>
  <dcterms:modified xsi:type="dcterms:W3CDTF">2009-03-11T10:12:22Z</dcterms:modified>
</cp:coreProperties>
</file>