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0" r:id="rId2"/>
    <p:sldId id="272" r:id="rId3"/>
    <p:sldId id="273" r:id="rId4"/>
    <p:sldId id="297" r:id="rId5"/>
    <p:sldId id="287" r:id="rId6"/>
    <p:sldId id="302" r:id="rId7"/>
    <p:sldId id="296" r:id="rId8"/>
    <p:sldId id="288" r:id="rId9"/>
    <p:sldId id="289" r:id="rId10"/>
    <p:sldId id="290" r:id="rId11"/>
    <p:sldId id="292" r:id="rId12"/>
    <p:sldId id="298" r:id="rId13"/>
    <p:sldId id="299" r:id="rId14"/>
    <p:sldId id="300" r:id="rId15"/>
    <p:sldId id="281" r:id="rId16"/>
    <p:sldId id="293" r:id="rId17"/>
    <p:sldId id="295" r:id="rId18"/>
    <p:sldId id="301" r:id="rId19"/>
    <p:sldId id="283" r:id="rId20"/>
    <p:sldId id="294" r:id="rId21"/>
    <p:sldId id="284" r:id="rId22"/>
    <p:sldId id="285" r:id="rId23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75B0FF-EA2C-451C-88E0-BFE45256AD70}">
          <p14:sldIdLst>
            <p14:sldId id="280"/>
          </p14:sldIdLst>
        </p14:section>
        <p14:section name="Hidden Slides" id="{37775104-5960-4048-BA79-A78890026728}">
          <p14:sldIdLst>
            <p14:sldId id="272"/>
            <p14:sldId id="273"/>
          </p14:sldIdLst>
        </p14:section>
        <p14:section name="Main Presentation" id="{4D981AD6-6181-4626-B4F8-5EA03E76F11A}">
          <p14:sldIdLst>
            <p14:sldId id="297"/>
            <p14:sldId id="287"/>
            <p14:sldId id="302"/>
            <p14:sldId id="296"/>
            <p14:sldId id="288"/>
            <p14:sldId id="289"/>
            <p14:sldId id="290"/>
            <p14:sldId id="292"/>
            <p14:sldId id="298"/>
            <p14:sldId id="299"/>
            <p14:sldId id="300"/>
            <p14:sldId id="281"/>
            <p14:sldId id="293"/>
            <p14:sldId id="295"/>
          </p14:sldIdLst>
        </p14:section>
        <p14:section name="End" id="{8EDFC2D4-7A98-4DB3-AEB3-2757A5175CD5}">
          <p14:sldIdLst>
            <p14:sldId id="301"/>
            <p14:sldId id="283"/>
            <p14:sldId id="294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xmlns:mc="http://schemas.openxmlformats.org/markup-compatibility/2006" xmlns:a14="http://schemas.microsoft.com/office/drawing/2010/main" val="237AB9" mc:Ignorable=""/>
    <a:srgbClr xmlns:mc="http://schemas.openxmlformats.org/markup-compatibility/2006" xmlns:a14="http://schemas.microsoft.com/office/drawing/2010/main" val="4E8336" mc:Ignorable=""/>
    <a:srgbClr xmlns:mc="http://schemas.openxmlformats.org/markup-compatibility/2006" xmlns:a14="http://schemas.microsoft.com/office/drawing/2010/main" val="4E834A" mc:Ignorable=""/>
    <a:srgbClr xmlns:mc="http://schemas.openxmlformats.org/markup-compatibility/2006" xmlns:a14="http://schemas.microsoft.com/office/drawing/2010/main" val="EEE36C" mc:Ignorable=""/>
    <a:srgbClr xmlns:mc="http://schemas.openxmlformats.org/markup-compatibility/2006" xmlns:a14="http://schemas.microsoft.com/office/drawing/2010/main" val="DD4C59" mc:Ignorable=""/>
    <a:srgbClr xmlns:mc="http://schemas.openxmlformats.org/markup-compatibility/2006" xmlns:a14="http://schemas.microsoft.com/office/drawing/2010/main" val="5D5D57" mc:Ignorable=""/>
    <a:srgbClr xmlns:mc="http://schemas.openxmlformats.org/markup-compatibility/2006" xmlns:a14="http://schemas.microsoft.com/office/drawing/2010/main" val="4A4A4A" mc:Ignorable=""/>
    <a:srgbClr xmlns:mc="http://schemas.openxmlformats.org/markup-compatibility/2006" xmlns:a14="http://schemas.microsoft.com/office/drawing/2010/main" val="E4E4DC" mc:Ignorable=""/>
    <a:srgbClr xmlns:mc="http://schemas.openxmlformats.org/markup-compatibility/2006" xmlns:a14="http://schemas.microsoft.com/office/drawing/2010/main" val="E6E6DE" mc:Ignorable=""/>
    <a:srgbClr xmlns:mc="http://schemas.openxmlformats.org/markup-compatibility/2006" xmlns:a14="http://schemas.microsoft.com/office/drawing/2010/main" val="E8E8E0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81513" autoAdjust="0"/>
  </p:normalViewPr>
  <p:slideViewPr>
    <p:cSldViewPr>
      <p:cViewPr varScale="1">
        <p:scale>
          <a:sx n="84" d="100"/>
          <a:sy n="84" d="100"/>
        </p:scale>
        <p:origin x="-75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9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87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B34D6-C2FC-4853-9281-49A07BB76D78}" type="datetimeFigureOut">
              <a:rPr lang="pt-PT" smtClean="0"/>
              <a:t>19-04-2010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80844-61FE-4515-AF45-4D8945F5F9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6931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852C-8FD9-1F48-A106-C4A9BC059FDA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DD797-70A7-6742-AA06-5C4D665600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Mostrar</a:t>
            </a:r>
            <a:r>
              <a:rPr lang="pt-PT" baseline="0" dirty="0" smtClean="0"/>
              <a:t> uma aplicação Silverlight de browser, fazer a conversão para Windows Phone 7 no momento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DD797-70A7-6742-AA06-5C4D665600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5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Demonstração do SmartView e</a:t>
            </a:r>
            <a:r>
              <a:rPr lang="pt-PT" baseline="0" dirty="0" smtClean="0"/>
              <a:t> das capacidades</a:t>
            </a:r>
          </a:p>
          <a:p>
            <a:r>
              <a:rPr lang="pt-PT" baseline="0" dirty="0" smtClean="0"/>
              <a:t>Mostrar os resources com os estilos do Metro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DD797-70A7-6742-AA06-5C4D6656002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77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Criar uma</a:t>
            </a:r>
            <a:r>
              <a:rPr lang="pt-PT" baseline="0" dirty="0" smtClean="0"/>
              <a:t> aplicação que consuma OData do zero (à campeão mesmo!)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DD797-70A7-6742-AA06-5C4D6656002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4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13" Type="http://schemas.openxmlformats.org/officeDocument/2006/relationships/image" Target="../media/image15.jpeg"/><Relationship Id="rId3" Type="http://schemas.openxmlformats.org/officeDocument/2006/relationships/hyperlink" Target="http://www.tsunami.pt/" TargetMode="External"/><Relationship Id="rId7" Type="http://schemas.openxmlformats.org/officeDocument/2006/relationships/hyperlink" Target="http://www.unisys.pt/index.htm" TargetMode="External"/><Relationship Id="rId12" Type="http://schemas.openxmlformats.org/officeDocument/2006/relationships/image" Target="../media/image14.gi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gif"/><Relationship Id="rId11" Type="http://schemas.openxmlformats.org/officeDocument/2006/relationships/hyperlink" Target="http://www.bi4all.pt/" TargetMode="External"/><Relationship Id="rId5" Type="http://schemas.openxmlformats.org/officeDocument/2006/relationships/hyperlink" Target="http://www.sqlpass.org/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0.jpeg"/><Relationship Id="rId9" Type="http://schemas.openxmlformats.org/officeDocument/2006/relationships/hyperlink" Target="http://www.devscope.net/" TargetMode="External"/><Relationship Id="rId14" Type="http://schemas.openxmlformats.org/officeDocument/2006/relationships/image" Target="../media/image16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Mesh\TechDays 2010 Planning\Template\FUNDOCHEIO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46"/>
          <a:stretch/>
        </p:blipFill>
        <p:spPr bwMode="auto">
          <a:xfrm>
            <a:off x="6582" y="0"/>
            <a:ext cx="913741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5" name="Picture 5" descr="LOGOTIPO TECHDAY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1470"/>
            <a:ext cx="2519077" cy="92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0" y="1370739"/>
            <a:ext cx="9144000" cy="17757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>
            <a:lvl1pPr algn="l">
              <a:defRPr>
                <a:solidFill>
                  <a:srgbClr xmlns:mc="http://schemas.openxmlformats.org/markup-compatibility/2006" xmlns:a14="http://schemas.microsoft.com/office/drawing/2010/main" val="237AB9" mc:Ignorable=""/>
                </a:solidFill>
                <a:latin typeface="RoyHand RP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5496" y="1370739"/>
            <a:ext cx="9108504" cy="1777075"/>
          </a:xfr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 anchorCtr="0"/>
          <a:lstStyle>
            <a:lvl1pPr algn="l">
              <a:defRPr>
                <a:solidFill>
                  <a:srgbClr xmlns:mc="http://schemas.openxmlformats.org/markup-compatibility/2006" xmlns:a14="http://schemas.microsoft.com/office/drawing/2010/main" val="0070C0" mc:Ignorable="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sz="5400" dirty="0" smtClean="0">
                <a:solidFill>
                  <a:srgbClr xmlns:mc="http://schemas.openxmlformats.org/markup-compatibility/2006" xmlns:a14="http://schemas.microsoft.com/office/drawing/2010/main" val="0070C0" mc:Ignorable=""/>
                </a:solidFill>
                <a:latin typeface="Segoe UI Light" pitchFamily="34" charset="0"/>
              </a:rPr>
              <a:t>This is the Full Session Title</a:t>
            </a:r>
            <a:endParaRPr lang="pt-PT" sz="5400" dirty="0">
              <a:solidFill>
                <a:srgbClr xmlns:mc="http://schemas.openxmlformats.org/markup-compatibility/2006" xmlns:a14="http://schemas.microsoft.com/office/drawing/2010/main" val="0070C0" mc:Ignorable=""/>
              </a:solidFill>
              <a:latin typeface="Segoe UI Light" pitchFamily="34" charset="0"/>
            </a:endParaRPr>
          </a:p>
        </p:txBody>
      </p:sp>
      <p:pic>
        <p:nvPicPr>
          <p:cNvPr id="18" name="Picture 4" descr="ETIQUETA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33" y="981927"/>
            <a:ext cx="1446683" cy="94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19" name="Text Placeholder 47"/>
          <p:cNvSpPr>
            <a:spLocks noGrp="1"/>
          </p:cNvSpPr>
          <p:nvPr>
            <p:ph type="body" sz="quarter" idx="15" hasCustomPrompt="1"/>
          </p:nvPr>
        </p:nvSpPr>
        <p:spPr>
          <a:xfrm rot="21357644">
            <a:off x="371881" y="1180771"/>
            <a:ext cx="1164204" cy="369799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xmlns:mc="http://schemas.openxmlformats.org/markup-compatibility/2006" xmlns:a14="http://schemas.microsoft.com/office/drawing/2010/main" val="00B0F0" mc:Ignorable="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pt-PT" dirty="0" smtClean="0"/>
              <a:t>COD000</a:t>
            </a:r>
            <a:endParaRPr lang="pt-PT" dirty="0"/>
          </a:p>
        </p:txBody>
      </p:sp>
      <p:pic>
        <p:nvPicPr>
          <p:cNvPr id="20" name="Picture 4" descr="ETIQUETA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14" y="2858480"/>
            <a:ext cx="4316024" cy="280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1" name="Text Placeholder 49"/>
          <p:cNvSpPr>
            <a:spLocks noGrp="1"/>
          </p:cNvSpPr>
          <p:nvPr>
            <p:ph type="body" sz="quarter" idx="16" hasCustomPrompt="1"/>
          </p:nvPr>
        </p:nvSpPr>
        <p:spPr>
          <a:xfrm rot="21337995">
            <a:off x="4669545" y="3461379"/>
            <a:ext cx="4248150" cy="26797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363636" mc:Ignorable="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SPEAKER NAME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24" name="Text Placeholder 49"/>
          <p:cNvSpPr>
            <a:spLocks noGrp="1"/>
          </p:cNvSpPr>
          <p:nvPr>
            <p:ph type="body" sz="quarter" idx="17" hasCustomPrompt="1"/>
          </p:nvPr>
        </p:nvSpPr>
        <p:spPr>
          <a:xfrm rot="21337995">
            <a:off x="4742482" y="3729146"/>
            <a:ext cx="4248150" cy="136668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8000" mc:Ignorable="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COMPANY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8000" mc:Ignorable="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SPEAKER.NAME@COMPANY.COM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8000" mc:Ignorable="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Twitter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8000" mc:Ignorable="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blog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</p:txBody>
      </p:sp>
      <p:pic>
        <p:nvPicPr>
          <p:cNvPr id="25" name="Picture 8" descr="BOX PRODUTIVIDADE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6" b="37461"/>
          <a:stretch/>
        </p:blipFill>
        <p:spPr bwMode="auto">
          <a:xfrm>
            <a:off x="410536" y="2571750"/>
            <a:ext cx="365740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9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echdays-2010.png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96200" y="4549140"/>
            <a:ext cx="12192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5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0" y="2374047"/>
            <a:ext cx="9144000" cy="13318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>
            <a:lvl1pPr algn="l">
              <a:defRPr>
                <a:solidFill>
                  <a:srgbClr xmlns:mc="http://schemas.openxmlformats.org/markup-compatibility/2006" xmlns:a14="http://schemas.microsoft.com/office/drawing/2010/main" val="237AB9" mc:Ignorable=""/>
                </a:solidFill>
                <a:latin typeface="RoyHand RP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" name="TextBox 1"/>
          <p:cNvSpPr txBox="1"/>
          <p:nvPr userDrawn="1"/>
        </p:nvSpPr>
        <p:spPr>
          <a:xfrm>
            <a:off x="107504" y="2085696"/>
            <a:ext cx="51125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xmlns:mc="http://schemas.openxmlformats.org/markup-compatibility/2006" xmlns:a14="http://schemas.microsoft.com/office/drawing/2010/main" val="FFC000" mc:Ignorable="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37AB9" mc:Ignorable="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 &amp; A</a:t>
            </a:r>
            <a:endParaRPr kumimoji="0" lang="pt-PT" sz="9600" b="0" i="0" u="none" strike="noStrike" kern="1200" cap="none" spc="0" normalizeH="0" baseline="0" noProof="0" dirty="0" smtClean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pt-PT" sz="6600" b="0" dirty="0">
              <a:solidFill>
                <a:srgbClr xmlns:mc="http://schemas.openxmlformats.org/markup-compatibility/2006" xmlns:a14="http://schemas.microsoft.com/office/drawing/2010/main" val="237AB9" mc:Ignorable=""/>
              </a:solidFill>
            </a:endParaRPr>
          </a:p>
        </p:txBody>
      </p:sp>
      <p:pic>
        <p:nvPicPr>
          <p:cNvPr id="9" name="Picture 7" descr="BOX EFICIENCIA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40"/>
          <a:stretch/>
        </p:blipFill>
        <p:spPr bwMode="auto">
          <a:xfrm flipH="1">
            <a:off x="5154520" y="1635646"/>
            <a:ext cx="3521936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2" name="Picture 8" descr="BOX PRODUTIVIDADE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6" b="37461"/>
          <a:stretch/>
        </p:blipFill>
        <p:spPr bwMode="auto">
          <a:xfrm>
            <a:off x="1763688" y="3039962"/>
            <a:ext cx="3030643" cy="21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4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55576" y="357504"/>
            <a:ext cx="77768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b="1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A sua opinião é importante!</a:t>
            </a:r>
            <a:br>
              <a:rPr lang="pt-PT" sz="2800" b="1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</a:br>
            <a:r>
              <a:rPr lang="pt-PT" sz="2400" b="1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Complete o questionário de avaliação e devolva-o </a:t>
            </a:r>
            <a:r>
              <a:rPr lang="pt-PT" sz="2400" b="1" dirty="0" smtClean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à saida.</a:t>
            </a:r>
            <a:endParaRPr lang="pt-PT" sz="2400" b="1" dirty="0">
              <a:solidFill>
                <a:srgbClr xmlns:mc="http://schemas.openxmlformats.org/markup-compatibility/2006" xmlns:a14="http://schemas.microsoft.com/office/drawing/2010/main" val="237AB9" mc:Ignorable=""/>
              </a:solidFill>
            </a:endParaRPr>
          </a:p>
        </p:txBody>
      </p:sp>
      <p:pic>
        <p:nvPicPr>
          <p:cNvPr id="17" name="Picture 4" descr="BOX OBRIGAD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662" y="1491630"/>
            <a:ext cx="4051300" cy="272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grpSp>
        <p:nvGrpSpPr>
          <p:cNvPr id="18" name="Group 17"/>
          <p:cNvGrpSpPr/>
          <p:nvPr userDrawn="1"/>
        </p:nvGrpSpPr>
        <p:grpSpPr>
          <a:xfrm>
            <a:off x="899592" y="3872677"/>
            <a:ext cx="7380819" cy="1147345"/>
            <a:chOff x="899592" y="4801935"/>
            <a:chExt cx="7380819" cy="1147345"/>
          </a:xfrm>
        </p:grpSpPr>
        <p:sp>
          <p:nvSpPr>
            <p:cNvPr id="19" name="Rectangle 18"/>
            <p:cNvSpPr/>
            <p:nvPr/>
          </p:nvSpPr>
          <p:spPr>
            <a:xfrm>
              <a:off x="899592" y="4801935"/>
              <a:ext cx="7380819" cy="1147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" name="Picture 2" descr="http://www.techdays2010.com/Content/Images/logotsunami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566" y="5534838"/>
              <a:ext cx="1862642" cy="266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21" name="Picture 4" descr="http://www.techdays2010.com/Content/Images/parceiro.pass.gif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9621" y="4934714"/>
              <a:ext cx="604762" cy="4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22" name="Picture 6" descr="http://www.techdays2010.com/Content/Images/parceiro.unisys.gif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1548" y="5444215"/>
              <a:ext cx="1582835" cy="4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23" name="Picture 10" descr="http://www.techdays2010.com/Content/Images/devscope.your.partner.logo.png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420" y="4934714"/>
              <a:ext cx="1762023" cy="4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24" name="Picture 8" descr="http://www.techdays2010.com/Content/Images/logotipo.bi4all.gif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218" y="4970584"/>
              <a:ext cx="1762023" cy="376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25" name="Picture 12" descr="C:\Mesh\TechDays 2010 Planning\Patrocinadores\AvePointLogo_WithTagline_JPG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603" y="4851904"/>
              <a:ext cx="1890436" cy="613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26" name="Picture 1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603" y="5496676"/>
              <a:ext cx="2634624" cy="34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049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S PA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6" name="Picture 2" descr="Microsoft logo and tagline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2592544" y="2139702"/>
            <a:ext cx="5939896" cy="1130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23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975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1066800"/>
          </a:xfrm>
        </p:spPr>
        <p:txBody>
          <a:bodyPr/>
          <a:lstStyle>
            <a:lvl1pPr>
              <a:defRPr b="1">
                <a:latin typeface="Segoe UI Light" pitchFamily="34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4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xmlns:mc="http://schemas.openxmlformats.org/markup-compatibility/2006" xmlns:a14="http://schemas.microsoft.com/office/drawing/2010/main" val="FFC000" mc:Ignorable=""/>
              </a:buClr>
              <a:defRPr b="0">
                <a:solidFill>
                  <a:schemeClr val="bg1"/>
                </a:solidFill>
              </a:defRPr>
            </a:lvl1pPr>
            <a:lvl2pPr>
              <a:buClr>
                <a:srgbClr xmlns:mc="http://schemas.openxmlformats.org/markup-compatibility/2006" xmlns:a14="http://schemas.microsoft.com/office/drawing/2010/main" val="FFC000" mc:Ignorable=""/>
              </a:buClr>
              <a:defRPr b="0">
                <a:solidFill>
                  <a:schemeClr val="bg1"/>
                </a:solidFill>
              </a:defRPr>
            </a:lvl2pPr>
            <a:lvl3pPr>
              <a:buClr>
                <a:srgbClr xmlns:mc="http://schemas.openxmlformats.org/markup-compatibility/2006" xmlns:a14="http://schemas.microsoft.com/office/drawing/2010/main" val="FFC000" mc:Ignorable=""/>
              </a:buClr>
              <a:defRPr b="0">
                <a:solidFill>
                  <a:schemeClr val="bg1"/>
                </a:solidFill>
              </a:defRPr>
            </a:lvl3pPr>
            <a:lvl4pPr>
              <a:buClr>
                <a:srgbClr xmlns:mc="http://schemas.openxmlformats.org/markup-compatibility/2006" xmlns:a14="http://schemas.microsoft.com/office/drawing/2010/main" val="FFC000" mc:Ignorable=""/>
              </a:buClr>
              <a:defRPr b="0">
                <a:solidFill>
                  <a:schemeClr val="bg1"/>
                </a:solidFill>
              </a:defRPr>
            </a:lvl4pPr>
            <a:lvl5pPr>
              <a:buClr>
                <a:srgbClr xmlns:mc="http://schemas.openxmlformats.org/markup-compatibility/2006" xmlns:a14="http://schemas.microsoft.com/office/drawing/2010/main" val="FFC000" mc:Ignorable=""/>
              </a:buCl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001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techdays-2010.png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96200" y="4549140"/>
            <a:ext cx="12192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0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0" y="2374047"/>
            <a:ext cx="9144000" cy="15658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>
            <a:lvl1pPr algn="l">
              <a:defRPr>
                <a:solidFill>
                  <a:srgbClr xmlns:mc="http://schemas.openxmlformats.org/markup-compatibility/2006" xmlns:a14="http://schemas.microsoft.com/office/drawing/2010/main" val="237AB9" mc:Ignorable=""/>
                </a:solidFill>
                <a:latin typeface="RoyHand RP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9512" y="2396803"/>
            <a:ext cx="7772400" cy="444977"/>
          </a:xfrm>
        </p:spPr>
        <p:txBody>
          <a:bodyPr anchor="b">
            <a:normAutofit/>
          </a:bodyPr>
          <a:lstStyle>
            <a:lvl1pPr marL="0" indent="0">
              <a:buNone/>
              <a:defRPr sz="3200"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Demo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0496" y="2499742"/>
            <a:ext cx="33393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37AB9" mc:Ignorable=""/>
                </a:solidFill>
                <a:effectLst/>
                <a:uLnTx/>
                <a:uFillTx/>
                <a:latin typeface="Segoe UI Light" pitchFamily="34" charset="0"/>
                <a:ea typeface="+mj-ea"/>
              </a:rPr>
              <a:t>Demo</a:t>
            </a:r>
            <a:endParaRPr lang="pt-PT" sz="4800" dirty="0">
              <a:latin typeface="Segoe UI Light" pitchFamily="34" charset="0"/>
            </a:endParaRPr>
          </a:p>
        </p:txBody>
      </p:sp>
      <p:pic>
        <p:nvPicPr>
          <p:cNvPr id="9" name="Picture 7" descr="BOX EFICIENCIA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40"/>
          <a:stretch/>
        </p:blipFill>
        <p:spPr bwMode="auto">
          <a:xfrm>
            <a:off x="4499991" y="1106156"/>
            <a:ext cx="4054591" cy="403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86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0" y="2374046"/>
            <a:ext cx="9144000" cy="14760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>
            <a:lvl1pPr algn="l">
              <a:defRPr>
                <a:solidFill>
                  <a:srgbClr xmlns:mc="http://schemas.openxmlformats.org/markup-compatibility/2006" xmlns:a14="http://schemas.microsoft.com/office/drawing/2010/main" val="237AB9" mc:Ignorable=""/>
                </a:solidFill>
                <a:latin typeface="RoyHand RP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528" y="1815667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2715766"/>
            <a:ext cx="5616624" cy="864394"/>
          </a:xfrm>
        </p:spPr>
        <p:txBody>
          <a:bodyPr>
            <a:noAutofit/>
          </a:bodyPr>
          <a:lstStyle>
            <a:lvl1pPr marL="0" indent="0">
              <a:buNone/>
              <a:defRPr sz="7200" baseline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pt-PT" dirty="0"/>
          </a:p>
        </p:txBody>
      </p:sp>
      <p:pic>
        <p:nvPicPr>
          <p:cNvPr id="10" name="Picture 10" descr="BONECO SLID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987" y="1419622"/>
            <a:ext cx="3936013" cy="393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975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27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8975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404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8975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86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echdays-201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6200" y="4549140"/>
            <a:ext cx="12192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5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410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6A47-FE76-4723-9AAE-64ABF2B1C033}" type="datetimeFigureOut">
              <a:rPr lang="pt-PT" smtClean="0"/>
              <a:pPr/>
              <a:t>19-04-2010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4105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410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pic>
        <p:nvPicPr>
          <p:cNvPr id="8" name="Picture 7" descr="techdays-2010.pn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812360" y="4604350"/>
            <a:ext cx="121920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8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61" r:id="rId11"/>
    <p:sldLayoutId id="2147483657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xmlns:mc="http://schemas.openxmlformats.org/markup-compatibility/2006" xmlns:a14="http://schemas.microsoft.com/office/drawing/2010/main" val="237AB9" mc:Ignorable=""/>
          </a:solidFill>
          <a:latin typeface="Segoe UI Light" pitchFamily="34" charset="0"/>
          <a:ea typeface="+mj-ea"/>
          <a:cs typeface="Segoe UI Light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C000" mc:Ignorable=""/>
        </a:buClr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C000" mc:Ignorable="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C000" mc:Ignorable=""/>
        </a:buClr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C000" mc:Ignorable=""/>
        </a:buClr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C000" mc:Ignorable=""/>
        </a:buClr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pedrolamas" TargetMode="External"/><Relationship Id="rId2" Type="http://schemas.openxmlformats.org/officeDocument/2006/relationships/hyperlink" Target="mailto:pedro.lamas@devscope.ne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edrolama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s/details.aspx?displaylang=en&amp;FamilyID=369b20f7-9d30-4cff-8a1b-f80901b2da93" TargetMode="External"/><Relationship Id="rId2" Type="http://schemas.openxmlformats.org/officeDocument/2006/relationships/hyperlink" Target="http://windowsteamblog.com/blogs/wpdev/archive/2010/03/18/windows-phone-7-series-ui-design-amp-interaction-guide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channel9.msdn.com/learn/courses/WP7TrainingKit/" TargetMode="External"/><Relationship Id="rId7" Type="http://schemas.openxmlformats.org/officeDocument/2006/relationships/hyperlink" Target="http://twitter.com/pedrolamas" TargetMode="External"/><Relationship Id="rId2" Type="http://schemas.openxmlformats.org/officeDocument/2006/relationships/hyperlink" Target="http://www.microsoft.com/express/pho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drolamas.com/" TargetMode="External"/><Relationship Id="rId5" Type="http://schemas.openxmlformats.org/officeDocument/2006/relationships/hyperlink" Target="http://www.pocketpt.net/" TargetMode="External"/><Relationship Id="rId4" Type="http://schemas.openxmlformats.org/officeDocument/2006/relationships/hyperlink" Target="http://msdn.microsoft.com/en-us/library/ff402535(VS.92).aspx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Construir Aplicações Silverlight para Windows Phone 7 - Parte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pt-PT" dirty="0" smtClean="0"/>
              <a:t>WP</a:t>
            </a:r>
            <a:r>
              <a:rPr lang="pt-PT" dirty="0" smtClean="0"/>
              <a:t>202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PT" dirty="0" smtClean="0"/>
              <a:t>Pedro Lamas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PT" dirty="0" smtClean="0"/>
              <a:t>DevScope</a:t>
            </a:r>
            <a:endParaRPr lang="pt-PT" dirty="0"/>
          </a:p>
          <a:p>
            <a:r>
              <a:rPr lang="pt-PT" dirty="0" smtClean="0">
                <a:hlinkClick r:id="rId2"/>
              </a:rPr>
              <a:t>pedro.lamas@devscope.net</a:t>
            </a:r>
            <a:endParaRPr lang="pt-PT" dirty="0"/>
          </a:p>
          <a:p>
            <a:r>
              <a:rPr lang="pt-PT" dirty="0" smtClean="0">
                <a:hlinkClick r:id="rId3"/>
              </a:rPr>
              <a:t>http://twitter.com/pedrolamas</a:t>
            </a:r>
            <a:endParaRPr lang="pt-PT" dirty="0" smtClean="0"/>
          </a:p>
          <a:p>
            <a:r>
              <a:rPr lang="pt-PT" dirty="0" smtClean="0">
                <a:hlinkClick r:id="rId4"/>
              </a:rPr>
              <a:t>http://www.pedrolamas.com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665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Interacções: Novos Controlos e Painéis</a:t>
            </a:r>
          </a:p>
          <a:p>
            <a:pPr lvl="1"/>
            <a:r>
              <a:rPr lang="pt-PT" dirty="0" smtClean="0"/>
              <a:t>ToggleControlSwitch</a:t>
            </a:r>
          </a:p>
          <a:p>
            <a:pPr lvl="1"/>
            <a:r>
              <a:rPr lang="pt-PT" dirty="0" smtClean="0"/>
              <a:t>WebBrowser</a:t>
            </a:r>
          </a:p>
          <a:p>
            <a:pPr lvl="1"/>
            <a:r>
              <a:rPr lang="pt-PT" dirty="0" smtClean="0"/>
              <a:t>PhoneApplicationFrame</a:t>
            </a:r>
          </a:p>
          <a:p>
            <a:pPr lvl="1"/>
            <a:r>
              <a:rPr lang="pt-PT" dirty="0" smtClean="0"/>
              <a:t>PhoneApplicationPage</a:t>
            </a:r>
            <a:endParaRPr lang="pt-PT" dirty="0"/>
          </a:p>
          <a:p>
            <a:pPr lvl="1"/>
            <a:r>
              <a:rPr lang="pt-PT" dirty="0"/>
              <a:t>Choosers </a:t>
            </a:r>
            <a:r>
              <a:rPr lang="pt-PT" dirty="0" smtClean="0"/>
              <a:t>&amp; Launchers</a:t>
            </a:r>
          </a:p>
          <a:p>
            <a:pPr lvl="1"/>
            <a:r>
              <a:rPr lang="pt-PT" dirty="0" smtClean="0"/>
              <a:t>ApplicationBar</a:t>
            </a:r>
          </a:p>
          <a:p>
            <a:pPr lvl="1"/>
            <a:r>
              <a:rPr lang="pt-PT" dirty="0" smtClean="0"/>
              <a:t>Date &amp; Time pickers</a:t>
            </a:r>
          </a:p>
          <a:p>
            <a:pPr lvl="1"/>
            <a:r>
              <a:rPr lang="pt-PT" dirty="0" smtClean="0"/>
              <a:t>Pivot (and Panorama)</a:t>
            </a:r>
          </a:p>
          <a:p>
            <a:pPr lvl="1"/>
            <a:endParaRPr lang="pt-PT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Interface de Utilizador</a:t>
            </a:r>
            <a:endParaRPr lang="pt-PT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7" y="2355726"/>
            <a:ext cx="4176458" cy="2143767"/>
          </a:xfrm>
          <a:prstGeom prst="roundRect">
            <a:avLst>
              <a:gd name="adj" fmla="val 4167"/>
            </a:avLst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76200" cap="sq">
            <a:solidFill>
              <a:srgbClr xmlns:mc="http://schemas.openxmlformats.org/markup-compatibility/2006" xmlns:a14="http://schemas.microsoft.com/office/drawing/2010/main" val="EAEAEA" mc:Ignorable="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isometricOffAxis2Left"/>
            <a:lightRig rig="threePt" dir="t">
              <a:rot lat="0" lon="0" rev="2700000"/>
            </a:lightRig>
          </a:scene3d>
          <a:sp3d contourW="6350">
            <a:bevelT h="38100"/>
            <a:contourClr>
              <a:srgbClr xmlns:mc="http://schemas.openxmlformats.org/markup-compatibility/2006" xmlns:a14="http://schemas.microsoft.com/office/drawing/2010/main" val="C0C0C0" mc:Ignorable=""/>
            </a:contourClr>
          </a:sp3d>
          <a:ex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6256" y="1059582"/>
            <a:ext cx="1872208" cy="3653955"/>
          </a:xfrm>
          <a:prstGeom prst="roundRect">
            <a:avLst>
              <a:gd name="adj" fmla="val 4167"/>
            </a:avLst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76200" cap="sq">
            <a:solidFill>
              <a:srgbClr xmlns:mc="http://schemas.openxmlformats.org/markup-compatibility/2006" xmlns:a14="http://schemas.microsoft.com/office/drawing/2010/main" val="EAEAEA" mc:Ignorable="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isometricOffAxis2Left"/>
            <a:lightRig rig="threePt" dir="t">
              <a:rot lat="0" lon="0" rev="2700000"/>
            </a:lightRig>
          </a:scene3d>
          <a:sp3d contourW="6350">
            <a:bevelT h="38100"/>
            <a:contourClr>
              <a:srgbClr xmlns:mc="http://schemas.openxmlformats.org/markup-compatibility/2006" xmlns:a14="http://schemas.microsoft.com/office/drawing/2010/main" val="C0C0C0" mc:Ignorable=""/>
            </a:contourClr>
          </a:sp3d>
          <a:ex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6256" y="1061630"/>
            <a:ext cx="1872208" cy="3649859"/>
          </a:xfrm>
          <a:prstGeom prst="roundRect">
            <a:avLst>
              <a:gd name="adj" fmla="val 4167"/>
            </a:avLst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76200" cap="sq">
            <a:solidFill>
              <a:srgbClr xmlns:mc="http://schemas.openxmlformats.org/markup-compatibility/2006" xmlns:a14="http://schemas.microsoft.com/office/drawing/2010/main" val="EAEAEA" mc:Ignorable="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isometricOffAxis2Left"/>
            <a:lightRig rig="threePt" dir="t">
              <a:rot lat="0" lon="0" rev="2700000"/>
            </a:lightRig>
          </a:scene3d>
          <a:sp3d contourW="6350">
            <a:bevelT h="38100"/>
            <a:contourClr>
              <a:srgbClr xmlns:mc="http://schemas.openxmlformats.org/markup-compatibility/2006" xmlns:a14="http://schemas.microsoft.com/office/drawing/2010/main" val="C0C0C0" mc:Ignorable=""/>
            </a:contourClr>
          </a:sp3d>
          <a:ex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6892" y="1059582"/>
            <a:ext cx="1870936" cy="3649859"/>
          </a:xfrm>
          <a:prstGeom prst="roundRect">
            <a:avLst>
              <a:gd name="adj" fmla="val 4167"/>
            </a:avLst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76200" cap="sq">
            <a:solidFill>
              <a:srgbClr xmlns:mc="http://schemas.openxmlformats.org/markup-compatibility/2006" xmlns:a14="http://schemas.microsoft.com/office/drawing/2010/main" val="EAEAEA" mc:Ignorable="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isometricOffAxis2Left"/>
            <a:lightRig rig="threePt" dir="t">
              <a:rot lat="0" lon="0" rev="2700000"/>
            </a:lightRig>
          </a:scene3d>
          <a:sp3d contourW="6350">
            <a:bevelT h="38100"/>
            <a:contourClr>
              <a:srgbClr xmlns:mc="http://schemas.openxmlformats.org/markup-compatibility/2006" xmlns:a14="http://schemas.microsoft.com/office/drawing/2010/main" val="C0C0C0" mc:Ignorable="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7809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 smtClean="0"/>
              <a:t>Metro (Windows Phone 7 look)</a:t>
            </a:r>
          </a:p>
          <a:p>
            <a:pPr lvl="1"/>
            <a:r>
              <a:rPr lang="pt-PT" dirty="0" smtClean="0"/>
              <a:t>Implementado com base em Styles e Templates colocados em Resources no XAML</a:t>
            </a:r>
          </a:p>
          <a:p>
            <a:pPr lvl="1"/>
            <a:r>
              <a:rPr lang="pt-PT" dirty="0" smtClean="0"/>
              <a:t>Recursos:</a:t>
            </a:r>
            <a:endParaRPr lang="pt-PT" dirty="0"/>
          </a:p>
          <a:p>
            <a:pPr lvl="2"/>
            <a:r>
              <a:rPr lang="pt-PT" dirty="0" smtClean="0"/>
              <a:t>Windows </a:t>
            </a:r>
            <a:r>
              <a:rPr lang="pt-PT" dirty="0"/>
              <a:t>Phone 7 Series UI Design &amp; Interaction </a:t>
            </a:r>
            <a:r>
              <a:rPr lang="pt-PT" dirty="0" smtClean="0"/>
              <a:t>Guide</a:t>
            </a:r>
          </a:p>
          <a:p>
            <a:pPr lvl="3"/>
            <a:r>
              <a:rPr lang="pt-PT" dirty="0" smtClean="0">
                <a:hlinkClick r:id="rId2"/>
              </a:rPr>
              <a:t>http</a:t>
            </a:r>
            <a:r>
              <a:rPr lang="pt-PT" dirty="0">
                <a:hlinkClick r:id="rId2"/>
              </a:rPr>
              <a:t>://</a:t>
            </a:r>
            <a:r>
              <a:rPr lang="pt-PT" dirty="0" smtClean="0">
                <a:hlinkClick r:id="rId2"/>
              </a:rPr>
              <a:t>windowsteamblog.com/blogs/wpdev/archive/2010/03/18/windows-phone-7-series-ui-design-amp-interaction-guide.aspx</a:t>
            </a:r>
            <a:endParaRPr lang="pt-PT" dirty="0" smtClean="0"/>
          </a:p>
          <a:p>
            <a:pPr lvl="2"/>
            <a:r>
              <a:rPr lang="en-US" dirty="0"/>
              <a:t>Application Bar Icons for Windows Phone 7 Series</a:t>
            </a:r>
            <a:endParaRPr lang="pt-PT" dirty="0" smtClean="0"/>
          </a:p>
          <a:p>
            <a:pPr lvl="3"/>
            <a:r>
              <a:rPr lang="pt-PT" dirty="0">
                <a:hlinkClick r:id="rId3"/>
              </a:rPr>
              <a:t>http://</a:t>
            </a:r>
            <a:r>
              <a:rPr lang="pt-PT" dirty="0" smtClean="0">
                <a:hlinkClick r:id="rId3"/>
              </a:rPr>
              <a:t>www.microsoft.com/downloads/details.aspx?displaylang=en&amp;FamilyID=369b20f7-9d30-4cff-8a1b-f80901b2da93</a:t>
            </a:r>
            <a:endParaRPr lang="pt-PT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Interface de Utilizador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633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Metro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600" y="1275605"/>
            <a:ext cx="1649629" cy="31635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75606"/>
            <a:ext cx="1649430" cy="31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46" y="1275605"/>
            <a:ext cx="1649629" cy="3163597"/>
          </a:xfrm>
          <a:prstGeom prst="rect">
            <a:avLst/>
          </a:prstGeom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83" b="96364" l="2664" r="97541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18447" y="1270850"/>
            <a:ext cx="1652022" cy="316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611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Metro</a:t>
            </a:r>
            <a:endParaRPr lang="pt-P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830763"/>
            <a:ext cx="2354271" cy="32103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99663" y="830764"/>
            <a:ext cx="2354271" cy="32103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19113" y="4056522"/>
            <a:ext cx="1224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Arial" pitchFamily="34" charset="0"/>
              </a:rPr>
              <a:t>Personal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Segoe UI Light" pitchFamily="34" charset="0"/>
              </a:rPr>
              <a:t>Weather </a:t>
            </a:r>
            <a:r>
              <a:rPr lang="en-US" sz="700" dirty="0">
                <a:solidFill>
                  <a:schemeClr val="bg1"/>
                </a:solidFill>
                <a:latin typeface="Segoe UI Light" pitchFamily="34" charset="0"/>
              </a:rPr>
              <a:t>surfaced on the </a:t>
            </a:r>
            <a:r>
              <a:rPr lang="en-US" sz="700" dirty="0" smtClean="0">
                <a:solidFill>
                  <a:schemeClr val="bg1"/>
                </a:solidFill>
                <a:latin typeface="Segoe UI Light" pitchFamily="34" charset="0"/>
              </a:rPr>
              <a:t>live tile in </a:t>
            </a:r>
            <a:r>
              <a:rPr lang="en-US" sz="700" dirty="0">
                <a:solidFill>
                  <a:schemeClr val="bg1"/>
                </a:solidFill>
                <a:latin typeface="Segoe UI Light" pitchFamily="34" charset="0"/>
              </a:rPr>
              <a:t>Start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1491" y="4059559"/>
            <a:ext cx="1258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</a:rPr>
              <a:t>Relevant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Segoe UI Light" pitchFamily="34" charset="0"/>
              </a:rPr>
              <a:t>Weather updated based on your location</a:t>
            </a:r>
            <a:endParaRPr lang="en-US" sz="7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2464" y="4042148"/>
            <a:ext cx="1279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</a:rPr>
              <a:t>Connected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Segoe UI Light" pitchFamily="34" charset="0"/>
              </a:rPr>
              <a:t>Weather for your contacts</a:t>
            </a:r>
            <a:endParaRPr lang="en-US" sz="7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9063" y="830764"/>
            <a:ext cx="2354270" cy="32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5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Metro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2776" y="772136"/>
            <a:ext cx="2375834" cy="3239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0970" y="771550"/>
            <a:ext cx="2373416" cy="3236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4554" y="1990750"/>
            <a:ext cx="823810" cy="823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4" y="1990750"/>
            <a:ext cx="823810" cy="8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1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DevScope SmartView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590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 smtClean="0"/>
              <a:t>Suporte para multi-toque e gestos</a:t>
            </a:r>
          </a:p>
          <a:p>
            <a:r>
              <a:rPr lang="pt-PT" dirty="0" smtClean="0"/>
              <a:t>Serviços</a:t>
            </a:r>
          </a:p>
          <a:p>
            <a:pPr lvl="1"/>
            <a:r>
              <a:rPr lang="pt-PT" dirty="0" smtClean="0"/>
              <a:t>Notificações</a:t>
            </a:r>
          </a:p>
          <a:p>
            <a:pPr lvl="1"/>
            <a:r>
              <a:rPr lang="pt-PT" dirty="0" smtClean="0"/>
              <a:t>Localização</a:t>
            </a:r>
          </a:p>
          <a:p>
            <a:pPr lvl="1"/>
            <a:r>
              <a:rPr lang="pt-PT" dirty="0" smtClean="0"/>
              <a:t>WebServices (OData, Cloud, ...)</a:t>
            </a:r>
          </a:p>
          <a:p>
            <a:pPr lvl="1"/>
            <a:r>
              <a:rPr lang="pt-PT" dirty="0" smtClean="0"/>
              <a:t>...</a:t>
            </a:r>
          </a:p>
          <a:p>
            <a:r>
              <a:rPr lang="pt-PT" dirty="0" smtClean="0"/>
              <a:t>Sensores e Hardware</a:t>
            </a:r>
          </a:p>
          <a:p>
            <a:pPr lvl="1"/>
            <a:r>
              <a:rPr lang="pt-PT" dirty="0" smtClean="0"/>
              <a:t>Acelerómetro</a:t>
            </a:r>
          </a:p>
          <a:p>
            <a:pPr lvl="1"/>
            <a:r>
              <a:rPr lang="pt-PT" dirty="0" smtClean="0"/>
              <a:t>GPS</a:t>
            </a:r>
          </a:p>
          <a:p>
            <a:pPr lvl="1"/>
            <a:r>
              <a:rPr lang="pt-PT" dirty="0" smtClean="0"/>
              <a:t>...</a:t>
            </a:r>
          </a:p>
          <a:p>
            <a:pPr lvl="1"/>
            <a:endParaRPr lang="pt-P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Implementação e Integração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886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smtClean="0"/>
              <a:t>Techdays 2010 Schedule </a:t>
            </a:r>
            <a:r>
              <a:rPr lang="pt-PT" dirty="0" smtClean="0"/>
              <a:t>Presenter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6890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/>
              <a:t>Porquê Silverlight?</a:t>
            </a:r>
          </a:p>
          <a:p>
            <a:pPr lvl="1"/>
            <a:r>
              <a:rPr lang="pt-PT" dirty="0"/>
              <a:t>As actuais aplicações Silverlight podem (com pequenas alterações) ser migradas para Windows Phone 7</a:t>
            </a:r>
          </a:p>
          <a:p>
            <a:pPr lvl="1"/>
            <a:r>
              <a:rPr lang="pt-PT" dirty="0"/>
              <a:t>Não há necessidade de aprender uma nova tecnologia</a:t>
            </a:r>
          </a:p>
          <a:p>
            <a:pPr lvl="1"/>
            <a:r>
              <a:rPr lang="pt-PT" dirty="0"/>
              <a:t>As grandes potencialidades do dispositivo móvel estão disponíveis </a:t>
            </a:r>
            <a:r>
              <a:rPr lang="pt-PT" dirty="0" smtClean="0"/>
              <a:t>dentro</a:t>
            </a:r>
            <a:r>
              <a:rPr lang="pt-PT" baseline="0" dirty="0" smtClean="0"/>
              <a:t> do </a:t>
            </a:r>
            <a:r>
              <a:rPr lang="pt-PT" dirty="0" smtClean="0"/>
              <a:t>Silverlight</a:t>
            </a:r>
            <a:endParaRPr lang="pt-PT" dirty="0"/>
          </a:p>
          <a:p>
            <a:pPr lvl="1"/>
            <a:r>
              <a:rPr lang="pt-PT" dirty="0"/>
              <a:t>Junta em (relativa!) harmonia Designers e Developers</a:t>
            </a:r>
          </a:p>
          <a:p>
            <a:pPr lvl="1"/>
            <a:r>
              <a:rPr lang="pt-PT" dirty="0"/>
              <a:t>Silverlight é o futuro!</a:t>
            </a:r>
          </a:p>
          <a:p>
            <a:endParaRPr lang="pt-P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pic>
        <p:nvPicPr>
          <p:cNvPr id="4" name="Picture 3" descr="C:\Users\felipe.pimentel\Desktop\Limpeza Para Palestra\DNA_Recife\cara-feliz.jpg"/>
          <p:cNvPicPr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5423" y="1131590"/>
            <a:ext cx="3753155" cy="3753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09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69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Session abstract</a:t>
            </a:r>
            <a:endParaRPr lang="pt-P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00100"/>
          </a:xfrm>
        </p:spPr>
        <p:txBody>
          <a:bodyPr>
            <a:normAutofit fontScale="90000"/>
          </a:bodyPr>
          <a:lstStyle/>
          <a:p>
            <a:r>
              <a:rPr lang="pt-PT" dirty="0"/>
              <a:t>Construir Aplicações Silverlight para Windows Phone 7 - Parte </a:t>
            </a:r>
            <a:r>
              <a:rPr lang="pt-PT" dirty="0" smtClean="0"/>
              <a:t>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3568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Recursos Online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Ferramentas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gratuitas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http://www.microsoft.com/express/phone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Windows </a:t>
            </a:r>
            <a:r>
              <a:rPr lang="en-US" dirty="0"/>
              <a:t>Phone 7 Series Developer Training </a:t>
            </a:r>
            <a:r>
              <a:rPr lang="en-US" dirty="0" smtClean="0"/>
              <a:t>kit</a:t>
            </a:r>
            <a:endParaRPr lang="pt-PT" dirty="0" smtClean="0"/>
          </a:p>
          <a:p>
            <a:pPr lvl="1"/>
            <a:r>
              <a:rPr lang="pt-PT" dirty="0">
                <a:hlinkClick r:id="rId3"/>
              </a:rPr>
              <a:t>http://channel9.msdn.com/learn/courses/WP7TrainingKit</a:t>
            </a:r>
            <a:r>
              <a:rPr lang="pt-PT" dirty="0" smtClean="0">
                <a:hlinkClick r:id="rId3"/>
              </a:rPr>
              <a:t>/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/>
              <a:t>Windows Phone </a:t>
            </a:r>
            <a:r>
              <a:rPr lang="pt-PT" dirty="0" smtClean="0"/>
              <a:t>Development @ MSDN</a:t>
            </a:r>
          </a:p>
          <a:p>
            <a:pPr lvl="1"/>
            <a:r>
              <a:rPr lang="pt-PT" dirty="0">
                <a:hlinkClick r:id="rId4"/>
              </a:rPr>
              <a:t>http://msdn.microsoft.com/en-us/library/ff402535(VS.92).</a:t>
            </a:r>
            <a:r>
              <a:rPr lang="pt-PT" dirty="0" smtClean="0">
                <a:hlinkClick r:id="rId4"/>
              </a:rPr>
              <a:t>aspx</a:t>
            </a:r>
            <a:endParaRPr lang="pt-PT" dirty="0" smtClean="0"/>
          </a:p>
          <a:p>
            <a:pPr lvl="1"/>
            <a:endParaRPr lang="pt-PT" dirty="0"/>
          </a:p>
          <a:p>
            <a:r>
              <a:rPr lang="pt-PT" dirty="0" smtClean="0"/>
              <a:t>PocketPT.net</a:t>
            </a:r>
          </a:p>
          <a:p>
            <a:pPr lvl="1"/>
            <a:r>
              <a:rPr lang="pt-PT" dirty="0" smtClean="0">
                <a:hlinkClick r:id="rId5"/>
              </a:rPr>
              <a:t>http://www.pocketpt.net</a:t>
            </a:r>
            <a:endParaRPr lang="pt-PT" dirty="0" smtClean="0"/>
          </a:p>
          <a:p>
            <a:endParaRPr lang="pt-PT" dirty="0"/>
          </a:p>
          <a:p>
            <a:r>
              <a:rPr lang="pt-PT" dirty="0" smtClean="0"/>
              <a:t>Pedro Lamas</a:t>
            </a:r>
          </a:p>
          <a:p>
            <a:pPr lvl="1"/>
            <a:r>
              <a:rPr lang="pt-PT" dirty="0" smtClean="0">
                <a:hlinkClick r:id="rId6"/>
              </a:rPr>
              <a:t>http://www.pedrolamas.com</a:t>
            </a:r>
            <a:endParaRPr lang="pt-PT" dirty="0" smtClean="0"/>
          </a:p>
          <a:p>
            <a:pPr lvl="1"/>
            <a:r>
              <a:rPr lang="pt-PT" dirty="0" smtClean="0">
                <a:hlinkClick r:id="rId7"/>
              </a:rPr>
              <a:t>http://twitter.com/pedrolamas</a:t>
            </a:r>
            <a:endParaRPr lang="pt-PT" dirty="0" smtClean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7812360" y="3795886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44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03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60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r>
              <a:rPr lang="pt-PT" sz="2300" dirty="0" smtClean="0"/>
              <a:t>Profissional de TI há +10 anos, especializado em tecnologias Microsoft</a:t>
            </a:r>
            <a:endParaRPr lang="pt-PT" sz="2300" dirty="0"/>
          </a:p>
          <a:p>
            <a:r>
              <a:rPr lang="pt-PT" sz="2300" dirty="0"/>
              <a:t>Administrador </a:t>
            </a:r>
            <a:r>
              <a:rPr lang="pt-PT" sz="2300" dirty="0" smtClean="0"/>
              <a:t>no PocketPT.net, comunidade portuguesa de suporte a utilizadores de Windows Mobile /Windows Phone</a:t>
            </a:r>
          </a:p>
          <a:p>
            <a:r>
              <a:rPr lang="pt-PT" sz="2300" dirty="0"/>
              <a:t>Orador em eventos </a:t>
            </a:r>
            <a:r>
              <a:rPr lang="pt-PT" sz="2300" dirty="0" smtClean="0"/>
              <a:t>tecnológicos (Microsoft TechDays </a:t>
            </a:r>
            <a:r>
              <a:rPr lang="pt-PT" sz="2300" dirty="0"/>
              <a:t>&amp; </a:t>
            </a:r>
            <a:r>
              <a:rPr lang="pt-PT" sz="2300" dirty="0" smtClean="0"/>
              <a:t>DevDays</a:t>
            </a:r>
            <a:r>
              <a:rPr lang="pt-PT" sz="2300" dirty="0"/>
              <a:t>, </a:t>
            </a:r>
            <a:r>
              <a:rPr lang="pt-PT" sz="2300" dirty="0" smtClean="0"/>
              <a:t>Seminários </a:t>
            </a:r>
            <a:r>
              <a:rPr lang="pt-PT" sz="2300" dirty="0"/>
              <a:t>PocketPT.net, </a:t>
            </a:r>
            <a:r>
              <a:rPr lang="pt-PT" sz="2300" dirty="0" smtClean="0"/>
              <a:t>Faculdades</a:t>
            </a:r>
            <a:r>
              <a:rPr lang="pt-PT" sz="2300" dirty="0"/>
              <a:t>…)</a:t>
            </a:r>
          </a:p>
          <a:p>
            <a:r>
              <a:rPr lang="pt-PT" sz="2300" dirty="0" smtClean="0"/>
              <a:t>Actualmente Senior Solution Developer na</a:t>
            </a:r>
            <a:br>
              <a:rPr lang="pt-PT" sz="2300" dirty="0" smtClean="0"/>
            </a:br>
            <a:r>
              <a:rPr lang="pt-PT" sz="2300" dirty="0" smtClean="0"/>
              <a:t>DevScope</a:t>
            </a:r>
          </a:p>
          <a:p>
            <a:r>
              <a:rPr lang="pt-PT" sz="2300" dirty="0" smtClean="0"/>
              <a:t>“Geek”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00100"/>
          </a:xfrm>
        </p:spPr>
        <p:txBody>
          <a:bodyPr/>
          <a:lstStyle/>
          <a:p>
            <a:r>
              <a:rPr lang="pt-PT" dirty="0" smtClean="0"/>
              <a:t>Pedro Lamas</a:t>
            </a:r>
            <a:endParaRPr lang="pt-PT" dirty="0"/>
          </a:p>
        </p:txBody>
      </p:sp>
      <p:pic>
        <p:nvPicPr>
          <p:cNvPr id="2050" name="Picture 2" descr="http://www.techdays2010.com/Content/Speakers/Pedro%20Lam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51870"/>
            <a:ext cx="1017662" cy="101766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60232" y="3651870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924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Silverlight no Windows Phone 7</a:t>
            </a:r>
          </a:p>
          <a:p>
            <a:r>
              <a:rPr lang="pt-PT" dirty="0"/>
              <a:t>Interface de Utilizador</a:t>
            </a:r>
          </a:p>
          <a:p>
            <a:r>
              <a:rPr lang="pt-PT" dirty="0"/>
              <a:t>Implementação e </a:t>
            </a:r>
            <a:r>
              <a:rPr lang="pt-PT" dirty="0" smtClean="0"/>
              <a:t>Integração</a:t>
            </a:r>
            <a:endParaRPr lang="pt-P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Agenda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0555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 smtClean="0"/>
              <a:t>Começa com Silverlight 3 de base e inclui ainda:</a:t>
            </a:r>
          </a:p>
          <a:p>
            <a:pPr lvl="1"/>
            <a:r>
              <a:rPr lang="pt-PT" dirty="0" smtClean="0"/>
              <a:t>Melhoramentos de desempenho</a:t>
            </a:r>
          </a:p>
          <a:p>
            <a:pPr lvl="1"/>
            <a:r>
              <a:rPr lang="pt-PT" dirty="0" smtClean="0"/>
              <a:t>Integração de entrada de dados</a:t>
            </a:r>
          </a:p>
          <a:p>
            <a:pPr lvl="1"/>
            <a:r>
              <a:rPr lang="pt-PT" dirty="0" smtClean="0"/>
              <a:t>Integração dos diversos sensores e dispositivos próprios do hardware</a:t>
            </a:r>
          </a:p>
          <a:p>
            <a:pPr lvl="1"/>
            <a:r>
              <a:rPr lang="pt-PT" dirty="0" smtClean="0"/>
              <a:t>Integração do modelo aplicacional do S. O.</a:t>
            </a:r>
          </a:p>
          <a:p>
            <a:pPr lvl="1"/>
            <a:r>
              <a:rPr lang="pt-PT" dirty="0" smtClean="0"/>
              <a:t>Sandboxing moderado</a:t>
            </a:r>
          </a:p>
          <a:p>
            <a:r>
              <a:rPr lang="pt-PT" dirty="0" smtClean="0"/>
              <a:t>Suporte para browser não disponibilizado – para já!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Silverlight no Windows Phone 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068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 que é preciso?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Phone Developer Tools </a:t>
            </a:r>
            <a:r>
              <a:rPr lang="en-US" dirty="0" smtClean="0"/>
              <a:t>CTP (</a:t>
            </a:r>
            <a:r>
              <a:rPr lang="en-US" dirty="0" err="1" smtClean="0"/>
              <a:t>gratuíto</a:t>
            </a:r>
            <a:r>
              <a:rPr lang="en-US" dirty="0" smtClean="0"/>
              <a:t>)</a:t>
            </a:r>
          </a:p>
          <a:p>
            <a:pPr lvl="2"/>
            <a:r>
              <a:rPr lang="pt-PT" dirty="0"/>
              <a:t>Visual Studio 2010 Express for Windows Phone CTP</a:t>
            </a:r>
          </a:p>
          <a:p>
            <a:pPr lvl="2"/>
            <a:r>
              <a:rPr lang="pt-PT" dirty="0" smtClean="0"/>
              <a:t>Windows </a:t>
            </a:r>
            <a:r>
              <a:rPr lang="pt-PT" dirty="0"/>
              <a:t>Phone Emulator CTP</a:t>
            </a:r>
          </a:p>
          <a:p>
            <a:pPr lvl="2"/>
            <a:r>
              <a:rPr lang="pt-PT" dirty="0" smtClean="0"/>
              <a:t>Silverlight </a:t>
            </a:r>
            <a:r>
              <a:rPr lang="pt-PT" dirty="0"/>
              <a:t>for Windows Phone CTP</a:t>
            </a:r>
          </a:p>
          <a:p>
            <a:pPr lvl="2"/>
            <a:r>
              <a:rPr lang="pt-PT" dirty="0" smtClean="0"/>
              <a:t>XNA </a:t>
            </a:r>
            <a:r>
              <a:rPr lang="pt-PT" dirty="0"/>
              <a:t>4.0 Game Studio CTP</a:t>
            </a:r>
            <a:endParaRPr lang="pt-PT" dirty="0" smtClean="0"/>
          </a:p>
          <a:p>
            <a:pPr lvl="1"/>
            <a:r>
              <a:rPr lang="pt-PT" dirty="0" smtClean="0"/>
              <a:t>Conhecer e saber usar Silverlight(!)</a:t>
            </a:r>
            <a:endParaRPr lang="pt-P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Silverlight no Windows Phone 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60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Hello Windows Phone 7 World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222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Primitivas gráficas</a:t>
            </a:r>
          </a:p>
          <a:p>
            <a:pPr lvl="1"/>
            <a:r>
              <a:rPr lang="pt-PT" dirty="0" smtClean="0"/>
              <a:t>Shapes</a:t>
            </a:r>
          </a:p>
          <a:p>
            <a:pPr lvl="1"/>
            <a:r>
              <a:rPr lang="pt-PT" dirty="0" smtClean="0"/>
              <a:t>Brushes</a:t>
            </a:r>
          </a:p>
          <a:p>
            <a:pPr lvl="1"/>
            <a:r>
              <a:rPr lang="pt-PT" dirty="0" smtClean="0"/>
              <a:t>Text and Fonts</a:t>
            </a:r>
          </a:p>
          <a:p>
            <a:pPr lvl="1"/>
            <a:r>
              <a:rPr lang="pt-PT" dirty="0" smtClean="0"/>
              <a:t>Effects</a:t>
            </a:r>
          </a:p>
          <a:p>
            <a:pPr lvl="1"/>
            <a:r>
              <a:rPr lang="pt-PT" dirty="0" smtClean="0"/>
              <a:t>Transforms</a:t>
            </a:r>
          </a:p>
          <a:p>
            <a:pPr lvl="1"/>
            <a:r>
              <a:rPr lang="pt-PT" dirty="0" smtClean="0"/>
              <a:t>Projections</a:t>
            </a:r>
            <a:endParaRPr lang="pt-P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Interface de Utilizador</a:t>
            </a:r>
            <a:endParaRPr lang="pt-P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55726"/>
            <a:ext cx="4176464" cy="2143770"/>
          </a:xfrm>
          <a:prstGeom prst="roundRect">
            <a:avLst>
              <a:gd name="adj" fmla="val 4167"/>
            </a:avLst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76200" cap="sq">
            <a:solidFill>
              <a:srgbClr xmlns:mc="http://schemas.openxmlformats.org/markup-compatibility/2006" xmlns:a14="http://schemas.microsoft.com/office/drawing/2010/main" val="EAEAEA" mc:Ignorable="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isometricOffAxis2Left"/>
            <a:lightRig rig="threePt" dir="t">
              <a:rot lat="0" lon="0" rev="2700000"/>
            </a:lightRig>
          </a:scene3d>
          <a:sp3d contourW="6350">
            <a:bevelT h="38100"/>
            <a:contourClr>
              <a:srgbClr xmlns:mc="http://schemas.openxmlformats.org/markup-compatibility/2006" xmlns:a14="http://schemas.microsoft.com/office/drawing/2010/main" val="C0C0C0" mc:Ignorable=""/>
            </a:contourClr>
          </a:sp3d>
          <a:ex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2355726"/>
            <a:ext cx="4176464" cy="2143769"/>
          </a:xfrm>
          <a:prstGeom prst="roundRect">
            <a:avLst>
              <a:gd name="adj" fmla="val 4167"/>
            </a:avLst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76200" cap="sq">
            <a:solidFill>
              <a:srgbClr xmlns:mc="http://schemas.openxmlformats.org/markup-compatibility/2006" xmlns:a14="http://schemas.microsoft.com/office/drawing/2010/main" val="EAEAEA" mc:Ignorable="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isometricOffAxis2Left"/>
            <a:lightRig rig="threePt" dir="t">
              <a:rot lat="0" lon="0" rev="2700000"/>
            </a:lightRig>
          </a:scene3d>
          <a:sp3d contourW="6350">
            <a:bevelT h="38100"/>
            <a:contourClr>
              <a:srgbClr xmlns:mc="http://schemas.openxmlformats.org/markup-compatibility/2006" xmlns:a14="http://schemas.microsoft.com/office/drawing/2010/main" val="C0C0C0" mc:Ignorable=""/>
            </a:contourClr>
          </a:sp3d>
          <a:ex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2355726"/>
            <a:ext cx="4176462" cy="2143769"/>
          </a:xfrm>
          <a:prstGeom prst="roundRect">
            <a:avLst>
              <a:gd name="adj" fmla="val 4167"/>
            </a:avLst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76200" cap="sq">
            <a:solidFill>
              <a:srgbClr xmlns:mc="http://schemas.openxmlformats.org/markup-compatibility/2006" xmlns:a14="http://schemas.microsoft.com/office/drawing/2010/main" val="EAEAEA" mc:Ignorable="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isometricOffAxis2Left"/>
            <a:lightRig rig="threePt" dir="t">
              <a:rot lat="0" lon="0" rev="2700000"/>
            </a:lightRig>
          </a:scene3d>
          <a:sp3d contourW="6350">
            <a:bevelT h="38100"/>
            <a:contourClr>
              <a:srgbClr xmlns:mc="http://schemas.openxmlformats.org/markup-compatibility/2006" xmlns:a14="http://schemas.microsoft.com/office/drawing/2010/main" val="C0C0C0" mc:Ignorable=""/>
            </a:contourClr>
          </a:sp3d>
          <a:ex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2355726"/>
            <a:ext cx="4176462" cy="2143768"/>
          </a:xfrm>
          <a:prstGeom prst="roundRect">
            <a:avLst>
              <a:gd name="adj" fmla="val 4167"/>
            </a:avLst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76200" cap="sq">
            <a:solidFill>
              <a:srgbClr xmlns:mc="http://schemas.openxmlformats.org/markup-compatibility/2006" xmlns:a14="http://schemas.microsoft.com/office/drawing/2010/main" val="EAEAEA" mc:Ignorable="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isometricOffAxis2Left"/>
            <a:lightRig rig="threePt" dir="t">
              <a:rot lat="0" lon="0" rev="2700000"/>
            </a:lightRig>
          </a:scene3d>
          <a:sp3d contourW="6350">
            <a:bevelT h="38100"/>
            <a:contourClr>
              <a:srgbClr xmlns:mc="http://schemas.openxmlformats.org/markup-compatibility/2006" xmlns:a14="http://schemas.microsoft.com/office/drawing/2010/main" val="C0C0C0" mc:Ignorable=""/>
            </a:contourClr>
          </a:sp3d>
          <a:ex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9" y="2355726"/>
            <a:ext cx="4176460" cy="2143768"/>
          </a:xfrm>
          <a:prstGeom prst="roundRect">
            <a:avLst>
              <a:gd name="adj" fmla="val 4167"/>
            </a:avLst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76200" cap="sq">
            <a:solidFill>
              <a:srgbClr xmlns:mc="http://schemas.openxmlformats.org/markup-compatibility/2006" xmlns:a14="http://schemas.microsoft.com/office/drawing/2010/main" val="EAEAEA" mc:Ignorable="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isometricOffAxis2Left"/>
            <a:lightRig rig="threePt" dir="t">
              <a:rot lat="0" lon="0" rev="2700000"/>
            </a:lightRig>
          </a:scene3d>
          <a:sp3d contourW="6350">
            <a:bevelT h="38100"/>
            <a:contourClr>
              <a:srgbClr xmlns:mc="http://schemas.openxmlformats.org/markup-compatibility/2006" xmlns:a14="http://schemas.microsoft.com/office/drawing/2010/main" val="C0C0C0" mc:Ignorable=""/>
            </a:contourClr>
          </a:sp3d>
          <a:ex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2355726"/>
            <a:ext cx="4176460" cy="2143767"/>
          </a:xfrm>
          <a:prstGeom prst="roundRect">
            <a:avLst>
              <a:gd name="adj" fmla="val 4167"/>
            </a:avLst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76200" cap="sq">
            <a:solidFill>
              <a:srgbClr xmlns:mc="http://schemas.openxmlformats.org/markup-compatibility/2006" xmlns:a14="http://schemas.microsoft.com/office/drawing/2010/main" val="EAEAEA" mc:Ignorable="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isometricOffAxis2Left"/>
            <a:lightRig rig="threePt" dir="t">
              <a:rot lat="0" lon="0" rev="2700000"/>
            </a:lightRig>
          </a:scene3d>
          <a:sp3d contourW="6350">
            <a:bevelT h="38100"/>
            <a:contourClr>
              <a:srgbClr xmlns:mc="http://schemas.openxmlformats.org/markup-compatibility/2006" xmlns:a14="http://schemas.microsoft.com/office/drawing/2010/main" val="C0C0C0" mc:Ignorable="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45048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Interacções: Controlos e Painéis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Interface de Utilizador</a:t>
            </a:r>
            <a:endParaRPr lang="pt-P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802217"/>
              </p:ext>
            </p:extLst>
          </p:nvPr>
        </p:nvGraphicFramePr>
        <p:xfrm>
          <a:off x="1067780" y="1923678"/>
          <a:ext cx="7008441" cy="2682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36147"/>
                <a:gridCol w="2336147"/>
                <a:gridCol w="2336147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Border</a:t>
                      </a:r>
                      <a:endParaRPr lang="pt-PT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HyperlinkButton</a:t>
                      </a:r>
                      <a:endParaRPr lang="pt-PT" sz="16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ProgressBar</a:t>
                      </a:r>
                      <a:endParaRPr lang="pt-PT" sz="1600" b="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Button</a:t>
                      </a:r>
                      <a:endParaRPr lang="pt-PT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Image</a:t>
                      </a:r>
                      <a:endParaRPr lang="pt-PT" sz="16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RadioButton</a:t>
                      </a:r>
                      <a:endParaRPr lang="pt-PT" sz="1600" b="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Canvas</a:t>
                      </a:r>
                      <a:endParaRPr lang="pt-PT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InkPresenter</a:t>
                      </a:r>
                      <a:endParaRPr lang="pt-PT" sz="16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ScrollViewer</a:t>
                      </a:r>
                      <a:endParaRPr lang="pt-PT" sz="1600" b="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CheckBox</a:t>
                      </a:r>
                      <a:endParaRPr lang="pt-PT" sz="16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ListBox</a:t>
                      </a:r>
                      <a:endParaRPr lang="pt-PT" sz="16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Slider</a:t>
                      </a:r>
                      <a:endParaRPr lang="pt-PT" sz="1600" b="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ContentControl</a:t>
                      </a:r>
                      <a:endParaRPr lang="pt-PT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MediaElement</a:t>
                      </a:r>
                      <a:endParaRPr lang="pt-PT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StackPanel</a:t>
                      </a:r>
                      <a:endParaRPr lang="pt-PT" sz="1600" b="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ContentPresenter</a:t>
                      </a:r>
                      <a:endParaRPr lang="pt-PT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MultiScaleImage</a:t>
                      </a:r>
                      <a:endParaRPr lang="pt-PT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TextBlock</a:t>
                      </a:r>
                      <a:endParaRPr lang="pt-PT" sz="1600" b="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Control</a:t>
                      </a:r>
                      <a:endParaRPr lang="pt-PT" sz="16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Panel</a:t>
                      </a:r>
                      <a:endParaRPr lang="pt-PT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TextBox</a:t>
                      </a:r>
                      <a:endParaRPr lang="pt-PT" sz="1600" b="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Grid</a:t>
                      </a:r>
                      <a:endParaRPr lang="pt-PT" sz="16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PasswordBox</a:t>
                      </a:r>
                      <a:endParaRPr lang="pt-PT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UserControl</a:t>
                      </a:r>
                      <a:endParaRPr lang="pt-PT" sz="16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6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227AB9" mc:Ignorable=""/>
      </a:accent1>
      <a:accent2>
        <a:srgbClr xmlns:mc="http://schemas.openxmlformats.org/markup-compatibility/2006" xmlns:a14="http://schemas.microsoft.com/office/drawing/2010/main" val="DD4C59" mc:Ignorable=""/>
      </a:accent2>
      <a:accent3>
        <a:srgbClr xmlns:mc="http://schemas.openxmlformats.org/markup-compatibility/2006" xmlns:a14="http://schemas.microsoft.com/office/drawing/2010/main" val="4E8336" mc:Ignorable=""/>
      </a:accent3>
      <a:accent4>
        <a:srgbClr xmlns:mc="http://schemas.openxmlformats.org/markup-compatibility/2006" xmlns:a14="http://schemas.microsoft.com/office/drawing/2010/main" val="EEE36C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227AB9" mc:Ignorable=""/>
      </a:hlink>
      <a:folHlink>
        <a:srgbClr xmlns:mc="http://schemas.openxmlformats.org/markup-compatibility/2006" xmlns:a14="http://schemas.microsoft.com/office/drawing/2010/main" val="227AB9" mc:Ignorable=""/>
      </a:folHlink>
    </a:clrScheme>
    <a:fontScheme name="My Font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513</Words>
  <Application>Microsoft Office PowerPoint</Application>
  <PresentationFormat>On-screen Show (16:9)</PresentationFormat>
  <Paragraphs>140</Paragraphs>
  <Slides>22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Construir Aplicações Silverlight para Windows Phone 7 - Parte 1</vt:lpstr>
      <vt:lpstr>Construir Aplicações Silverlight para Windows Phone 7 - Parte 1</vt:lpstr>
      <vt:lpstr>Pedro Lamas</vt:lpstr>
      <vt:lpstr>Agenda</vt:lpstr>
      <vt:lpstr>Silverlight no Windows Phone 7</vt:lpstr>
      <vt:lpstr>Silverlight no Windows Phone 7</vt:lpstr>
      <vt:lpstr>PowerPoint Presentation</vt:lpstr>
      <vt:lpstr>Interface de Utilizador</vt:lpstr>
      <vt:lpstr>Interface de Utilizador</vt:lpstr>
      <vt:lpstr>Interface de Utilizador</vt:lpstr>
      <vt:lpstr>Interface de Utilizador</vt:lpstr>
      <vt:lpstr>Metro</vt:lpstr>
      <vt:lpstr>Metro</vt:lpstr>
      <vt:lpstr>Metro</vt:lpstr>
      <vt:lpstr>PowerPoint Presentation</vt:lpstr>
      <vt:lpstr>Implementação e Integração</vt:lpstr>
      <vt:lpstr>PowerPoint Presentation</vt:lpstr>
      <vt:lpstr>Conclusão</vt:lpstr>
      <vt:lpstr>PowerPoint Presentation</vt:lpstr>
      <vt:lpstr>Recursos Online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Alves Martins</dc:creator>
  <cp:lastModifiedBy>plamas</cp:lastModifiedBy>
  <cp:revision>164</cp:revision>
  <dcterms:created xsi:type="dcterms:W3CDTF">2010-03-24T15:50:32Z</dcterms:created>
  <dcterms:modified xsi:type="dcterms:W3CDTF">2010-04-19T17:57:39Z</dcterms:modified>
</cp:coreProperties>
</file>