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Lst>
  <p:sldSz cx="18288000" cy="10287000"/>
  <p:notesSz cx="7559675" cy="10691813"/>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46" d="100"/>
          <a:sy n="46" d="100"/>
        </p:scale>
        <p:origin x="75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 Type="http://schemas.openxmlformats.org/officeDocument/2006/relationships/slide" Target="slides/slide5.xml"/><Relationship Id="rId71"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914400" y="410400"/>
            <a:ext cx="16458840" cy="1717560"/>
          </a:xfrm>
          <a:prstGeom prst="rect">
            <a:avLst/>
          </a:prstGeom>
        </p:spPr>
        <p:txBody>
          <a:bodyPr lIns="0" tIns="0" rIns="0" bIns="0" anchor="ctr">
            <a:noAutofit/>
          </a:bodyPr>
          <a:lstStyle/>
          <a:p>
            <a:pPr algn="ctr"/>
            <a:endParaRPr lang="pt-BR" sz="4400" b="0" strike="noStrike" spc="-1">
              <a:latin typeface="Arial"/>
            </a:endParaRPr>
          </a:p>
        </p:txBody>
      </p:sp>
      <p:sp>
        <p:nvSpPr>
          <p:cNvPr id="24" name="PlaceHolder 2"/>
          <p:cNvSpPr>
            <a:spLocks noGrp="1"/>
          </p:cNvSpPr>
          <p:nvPr>
            <p:ph type="body"/>
          </p:nvPr>
        </p:nvSpPr>
        <p:spPr>
          <a:xfrm>
            <a:off x="914400" y="2406960"/>
            <a:ext cx="16458840" cy="2845440"/>
          </a:xfrm>
          <a:prstGeom prst="rect">
            <a:avLst/>
          </a:prstGeom>
        </p:spPr>
        <p:txBody>
          <a:bodyPr lIns="0" tIns="0" rIns="0" bIns="0">
            <a:normAutofit/>
          </a:bodyPr>
          <a:lstStyle/>
          <a:p>
            <a:endParaRPr lang="pt-BR" sz="3200" b="0" strike="noStrike" spc="-1">
              <a:latin typeface="Arial"/>
            </a:endParaRPr>
          </a:p>
        </p:txBody>
      </p:sp>
      <p:sp>
        <p:nvSpPr>
          <p:cNvPr id="25" name="PlaceHolder 3"/>
          <p:cNvSpPr>
            <a:spLocks noGrp="1"/>
          </p:cNvSpPr>
          <p:nvPr>
            <p:ph type="body"/>
          </p:nvPr>
        </p:nvSpPr>
        <p:spPr>
          <a:xfrm>
            <a:off x="914400" y="5523120"/>
            <a:ext cx="16458840" cy="28454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914400" y="410400"/>
            <a:ext cx="16458840" cy="1717560"/>
          </a:xfrm>
          <a:prstGeom prst="rect">
            <a:avLst/>
          </a:prstGeom>
        </p:spPr>
        <p:txBody>
          <a:bodyPr lIns="0" tIns="0" rIns="0" bIns="0" anchor="ctr">
            <a:noAutofit/>
          </a:bodyPr>
          <a:lstStyle/>
          <a:p>
            <a:pPr algn="ctr"/>
            <a:endParaRPr lang="pt-BR" sz="4400" b="0" strike="noStrike" spc="-1">
              <a:latin typeface="Arial"/>
            </a:endParaRPr>
          </a:p>
        </p:txBody>
      </p:sp>
      <p:sp>
        <p:nvSpPr>
          <p:cNvPr id="27" name="PlaceHolder 2"/>
          <p:cNvSpPr>
            <a:spLocks noGrp="1"/>
          </p:cNvSpPr>
          <p:nvPr>
            <p:ph type="body"/>
          </p:nvPr>
        </p:nvSpPr>
        <p:spPr>
          <a:xfrm>
            <a:off x="914400" y="2406960"/>
            <a:ext cx="8031600" cy="2845440"/>
          </a:xfrm>
          <a:prstGeom prst="rect">
            <a:avLst/>
          </a:prstGeom>
        </p:spPr>
        <p:txBody>
          <a:bodyPr lIns="0" tIns="0" rIns="0" bIns="0">
            <a:normAutofit/>
          </a:bodyPr>
          <a:lstStyle/>
          <a:p>
            <a:endParaRPr lang="pt-BR" sz="3200" b="0" strike="noStrike" spc="-1">
              <a:latin typeface="Arial"/>
            </a:endParaRPr>
          </a:p>
        </p:txBody>
      </p:sp>
      <p:sp>
        <p:nvSpPr>
          <p:cNvPr id="28" name="PlaceHolder 3"/>
          <p:cNvSpPr>
            <a:spLocks noGrp="1"/>
          </p:cNvSpPr>
          <p:nvPr>
            <p:ph type="body"/>
          </p:nvPr>
        </p:nvSpPr>
        <p:spPr>
          <a:xfrm>
            <a:off x="9348120" y="2406960"/>
            <a:ext cx="8031600" cy="2845440"/>
          </a:xfrm>
          <a:prstGeom prst="rect">
            <a:avLst/>
          </a:prstGeom>
        </p:spPr>
        <p:txBody>
          <a:bodyPr lIns="0" tIns="0" rIns="0" bIns="0">
            <a:normAutofit/>
          </a:bodyPr>
          <a:lstStyle/>
          <a:p>
            <a:endParaRPr lang="pt-BR" sz="3200" b="0" strike="noStrike" spc="-1">
              <a:latin typeface="Arial"/>
            </a:endParaRPr>
          </a:p>
        </p:txBody>
      </p:sp>
      <p:sp>
        <p:nvSpPr>
          <p:cNvPr id="29" name="PlaceHolder 4"/>
          <p:cNvSpPr>
            <a:spLocks noGrp="1"/>
          </p:cNvSpPr>
          <p:nvPr>
            <p:ph type="body"/>
          </p:nvPr>
        </p:nvSpPr>
        <p:spPr>
          <a:xfrm>
            <a:off x="914400" y="5523120"/>
            <a:ext cx="8031600" cy="2845440"/>
          </a:xfrm>
          <a:prstGeom prst="rect">
            <a:avLst/>
          </a:prstGeom>
        </p:spPr>
        <p:txBody>
          <a:bodyPr lIns="0" tIns="0" rIns="0" bIns="0">
            <a:normAutofit/>
          </a:bodyPr>
          <a:lstStyle/>
          <a:p>
            <a:endParaRPr lang="pt-BR" sz="3200" b="0" strike="noStrike" spc="-1">
              <a:latin typeface="Arial"/>
            </a:endParaRPr>
          </a:p>
        </p:txBody>
      </p:sp>
      <p:sp>
        <p:nvSpPr>
          <p:cNvPr id="30" name="PlaceHolder 5"/>
          <p:cNvSpPr>
            <a:spLocks noGrp="1"/>
          </p:cNvSpPr>
          <p:nvPr>
            <p:ph type="body"/>
          </p:nvPr>
        </p:nvSpPr>
        <p:spPr>
          <a:xfrm>
            <a:off x="9348120" y="5523120"/>
            <a:ext cx="8031600" cy="28454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914400" y="410400"/>
            <a:ext cx="16458840" cy="1717560"/>
          </a:xfrm>
          <a:prstGeom prst="rect">
            <a:avLst/>
          </a:prstGeom>
        </p:spPr>
        <p:txBody>
          <a:bodyPr lIns="0" tIns="0" rIns="0" bIns="0" anchor="ctr">
            <a:noAutofit/>
          </a:bodyPr>
          <a:lstStyle/>
          <a:p>
            <a:pPr algn="ctr"/>
            <a:endParaRPr lang="pt-BR" sz="4400" b="0" strike="noStrike" spc="-1">
              <a:latin typeface="Arial"/>
            </a:endParaRPr>
          </a:p>
        </p:txBody>
      </p:sp>
      <p:sp>
        <p:nvSpPr>
          <p:cNvPr id="32" name="PlaceHolder 2"/>
          <p:cNvSpPr>
            <a:spLocks noGrp="1"/>
          </p:cNvSpPr>
          <p:nvPr>
            <p:ph type="body"/>
          </p:nvPr>
        </p:nvSpPr>
        <p:spPr>
          <a:xfrm>
            <a:off x="914400" y="2406960"/>
            <a:ext cx="5299560" cy="2845440"/>
          </a:xfrm>
          <a:prstGeom prst="rect">
            <a:avLst/>
          </a:prstGeom>
        </p:spPr>
        <p:txBody>
          <a:bodyPr lIns="0" tIns="0" rIns="0" bIns="0">
            <a:normAutofit/>
          </a:bodyPr>
          <a:lstStyle/>
          <a:p>
            <a:endParaRPr lang="pt-BR" sz="3200" b="0" strike="noStrike" spc="-1">
              <a:latin typeface="Arial"/>
            </a:endParaRPr>
          </a:p>
        </p:txBody>
      </p:sp>
      <p:sp>
        <p:nvSpPr>
          <p:cNvPr id="33" name="PlaceHolder 3"/>
          <p:cNvSpPr>
            <a:spLocks noGrp="1"/>
          </p:cNvSpPr>
          <p:nvPr>
            <p:ph type="body"/>
          </p:nvPr>
        </p:nvSpPr>
        <p:spPr>
          <a:xfrm>
            <a:off x="6479280" y="2406960"/>
            <a:ext cx="5299560" cy="2845440"/>
          </a:xfrm>
          <a:prstGeom prst="rect">
            <a:avLst/>
          </a:prstGeom>
        </p:spPr>
        <p:txBody>
          <a:bodyPr lIns="0" tIns="0" rIns="0" bIns="0">
            <a:normAutofit/>
          </a:bodyPr>
          <a:lstStyle/>
          <a:p>
            <a:endParaRPr lang="pt-BR" sz="3200" b="0" strike="noStrike" spc="-1">
              <a:latin typeface="Arial"/>
            </a:endParaRPr>
          </a:p>
        </p:txBody>
      </p:sp>
      <p:sp>
        <p:nvSpPr>
          <p:cNvPr id="34" name="PlaceHolder 4"/>
          <p:cNvSpPr>
            <a:spLocks noGrp="1"/>
          </p:cNvSpPr>
          <p:nvPr>
            <p:ph type="body"/>
          </p:nvPr>
        </p:nvSpPr>
        <p:spPr>
          <a:xfrm>
            <a:off x="12044160" y="2406960"/>
            <a:ext cx="5299560" cy="2845440"/>
          </a:xfrm>
          <a:prstGeom prst="rect">
            <a:avLst/>
          </a:prstGeom>
        </p:spPr>
        <p:txBody>
          <a:bodyPr lIns="0" tIns="0" rIns="0" bIns="0">
            <a:normAutofit/>
          </a:bodyPr>
          <a:lstStyle/>
          <a:p>
            <a:endParaRPr lang="pt-BR" sz="3200" b="0" strike="noStrike" spc="-1">
              <a:latin typeface="Arial"/>
            </a:endParaRPr>
          </a:p>
        </p:txBody>
      </p:sp>
      <p:sp>
        <p:nvSpPr>
          <p:cNvPr id="35" name="PlaceHolder 5"/>
          <p:cNvSpPr>
            <a:spLocks noGrp="1"/>
          </p:cNvSpPr>
          <p:nvPr>
            <p:ph type="body"/>
          </p:nvPr>
        </p:nvSpPr>
        <p:spPr>
          <a:xfrm>
            <a:off x="914400" y="5523120"/>
            <a:ext cx="5299560" cy="2845440"/>
          </a:xfrm>
          <a:prstGeom prst="rect">
            <a:avLst/>
          </a:prstGeom>
        </p:spPr>
        <p:txBody>
          <a:bodyPr lIns="0" tIns="0" rIns="0" bIns="0">
            <a:normAutofit/>
          </a:bodyPr>
          <a:lstStyle/>
          <a:p>
            <a:endParaRPr lang="pt-BR" sz="3200" b="0" strike="noStrike" spc="-1">
              <a:latin typeface="Arial"/>
            </a:endParaRPr>
          </a:p>
        </p:txBody>
      </p:sp>
      <p:sp>
        <p:nvSpPr>
          <p:cNvPr id="36" name="PlaceHolder 6"/>
          <p:cNvSpPr>
            <a:spLocks noGrp="1"/>
          </p:cNvSpPr>
          <p:nvPr>
            <p:ph type="body"/>
          </p:nvPr>
        </p:nvSpPr>
        <p:spPr>
          <a:xfrm>
            <a:off x="6479280" y="5523120"/>
            <a:ext cx="5299560" cy="2845440"/>
          </a:xfrm>
          <a:prstGeom prst="rect">
            <a:avLst/>
          </a:prstGeom>
        </p:spPr>
        <p:txBody>
          <a:bodyPr lIns="0" tIns="0" rIns="0" bIns="0">
            <a:normAutofit/>
          </a:bodyPr>
          <a:lstStyle/>
          <a:p>
            <a:endParaRPr lang="pt-BR" sz="3200" b="0" strike="noStrike" spc="-1">
              <a:latin typeface="Arial"/>
            </a:endParaRPr>
          </a:p>
        </p:txBody>
      </p:sp>
      <p:sp>
        <p:nvSpPr>
          <p:cNvPr id="37" name="PlaceHolder 7"/>
          <p:cNvSpPr>
            <a:spLocks noGrp="1"/>
          </p:cNvSpPr>
          <p:nvPr>
            <p:ph type="body"/>
          </p:nvPr>
        </p:nvSpPr>
        <p:spPr>
          <a:xfrm>
            <a:off x="12044160" y="5523120"/>
            <a:ext cx="5299560" cy="28454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914400" y="410400"/>
            <a:ext cx="16458840" cy="1717560"/>
          </a:xfrm>
          <a:prstGeom prst="rect">
            <a:avLst/>
          </a:prstGeom>
        </p:spPr>
        <p:txBody>
          <a:bodyPr lIns="0" tIns="0" rIns="0" bIns="0" anchor="ctr">
            <a:noAutofit/>
          </a:bodyPr>
          <a:lstStyle/>
          <a:p>
            <a:pPr algn="ctr"/>
            <a:endParaRPr lang="pt-BR" sz="4400" b="0" strike="noStrike" spc="-1">
              <a:latin typeface="Arial"/>
            </a:endParaRPr>
          </a:p>
        </p:txBody>
      </p:sp>
      <p:sp>
        <p:nvSpPr>
          <p:cNvPr id="41" name="PlaceHolder 2"/>
          <p:cNvSpPr>
            <a:spLocks noGrp="1"/>
          </p:cNvSpPr>
          <p:nvPr>
            <p:ph type="subTitle"/>
          </p:nvPr>
        </p:nvSpPr>
        <p:spPr>
          <a:xfrm>
            <a:off x="914400" y="2406960"/>
            <a:ext cx="16458840" cy="596592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914400" y="410400"/>
            <a:ext cx="16458840" cy="1717560"/>
          </a:xfrm>
          <a:prstGeom prst="rect">
            <a:avLst/>
          </a:prstGeom>
        </p:spPr>
        <p:txBody>
          <a:bodyPr lIns="0" tIns="0" rIns="0" bIns="0" anchor="ctr">
            <a:noAutofit/>
          </a:bodyPr>
          <a:lstStyle/>
          <a:p>
            <a:pPr algn="ctr"/>
            <a:endParaRPr lang="pt-BR" sz="4400" b="0" strike="noStrike" spc="-1">
              <a:latin typeface="Arial"/>
            </a:endParaRPr>
          </a:p>
        </p:txBody>
      </p:sp>
      <p:sp>
        <p:nvSpPr>
          <p:cNvPr id="43" name="PlaceHolder 2"/>
          <p:cNvSpPr>
            <a:spLocks noGrp="1"/>
          </p:cNvSpPr>
          <p:nvPr>
            <p:ph type="body"/>
          </p:nvPr>
        </p:nvSpPr>
        <p:spPr>
          <a:xfrm>
            <a:off x="914400" y="2406960"/>
            <a:ext cx="16458840" cy="596592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914400" y="410400"/>
            <a:ext cx="16458840" cy="1717560"/>
          </a:xfrm>
          <a:prstGeom prst="rect">
            <a:avLst/>
          </a:prstGeom>
        </p:spPr>
        <p:txBody>
          <a:bodyPr lIns="0" tIns="0" rIns="0" bIns="0" anchor="ctr">
            <a:noAutofit/>
          </a:bodyPr>
          <a:lstStyle/>
          <a:p>
            <a:pPr algn="ctr"/>
            <a:endParaRPr lang="pt-BR" sz="4400" b="0" strike="noStrike" spc="-1">
              <a:latin typeface="Arial"/>
            </a:endParaRPr>
          </a:p>
        </p:txBody>
      </p:sp>
      <p:sp>
        <p:nvSpPr>
          <p:cNvPr id="45" name="PlaceHolder 2"/>
          <p:cNvSpPr>
            <a:spLocks noGrp="1"/>
          </p:cNvSpPr>
          <p:nvPr>
            <p:ph type="body"/>
          </p:nvPr>
        </p:nvSpPr>
        <p:spPr>
          <a:xfrm>
            <a:off x="914400" y="2406960"/>
            <a:ext cx="8031600" cy="5965920"/>
          </a:xfrm>
          <a:prstGeom prst="rect">
            <a:avLst/>
          </a:prstGeom>
        </p:spPr>
        <p:txBody>
          <a:bodyPr lIns="0" tIns="0" rIns="0" bIns="0">
            <a:normAutofit/>
          </a:bodyPr>
          <a:lstStyle/>
          <a:p>
            <a:endParaRPr lang="pt-BR" sz="3200" b="0" strike="noStrike" spc="-1">
              <a:latin typeface="Arial"/>
            </a:endParaRPr>
          </a:p>
        </p:txBody>
      </p:sp>
      <p:sp>
        <p:nvSpPr>
          <p:cNvPr id="46" name="PlaceHolder 3"/>
          <p:cNvSpPr>
            <a:spLocks noGrp="1"/>
          </p:cNvSpPr>
          <p:nvPr>
            <p:ph type="body"/>
          </p:nvPr>
        </p:nvSpPr>
        <p:spPr>
          <a:xfrm>
            <a:off x="9348120" y="2406960"/>
            <a:ext cx="8031600" cy="596592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914400" y="410400"/>
            <a:ext cx="16458840" cy="1717560"/>
          </a:xfrm>
          <a:prstGeom prst="rect">
            <a:avLst/>
          </a:prstGeom>
        </p:spPr>
        <p:txBody>
          <a:bodyPr lIns="0" tIns="0" rIns="0" bIns="0" anchor="ctr">
            <a:noAutofit/>
          </a:bodyPr>
          <a:lstStyle/>
          <a:p>
            <a:pPr algn="ctr"/>
            <a:endParaRPr lang="pt-BR"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914400" y="410400"/>
            <a:ext cx="16458840" cy="796284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914400" y="410400"/>
            <a:ext cx="16458840" cy="1717560"/>
          </a:xfrm>
          <a:prstGeom prst="rect">
            <a:avLst/>
          </a:prstGeom>
        </p:spPr>
        <p:txBody>
          <a:bodyPr lIns="0" tIns="0" rIns="0" bIns="0" anchor="ctr">
            <a:noAutofit/>
          </a:bodyPr>
          <a:lstStyle/>
          <a:p>
            <a:pPr algn="ctr"/>
            <a:endParaRPr lang="pt-BR" sz="4400" b="0" strike="noStrike" spc="-1">
              <a:latin typeface="Arial"/>
            </a:endParaRPr>
          </a:p>
        </p:txBody>
      </p:sp>
      <p:sp>
        <p:nvSpPr>
          <p:cNvPr id="50" name="PlaceHolder 2"/>
          <p:cNvSpPr>
            <a:spLocks noGrp="1"/>
          </p:cNvSpPr>
          <p:nvPr>
            <p:ph type="body"/>
          </p:nvPr>
        </p:nvSpPr>
        <p:spPr>
          <a:xfrm>
            <a:off x="914400" y="2406960"/>
            <a:ext cx="8031600" cy="2845440"/>
          </a:xfrm>
          <a:prstGeom prst="rect">
            <a:avLst/>
          </a:prstGeom>
        </p:spPr>
        <p:txBody>
          <a:bodyPr lIns="0" tIns="0" rIns="0" bIns="0">
            <a:normAutofit/>
          </a:bodyPr>
          <a:lstStyle/>
          <a:p>
            <a:endParaRPr lang="pt-BR" sz="3200" b="0" strike="noStrike" spc="-1">
              <a:latin typeface="Arial"/>
            </a:endParaRPr>
          </a:p>
        </p:txBody>
      </p:sp>
      <p:sp>
        <p:nvSpPr>
          <p:cNvPr id="51" name="PlaceHolder 3"/>
          <p:cNvSpPr>
            <a:spLocks noGrp="1"/>
          </p:cNvSpPr>
          <p:nvPr>
            <p:ph type="body"/>
          </p:nvPr>
        </p:nvSpPr>
        <p:spPr>
          <a:xfrm>
            <a:off x="9348120" y="2406960"/>
            <a:ext cx="8031600" cy="5965920"/>
          </a:xfrm>
          <a:prstGeom prst="rect">
            <a:avLst/>
          </a:prstGeom>
        </p:spPr>
        <p:txBody>
          <a:bodyPr lIns="0" tIns="0" rIns="0" bIns="0">
            <a:normAutofit/>
          </a:bodyPr>
          <a:lstStyle/>
          <a:p>
            <a:endParaRPr lang="pt-BR" sz="3200" b="0" strike="noStrike" spc="-1">
              <a:latin typeface="Arial"/>
            </a:endParaRPr>
          </a:p>
        </p:txBody>
      </p:sp>
      <p:sp>
        <p:nvSpPr>
          <p:cNvPr id="52" name="PlaceHolder 4"/>
          <p:cNvSpPr>
            <a:spLocks noGrp="1"/>
          </p:cNvSpPr>
          <p:nvPr>
            <p:ph type="body"/>
          </p:nvPr>
        </p:nvSpPr>
        <p:spPr>
          <a:xfrm>
            <a:off x="914400" y="5523120"/>
            <a:ext cx="8031600" cy="28454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914400" y="410400"/>
            <a:ext cx="16458840" cy="1717560"/>
          </a:xfrm>
          <a:prstGeom prst="rect">
            <a:avLst/>
          </a:prstGeom>
        </p:spPr>
        <p:txBody>
          <a:bodyPr lIns="0" tIns="0" rIns="0" bIns="0" anchor="ctr">
            <a:noAutofit/>
          </a:bodyPr>
          <a:lstStyle/>
          <a:p>
            <a:pPr algn="ctr"/>
            <a:endParaRPr lang="pt-BR" sz="4400" b="0" strike="noStrike" spc="-1">
              <a:latin typeface="Arial"/>
            </a:endParaRPr>
          </a:p>
        </p:txBody>
      </p:sp>
      <p:sp>
        <p:nvSpPr>
          <p:cNvPr id="3" name="PlaceHolder 2"/>
          <p:cNvSpPr>
            <a:spLocks noGrp="1"/>
          </p:cNvSpPr>
          <p:nvPr>
            <p:ph type="subTitle"/>
          </p:nvPr>
        </p:nvSpPr>
        <p:spPr>
          <a:xfrm>
            <a:off x="914400" y="2406960"/>
            <a:ext cx="16458840" cy="596592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914400" y="410400"/>
            <a:ext cx="16458840" cy="1717560"/>
          </a:xfrm>
          <a:prstGeom prst="rect">
            <a:avLst/>
          </a:prstGeom>
        </p:spPr>
        <p:txBody>
          <a:bodyPr lIns="0" tIns="0" rIns="0" bIns="0" anchor="ctr">
            <a:noAutofit/>
          </a:bodyPr>
          <a:lstStyle/>
          <a:p>
            <a:pPr algn="ctr"/>
            <a:endParaRPr lang="pt-BR" sz="4400" b="0" strike="noStrike" spc="-1">
              <a:latin typeface="Arial"/>
            </a:endParaRPr>
          </a:p>
        </p:txBody>
      </p:sp>
      <p:sp>
        <p:nvSpPr>
          <p:cNvPr id="54" name="PlaceHolder 2"/>
          <p:cNvSpPr>
            <a:spLocks noGrp="1"/>
          </p:cNvSpPr>
          <p:nvPr>
            <p:ph type="body"/>
          </p:nvPr>
        </p:nvSpPr>
        <p:spPr>
          <a:xfrm>
            <a:off x="914400" y="2406960"/>
            <a:ext cx="8031600" cy="5965920"/>
          </a:xfrm>
          <a:prstGeom prst="rect">
            <a:avLst/>
          </a:prstGeom>
        </p:spPr>
        <p:txBody>
          <a:bodyPr lIns="0" tIns="0" rIns="0" bIns="0">
            <a:normAutofit/>
          </a:bodyPr>
          <a:lstStyle/>
          <a:p>
            <a:endParaRPr lang="pt-BR" sz="3200" b="0" strike="noStrike" spc="-1">
              <a:latin typeface="Arial"/>
            </a:endParaRPr>
          </a:p>
        </p:txBody>
      </p:sp>
      <p:sp>
        <p:nvSpPr>
          <p:cNvPr id="55" name="PlaceHolder 3"/>
          <p:cNvSpPr>
            <a:spLocks noGrp="1"/>
          </p:cNvSpPr>
          <p:nvPr>
            <p:ph type="body"/>
          </p:nvPr>
        </p:nvSpPr>
        <p:spPr>
          <a:xfrm>
            <a:off x="9348120" y="2406960"/>
            <a:ext cx="8031600" cy="2845440"/>
          </a:xfrm>
          <a:prstGeom prst="rect">
            <a:avLst/>
          </a:prstGeom>
        </p:spPr>
        <p:txBody>
          <a:bodyPr lIns="0" tIns="0" rIns="0" bIns="0">
            <a:normAutofit/>
          </a:bodyPr>
          <a:lstStyle/>
          <a:p>
            <a:endParaRPr lang="pt-BR" sz="3200" b="0" strike="noStrike" spc="-1">
              <a:latin typeface="Arial"/>
            </a:endParaRPr>
          </a:p>
        </p:txBody>
      </p:sp>
      <p:sp>
        <p:nvSpPr>
          <p:cNvPr id="56" name="PlaceHolder 4"/>
          <p:cNvSpPr>
            <a:spLocks noGrp="1"/>
          </p:cNvSpPr>
          <p:nvPr>
            <p:ph type="body"/>
          </p:nvPr>
        </p:nvSpPr>
        <p:spPr>
          <a:xfrm>
            <a:off x="9348120" y="5523120"/>
            <a:ext cx="8031600" cy="28454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914400" y="410400"/>
            <a:ext cx="16458840" cy="1717560"/>
          </a:xfrm>
          <a:prstGeom prst="rect">
            <a:avLst/>
          </a:prstGeom>
        </p:spPr>
        <p:txBody>
          <a:bodyPr lIns="0" tIns="0" rIns="0" bIns="0" anchor="ctr">
            <a:noAutofit/>
          </a:bodyPr>
          <a:lstStyle/>
          <a:p>
            <a:pPr algn="ctr"/>
            <a:endParaRPr lang="pt-BR" sz="4400" b="0" strike="noStrike" spc="-1">
              <a:latin typeface="Arial"/>
            </a:endParaRPr>
          </a:p>
        </p:txBody>
      </p:sp>
      <p:sp>
        <p:nvSpPr>
          <p:cNvPr id="58" name="PlaceHolder 2"/>
          <p:cNvSpPr>
            <a:spLocks noGrp="1"/>
          </p:cNvSpPr>
          <p:nvPr>
            <p:ph type="body"/>
          </p:nvPr>
        </p:nvSpPr>
        <p:spPr>
          <a:xfrm>
            <a:off x="914400" y="2406960"/>
            <a:ext cx="8031600" cy="2845440"/>
          </a:xfrm>
          <a:prstGeom prst="rect">
            <a:avLst/>
          </a:prstGeom>
        </p:spPr>
        <p:txBody>
          <a:bodyPr lIns="0" tIns="0" rIns="0" bIns="0">
            <a:normAutofit/>
          </a:bodyPr>
          <a:lstStyle/>
          <a:p>
            <a:endParaRPr lang="pt-BR" sz="3200" b="0" strike="noStrike" spc="-1">
              <a:latin typeface="Arial"/>
            </a:endParaRPr>
          </a:p>
        </p:txBody>
      </p:sp>
      <p:sp>
        <p:nvSpPr>
          <p:cNvPr id="59" name="PlaceHolder 3"/>
          <p:cNvSpPr>
            <a:spLocks noGrp="1"/>
          </p:cNvSpPr>
          <p:nvPr>
            <p:ph type="body"/>
          </p:nvPr>
        </p:nvSpPr>
        <p:spPr>
          <a:xfrm>
            <a:off x="9348120" y="2406960"/>
            <a:ext cx="8031600" cy="2845440"/>
          </a:xfrm>
          <a:prstGeom prst="rect">
            <a:avLst/>
          </a:prstGeom>
        </p:spPr>
        <p:txBody>
          <a:bodyPr lIns="0" tIns="0" rIns="0" bIns="0">
            <a:normAutofit/>
          </a:bodyPr>
          <a:lstStyle/>
          <a:p>
            <a:endParaRPr lang="pt-BR" sz="3200" b="0" strike="noStrike" spc="-1">
              <a:latin typeface="Arial"/>
            </a:endParaRPr>
          </a:p>
        </p:txBody>
      </p:sp>
      <p:sp>
        <p:nvSpPr>
          <p:cNvPr id="60" name="PlaceHolder 4"/>
          <p:cNvSpPr>
            <a:spLocks noGrp="1"/>
          </p:cNvSpPr>
          <p:nvPr>
            <p:ph type="body"/>
          </p:nvPr>
        </p:nvSpPr>
        <p:spPr>
          <a:xfrm>
            <a:off x="914400" y="5523120"/>
            <a:ext cx="16458840" cy="28454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914400" y="410400"/>
            <a:ext cx="16458840" cy="1717560"/>
          </a:xfrm>
          <a:prstGeom prst="rect">
            <a:avLst/>
          </a:prstGeom>
        </p:spPr>
        <p:txBody>
          <a:bodyPr lIns="0" tIns="0" rIns="0" bIns="0" anchor="ctr">
            <a:noAutofit/>
          </a:bodyPr>
          <a:lstStyle/>
          <a:p>
            <a:pPr algn="ctr"/>
            <a:endParaRPr lang="pt-BR" sz="4400" b="0" strike="noStrike" spc="-1">
              <a:latin typeface="Arial"/>
            </a:endParaRPr>
          </a:p>
        </p:txBody>
      </p:sp>
      <p:sp>
        <p:nvSpPr>
          <p:cNvPr id="62" name="PlaceHolder 2"/>
          <p:cNvSpPr>
            <a:spLocks noGrp="1"/>
          </p:cNvSpPr>
          <p:nvPr>
            <p:ph type="body"/>
          </p:nvPr>
        </p:nvSpPr>
        <p:spPr>
          <a:xfrm>
            <a:off x="914400" y="2406960"/>
            <a:ext cx="16458840" cy="2845440"/>
          </a:xfrm>
          <a:prstGeom prst="rect">
            <a:avLst/>
          </a:prstGeom>
        </p:spPr>
        <p:txBody>
          <a:bodyPr lIns="0" tIns="0" rIns="0" bIns="0">
            <a:normAutofit/>
          </a:bodyPr>
          <a:lstStyle/>
          <a:p>
            <a:endParaRPr lang="pt-BR" sz="3200" b="0" strike="noStrike" spc="-1">
              <a:latin typeface="Arial"/>
            </a:endParaRPr>
          </a:p>
        </p:txBody>
      </p:sp>
      <p:sp>
        <p:nvSpPr>
          <p:cNvPr id="63" name="PlaceHolder 3"/>
          <p:cNvSpPr>
            <a:spLocks noGrp="1"/>
          </p:cNvSpPr>
          <p:nvPr>
            <p:ph type="body"/>
          </p:nvPr>
        </p:nvSpPr>
        <p:spPr>
          <a:xfrm>
            <a:off x="914400" y="5523120"/>
            <a:ext cx="16458840" cy="28454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914400" y="410400"/>
            <a:ext cx="16458840" cy="1717560"/>
          </a:xfrm>
          <a:prstGeom prst="rect">
            <a:avLst/>
          </a:prstGeom>
        </p:spPr>
        <p:txBody>
          <a:bodyPr lIns="0" tIns="0" rIns="0" bIns="0" anchor="ctr">
            <a:noAutofit/>
          </a:bodyPr>
          <a:lstStyle/>
          <a:p>
            <a:pPr algn="ctr"/>
            <a:endParaRPr lang="pt-BR" sz="4400" b="0" strike="noStrike" spc="-1">
              <a:latin typeface="Arial"/>
            </a:endParaRPr>
          </a:p>
        </p:txBody>
      </p:sp>
      <p:sp>
        <p:nvSpPr>
          <p:cNvPr id="65" name="PlaceHolder 2"/>
          <p:cNvSpPr>
            <a:spLocks noGrp="1"/>
          </p:cNvSpPr>
          <p:nvPr>
            <p:ph type="body"/>
          </p:nvPr>
        </p:nvSpPr>
        <p:spPr>
          <a:xfrm>
            <a:off x="914400" y="2406960"/>
            <a:ext cx="8031600" cy="2845440"/>
          </a:xfrm>
          <a:prstGeom prst="rect">
            <a:avLst/>
          </a:prstGeom>
        </p:spPr>
        <p:txBody>
          <a:bodyPr lIns="0" tIns="0" rIns="0" bIns="0">
            <a:normAutofit/>
          </a:bodyPr>
          <a:lstStyle/>
          <a:p>
            <a:endParaRPr lang="pt-BR" sz="3200" b="0" strike="noStrike" spc="-1">
              <a:latin typeface="Arial"/>
            </a:endParaRPr>
          </a:p>
        </p:txBody>
      </p:sp>
      <p:sp>
        <p:nvSpPr>
          <p:cNvPr id="66" name="PlaceHolder 3"/>
          <p:cNvSpPr>
            <a:spLocks noGrp="1"/>
          </p:cNvSpPr>
          <p:nvPr>
            <p:ph type="body"/>
          </p:nvPr>
        </p:nvSpPr>
        <p:spPr>
          <a:xfrm>
            <a:off x="9348120" y="2406960"/>
            <a:ext cx="8031600" cy="2845440"/>
          </a:xfrm>
          <a:prstGeom prst="rect">
            <a:avLst/>
          </a:prstGeom>
        </p:spPr>
        <p:txBody>
          <a:bodyPr lIns="0" tIns="0" rIns="0" bIns="0">
            <a:normAutofit/>
          </a:bodyPr>
          <a:lstStyle/>
          <a:p>
            <a:endParaRPr lang="pt-BR" sz="3200" b="0" strike="noStrike" spc="-1">
              <a:latin typeface="Arial"/>
            </a:endParaRPr>
          </a:p>
        </p:txBody>
      </p:sp>
      <p:sp>
        <p:nvSpPr>
          <p:cNvPr id="67" name="PlaceHolder 4"/>
          <p:cNvSpPr>
            <a:spLocks noGrp="1"/>
          </p:cNvSpPr>
          <p:nvPr>
            <p:ph type="body"/>
          </p:nvPr>
        </p:nvSpPr>
        <p:spPr>
          <a:xfrm>
            <a:off x="914400" y="5523120"/>
            <a:ext cx="8031600" cy="2845440"/>
          </a:xfrm>
          <a:prstGeom prst="rect">
            <a:avLst/>
          </a:prstGeom>
        </p:spPr>
        <p:txBody>
          <a:bodyPr lIns="0" tIns="0" rIns="0" bIns="0">
            <a:normAutofit/>
          </a:bodyPr>
          <a:lstStyle/>
          <a:p>
            <a:endParaRPr lang="pt-BR" sz="3200" b="0" strike="noStrike" spc="-1">
              <a:latin typeface="Arial"/>
            </a:endParaRPr>
          </a:p>
        </p:txBody>
      </p:sp>
      <p:sp>
        <p:nvSpPr>
          <p:cNvPr id="68" name="PlaceHolder 5"/>
          <p:cNvSpPr>
            <a:spLocks noGrp="1"/>
          </p:cNvSpPr>
          <p:nvPr>
            <p:ph type="body"/>
          </p:nvPr>
        </p:nvSpPr>
        <p:spPr>
          <a:xfrm>
            <a:off x="9348120" y="5523120"/>
            <a:ext cx="8031600" cy="28454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914400" y="410400"/>
            <a:ext cx="16458840" cy="1717560"/>
          </a:xfrm>
          <a:prstGeom prst="rect">
            <a:avLst/>
          </a:prstGeom>
        </p:spPr>
        <p:txBody>
          <a:bodyPr lIns="0" tIns="0" rIns="0" bIns="0" anchor="ctr">
            <a:noAutofit/>
          </a:bodyPr>
          <a:lstStyle/>
          <a:p>
            <a:pPr algn="ctr"/>
            <a:endParaRPr lang="pt-BR" sz="4400" b="0" strike="noStrike" spc="-1">
              <a:latin typeface="Arial"/>
            </a:endParaRPr>
          </a:p>
        </p:txBody>
      </p:sp>
      <p:sp>
        <p:nvSpPr>
          <p:cNvPr id="70" name="PlaceHolder 2"/>
          <p:cNvSpPr>
            <a:spLocks noGrp="1"/>
          </p:cNvSpPr>
          <p:nvPr>
            <p:ph type="body"/>
          </p:nvPr>
        </p:nvSpPr>
        <p:spPr>
          <a:xfrm>
            <a:off x="914400" y="2406960"/>
            <a:ext cx="5299560" cy="2845440"/>
          </a:xfrm>
          <a:prstGeom prst="rect">
            <a:avLst/>
          </a:prstGeom>
        </p:spPr>
        <p:txBody>
          <a:bodyPr lIns="0" tIns="0" rIns="0" bIns="0">
            <a:normAutofit/>
          </a:bodyPr>
          <a:lstStyle/>
          <a:p>
            <a:endParaRPr lang="pt-BR" sz="3200" b="0" strike="noStrike" spc="-1">
              <a:latin typeface="Arial"/>
            </a:endParaRPr>
          </a:p>
        </p:txBody>
      </p:sp>
      <p:sp>
        <p:nvSpPr>
          <p:cNvPr id="71" name="PlaceHolder 3"/>
          <p:cNvSpPr>
            <a:spLocks noGrp="1"/>
          </p:cNvSpPr>
          <p:nvPr>
            <p:ph type="body"/>
          </p:nvPr>
        </p:nvSpPr>
        <p:spPr>
          <a:xfrm>
            <a:off x="6479280" y="2406960"/>
            <a:ext cx="5299560" cy="2845440"/>
          </a:xfrm>
          <a:prstGeom prst="rect">
            <a:avLst/>
          </a:prstGeom>
        </p:spPr>
        <p:txBody>
          <a:bodyPr lIns="0" tIns="0" rIns="0" bIns="0">
            <a:normAutofit/>
          </a:bodyPr>
          <a:lstStyle/>
          <a:p>
            <a:endParaRPr lang="pt-BR" sz="3200" b="0" strike="noStrike" spc="-1">
              <a:latin typeface="Arial"/>
            </a:endParaRPr>
          </a:p>
        </p:txBody>
      </p:sp>
      <p:sp>
        <p:nvSpPr>
          <p:cNvPr id="72" name="PlaceHolder 4"/>
          <p:cNvSpPr>
            <a:spLocks noGrp="1"/>
          </p:cNvSpPr>
          <p:nvPr>
            <p:ph type="body"/>
          </p:nvPr>
        </p:nvSpPr>
        <p:spPr>
          <a:xfrm>
            <a:off x="12044160" y="2406960"/>
            <a:ext cx="5299560" cy="2845440"/>
          </a:xfrm>
          <a:prstGeom prst="rect">
            <a:avLst/>
          </a:prstGeom>
        </p:spPr>
        <p:txBody>
          <a:bodyPr lIns="0" tIns="0" rIns="0" bIns="0">
            <a:normAutofit/>
          </a:bodyPr>
          <a:lstStyle/>
          <a:p>
            <a:endParaRPr lang="pt-BR" sz="3200" b="0" strike="noStrike" spc="-1">
              <a:latin typeface="Arial"/>
            </a:endParaRPr>
          </a:p>
        </p:txBody>
      </p:sp>
      <p:sp>
        <p:nvSpPr>
          <p:cNvPr id="73" name="PlaceHolder 5"/>
          <p:cNvSpPr>
            <a:spLocks noGrp="1"/>
          </p:cNvSpPr>
          <p:nvPr>
            <p:ph type="body"/>
          </p:nvPr>
        </p:nvSpPr>
        <p:spPr>
          <a:xfrm>
            <a:off x="914400" y="5523120"/>
            <a:ext cx="5299560" cy="2845440"/>
          </a:xfrm>
          <a:prstGeom prst="rect">
            <a:avLst/>
          </a:prstGeom>
        </p:spPr>
        <p:txBody>
          <a:bodyPr lIns="0" tIns="0" rIns="0" bIns="0">
            <a:normAutofit/>
          </a:bodyPr>
          <a:lstStyle/>
          <a:p>
            <a:endParaRPr lang="pt-BR" sz="3200" b="0" strike="noStrike" spc="-1">
              <a:latin typeface="Arial"/>
            </a:endParaRPr>
          </a:p>
        </p:txBody>
      </p:sp>
      <p:sp>
        <p:nvSpPr>
          <p:cNvPr id="74" name="PlaceHolder 6"/>
          <p:cNvSpPr>
            <a:spLocks noGrp="1"/>
          </p:cNvSpPr>
          <p:nvPr>
            <p:ph type="body"/>
          </p:nvPr>
        </p:nvSpPr>
        <p:spPr>
          <a:xfrm>
            <a:off x="6479280" y="5523120"/>
            <a:ext cx="5299560" cy="2845440"/>
          </a:xfrm>
          <a:prstGeom prst="rect">
            <a:avLst/>
          </a:prstGeom>
        </p:spPr>
        <p:txBody>
          <a:bodyPr lIns="0" tIns="0" rIns="0" bIns="0">
            <a:normAutofit/>
          </a:bodyPr>
          <a:lstStyle/>
          <a:p>
            <a:endParaRPr lang="pt-BR" sz="3200" b="0" strike="noStrike" spc="-1">
              <a:latin typeface="Arial"/>
            </a:endParaRPr>
          </a:p>
        </p:txBody>
      </p:sp>
      <p:sp>
        <p:nvSpPr>
          <p:cNvPr id="75" name="PlaceHolder 7"/>
          <p:cNvSpPr>
            <a:spLocks noGrp="1"/>
          </p:cNvSpPr>
          <p:nvPr>
            <p:ph type="body"/>
          </p:nvPr>
        </p:nvSpPr>
        <p:spPr>
          <a:xfrm>
            <a:off x="12044160" y="5523120"/>
            <a:ext cx="5299560" cy="28454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914400" y="410400"/>
            <a:ext cx="16458840" cy="1717560"/>
          </a:xfrm>
          <a:prstGeom prst="rect">
            <a:avLst/>
          </a:prstGeom>
        </p:spPr>
        <p:txBody>
          <a:bodyPr lIns="0" tIns="0" rIns="0" bIns="0" anchor="ctr">
            <a:noAutofit/>
          </a:bodyPr>
          <a:lstStyle/>
          <a:p>
            <a:pPr algn="ctr"/>
            <a:endParaRPr lang="pt-BR" sz="4400" b="0" strike="noStrike" spc="-1">
              <a:latin typeface="Arial"/>
            </a:endParaRPr>
          </a:p>
        </p:txBody>
      </p:sp>
      <p:sp>
        <p:nvSpPr>
          <p:cNvPr id="5" name="PlaceHolder 2"/>
          <p:cNvSpPr>
            <a:spLocks noGrp="1"/>
          </p:cNvSpPr>
          <p:nvPr>
            <p:ph type="body"/>
          </p:nvPr>
        </p:nvSpPr>
        <p:spPr>
          <a:xfrm>
            <a:off x="914400" y="2406960"/>
            <a:ext cx="16458840" cy="596592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914400" y="410400"/>
            <a:ext cx="16458840" cy="1717560"/>
          </a:xfrm>
          <a:prstGeom prst="rect">
            <a:avLst/>
          </a:prstGeom>
        </p:spPr>
        <p:txBody>
          <a:bodyPr lIns="0" tIns="0" rIns="0" bIns="0" anchor="ctr">
            <a:noAutofit/>
          </a:bodyPr>
          <a:lstStyle/>
          <a:p>
            <a:pPr algn="ctr"/>
            <a:endParaRPr lang="pt-BR" sz="4400" b="0" strike="noStrike" spc="-1">
              <a:latin typeface="Arial"/>
            </a:endParaRPr>
          </a:p>
        </p:txBody>
      </p:sp>
      <p:sp>
        <p:nvSpPr>
          <p:cNvPr id="7" name="PlaceHolder 2"/>
          <p:cNvSpPr>
            <a:spLocks noGrp="1"/>
          </p:cNvSpPr>
          <p:nvPr>
            <p:ph type="body"/>
          </p:nvPr>
        </p:nvSpPr>
        <p:spPr>
          <a:xfrm>
            <a:off x="914400" y="2406960"/>
            <a:ext cx="8031600" cy="5965920"/>
          </a:xfrm>
          <a:prstGeom prst="rect">
            <a:avLst/>
          </a:prstGeom>
        </p:spPr>
        <p:txBody>
          <a:bodyPr lIns="0" tIns="0" rIns="0" bIns="0">
            <a:normAutofit/>
          </a:bodyPr>
          <a:lstStyle/>
          <a:p>
            <a:endParaRPr lang="pt-BR" sz="3200" b="0" strike="noStrike" spc="-1">
              <a:latin typeface="Arial"/>
            </a:endParaRPr>
          </a:p>
        </p:txBody>
      </p:sp>
      <p:sp>
        <p:nvSpPr>
          <p:cNvPr id="8" name="PlaceHolder 3"/>
          <p:cNvSpPr>
            <a:spLocks noGrp="1"/>
          </p:cNvSpPr>
          <p:nvPr>
            <p:ph type="body"/>
          </p:nvPr>
        </p:nvSpPr>
        <p:spPr>
          <a:xfrm>
            <a:off x="9348120" y="2406960"/>
            <a:ext cx="8031600" cy="596592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914400" y="410400"/>
            <a:ext cx="16458840" cy="1717560"/>
          </a:xfrm>
          <a:prstGeom prst="rect">
            <a:avLst/>
          </a:prstGeom>
        </p:spPr>
        <p:txBody>
          <a:bodyPr lIns="0" tIns="0" rIns="0" bIns="0" anchor="ctr">
            <a:noAutofit/>
          </a:bodyPr>
          <a:lstStyle/>
          <a:p>
            <a:pPr algn="ctr"/>
            <a:endParaRPr lang="pt-BR"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914400" y="410400"/>
            <a:ext cx="16458840" cy="7962840"/>
          </a:xfrm>
          <a:prstGeom prst="rect">
            <a:avLst/>
          </a:prstGeom>
        </p:spPr>
        <p:txBody>
          <a:bodyPr lIns="0" tIns="0" rIns="0" bIns="0" anchor="ctr">
            <a:noAutofit/>
          </a:bodyPr>
          <a:lstStyle/>
          <a:p>
            <a:pPr algn="ctr"/>
            <a:endParaRPr lang="pt-BR"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914400" y="410400"/>
            <a:ext cx="16458840" cy="1717560"/>
          </a:xfrm>
          <a:prstGeom prst="rect">
            <a:avLst/>
          </a:prstGeom>
        </p:spPr>
        <p:txBody>
          <a:bodyPr lIns="0" tIns="0" rIns="0" bIns="0" anchor="ctr">
            <a:noAutofit/>
          </a:bodyPr>
          <a:lstStyle/>
          <a:p>
            <a:pPr algn="ctr"/>
            <a:endParaRPr lang="pt-BR" sz="4400" b="0" strike="noStrike" spc="-1">
              <a:latin typeface="Arial"/>
            </a:endParaRPr>
          </a:p>
        </p:txBody>
      </p:sp>
      <p:sp>
        <p:nvSpPr>
          <p:cNvPr id="12" name="PlaceHolder 2"/>
          <p:cNvSpPr>
            <a:spLocks noGrp="1"/>
          </p:cNvSpPr>
          <p:nvPr>
            <p:ph type="body"/>
          </p:nvPr>
        </p:nvSpPr>
        <p:spPr>
          <a:xfrm>
            <a:off x="914400" y="2406960"/>
            <a:ext cx="8031600" cy="2845440"/>
          </a:xfrm>
          <a:prstGeom prst="rect">
            <a:avLst/>
          </a:prstGeom>
        </p:spPr>
        <p:txBody>
          <a:bodyPr lIns="0" tIns="0" rIns="0" bIns="0">
            <a:normAutofit/>
          </a:bodyPr>
          <a:lstStyle/>
          <a:p>
            <a:endParaRPr lang="pt-BR" sz="3200" b="0" strike="noStrike" spc="-1">
              <a:latin typeface="Arial"/>
            </a:endParaRPr>
          </a:p>
        </p:txBody>
      </p:sp>
      <p:sp>
        <p:nvSpPr>
          <p:cNvPr id="13" name="PlaceHolder 3"/>
          <p:cNvSpPr>
            <a:spLocks noGrp="1"/>
          </p:cNvSpPr>
          <p:nvPr>
            <p:ph type="body"/>
          </p:nvPr>
        </p:nvSpPr>
        <p:spPr>
          <a:xfrm>
            <a:off x="9348120" y="2406960"/>
            <a:ext cx="8031600" cy="5965920"/>
          </a:xfrm>
          <a:prstGeom prst="rect">
            <a:avLst/>
          </a:prstGeom>
        </p:spPr>
        <p:txBody>
          <a:bodyPr lIns="0" tIns="0" rIns="0" bIns="0">
            <a:normAutofit/>
          </a:bodyPr>
          <a:lstStyle/>
          <a:p>
            <a:endParaRPr lang="pt-BR" sz="3200" b="0" strike="noStrike" spc="-1">
              <a:latin typeface="Arial"/>
            </a:endParaRPr>
          </a:p>
        </p:txBody>
      </p:sp>
      <p:sp>
        <p:nvSpPr>
          <p:cNvPr id="14" name="PlaceHolder 4"/>
          <p:cNvSpPr>
            <a:spLocks noGrp="1"/>
          </p:cNvSpPr>
          <p:nvPr>
            <p:ph type="body"/>
          </p:nvPr>
        </p:nvSpPr>
        <p:spPr>
          <a:xfrm>
            <a:off x="914400" y="5523120"/>
            <a:ext cx="8031600" cy="28454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914400" y="410400"/>
            <a:ext cx="16458840" cy="1717560"/>
          </a:xfrm>
          <a:prstGeom prst="rect">
            <a:avLst/>
          </a:prstGeom>
        </p:spPr>
        <p:txBody>
          <a:bodyPr lIns="0" tIns="0" rIns="0" bIns="0" anchor="ctr">
            <a:noAutofit/>
          </a:bodyPr>
          <a:lstStyle/>
          <a:p>
            <a:pPr algn="ctr"/>
            <a:endParaRPr lang="pt-BR" sz="4400" b="0" strike="noStrike" spc="-1">
              <a:latin typeface="Arial"/>
            </a:endParaRPr>
          </a:p>
        </p:txBody>
      </p:sp>
      <p:sp>
        <p:nvSpPr>
          <p:cNvPr id="16" name="PlaceHolder 2"/>
          <p:cNvSpPr>
            <a:spLocks noGrp="1"/>
          </p:cNvSpPr>
          <p:nvPr>
            <p:ph type="body"/>
          </p:nvPr>
        </p:nvSpPr>
        <p:spPr>
          <a:xfrm>
            <a:off x="914400" y="2406960"/>
            <a:ext cx="8031600" cy="5965920"/>
          </a:xfrm>
          <a:prstGeom prst="rect">
            <a:avLst/>
          </a:prstGeom>
        </p:spPr>
        <p:txBody>
          <a:bodyPr lIns="0" tIns="0" rIns="0" bIns="0">
            <a:normAutofit/>
          </a:bodyPr>
          <a:lstStyle/>
          <a:p>
            <a:endParaRPr lang="pt-BR" sz="3200" b="0" strike="noStrike" spc="-1">
              <a:latin typeface="Arial"/>
            </a:endParaRPr>
          </a:p>
        </p:txBody>
      </p:sp>
      <p:sp>
        <p:nvSpPr>
          <p:cNvPr id="17" name="PlaceHolder 3"/>
          <p:cNvSpPr>
            <a:spLocks noGrp="1"/>
          </p:cNvSpPr>
          <p:nvPr>
            <p:ph type="body"/>
          </p:nvPr>
        </p:nvSpPr>
        <p:spPr>
          <a:xfrm>
            <a:off x="9348120" y="2406960"/>
            <a:ext cx="8031600" cy="2845440"/>
          </a:xfrm>
          <a:prstGeom prst="rect">
            <a:avLst/>
          </a:prstGeom>
        </p:spPr>
        <p:txBody>
          <a:bodyPr lIns="0" tIns="0" rIns="0" bIns="0">
            <a:normAutofit/>
          </a:bodyPr>
          <a:lstStyle/>
          <a:p>
            <a:endParaRPr lang="pt-BR" sz="3200" b="0" strike="noStrike" spc="-1">
              <a:latin typeface="Arial"/>
            </a:endParaRPr>
          </a:p>
        </p:txBody>
      </p:sp>
      <p:sp>
        <p:nvSpPr>
          <p:cNvPr id="18" name="PlaceHolder 4"/>
          <p:cNvSpPr>
            <a:spLocks noGrp="1"/>
          </p:cNvSpPr>
          <p:nvPr>
            <p:ph type="body"/>
          </p:nvPr>
        </p:nvSpPr>
        <p:spPr>
          <a:xfrm>
            <a:off x="9348120" y="5523120"/>
            <a:ext cx="8031600" cy="28454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914400" y="410400"/>
            <a:ext cx="16458840" cy="1717560"/>
          </a:xfrm>
          <a:prstGeom prst="rect">
            <a:avLst/>
          </a:prstGeom>
        </p:spPr>
        <p:txBody>
          <a:bodyPr lIns="0" tIns="0" rIns="0" bIns="0" anchor="ctr">
            <a:noAutofit/>
          </a:bodyPr>
          <a:lstStyle/>
          <a:p>
            <a:pPr algn="ctr"/>
            <a:endParaRPr lang="pt-BR" sz="4400" b="0" strike="noStrike" spc="-1">
              <a:latin typeface="Arial"/>
            </a:endParaRPr>
          </a:p>
        </p:txBody>
      </p:sp>
      <p:sp>
        <p:nvSpPr>
          <p:cNvPr id="20" name="PlaceHolder 2"/>
          <p:cNvSpPr>
            <a:spLocks noGrp="1"/>
          </p:cNvSpPr>
          <p:nvPr>
            <p:ph type="body"/>
          </p:nvPr>
        </p:nvSpPr>
        <p:spPr>
          <a:xfrm>
            <a:off x="914400" y="2406960"/>
            <a:ext cx="8031600" cy="2845440"/>
          </a:xfrm>
          <a:prstGeom prst="rect">
            <a:avLst/>
          </a:prstGeom>
        </p:spPr>
        <p:txBody>
          <a:bodyPr lIns="0" tIns="0" rIns="0" bIns="0">
            <a:normAutofit/>
          </a:bodyPr>
          <a:lstStyle/>
          <a:p>
            <a:endParaRPr lang="pt-BR" sz="3200" b="0" strike="noStrike" spc="-1">
              <a:latin typeface="Arial"/>
            </a:endParaRPr>
          </a:p>
        </p:txBody>
      </p:sp>
      <p:sp>
        <p:nvSpPr>
          <p:cNvPr id="21" name="PlaceHolder 3"/>
          <p:cNvSpPr>
            <a:spLocks noGrp="1"/>
          </p:cNvSpPr>
          <p:nvPr>
            <p:ph type="body"/>
          </p:nvPr>
        </p:nvSpPr>
        <p:spPr>
          <a:xfrm>
            <a:off x="9348120" y="2406960"/>
            <a:ext cx="8031600" cy="2845440"/>
          </a:xfrm>
          <a:prstGeom prst="rect">
            <a:avLst/>
          </a:prstGeom>
        </p:spPr>
        <p:txBody>
          <a:bodyPr lIns="0" tIns="0" rIns="0" bIns="0">
            <a:normAutofit/>
          </a:bodyPr>
          <a:lstStyle/>
          <a:p>
            <a:endParaRPr lang="pt-BR" sz="3200" b="0" strike="noStrike" spc="-1">
              <a:latin typeface="Arial"/>
            </a:endParaRPr>
          </a:p>
        </p:txBody>
      </p:sp>
      <p:sp>
        <p:nvSpPr>
          <p:cNvPr id="22" name="PlaceHolder 4"/>
          <p:cNvSpPr>
            <a:spLocks noGrp="1"/>
          </p:cNvSpPr>
          <p:nvPr>
            <p:ph type="body"/>
          </p:nvPr>
        </p:nvSpPr>
        <p:spPr>
          <a:xfrm>
            <a:off x="914400" y="5523120"/>
            <a:ext cx="16458840" cy="2845440"/>
          </a:xfrm>
          <a:prstGeom prst="rect">
            <a:avLst/>
          </a:prstGeom>
        </p:spPr>
        <p:txBody>
          <a:bodyPr lIns="0" tIns="0" rIns="0" bIns="0">
            <a:normAutofit/>
          </a:bodyPr>
          <a:lstStyle/>
          <a:p>
            <a:endParaRPr lang="pt-BR"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914400" y="410400"/>
            <a:ext cx="16458840" cy="1717560"/>
          </a:xfrm>
          <a:prstGeom prst="rect">
            <a:avLst/>
          </a:prstGeom>
        </p:spPr>
        <p:txBody>
          <a:bodyPr lIns="0" tIns="0" rIns="0" bIns="0" anchor="ctr">
            <a:noAutofit/>
          </a:bodyPr>
          <a:lstStyle/>
          <a:p>
            <a:pPr algn="ctr"/>
            <a:r>
              <a:rPr lang="pt-BR" sz="4400" b="0" strike="noStrike" spc="-1">
                <a:latin typeface="Arial"/>
              </a:rPr>
              <a:t>Clique para editar o formato do texto do título</a:t>
            </a:r>
          </a:p>
        </p:txBody>
      </p:sp>
      <p:sp>
        <p:nvSpPr>
          <p:cNvPr id="3" name="PlaceHolder 2"/>
          <p:cNvSpPr>
            <a:spLocks noGrp="1"/>
          </p:cNvSpPr>
          <p:nvPr>
            <p:ph type="body"/>
          </p:nvPr>
        </p:nvSpPr>
        <p:spPr>
          <a:xfrm>
            <a:off x="914400" y="2406960"/>
            <a:ext cx="16458840" cy="5965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914400" y="410400"/>
            <a:ext cx="16458840" cy="1717560"/>
          </a:xfrm>
          <a:prstGeom prst="rect">
            <a:avLst/>
          </a:prstGeom>
        </p:spPr>
        <p:txBody>
          <a:bodyPr lIns="0" tIns="0" rIns="0" bIns="0" anchor="ctr">
            <a:noAutofit/>
          </a:bodyPr>
          <a:lstStyle/>
          <a:p>
            <a:pPr algn="ctr"/>
            <a:r>
              <a:rPr lang="pt-BR" sz="4400" b="0" strike="noStrike" spc="-1">
                <a:latin typeface="Arial"/>
              </a:rPr>
              <a:t>Clique para editar o formato do texto do título</a:t>
            </a:r>
          </a:p>
        </p:txBody>
      </p:sp>
      <p:sp>
        <p:nvSpPr>
          <p:cNvPr id="39" name="PlaceHolder 2"/>
          <p:cNvSpPr>
            <a:spLocks noGrp="1"/>
          </p:cNvSpPr>
          <p:nvPr>
            <p:ph type="body"/>
          </p:nvPr>
        </p:nvSpPr>
        <p:spPr>
          <a:xfrm>
            <a:off x="914400" y="2406960"/>
            <a:ext cx="16458840" cy="5965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pt-BR" sz="3200" b="0" strike="noStrike" spc="-1">
                <a:latin typeface="Arial"/>
              </a:rPr>
              <a:t>Clique para editar o formato do texto da estrutura de tópicos</a:t>
            </a:r>
          </a:p>
          <a:p>
            <a:pPr marL="864000" lvl="1" indent="-324000">
              <a:spcBef>
                <a:spcPts val="1134"/>
              </a:spcBef>
              <a:buClr>
                <a:srgbClr val="000000"/>
              </a:buClr>
              <a:buSzPct val="75000"/>
              <a:buFont typeface="Symbol" charset="2"/>
              <a:buChar char=""/>
            </a:pPr>
            <a:r>
              <a:rPr lang="pt-BR" sz="2800" b="0" strike="noStrike" spc="-1">
                <a:latin typeface="Arial"/>
              </a:rPr>
              <a:t>2.º nível da estrutura de tópicos</a:t>
            </a:r>
          </a:p>
          <a:p>
            <a:pPr marL="1296000" lvl="2" indent="-288000">
              <a:spcBef>
                <a:spcPts val="850"/>
              </a:spcBef>
              <a:buClr>
                <a:srgbClr val="000000"/>
              </a:buClr>
              <a:buSzPct val="45000"/>
              <a:buFont typeface="Wingdings" charset="2"/>
              <a:buChar char=""/>
            </a:pPr>
            <a:r>
              <a:rPr lang="pt-BR" sz="2400" b="0" strike="noStrike" spc="-1">
                <a:latin typeface="Arial"/>
              </a:rPr>
              <a:t>3.º nível da estrutura de tópicos</a:t>
            </a:r>
          </a:p>
          <a:p>
            <a:pPr marL="1728000" lvl="3" indent="-216000">
              <a:spcBef>
                <a:spcPts val="567"/>
              </a:spcBef>
              <a:buClr>
                <a:srgbClr val="000000"/>
              </a:buClr>
              <a:buSzPct val="75000"/>
              <a:buFont typeface="Symbol" charset="2"/>
              <a:buChar char=""/>
            </a:pPr>
            <a:r>
              <a:rPr lang="pt-BR" sz="2000" b="0" strike="noStrike" spc="-1">
                <a:latin typeface="Arial"/>
              </a:rPr>
              <a:t>4.º nível da estrutura de tópicos</a:t>
            </a:r>
          </a:p>
          <a:p>
            <a:pPr marL="2160000" lvl="4" indent="-216000">
              <a:spcBef>
                <a:spcPts val="283"/>
              </a:spcBef>
              <a:buClr>
                <a:srgbClr val="000000"/>
              </a:buClr>
              <a:buSzPct val="45000"/>
              <a:buFont typeface="Wingdings" charset="2"/>
              <a:buChar char=""/>
            </a:pPr>
            <a:r>
              <a:rPr lang="pt-BR" sz="2000" b="0" strike="noStrike" spc="-1">
                <a:latin typeface="Arial"/>
              </a:rPr>
              <a:t>5.º nível da estrutura de tópicos</a:t>
            </a:r>
          </a:p>
          <a:p>
            <a:pPr marL="2592000" lvl="5" indent="-216000">
              <a:spcBef>
                <a:spcPts val="283"/>
              </a:spcBef>
              <a:buClr>
                <a:srgbClr val="000000"/>
              </a:buClr>
              <a:buSzPct val="45000"/>
              <a:buFont typeface="Wingdings" charset="2"/>
              <a:buChar char=""/>
            </a:pPr>
            <a:r>
              <a:rPr lang="pt-BR" sz="2000" b="0" strike="noStrike" spc="-1">
                <a:latin typeface="Arial"/>
              </a:rPr>
              <a:t>6.º nível da estrutura de tópicos</a:t>
            </a:r>
          </a:p>
          <a:p>
            <a:pPr marL="3024000" lvl="6" indent="-216000">
              <a:spcBef>
                <a:spcPts val="283"/>
              </a:spcBef>
              <a:buClr>
                <a:srgbClr val="000000"/>
              </a:buClr>
              <a:buSzPct val="45000"/>
              <a:buFont typeface="Wingdings" charset="2"/>
              <a:buChar char=""/>
            </a:pPr>
            <a:r>
              <a:rPr lang="pt-BR" sz="2000" b="0" strike="noStrike" spc="-1">
                <a:latin typeface="Arial"/>
              </a:rPr>
              <a:t>7.º nível da estrutura de tópicos</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 Id="rId4" Type="http://schemas.openxmlformats.org/officeDocument/2006/relationships/image" Target="../media/image13.jpe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19.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23.png"/><Relationship Id="rId4" Type="http://schemas.openxmlformats.org/officeDocument/2006/relationships/image" Target="../media/image2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hyperlink" Target="http://sped.rfb.gov.br/" TargetMode="External"/></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6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grpSp>
        <p:nvGrpSpPr>
          <p:cNvPr id="76" name="Group 1"/>
          <p:cNvGrpSpPr/>
          <p:nvPr/>
        </p:nvGrpSpPr>
        <p:grpSpPr>
          <a:xfrm>
            <a:off x="0" y="9468000"/>
            <a:ext cx="18287280" cy="842040"/>
            <a:chOff x="0" y="9468000"/>
            <a:chExt cx="18287280" cy="842040"/>
          </a:xfrm>
        </p:grpSpPr>
        <p:sp>
          <p:nvSpPr>
            <p:cNvPr id="77" name="CustomShape 2"/>
            <p:cNvSpPr/>
            <p:nvPr/>
          </p:nvSpPr>
          <p:spPr>
            <a:xfrm>
              <a:off x="0" y="9468000"/>
              <a:ext cx="18287280" cy="842040"/>
            </a:xfrm>
            <a:custGeom>
              <a:avLst/>
              <a:gdLst/>
              <a:ahLst/>
              <a:cxnLst/>
              <a:rect l="l" t="t" r="r" b="b"/>
              <a:pathLst>
                <a:path w="18288000" h="842645">
                  <a:moveTo>
                    <a:pt x="0" y="0"/>
                  </a:moveTo>
                  <a:lnTo>
                    <a:pt x="18288000" y="0"/>
                  </a:lnTo>
                  <a:lnTo>
                    <a:pt x="18288000" y="842645"/>
                  </a:lnTo>
                  <a:lnTo>
                    <a:pt x="0" y="8426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78" name="Group 3"/>
          <p:cNvGrpSpPr/>
          <p:nvPr/>
        </p:nvGrpSpPr>
        <p:grpSpPr>
          <a:xfrm>
            <a:off x="0" y="9601200"/>
            <a:ext cx="18287280" cy="822960"/>
            <a:chOff x="0" y="9601200"/>
            <a:chExt cx="18287280" cy="822960"/>
          </a:xfrm>
        </p:grpSpPr>
        <p:sp>
          <p:nvSpPr>
            <p:cNvPr id="79" name="CustomShape 4"/>
            <p:cNvSpPr/>
            <p:nvPr/>
          </p:nvSpPr>
          <p:spPr>
            <a:xfrm>
              <a:off x="0" y="9601200"/>
              <a:ext cx="18287280" cy="822960"/>
            </a:xfrm>
            <a:custGeom>
              <a:avLst/>
              <a:gdLst/>
              <a:ahLst/>
              <a:cxnLst/>
              <a:rect l="l" t="t" r="r" b="b"/>
              <a:pathLst>
                <a:path w="18288000" h="823595">
                  <a:moveTo>
                    <a:pt x="0" y="0"/>
                  </a:moveTo>
                  <a:lnTo>
                    <a:pt x="18288000" y="0"/>
                  </a:lnTo>
                  <a:lnTo>
                    <a:pt x="18288000" y="823595"/>
                  </a:lnTo>
                  <a:lnTo>
                    <a:pt x="0" y="823595"/>
                  </a:lnTo>
                  <a:close/>
                </a:path>
              </a:pathLst>
            </a:custGeom>
            <a:solidFill>
              <a:srgbClr val="232323"/>
            </a:solidFill>
            <a:ln w="0">
              <a:noFill/>
            </a:ln>
          </p:spPr>
          <p:style>
            <a:lnRef idx="0">
              <a:scrgbClr r="0" g="0" b="0"/>
            </a:lnRef>
            <a:fillRef idx="0">
              <a:scrgbClr r="0" g="0" b="0"/>
            </a:fillRef>
            <a:effectRef idx="0">
              <a:scrgbClr r="0" g="0" b="0"/>
            </a:effectRef>
            <a:fontRef idx="minor"/>
          </p:style>
        </p:sp>
      </p:grpSp>
      <p:pic>
        <p:nvPicPr>
          <p:cNvPr id="80" name="Picture 2"/>
          <p:cNvPicPr/>
          <p:nvPr/>
        </p:nvPicPr>
        <p:blipFill>
          <a:blip r:embed="rId3"/>
          <a:stretch/>
        </p:blipFill>
        <p:spPr>
          <a:xfrm>
            <a:off x="13367880" y="532800"/>
            <a:ext cx="3890520" cy="991080"/>
          </a:xfrm>
          <a:prstGeom prst="rect">
            <a:avLst/>
          </a:prstGeom>
          <a:ln w="0">
            <a:noFill/>
          </a:ln>
        </p:spPr>
      </p:pic>
      <p:sp>
        <p:nvSpPr>
          <p:cNvPr id="81" name="CustomShape 5"/>
          <p:cNvSpPr/>
          <p:nvPr/>
        </p:nvSpPr>
        <p:spPr>
          <a:xfrm>
            <a:off x="7705080" y="775440"/>
            <a:ext cx="287712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Treinamento e Desenvolvimento</a:t>
            </a:r>
            <a:endParaRPr lang="pt-BR" sz="1400" b="0" strike="noStrike" spc="-1">
              <a:latin typeface="Arial"/>
            </a:endParaRPr>
          </a:p>
          <a:p>
            <a:pPr algn="ctr">
              <a:lnSpc>
                <a:spcPts val="1956"/>
              </a:lnSpc>
              <a:tabLst>
                <a:tab pos="0" algn="l"/>
              </a:tabLst>
            </a:pPr>
            <a:r>
              <a:rPr lang="en-US" sz="1400" b="0" strike="noStrike" spc="-1">
                <a:solidFill>
                  <a:srgbClr val="000000"/>
                </a:solidFill>
                <a:latin typeface="Montserrat Classic"/>
                <a:ea typeface="Calibri"/>
              </a:rPr>
              <a:t>Atak Sistemas</a:t>
            </a:r>
            <a:endParaRPr lang="pt-BR" sz="1400" b="0" strike="noStrike" spc="-1">
              <a:latin typeface="Arial"/>
            </a:endParaRPr>
          </a:p>
        </p:txBody>
      </p:sp>
      <p:sp>
        <p:nvSpPr>
          <p:cNvPr id="82" name="CustomShape 6"/>
          <p:cNvSpPr/>
          <p:nvPr/>
        </p:nvSpPr>
        <p:spPr>
          <a:xfrm>
            <a:off x="5124600" y="9608760"/>
            <a:ext cx="8305200" cy="588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pic>
        <p:nvPicPr>
          <p:cNvPr id="83" name="Imagem1"/>
          <p:cNvPicPr/>
          <p:nvPr/>
        </p:nvPicPr>
        <p:blipFill>
          <a:blip r:embed="rId4"/>
          <a:stretch/>
        </p:blipFill>
        <p:spPr>
          <a:xfrm>
            <a:off x="-203040" y="0"/>
            <a:ext cx="18693720" cy="105148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1" name="Imagem1"/>
          <p:cNvPicPr/>
          <p:nvPr/>
        </p:nvPicPr>
        <p:blipFill>
          <a:blip r:embed="rId2"/>
          <a:stretch/>
        </p:blipFill>
        <p:spPr>
          <a:xfrm>
            <a:off x="0" y="63360"/>
            <a:ext cx="1361880" cy="9996120"/>
          </a:xfrm>
          <a:prstGeom prst="rect">
            <a:avLst/>
          </a:prstGeom>
          <a:ln w="0">
            <a:noFill/>
          </a:ln>
        </p:spPr>
      </p:pic>
      <p:pic>
        <p:nvPicPr>
          <p:cNvPr id="162" name="Picture 2"/>
          <p:cNvPicPr/>
          <p:nvPr/>
        </p:nvPicPr>
        <p:blipFill>
          <a:blip r:embed="rId3"/>
          <a:stretch/>
        </p:blipFill>
        <p:spPr>
          <a:xfrm>
            <a:off x="13367880" y="532800"/>
            <a:ext cx="3890520" cy="991080"/>
          </a:xfrm>
          <a:prstGeom prst="rect">
            <a:avLst/>
          </a:prstGeom>
          <a:ln w="0">
            <a:noFill/>
          </a:ln>
        </p:spPr>
      </p:pic>
      <p:grpSp>
        <p:nvGrpSpPr>
          <p:cNvPr id="163" name="Group 1"/>
          <p:cNvGrpSpPr/>
          <p:nvPr/>
        </p:nvGrpSpPr>
        <p:grpSpPr>
          <a:xfrm>
            <a:off x="0" y="9457200"/>
            <a:ext cx="18287280" cy="765720"/>
            <a:chOff x="0" y="9457200"/>
            <a:chExt cx="18287280" cy="765720"/>
          </a:xfrm>
        </p:grpSpPr>
        <p:sp>
          <p:nvSpPr>
            <p:cNvPr id="164"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165" name="Group 3"/>
          <p:cNvGrpSpPr/>
          <p:nvPr/>
        </p:nvGrpSpPr>
        <p:grpSpPr>
          <a:xfrm>
            <a:off x="0" y="9592200"/>
            <a:ext cx="18287280" cy="694080"/>
            <a:chOff x="0" y="9592200"/>
            <a:chExt cx="18287280" cy="694080"/>
          </a:xfrm>
        </p:grpSpPr>
        <p:sp>
          <p:nvSpPr>
            <p:cNvPr id="166"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167"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168"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169" name="CustomShape 7"/>
          <p:cNvSpPr/>
          <p:nvPr/>
        </p:nvSpPr>
        <p:spPr>
          <a:xfrm>
            <a:off x="1676520" y="1904040"/>
            <a:ext cx="15582240" cy="821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400" b="0" strike="noStrike" spc="-1">
                <a:solidFill>
                  <a:srgbClr val="000000"/>
                </a:solidFill>
                <a:latin typeface="Arial"/>
                <a:ea typeface="DejaVu Sans"/>
              </a:rPr>
              <a:t>Vamos visualizar um exemplo de cálculo quando existe um benefício fiscal observado em Lei, que dá o direito do Diferimento do ICMS.</a:t>
            </a:r>
            <a:endParaRPr lang="pt-BR" sz="2400" b="0" strike="noStrike" spc="-1">
              <a:latin typeface="Arial"/>
            </a:endParaRPr>
          </a:p>
        </p:txBody>
      </p:sp>
      <p:sp>
        <p:nvSpPr>
          <p:cNvPr id="170" name="CustomShape 8"/>
          <p:cNvSpPr/>
          <p:nvPr/>
        </p:nvSpPr>
        <p:spPr>
          <a:xfrm>
            <a:off x="5465520" y="3009960"/>
            <a:ext cx="7355880" cy="61232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pt-BR" sz="2800" b="0" strike="noStrike" spc="-1" dirty="0">
                <a:solidFill>
                  <a:srgbClr val="000000"/>
                </a:solidFill>
                <a:latin typeface="Arial"/>
                <a:ea typeface="DejaVu Sans"/>
              </a:rPr>
              <a:t>Dados da emissão da NF-e:</a:t>
            </a:r>
            <a:endParaRPr lang="pt-BR" sz="2800" b="0" strike="noStrike" spc="-1" dirty="0">
              <a:latin typeface="Arial"/>
            </a:endParaRPr>
          </a:p>
          <a:p>
            <a:pPr>
              <a:lnSpc>
                <a:spcPct val="100000"/>
              </a:lnSpc>
              <a:tabLst>
                <a:tab pos="0" algn="l"/>
              </a:tabLst>
            </a:pPr>
            <a:r>
              <a:rPr lang="pt-BR" sz="2800" b="1" strike="noStrike" spc="-1" dirty="0">
                <a:solidFill>
                  <a:srgbClr val="000000"/>
                </a:solidFill>
                <a:latin typeface="Arial"/>
                <a:ea typeface="DejaVu Sans"/>
              </a:rPr>
              <a:t>CFOP</a:t>
            </a:r>
            <a:r>
              <a:rPr lang="pt-BR" sz="2800" b="0" strike="noStrike" spc="-1" dirty="0">
                <a:solidFill>
                  <a:srgbClr val="000000"/>
                </a:solidFill>
                <a:latin typeface="Arial"/>
                <a:ea typeface="DejaVu Sans"/>
              </a:rPr>
              <a:t>: 6.102</a:t>
            </a:r>
            <a:endParaRPr lang="pt-BR" sz="2800" b="0" strike="noStrike" spc="-1" dirty="0">
              <a:latin typeface="Arial"/>
            </a:endParaRPr>
          </a:p>
          <a:p>
            <a:pPr>
              <a:lnSpc>
                <a:spcPct val="100000"/>
              </a:lnSpc>
              <a:tabLst>
                <a:tab pos="0" algn="l"/>
              </a:tabLst>
            </a:pPr>
            <a:r>
              <a:rPr lang="pt-BR" sz="2800" b="1" strike="noStrike" spc="-1" dirty="0">
                <a:solidFill>
                  <a:srgbClr val="000000"/>
                </a:solidFill>
                <a:latin typeface="Arial"/>
                <a:ea typeface="DejaVu Sans"/>
              </a:rPr>
              <a:t>CST ICMS</a:t>
            </a:r>
            <a:r>
              <a:rPr lang="pt-BR" sz="2800" b="0" strike="noStrike" spc="-1" dirty="0">
                <a:solidFill>
                  <a:srgbClr val="000000"/>
                </a:solidFill>
                <a:latin typeface="Arial"/>
                <a:ea typeface="DejaVu Sans"/>
              </a:rPr>
              <a:t>: 051</a:t>
            </a:r>
            <a:endParaRPr lang="pt-BR" sz="2800" b="0" strike="noStrike" spc="-1" dirty="0">
              <a:latin typeface="Arial"/>
            </a:endParaRPr>
          </a:p>
          <a:p>
            <a:pPr>
              <a:lnSpc>
                <a:spcPct val="100000"/>
              </a:lnSpc>
              <a:tabLst>
                <a:tab pos="0" algn="l"/>
              </a:tabLst>
            </a:pPr>
            <a:endParaRPr lang="pt-BR" sz="2800" b="0" strike="noStrike" spc="-1" dirty="0">
              <a:latin typeface="Arial"/>
            </a:endParaRPr>
          </a:p>
          <a:p>
            <a:pPr>
              <a:lnSpc>
                <a:spcPct val="100000"/>
              </a:lnSpc>
              <a:tabLst>
                <a:tab pos="0" algn="l"/>
              </a:tabLst>
            </a:pPr>
            <a:r>
              <a:rPr lang="pt-BR" sz="3200" b="0" strike="noStrike" spc="-1" dirty="0">
                <a:solidFill>
                  <a:srgbClr val="000000"/>
                </a:solidFill>
                <a:latin typeface="Arial"/>
                <a:ea typeface="DejaVu Sans"/>
              </a:rPr>
              <a:t>Dados para calculo:</a:t>
            </a:r>
            <a:endParaRPr lang="pt-BR" sz="3200" b="0" strike="noStrike" spc="-1" dirty="0">
              <a:latin typeface="Arial"/>
            </a:endParaRPr>
          </a:p>
          <a:p>
            <a:pPr>
              <a:lnSpc>
                <a:spcPct val="100000"/>
              </a:lnSpc>
              <a:tabLst>
                <a:tab pos="0" algn="l"/>
              </a:tabLst>
            </a:pPr>
            <a:r>
              <a:rPr lang="pt-BR" sz="2800" b="1" strike="noStrike" spc="-1" dirty="0">
                <a:solidFill>
                  <a:srgbClr val="000000"/>
                </a:solidFill>
                <a:latin typeface="Arial"/>
                <a:ea typeface="DejaVu Sans"/>
              </a:rPr>
              <a:t>Diferimento Parcial:</a:t>
            </a:r>
            <a:r>
              <a:rPr lang="pt-BR" sz="2800" b="0" strike="noStrike" spc="-1" dirty="0">
                <a:solidFill>
                  <a:srgbClr val="000000"/>
                </a:solidFill>
                <a:latin typeface="Arial"/>
                <a:ea typeface="DejaVu Sans"/>
              </a:rPr>
              <a:t> 33,33%</a:t>
            </a:r>
            <a:endParaRPr lang="pt-BR" sz="2800" b="0" strike="noStrike" spc="-1" dirty="0">
              <a:latin typeface="Arial"/>
            </a:endParaRPr>
          </a:p>
          <a:p>
            <a:pPr>
              <a:lnSpc>
                <a:spcPct val="100000"/>
              </a:lnSpc>
              <a:tabLst>
                <a:tab pos="0" algn="l"/>
              </a:tabLst>
            </a:pPr>
            <a:r>
              <a:rPr lang="pt-BR" sz="2800" b="1" strike="noStrike" spc="-1" dirty="0">
                <a:solidFill>
                  <a:srgbClr val="000000"/>
                </a:solidFill>
                <a:latin typeface="Arial"/>
                <a:ea typeface="DejaVu Sans"/>
              </a:rPr>
              <a:t>Alíquota ICMS</a:t>
            </a:r>
            <a:r>
              <a:rPr lang="pt-BR" sz="2800" b="0" strike="noStrike" spc="-1" dirty="0">
                <a:solidFill>
                  <a:srgbClr val="000000"/>
                </a:solidFill>
                <a:latin typeface="Arial"/>
                <a:ea typeface="DejaVu Sans"/>
              </a:rPr>
              <a:t>: 18%</a:t>
            </a:r>
            <a:r>
              <a:rPr dirty="0"/>
              <a:t/>
            </a:r>
            <a:br>
              <a:rPr dirty="0"/>
            </a:br>
            <a:r>
              <a:rPr lang="pt-BR" sz="2800" b="1" strike="noStrike" spc="-1" dirty="0">
                <a:solidFill>
                  <a:srgbClr val="000000"/>
                </a:solidFill>
                <a:latin typeface="Arial"/>
                <a:ea typeface="DejaVu Sans"/>
              </a:rPr>
              <a:t>Valor total dos produtos: </a:t>
            </a:r>
            <a:r>
              <a:rPr lang="pt-BR" sz="2800" b="0" strike="noStrike" spc="-1" dirty="0">
                <a:solidFill>
                  <a:srgbClr val="000000"/>
                </a:solidFill>
                <a:latin typeface="Arial"/>
                <a:ea typeface="DejaVu Sans"/>
              </a:rPr>
              <a:t>1.000,00</a:t>
            </a:r>
            <a:endParaRPr lang="pt-BR" sz="2800" b="0" strike="noStrike" spc="-1" dirty="0">
              <a:latin typeface="Arial"/>
            </a:endParaRPr>
          </a:p>
          <a:p>
            <a:pPr>
              <a:lnSpc>
                <a:spcPct val="100000"/>
              </a:lnSpc>
              <a:tabLst>
                <a:tab pos="0" algn="l"/>
              </a:tabLst>
            </a:pPr>
            <a:r>
              <a:rPr lang="pt-BR" sz="2800" b="1" strike="noStrike" spc="-1" dirty="0">
                <a:solidFill>
                  <a:srgbClr val="F10D0C"/>
                </a:solidFill>
                <a:latin typeface="Arial"/>
                <a:ea typeface="DejaVu Sans"/>
              </a:rPr>
              <a:t>Total: 1.000,00</a:t>
            </a:r>
            <a:r>
              <a:rPr dirty="0"/>
              <a:t/>
            </a:r>
            <a:br>
              <a:rPr dirty="0"/>
            </a:br>
            <a:endParaRPr lang="pt-BR" sz="2800" b="0" strike="noStrike" spc="-1" dirty="0">
              <a:latin typeface="Arial"/>
            </a:endParaRPr>
          </a:p>
          <a:p>
            <a:pPr>
              <a:lnSpc>
                <a:spcPct val="100000"/>
              </a:lnSpc>
              <a:tabLst>
                <a:tab pos="0" algn="l"/>
              </a:tabLst>
            </a:pPr>
            <a:r>
              <a:rPr lang="pt-BR" sz="2800" b="0" strike="noStrike" spc="-1" dirty="0">
                <a:solidFill>
                  <a:srgbClr val="000000"/>
                </a:solidFill>
                <a:latin typeface="Arial"/>
                <a:ea typeface="DejaVu Sans"/>
              </a:rPr>
              <a:t>ICMS: 1.000,00 x 18% = 180,00</a:t>
            </a:r>
            <a:endParaRPr lang="pt-BR" sz="2800" b="0" strike="noStrike" spc="-1" dirty="0">
              <a:latin typeface="Arial"/>
            </a:endParaRPr>
          </a:p>
          <a:p>
            <a:pPr>
              <a:lnSpc>
                <a:spcPct val="100000"/>
              </a:lnSpc>
              <a:tabLst>
                <a:tab pos="0" algn="l"/>
              </a:tabLst>
            </a:pPr>
            <a:r>
              <a:rPr lang="pt-BR" sz="2800" b="0" strike="noStrike" spc="-1" dirty="0">
                <a:solidFill>
                  <a:srgbClr val="000000"/>
                </a:solidFill>
                <a:latin typeface="Arial"/>
                <a:ea typeface="DejaVu Sans"/>
              </a:rPr>
              <a:t>ICMS DIFERIDO= 33,33% de 180,00= 60,00 </a:t>
            </a:r>
            <a:endParaRPr lang="pt-BR" sz="2800" b="0" strike="noStrike" spc="-1" dirty="0">
              <a:latin typeface="Arial"/>
            </a:endParaRPr>
          </a:p>
          <a:p>
            <a:pPr>
              <a:lnSpc>
                <a:spcPct val="100000"/>
              </a:lnSpc>
              <a:tabLst>
                <a:tab pos="0" algn="l"/>
              </a:tabLst>
            </a:pPr>
            <a:r>
              <a:rPr lang="pt-BR" sz="2800" b="1" strike="noStrike" spc="-1" dirty="0">
                <a:solidFill>
                  <a:srgbClr val="000000"/>
                </a:solidFill>
                <a:latin typeface="Arial"/>
                <a:ea typeface="DejaVu Sans"/>
              </a:rPr>
              <a:t>VALOR ICMS: 180,00 – 60,00= 120,00</a:t>
            </a:r>
            <a:endParaRPr lang="pt-BR" sz="2800" b="0" strike="noStrike" spc="-1" dirty="0">
              <a:latin typeface="Arial"/>
            </a:endParaRPr>
          </a:p>
          <a:p>
            <a:pPr>
              <a:lnSpc>
                <a:spcPct val="100000"/>
              </a:lnSpc>
              <a:tabLst>
                <a:tab pos="0" algn="l"/>
              </a:tabLst>
            </a:pPr>
            <a:endParaRPr lang="pt-BR"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1" name="Imagem1"/>
          <p:cNvPicPr/>
          <p:nvPr/>
        </p:nvPicPr>
        <p:blipFill>
          <a:blip r:embed="rId2"/>
          <a:stretch/>
        </p:blipFill>
        <p:spPr>
          <a:xfrm>
            <a:off x="0" y="63360"/>
            <a:ext cx="1361880" cy="9996120"/>
          </a:xfrm>
          <a:prstGeom prst="rect">
            <a:avLst/>
          </a:prstGeom>
          <a:ln w="0">
            <a:noFill/>
          </a:ln>
        </p:spPr>
      </p:pic>
      <p:pic>
        <p:nvPicPr>
          <p:cNvPr id="172" name="Picture 2"/>
          <p:cNvPicPr/>
          <p:nvPr/>
        </p:nvPicPr>
        <p:blipFill>
          <a:blip r:embed="rId3"/>
          <a:stretch/>
        </p:blipFill>
        <p:spPr>
          <a:xfrm>
            <a:off x="13367880" y="532800"/>
            <a:ext cx="3890520" cy="991080"/>
          </a:xfrm>
          <a:prstGeom prst="rect">
            <a:avLst/>
          </a:prstGeom>
          <a:ln w="0">
            <a:noFill/>
          </a:ln>
        </p:spPr>
      </p:pic>
      <p:grpSp>
        <p:nvGrpSpPr>
          <p:cNvPr id="173" name="Group 1"/>
          <p:cNvGrpSpPr/>
          <p:nvPr/>
        </p:nvGrpSpPr>
        <p:grpSpPr>
          <a:xfrm>
            <a:off x="0" y="9457200"/>
            <a:ext cx="18287280" cy="765720"/>
            <a:chOff x="0" y="9457200"/>
            <a:chExt cx="18287280" cy="765720"/>
          </a:xfrm>
        </p:grpSpPr>
        <p:sp>
          <p:nvSpPr>
            <p:cNvPr id="174"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175" name="Group 3"/>
          <p:cNvGrpSpPr/>
          <p:nvPr/>
        </p:nvGrpSpPr>
        <p:grpSpPr>
          <a:xfrm>
            <a:off x="0" y="9592200"/>
            <a:ext cx="18287280" cy="694080"/>
            <a:chOff x="0" y="9592200"/>
            <a:chExt cx="18287280" cy="694080"/>
          </a:xfrm>
        </p:grpSpPr>
        <p:sp>
          <p:nvSpPr>
            <p:cNvPr id="176"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177"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178"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179" name="CustomShape 7"/>
          <p:cNvSpPr/>
          <p:nvPr/>
        </p:nvSpPr>
        <p:spPr>
          <a:xfrm>
            <a:off x="1676520" y="1680120"/>
            <a:ext cx="15582240" cy="76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200" b="0" strike="noStrike" spc="-1">
                <a:solidFill>
                  <a:srgbClr val="000000"/>
                </a:solidFill>
                <a:latin typeface="Arial"/>
                <a:ea typeface="DejaVu Sans"/>
              </a:rPr>
              <a:t>Por fim  visualizar um exemplo de cálculo quando existe um benefício fiscal observado em Lei, que dá o direito da Redução da Base de Cálculo:</a:t>
            </a:r>
            <a:endParaRPr lang="pt-BR" sz="2200" b="0" strike="noStrike" spc="-1">
              <a:latin typeface="Arial"/>
            </a:endParaRPr>
          </a:p>
        </p:txBody>
      </p:sp>
      <p:sp>
        <p:nvSpPr>
          <p:cNvPr id="180" name="CustomShape 8"/>
          <p:cNvSpPr/>
          <p:nvPr/>
        </p:nvSpPr>
        <p:spPr>
          <a:xfrm>
            <a:off x="5804640" y="3118680"/>
            <a:ext cx="6677640" cy="60624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pt-BR" sz="2800" b="0" strike="noStrike" spc="-1" dirty="0">
                <a:solidFill>
                  <a:srgbClr val="000000"/>
                </a:solidFill>
                <a:latin typeface="Arial"/>
                <a:ea typeface="DejaVu Sans"/>
              </a:rPr>
              <a:t>Dados para emissão da NF-e:</a:t>
            </a:r>
            <a:endParaRPr lang="pt-BR" sz="2800" b="0" strike="noStrike" spc="-1" dirty="0">
              <a:latin typeface="Arial"/>
            </a:endParaRPr>
          </a:p>
          <a:p>
            <a:pPr>
              <a:lnSpc>
                <a:spcPct val="100000"/>
              </a:lnSpc>
              <a:tabLst>
                <a:tab pos="0" algn="l"/>
              </a:tabLst>
            </a:pPr>
            <a:r>
              <a:rPr lang="pt-BR" sz="2800" b="1" strike="noStrike" spc="-1" dirty="0">
                <a:solidFill>
                  <a:srgbClr val="000000"/>
                </a:solidFill>
                <a:latin typeface="Arial"/>
                <a:ea typeface="DejaVu Sans"/>
              </a:rPr>
              <a:t>CFOP</a:t>
            </a:r>
            <a:r>
              <a:rPr lang="pt-BR" sz="2800" b="0" strike="noStrike" spc="-1" dirty="0">
                <a:solidFill>
                  <a:srgbClr val="000000"/>
                </a:solidFill>
                <a:latin typeface="Arial"/>
                <a:ea typeface="DejaVu Sans"/>
              </a:rPr>
              <a:t>: 6.102</a:t>
            </a:r>
            <a:endParaRPr lang="pt-BR" sz="2800" b="0" strike="noStrike" spc="-1" dirty="0">
              <a:latin typeface="Arial"/>
            </a:endParaRPr>
          </a:p>
          <a:p>
            <a:pPr>
              <a:lnSpc>
                <a:spcPct val="100000"/>
              </a:lnSpc>
              <a:tabLst>
                <a:tab pos="0" algn="l"/>
              </a:tabLst>
            </a:pPr>
            <a:r>
              <a:rPr lang="pt-BR" sz="2800" b="1" strike="noStrike" spc="-1" dirty="0">
                <a:solidFill>
                  <a:srgbClr val="000000"/>
                </a:solidFill>
                <a:latin typeface="Arial"/>
                <a:ea typeface="DejaVu Sans"/>
              </a:rPr>
              <a:t>CST ICMS: </a:t>
            </a:r>
            <a:r>
              <a:rPr lang="pt-BR" sz="2800" b="0" strike="noStrike" spc="-1" dirty="0">
                <a:solidFill>
                  <a:srgbClr val="000000"/>
                </a:solidFill>
                <a:latin typeface="Arial"/>
                <a:ea typeface="DejaVu Sans"/>
              </a:rPr>
              <a:t>020</a:t>
            </a:r>
            <a:endParaRPr lang="pt-BR" sz="2800" b="0" strike="noStrike" spc="-1" dirty="0">
              <a:latin typeface="Arial"/>
            </a:endParaRPr>
          </a:p>
          <a:p>
            <a:pPr>
              <a:lnSpc>
                <a:spcPct val="100000"/>
              </a:lnSpc>
              <a:tabLst>
                <a:tab pos="0" algn="l"/>
              </a:tabLst>
            </a:pPr>
            <a:endParaRPr lang="pt-BR" sz="2800" b="0" strike="noStrike" spc="-1" dirty="0">
              <a:latin typeface="Arial"/>
            </a:endParaRPr>
          </a:p>
          <a:p>
            <a:pPr>
              <a:lnSpc>
                <a:spcPct val="100000"/>
              </a:lnSpc>
              <a:tabLst>
                <a:tab pos="0" algn="l"/>
              </a:tabLst>
            </a:pPr>
            <a:r>
              <a:rPr lang="pt-BR" sz="2800" b="0" strike="noStrike" spc="-1" dirty="0">
                <a:solidFill>
                  <a:srgbClr val="000000"/>
                </a:solidFill>
                <a:latin typeface="Arial"/>
                <a:ea typeface="DejaVu Sans"/>
              </a:rPr>
              <a:t>Dados para calculo:</a:t>
            </a:r>
            <a:endParaRPr lang="pt-BR" sz="2800" b="0" strike="noStrike" spc="-1" dirty="0">
              <a:latin typeface="Arial"/>
            </a:endParaRPr>
          </a:p>
          <a:p>
            <a:pPr>
              <a:lnSpc>
                <a:spcPct val="100000"/>
              </a:lnSpc>
              <a:tabLst>
                <a:tab pos="0" algn="l"/>
              </a:tabLst>
            </a:pPr>
            <a:r>
              <a:rPr lang="pt-BR" sz="2800" b="1" strike="noStrike" spc="-1" dirty="0">
                <a:solidFill>
                  <a:srgbClr val="000000"/>
                </a:solidFill>
                <a:latin typeface="Arial"/>
                <a:ea typeface="DejaVu Sans"/>
              </a:rPr>
              <a:t>Redução: </a:t>
            </a:r>
            <a:r>
              <a:rPr lang="pt-BR" sz="2800" b="0" strike="noStrike" spc="-1" dirty="0">
                <a:solidFill>
                  <a:srgbClr val="000000"/>
                </a:solidFill>
                <a:latin typeface="Arial"/>
                <a:ea typeface="DejaVu Sans"/>
              </a:rPr>
              <a:t>33,30%</a:t>
            </a:r>
            <a:endParaRPr lang="pt-BR" sz="2800" b="0" strike="noStrike" spc="-1" dirty="0">
              <a:latin typeface="Arial"/>
            </a:endParaRPr>
          </a:p>
          <a:p>
            <a:pPr>
              <a:lnSpc>
                <a:spcPct val="100000"/>
              </a:lnSpc>
              <a:tabLst>
                <a:tab pos="0" algn="l"/>
              </a:tabLst>
            </a:pPr>
            <a:r>
              <a:rPr lang="pt-BR" sz="2800" b="1" strike="noStrike" spc="-1" dirty="0">
                <a:solidFill>
                  <a:srgbClr val="000000"/>
                </a:solidFill>
                <a:latin typeface="Arial"/>
                <a:ea typeface="DejaVu Sans"/>
              </a:rPr>
              <a:t>Alíquota ICMS</a:t>
            </a:r>
            <a:r>
              <a:rPr lang="pt-BR" sz="2800" b="0" strike="noStrike" spc="-1" dirty="0">
                <a:solidFill>
                  <a:srgbClr val="000000"/>
                </a:solidFill>
                <a:latin typeface="Arial"/>
                <a:ea typeface="DejaVu Sans"/>
              </a:rPr>
              <a:t>: 18%</a:t>
            </a:r>
            <a:r>
              <a:rPr dirty="0"/>
              <a:t/>
            </a:r>
            <a:br>
              <a:rPr dirty="0"/>
            </a:br>
            <a:r>
              <a:rPr lang="pt-BR" sz="2800" b="1" strike="noStrike" spc="-1" dirty="0">
                <a:solidFill>
                  <a:srgbClr val="000000"/>
                </a:solidFill>
                <a:latin typeface="Arial"/>
                <a:ea typeface="DejaVu Sans"/>
              </a:rPr>
              <a:t>Valor total dos produtos:</a:t>
            </a:r>
            <a:r>
              <a:rPr lang="pt-BR" sz="2800" b="0" strike="noStrike" spc="-1" dirty="0">
                <a:solidFill>
                  <a:srgbClr val="000000"/>
                </a:solidFill>
                <a:latin typeface="Arial"/>
                <a:ea typeface="DejaVu Sans"/>
              </a:rPr>
              <a:t> 1.000,00</a:t>
            </a:r>
            <a:r>
              <a:rPr dirty="0"/>
              <a:t/>
            </a:r>
            <a:br>
              <a:rPr dirty="0"/>
            </a:br>
            <a:r>
              <a:rPr lang="pt-BR" sz="2800" b="1" strike="noStrike" spc="-1" dirty="0">
                <a:solidFill>
                  <a:srgbClr val="F10D0C"/>
                </a:solidFill>
                <a:latin typeface="Arial"/>
                <a:ea typeface="DejaVu Sans"/>
              </a:rPr>
              <a:t>Total: 1.000,00</a:t>
            </a:r>
            <a:r>
              <a:rPr dirty="0"/>
              <a:t/>
            </a:r>
            <a:br>
              <a:rPr dirty="0"/>
            </a:br>
            <a:endParaRPr lang="pt-BR" sz="2800" b="0" strike="noStrike" spc="-1" dirty="0">
              <a:latin typeface="Arial"/>
            </a:endParaRPr>
          </a:p>
          <a:p>
            <a:pPr>
              <a:lnSpc>
                <a:spcPct val="100000"/>
              </a:lnSpc>
              <a:tabLst>
                <a:tab pos="0" algn="l"/>
              </a:tabLst>
            </a:pPr>
            <a:r>
              <a:rPr lang="pt-BR" sz="2800" b="0" strike="noStrike" spc="-1" dirty="0">
                <a:solidFill>
                  <a:srgbClr val="000000"/>
                </a:solidFill>
                <a:latin typeface="Arial"/>
                <a:ea typeface="DejaVu Sans"/>
              </a:rPr>
              <a:t>ICMS: 1.000,00 x 33,30% = 333,00</a:t>
            </a:r>
            <a:endParaRPr lang="pt-BR" sz="2800" b="0" strike="noStrike" spc="-1" dirty="0">
              <a:latin typeface="Arial"/>
            </a:endParaRPr>
          </a:p>
          <a:p>
            <a:pPr>
              <a:lnSpc>
                <a:spcPct val="100000"/>
              </a:lnSpc>
              <a:tabLst>
                <a:tab pos="0" algn="l"/>
              </a:tabLst>
            </a:pPr>
            <a:r>
              <a:rPr lang="pt-BR" sz="2800" b="0" strike="noStrike" spc="-1" dirty="0">
                <a:solidFill>
                  <a:srgbClr val="000000"/>
                </a:solidFill>
                <a:latin typeface="Arial"/>
                <a:ea typeface="DejaVu Sans"/>
              </a:rPr>
              <a:t>BASE ICMS: 1.000,00 – 333,30 = 667,00</a:t>
            </a:r>
            <a:endParaRPr lang="pt-BR" sz="2800" b="0" strike="noStrike" spc="-1" dirty="0">
              <a:latin typeface="Arial"/>
            </a:endParaRPr>
          </a:p>
          <a:p>
            <a:pPr>
              <a:lnSpc>
                <a:spcPct val="100000"/>
              </a:lnSpc>
              <a:tabLst>
                <a:tab pos="0" algn="l"/>
              </a:tabLst>
            </a:pPr>
            <a:r>
              <a:rPr lang="pt-BR" sz="2800" b="1" strike="noStrike" spc="-1" dirty="0">
                <a:solidFill>
                  <a:srgbClr val="000000"/>
                </a:solidFill>
                <a:latin typeface="Arial"/>
                <a:ea typeface="DejaVu Sans"/>
              </a:rPr>
              <a:t>VALOR ICMS: 667,00 x 18% = 120,06</a:t>
            </a:r>
            <a:endParaRPr lang="pt-BR" sz="2800" b="0" strike="noStrike" spc="-1" dirty="0">
              <a:latin typeface="Arial"/>
            </a:endParaRPr>
          </a:p>
          <a:p>
            <a:pPr>
              <a:lnSpc>
                <a:spcPct val="100000"/>
              </a:lnSpc>
              <a:tabLst>
                <a:tab pos="0" algn="l"/>
              </a:tabLst>
            </a:pPr>
            <a:endParaRPr lang="pt-BR"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1" name="Imagem1"/>
          <p:cNvPicPr/>
          <p:nvPr/>
        </p:nvPicPr>
        <p:blipFill>
          <a:blip r:embed="rId2"/>
          <a:stretch/>
        </p:blipFill>
        <p:spPr>
          <a:xfrm>
            <a:off x="0" y="63360"/>
            <a:ext cx="1361880" cy="9996120"/>
          </a:xfrm>
          <a:prstGeom prst="rect">
            <a:avLst/>
          </a:prstGeom>
          <a:ln w="0">
            <a:noFill/>
          </a:ln>
        </p:spPr>
      </p:pic>
      <p:pic>
        <p:nvPicPr>
          <p:cNvPr id="182" name="Picture 2"/>
          <p:cNvPicPr/>
          <p:nvPr/>
        </p:nvPicPr>
        <p:blipFill>
          <a:blip r:embed="rId3"/>
          <a:stretch/>
        </p:blipFill>
        <p:spPr>
          <a:xfrm>
            <a:off x="13367880" y="532800"/>
            <a:ext cx="3890520" cy="991080"/>
          </a:xfrm>
          <a:prstGeom prst="rect">
            <a:avLst/>
          </a:prstGeom>
          <a:ln w="0">
            <a:noFill/>
          </a:ln>
        </p:spPr>
      </p:pic>
      <p:grpSp>
        <p:nvGrpSpPr>
          <p:cNvPr id="183" name="Group 1"/>
          <p:cNvGrpSpPr/>
          <p:nvPr/>
        </p:nvGrpSpPr>
        <p:grpSpPr>
          <a:xfrm>
            <a:off x="0" y="9457200"/>
            <a:ext cx="18287280" cy="765720"/>
            <a:chOff x="0" y="9457200"/>
            <a:chExt cx="18287280" cy="765720"/>
          </a:xfrm>
        </p:grpSpPr>
        <p:sp>
          <p:nvSpPr>
            <p:cNvPr id="184"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185" name="Group 3"/>
          <p:cNvGrpSpPr/>
          <p:nvPr/>
        </p:nvGrpSpPr>
        <p:grpSpPr>
          <a:xfrm>
            <a:off x="0" y="9592200"/>
            <a:ext cx="18287280" cy="694080"/>
            <a:chOff x="0" y="9592200"/>
            <a:chExt cx="18287280" cy="694080"/>
          </a:xfrm>
        </p:grpSpPr>
        <p:sp>
          <p:nvSpPr>
            <p:cNvPr id="186"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187"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188"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189" name="CustomShape 7"/>
          <p:cNvSpPr/>
          <p:nvPr/>
        </p:nvSpPr>
        <p:spPr>
          <a:xfrm>
            <a:off x="1752480" y="1790640"/>
            <a:ext cx="15505920" cy="699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pt-BR" sz="2000" b="0" strike="noStrike" spc="-1">
                <a:solidFill>
                  <a:srgbClr val="000000"/>
                </a:solidFill>
                <a:latin typeface="Arial"/>
                <a:ea typeface="DejaVu Sans"/>
              </a:rPr>
              <a:t>Há duas tabelas que definem a cobrança do ICMS: a interna, para operações que ocorrem dentro do estado, e a interestadual, para operações que iniciam em um estado e se destinam a outro.</a:t>
            </a:r>
            <a:endParaRPr lang="pt-BR" sz="2000" b="0" strike="noStrike" spc="-1">
              <a:latin typeface="Arial"/>
            </a:endParaRPr>
          </a:p>
        </p:txBody>
      </p:sp>
      <p:pic>
        <p:nvPicPr>
          <p:cNvPr id="190" name="Imagem 5_0"/>
          <p:cNvPicPr/>
          <p:nvPr/>
        </p:nvPicPr>
        <p:blipFill>
          <a:blip r:embed="rId4"/>
          <a:stretch/>
        </p:blipFill>
        <p:spPr>
          <a:xfrm>
            <a:off x="2857680" y="2764800"/>
            <a:ext cx="12572280" cy="63820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1" name="Imagem1"/>
          <p:cNvPicPr/>
          <p:nvPr/>
        </p:nvPicPr>
        <p:blipFill>
          <a:blip r:embed="rId2"/>
          <a:stretch/>
        </p:blipFill>
        <p:spPr>
          <a:xfrm>
            <a:off x="0" y="63360"/>
            <a:ext cx="1361880" cy="9996120"/>
          </a:xfrm>
          <a:prstGeom prst="rect">
            <a:avLst/>
          </a:prstGeom>
          <a:ln w="0">
            <a:noFill/>
          </a:ln>
        </p:spPr>
      </p:pic>
      <p:pic>
        <p:nvPicPr>
          <p:cNvPr id="192" name="Picture 2"/>
          <p:cNvPicPr/>
          <p:nvPr/>
        </p:nvPicPr>
        <p:blipFill>
          <a:blip r:embed="rId3"/>
          <a:stretch/>
        </p:blipFill>
        <p:spPr>
          <a:xfrm>
            <a:off x="13367880" y="532800"/>
            <a:ext cx="3890520" cy="991080"/>
          </a:xfrm>
          <a:prstGeom prst="rect">
            <a:avLst/>
          </a:prstGeom>
          <a:ln w="0">
            <a:noFill/>
          </a:ln>
        </p:spPr>
      </p:pic>
      <p:grpSp>
        <p:nvGrpSpPr>
          <p:cNvPr id="193" name="Group 1"/>
          <p:cNvGrpSpPr/>
          <p:nvPr/>
        </p:nvGrpSpPr>
        <p:grpSpPr>
          <a:xfrm>
            <a:off x="0" y="9457200"/>
            <a:ext cx="18287280" cy="765720"/>
            <a:chOff x="0" y="9457200"/>
            <a:chExt cx="18287280" cy="765720"/>
          </a:xfrm>
        </p:grpSpPr>
        <p:sp>
          <p:nvSpPr>
            <p:cNvPr id="194"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195" name="Group 3"/>
          <p:cNvGrpSpPr/>
          <p:nvPr/>
        </p:nvGrpSpPr>
        <p:grpSpPr>
          <a:xfrm>
            <a:off x="0" y="9592200"/>
            <a:ext cx="18287280" cy="694080"/>
            <a:chOff x="0" y="9592200"/>
            <a:chExt cx="18287280" cy="694080"/>
          </a:xfrm>
        </p:grpSpPr>
        <p:sp>
          <p:nvSpPr>
            <p:cNvPr id="196"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197"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198"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199" name="CustomShape 7"/>
          <p:cNvSpPr/>
          <p:nvPr/>
        </p:nvSpPr>
        <p:spPr>
          <a:xfrm>
            <a:off x="1981080" y="2171880"/>
            <a:ext cx="15277320" cy="655418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pt-BR" sz="2800" b="1" strike="noStrike" spc="-1" dirty="0">
                <a:solidFill>
                  <a:srgbClr val="000000"/>
                </a:solidFill>
                <a:latin typeface="Arial"/>
                <a:ea typeface="DejaVu Sans"/>
              </a:rPr>
              <a:t>APURAÇÃO DOS IMPOSTOS</a:t>
            </a:r>
            <a:r>
              <a:rPr lang="pt-BR" sz="2800" b="0" strike="noStrike" spc="-1" dirty="0">
                <a:solidFill>
                  <a:srgbClr val="000000"/>
                </a:solidFill>
                <a:latin typeface="Arial"/>
                <a:ea typeface="DejaVu Sans"/>
              </a:rPr>
              <a:t> </a:t>
            </a:r>
            <a:r>
              <a:rPr lang="pt-BR" sz="2800" b="1" strike="noStrike" spc="-1" dirty="0">
                <a:solidFill>
                  <a:srgbClr val="000000"/>
                </a:solidFill>
                <a:latin typeface="Arial"/>
                <a:ea typeface="DejaVu Sans"/>
              </a:rPr>
              <a:t>ICMS</a:t>
            </a:r>
            <a:r>
              <a:rPr lang="pt-BR" sz="2800" b="0" strike="noStrike" spc="-1" dirty="0">
                <a:solidFill>
                  <a:srgbClr val="000000"/>
                </a:solidFill>
                <a:latin typeface="Arial"/>
                <a:ea typeface="DejaVu Sans"/>
              </a:rPr>
              <a:t>:</a:t>
            </a:r>
            <a:endParaRPr lang="pt-BR" sz="2800" b="0" strike="noStrike" spc="-1" dirty="0">
              <a:latin typeface="Arial"/>
            </a:endParaRPr>
          </a:p>
          <a:p>
            <a:pPr>
              <a:lnSpc>
                <a:spcPct val="100000"/>
              </a:lnSpc>
              <a:tabLst>
                <a:tab pos="0" algn="l"/>
              </a:tabLst>
            </a:pPr>
            <a:endParaRPr lang="pt-BR" sz="2800" b="0" strike="noStrike" spc="-1" dirty="0">
              <a:latin typeface="Arial"/>
            </a:endParaRPr>
          </a:p>
          <a:p>
            <a:pPr>
              <a:lnSpc>
                <a:spcPct val="100000"/>
              </a:lnSpc>
              <a:tabLst>
                <a:tab pos="0" algn="l"/>
              </a:tabLst>
            </a:pPr>
            <a:r>
              <a:rPr lang="pt-BR" sz="2800" b="0" strike="noStrike" spc="-1" dirty="0">
                <a:solidFill>
                  <a:srgbClr val="000000"/>
                </a:solidFill>
                <a:latin typeface="Arial"/>
                <a:ea typeface="DejaVu Sans"/>
              </a:rPr>
              <a:t>A apuração do ICMS é feita a compensação do saldo do ICMS a Recuperar com o ICMS a Recolher, sempre fazendo o lançamento contábil para zerar aquele que tiver menor valor:</a:t>
            </a:r>
            <a:r>
              <a:rPr dirty="0"/>
              <a:t/>
            </a:r>
            <a:br>
              <a:rPr dirty="0"/>
            </a:br>
            <a:r>
              <a:rPr lang="pt-BR" sz="2800" b="0" strike="noStrike" spc="-1" dirty="0">
                <a:solidFill>
                  <a:srgbClr val="000000"/>
                </a:solidFill>
                <a:latin typeface="Arial"/>
                <a:ea typeface="DejaVu Sans"/>
              </a:rPr>
              <a:t> </a:t>
            </a:r>
            <a:r>
              <a:rPr dirty="0"/>
              <a:t/>
            </a:r>
            <a:br>
              <a:rPr dirty="0"/>
            </a:br>
            <a:r>
              <a:rPr lang="pt-BR" sz="2800" b="1" strike="noStrike" spc="-1" dirty="0">
                <a:solidFill>
                  <a:srgbClr val="C00000"/>
                </a:solidFill>
                <a:latin typeface="Arial"/>
                <a:ea typeface="DejaVu Sans"/>
              </a:rPr>
              <a:t>EXEMPLO</a:t>
            </a:r>
            <a:r>
              <a:rPr lang="pt-BR" sz="2800" b="0" strike="noStrike" spc="-1" dirty="0">
                <a:solidFill>
                  <a:srgbClr val="000000"/>
                </a:solidFill>
                <a:latin typeface="Arial"/>
                <a:ea typeface="DejaVu Sans"/>
              </a:rPr>
              <a:t>:</a:t>
            </a:r>
            <a:r>
              <a:rPr dirty="0"/>
              <a:t/>
            </a:r>
            <a:br>
              <a:rPr dirty="0"/>
            </a:br>
            <a:r>
              <a:rPr lang="pt-BR" sz="2800" b="0" strike="noStrike" spc="-1" dirty="0">
                <a:solidFill>
                  <a:srgbClr val="000000"/>
                </a:solidFill>
                <a:latin typeface="Arial"/>
                <a:ea typeface="DejaVu Sans"/>
              </a:rPr>
              <a:t>ICMS a Recuperar = R$ 12.000,00 (o valor está no Ativo a Débito)</a:t>
            </a:r>
            <a:r>
              <a:rPr dirty="0"/>
              <a:t/>
            </a:r>
            <a:br>
              <a:rPr dirty="0"/>
            </a:br>
            <a:r>
              <a:rPr lang="pt-BR" sz="2800" b="0" strike="noStrike" spc="-1" dirty="0">
                <a:solidFill>
                  <a:srgbClr val="000000"/>
                </a:solidFill>
                <a:latin typeface="Arial"/>
                <a:ea typeface="DejaVu Sans"/>
              </a:rPr>
              <a:t>ICMS a Recolher = R$ 28.000,00 (o valor está no Passivo a Crédito)</a:t>
            </a:r>
            <a:r>
              <a:rPr dirty="0"/>
              <a:t/>
            </a:r>
            <a:br>
              <a:rPr dirty="0"/>
            </a:br>
            <a:r>
              <a:rPr lang="pt-BR" sz="2800" b="0" strike="noStrike" spc="-1" dirty="0">
                <a:solidFill>
                  <a:srgbClr val="000000"/>
                </a:solidFill>
                <a:latin typeface="Arial"/>
                <a:ea typeface="DejaVu Sans"/>
              </a:rPr>
              <a:t> </a:t>
            </a:r>
            <a:r>
              <a:rPr dirty="0"/>
              <a:t/>
            </a:r>
            <a:br>
              <a:rPr dirty="0"/>
            </a:br>
            <a:r>
              <a:rPr lang="pt-BR" sz="2800" b="0" strike="noStrike" spc="-1" dirty="0">
                <a:solidFill>
                  <a:srgbClr val="000000"/>
                </a:solidFill>
                <a:latin typeface="Arial"/>
                <a:ea typeface="DejaVu Sans"/>
              </a:rPr>
              <a:t>Lançamento contábil de apuração:</a:t>
            </a:r>
            <a:r>
              <a:rPr dirty="0"/>
              <a:t/>
            </a:r>
            <a:br>
              <a:rPr dirty="0"/>
            </a:br>
            <a:r>
              <a:rPr lang="pt-BR" sz="2800" b="0" strike="noStrike" spc="-1" dirty="0">
                <a:solidFill>
                  <a:srgbClr val="000000"/>
                </a:solidFill>
                <a:latin typeface="Arial"/>
                <a:ea typeface="DejaVu Sans"/>
              </a:rPr>
              <a:t>D - ICMS a </a:t>
            </a:r>
            <a:r>
              <a:rPr lang="pt-BR" sz="2800" b="0" strike="noStrike" spc="-1" dirty="0" smtClean="0">
                <a:solidFill>
                  <a:srgbClr val="000000"/>
                </a:solidFill>
                <a:latin typeface="Arial"/>
                <a:ea typeface="DejaVu Sans"/>
              </a:rPr>
              <a:t>Recuperar…………………….</a:t>
            </a:r>
            <a:r>
              <a:rPr lang="pt-BR" sz="2800" b="0" strike="noStrike" spc="-1" dirty="0">
                <a:solidFill>
                  <a:srgbClr val="000000"/>
                </a:solidFill>
                <a:latin typeface="Arial"/>
                <a:ea typeface="DejaVu Sans"/>
              </a:rPr>
              <a:t>12.000,00</a:t>
            </a:r>
            <a:r>
              <a:rPr dirty="0"/>
              <a:t/>
            </a:r>
            <a:br>
              <a:rPr dirty="0"/>
            </a:br>
            <a:r>
              <a:rPr lang="pt-BR" sz="2800" b="0" strike="noStrike" spc="-1" dirty="0">
                <a:solidFill>
                  <a:srgbClr val="000000"/>
                </a:solidFill>
                <a:latin typeface="Arial"/>
                <a:ea typeface="DejaVu Sans"/>
              </a:rPr>
              <a:t>C - ICMS a </a:t>
            </a:r>
            <a:r>
              <a:rPr lang="pt-BR" sz="2800" b="0" strike="noStrike" spc="-1" dirty="0" smtClean="0">
                <a:solidFill>
                  <a:srgbClr val="000000"/>
                </a:solidFill>
                <a:latin typeface="Arial"/>
                <a:ea typeface="DejaVu Sans"/>
              </a:rPr>
              <a:t>Recolher………………….</a:t>
            </a:r>
            <a:r>
              <a:rPr lang="pt-BR" sz="2800" b="0" strike="noStrike" spc="-1" dirty="0">
                <a:solidFill>
                  <a:srgbClr val="000000"/>
                </a:solidFill>
                <a:latin typeface="Arial"/>
                <a:ea typeface="DejaVu Sans"/>
              </a:rPr>
              <a:t>28.000,00</a:t>
            </a:r>
            <a:r>
              <a:rPr dirty="0"/>
              <a:t/>
            </a:r>
            <a:br>
              <a:rPr dirty="0"/>
            </a:br>
            <a:r>
              <a:rPr lang="pt-BR" sz="2800" b="0" strike="noStrike" spc="-1" dirty="0">
                <a:solidFill>
                  <a:srgbClr val="000000"/>
                </a:solidFill>
                <a:latin typeface="Arial"/>
                <a:ea typeface="DejaVu Sans"/>
              </a:rPr>
              <a:t> </a:t>
            </a:r>
            <a:r>
              <a:rPr dirty="0"/>
              <a:t/>
            </a:r>
            <a:br>
              <a:rPr dirty="0"/>
            </a:br>
            <a:r>
              <a:rPr lang="pt-BR" sz="2800" b="0" strike="noStrike" spc="-1" dirty="0">
                <a:solidFill>
                  <a:srgbClr val="000000"/>
                </a:solidFill>
                <a:latin typeface="Arial"/>
                <a:ea typeface="DejaVu Sans"/>
              </a:rPr>
              <a:t>Saldo a </a:t>
            </a:r>
            <a:r>
              <a:rPr lang="pt-BR" sz="2800" spc="-1" dirty="0" smtClean="0">
                <a:solidFill>
                  <a:srgbClr val="000000"/>
                </a:solidFill>
                <a:latin typeface="Arial"/>
                <a:ea typeface="DejaVu Sans"/>
              </a:rPr>
              <a:t>recolher</a:t>
            </a:r>
            <a:r>
              <a:rPr lang="pt-BR" sz="2800" b="0" strike="noStrike" spc="-1" dirty="0" smtClean="0">
                <a:solidFill>
                  <a:srgbClr val="000000"/>
                </a:solidFill>
                <a:latin typeface="Arial"/>
                <a:ea typeface="DejaVu Sans"/>
              </a:rPr>
              <a:t> </a:t>
            </a:r>
            <a:r>
              <a:rPr lang="pt-BR" sz="2800" b="0" strike="noStrike" spc="-1" dirty="0">
                <a:solidFill>
                  <a:srgbClr val="000000"/>
                </a:solidFill>
                <a:latin typeface="Arial"/>
                <a:ea typeface="DejaVu Sans"/>
              </a:rPr>
              <a:t>= 16.000,00</a:t>
            </a:r>
            <a:endParaRPr lang="pt-BR" sz="2800" b="0" strike="noStrike" spc="-1" dirty="0">
              <a:latin typeface="Arial"/>
            </a:endParaRPr>
          </a:p>
          <a:p>
            <a:pPr>
              <a:lnSpc>
                <a:spcPct val="100000"/>
              </a:lnSpc>
              <a:tabLst>
                <a:tab pos="0" algn="l"/>
              </a:tabLst>
            </a:pPr>
            <a:endParaRPr lang="pt-BR"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0" name="Imagem1"/>
          <p:cNvPicPr/>
          <p:nvPr/>
        </p:nvPicPr>
        <p:blipFill>
          <a:blip r:embed="rId2"/>
          <a:stretch/>
        </p:blipFill>
        <p:spPr>
          <a:xfrm>
            <a:off x="0" y="0"/>
            <a:ext cx="1361880" cy="10173960"/>
          </a:xfrm>
          <a:prstGeom prst="rect">
            <a:avLst/>
          </a:prstGeom>
          <a:ln w="0">
            <a:noFill/>
          </a:ln>
        </p:spPr>
      </p:pic>
      <p:pic>
        <p:nvPicPr>
          <p:cNvPr id="201" name="Picture 2"/>
          <p:cNvPicPr/>
          <p:nvPr/>
        </p:nvPicPr>
        <p:blipFill>
          <a:blip r:embed="rId3"/>
          <a:stretch/>
        </p:blipFill>
        <p:spPr>
          <a:xfrm>
            <a:off x="13367880" y="532800"/>
            <a:ext cx="3890520" cy="991080"/>
          </a:xfrm>
          <a:prstGeom prst="rect">
            <a:avLst/>
          </a:prstGeom>
          <a:ln w="0">
            <a:noFill/>
          </a:ln>
        </p:spPr>
      </p:pic>
      <p:grpSp>
        <p:nvGrpSpPr>
          <p:cNvPr id="202" name="Group 1"/>
          <p:cNvGrpSpPr/>
          <p:nvPr/>
        </p:nvGrpSpPr>
        <p:grpSpPr>
          <a:xfrm>
            <a:off x="0" y="9520560"/>
            <a:ext cx="18287280" cy="765720"/>
            <a:chOff x="0" y="9520560"/>
            <a:chExt cx="18287280" cy="765720"/>
          </a:xfrm>
        </p:grpSpPr>
        <p:sp>
          <p:nvSpPr>
            <p:cNvPr id="203"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204" name="Group 3"/>
          <p:cNvGrpSpPr/>
          <p:nvPr/>
        </p:nvGrpSpPr>
        <p:grpSpPr>
          <a:xfrm>
            <a:off x="0" y="9634680"/>
            <a:ext cx="18287280" cy="651600"/>
            <a:chOff x="0" y="9634680"/>
            <a:chExt cx="18287280" cy="651600"/>
          </a:xfrm>
        </p:grpSpPr>
        <p:sp>
          <p:nvSpPr>
            <p:cNvPr id="205"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206"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207"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208" name="CustomShape 7"/>
          <p:cNvSpPr/>
          <p:nvPr/>
        </p:nvSpPr>
        <p:spPr>
          <a:xfrm>
            <a:off x="5392800" y="3790800"/>
            <a:ext cx="7501320" cy="63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pt-BR" sz="3600" b="0" strike="noStrike" spc="-1">
                <a:solidFill>
                  <a:srgbClr val="000000"/>
                </a:solidFill>
                <a:latin typeface="Monument Extended"/>
                <a:ea typeface="Calibri"/>
              </a:rPr>
              <a:t>O QUE É O IDMS DIFAL?</a:t>
            </a:r>
            <a:endParaRPr lang="pt-BR"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 name="Imagem1"/>
          <p:cNvPicPr/>
          <p:nvPr/>
        </p:nvPicPr>
        <p:blipFill>
          <a:blip r:embed="rId2"/>
          <a:stretch/>
        </p:blipFill>
        <p:spPr>
          <a:xfrm>
            <a:off x="0" y="63360"/>
            <a:ext cx="1361880" cy="9996120"/>
          </a:xfrm>
          <a:prstGeom prst="rect">
            <a:avLst/>
          </a:prstGeom>
          <a:ln w="0">
            <a:noFill/>
          </a:ln>
        </p:spPr>
      </p:pic>
      <p:pic>
        <p:nvPicPr>
          <p:cNvPr id="210" name="Picture 2"/>
          <p:cNvPicPr/>
          <p:nvPr/>
        </p:nvPicPr>
        <p:blipFill>
          <a:blip r:embed="rId3"/>
          <a:stretch/>
        </p:blipFill>
        <p:spPr>
          <a:xfrm>
            <a:off x="13367880" y="532800"/>
            <a:ext cx="3890520" cy="991080"/>
          </a:xfrm>
          <a:prstGeom prst="rect">
            <a:avLst/>
          </a:prstGeom>
          <a:ln w="0">
            <a:noFill/>
          </a:ln>
        </p:spPr>
      </p:pic>
      <p:grpSp>
        <p:nvGrpSpPr>
          <p:cNvPr id="211" name="Group 1"/>
          <p:cNvGrpSpPr/>
          <p:nvPr/>
        </p:nvGrpSpPr>
        <p:grpSpPr>
          <a:xfrm>
            <a:off x="0" y="9457200"/>
            <a:ext cx="18287280" cy="765720"/>
            <a:chOff x="0" y="9457200"/>
            <a:chExt cx="18287280" cy="765720"/>
          </a:xfrm>
        </p:grpSpPr>
        <p:sp>
          <p:nvSpPr>
            <p:cNvPr id="212"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213" name="Group 3"/>
          <p:cNvGrpSpPr/>
          <p:nvPr/>
        </p:nvGrpSpPr>
        <p:grpSpPr>
          <a:xfrm>
            <a:off x="0" y="9592200"/>
            <a:ext cx="18287280" cy="694080"/>
            <a:chOff x="0" y="9592200"/>
            <a:chExt cx="18287280" cy="694080"/>
          </a:xfrm>
        </p:grpSpPr>
        <p:sp>
          <p:nvSpPr>
            <p:cNvPr id="214"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215"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216"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217" name="CustomShape 7"/>
          <p:cNvSpPr/>
          <p:nvPr/>
        </p:nvSpPr>
        <p:spPr>
          <a:xfrm>
            <a:off x="1743480" y="1659960"/>
            <a:ext cx="15514920" cy="2223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800" b="0" strike="noStrike" spc="-1" dirty="0">
                <a:solidFill>
                  <a:srgbClr val="000000"/>
                </a:solidFill>
                <a:latin typeface="Arial"/>
                <a:ea typeface="DejaVu Sans"/>
              </a:rPr>
              <a:t>O Diferencial de Alíquota do</a:t>
            </a:r>
            <a:r>
              <a:rPr lang="pt-BR" sz="2800" b="1" strike="noStrike" spc="-1" dirty="0">
                <a:solidFill>
                  <a:srgbClr val="000000"/>
                </a:solidFill>
                <a:latin typeface="Arial"/>
                <a:ea typeface="DejaVu Sans"/>
              </a:rPr>
              <a:t> ICMS</a:t>
            </a:r>
            <a:r>
              <a:rPr lang="pt-BR" sz="2800" b="0" strike="noStrike" spc="-1" dirty="0">
                <a:solidFill>
                  <a:srgbClr val="000000"/>
                </a:solidFill>
                <a:latin typeface="Arial"/>
                <a:ea typeface="DejaVu Sans"/>
              </a:rPr>
              <a:t>, ou</a:t>
            </a:r>
            <a:r>
              <a:rPr lang="pt-BR" sz="2800" b="1" strike="noStrike" spc="-1" dirty="0">
                <a:solidFill>
                  <a:srgbClr val="000000"/>
                </a:solidFill>
                <a:latin typeface="Arial"/>
                <a:ea typeface="DejaVu Sans"/>
              </a:rPr>
              <a:t> DIFAL</a:t>
            </a:r>
            <a:r>
              <a:rPr lang="pt-BR" sz="2800" b="0" strike="noStrike" spc="-1" dirty="0">
                <a:solidFill>
                  <a:srgbClr val="000000"/>
                </a:solidFill>
                <a:latin typeface="Arial"/>
                <a:ea typeface="DejaVu Sans"/>
              </a:rPr>
              <a:t>, é um instrumento que visa proteger a competitividade do estado onde o comprador reside. Por exemplo, no estado X um determinado produto é mais barato do que no seu estado Y, pois o ICMS do estado X é menor. Logo, o consumidor preferirá comprar o produto do estado X. O DIFAL, então, é uma tarifa cobrada do comprador do estado Y para tentar equilibrar essa situação.</a:t>
            </a:r>
            <a:endParaRPr lang="pt-BR" sz="2800" b="0" strike="noStrike" spc="-1" dirty="0">
              <a:latin typeface="Arial"/>
            </a:endParaRPr>
          </a:p>
        </p:txBody>
      </p:sp>
      <p:pic>
        <p:nvPicPr>
          <p:cNvPr id="218" name="Imagem1_2"/>
          <p:cNvPicPr/>
          <p:nvPr/>
        </p:nvPicPr>
        <p:blipFill>
          <a:blip r:embed="rId4"/>
          <a:stretch/>
        </p:blipFill>
        <p:spPr>
          <a:xfrm>
            <a:off x="10439280" y="4089600"/>
            <a:ext cx="6819120" cy="4709520"/>
          </a:xfrm>
          <a:prstGeom prst="rect">
            <a:avLst/>
          </a:prstGeom>
          <a:ln w="0">
            <a:noFill/>
          </a:ln>
        </p:spPr>
      </p:pic>
      <p:sp>
        <p:nvSpPr>
          <p:cNvPr id="219" name="CustomShape 8"/>
          <p:cNvSpPr/>
          <p:nvPr/>
        </p:nvSpPr>
        <p:spPr>
          <a:xfrm>
            <a:off x="1743480" y="4266360"/>
            <a:ext cx="8542800" cy="4356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800" b="0" strike="noStrike" spc="-1" dirty="0">
                <a:solidFill>
                  <a:srgbClr val="000000"/>
                </a:solidFill>
                <a:latin typeface="Arial"/>
                <a:ea typeface="DejaVu Sans"/>
              </a:rPr>
              <a:t>As compras por internet começaram a ser uma grande ameaça para os outros estados, visando que a maioria dos produtos são enviados dos estados de São Paulo e Rio de Janeiro para os demais, a arrecadação dos outros estados acaba saindo prejudicada. O convênio ICMS 93/2015, foi criado para que os estados onde os compradores dos produtos residem receba parte do ICMS da transação, ou seja, a diferença que existe entre o ICMS do estado do vendedor e do comprador.</a:t>
            </a:r>
            <a:endParaRPr lang="pt-BR"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0" name="Imagem1"/>
          <p:cNvPicPr/>
          <p:nvPr/>
        </p:nvPicPr>
        <p:blipFill>
          <a:blip r:embed="rId2"/>
          <a:stretch/>
        </p:blipFill>
        <p:spPr>
          <a:xfrm>
            <a:off x="0" y="63360"/>
            <a:ext cx="1361880" cy="9996120"/>
          </a:xfrm>
          <a:prstGeom prst="rect">
            <a:avLst/>
          </a:prstGeom>
          <a:ln w="0">
            <a:noFill/>
          </a:ln>
        </p:spPr>
      </p:pic>
      <p:pic>
        <p:nvPicPr>
          <p:cNvPr id="221" name="Picture 2"/>
          <p:cNvPicPr/>
          <p:nvPr/>
        </p:nvPicPr>
        <p:blipFill>
          <a:blip r:embed="rId3"/>
          <a:stretch/>
        </p:blipFill>
        <p:spPr>
          <a:xfrm>
            <a:off x="13367880" y="532800"/>
            <a:ext cx="3890520" cy="991080"/>
          </a:xfrm>
          <a:prstGeom prst="rect">
            <a:avLst/>
          </a:prstGeom>
          <a:ln w="0">
            <a:noFill/>
          </a:ln>
        </p:spPr>
      </p:pic>
      <p:grpSp>
        <p:nvGrpSpPr>
          <p:cNvPr id="222" name="Group 1"/>
          <p:cNvGrpSpPr/>
          <p:nvPr/>
        </p:nvGrpSpPr>
        <p:grpSpPr>
          <a:xfrm>
            <a:off x="0" y="9457200"/>
            <a:ext cx="18287280" cy="765720"/>
            <a:chOff x="0" y="9457200"/>
            <a:chExt cx="18287280" cy="765720"/>
          </a:xfrm>
        </p:grpSpPr>
        <p:sp>
          <p:nvSpPr>
            <p:cNvPr id="223"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224" name="Group 3"/>
          <p:cNvGrpSpPr/>
          <p:nvPr/>
        </p:nvGrpSpPr>
        <p:grpSpPr>
          <a:xfrm>
            <a:off x="0" y="9592200"/>
            <a:ext cx="18287280" cy="694080"/>
            <a:chOff x="0" y="9592200"/>
            <a:chExt cx="18287280" cy="694080"/>
          </a:xfrm>
        </p:grpSpPr>
        <p:sp>
          <p:nvSpPr>
            <p:cNvPr id="225"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226"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227"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228" name="CustomShape 7"/>
          <p:cNvSpPr/>
          <p:nvPr/>
        </p:nvSpPr>
        <p:spPr>
          <a:xfrm>
            <a:off x="1954080" y="5628240"/>
            <a:ext cx="15304320" cy="1571760"/>
          </a:xfrm>
          <a:prstGeom prst="rect">
            <a:avLst/>
          </a:prstGeom>
          <a:solidFill>
            <a:schemeClr val="bg1">
              <a:lumMod val="50000"/>
            </a:schemeClr>
          </a:solidFill>
          <a:ln w="0">
            <a:noFill/>
          </a:ln>
        </p:spPr>
        <p:style>
          <a:lnRef idx="0">
            <a:schemeClr val="accent1"/>
          </a:lnRef>
          <a:fillRef idx="0">
            <a:schemeClr val="accent1"/>
          </a:fillRef>
          <a:effectRef idx="0">
            <a:schemeClr val="accent1"/>
          </a:effectRef>
          <a:fontRef idx="minor"/>
        </p:style>
      </p:sp>
      <p:sp>
        <p:nvSpPr>
          <p:cNvPr id="229" name="CustomShape 8"/>
          <p:cNvSpPr/>
          <p:nvPr/>
        </p:nvSpPr>
        <p:spPr>
          <a:xfrm>
            <a:off x="1954080" y="1866960"/>
            <a:ext cx="15304320" cy="819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800" b="0" strike="noStrike" spc="-1">
                <a:solidFill>
                  <a:srgbClr val="000000"/>
                </a:solidFill>
                <a:latin typeface="Arial"/>
                <a:ea typeface="DejaVu Sans"/>
              </a:rPr>
              <a:t>Para melhor entendermos, vamos a um exemplo prático: uma empresa que atua no Rio de Janeiro vende um produto X para um consumidor que se situa em São Paulo. Para essa mercadoria X é cobrado um ICMS interestadual de 12%. Pois a alíquota interna de São Paulo é de 18%. Sendo assim, o cálculo a ser feito é de 18% - 12%, resultando no valor de 6% que será tributado na operação da venda para consumidor em favor de seu estado, no caso, São Paulo.</a:t>
            </a:r>
            <a:endParaRPr lang="pt-BR" sz="2800" b="0" strike="noStrike" spc="-1">
              <a:latin typeface="Arial"/>
            </a:endParaRPr>
          </a:p>
          <a:p>
            <a:pPr algn="just">
              <a:lnSpc>
                <a:spcPct val="100000"/>
              </a:lnSpc>
              <a:tabLst>
                <a:tab pos="0" algn="l"/>
              </a:tabLst>
            </a:pPr>
            <a:endParaRPr lang="pt-BR" sz="2800" b="0" strike="noStrike" spc="-1">
              <a:latin typeface="Arial"/>
            </a:endParaRPr>
          </a:p>
          <a:p>
            <a:pPr algn="just">
              <a:lnSpc>
                <a:spcPct val="100000"/>
              </a:lnSpc>
              <a:tabLst>
                <a:tab pos="0" algn="l"/>
              </a:tabLst>
            </a:pPr>
            <a:r>
              <a:rPr lang="pt-BR" sz="2800" b="0" strike="noStrike" spc="-1">
                <a:solidFill>
                  <a:srgbClr val="000000"/>
                </a:solidFill>
                <a:latin typeface="Arial"/>
                <a:ea typeface="DejaVu Sans"/>
              </a:rPr>
              <a:t>Os valores das alíquotas variam de estado para estado por exemplo:</a:t>
            </a:r>
            <a:endParaRPr lang="pt-BR" sz="2800" b="0" strike="noStrike" spc="-1">
              <a:latin typeface="Arial"/>
            </a:endParaRPr>
          </a:p>
          <a:p>
            <a:pPr algn="just">
              <a:lnSpc>
                <a:spcPct val="100000"/>
              </a:lnSpc>
              <a:tabLst>
                <a:tab pos="0" algn="l"/>
              </a:tabLst>
            </a:pPr>
            <a:endParaRPr lang="pt-BR" sz="2800" b="0" strike="noStrike" spc="-1">
              <a:latin typeface="Arial"/>
            </a:endParaRPr>
          </a:p>
          <a:p>
            <a:pPr algn="just">
              <a:lnSpc>
                <a:spcPct val="100000"/>
              </a:lnSpc>
              <a:tabLst>
                <a:tab pos="0" algn="l"/>
              </a:tabLst>
            </a:pPr>
            <a:r>
              <a:rPr lang="pt-BR" sz="2800" b="0" strike="noStrike" spc="-1">
                <a:solidFill>
                  <a:srgbClr val="000000"/>
                </a:solidFill>
                <a:latin typeface="Arial"/>
                <a:ea typeface="DejaVu Sans"/>
              </a:rPr>
              <a:t>• Operações com estados do Sul e Sudeste (exceto ES): 12%</a:t>
            </a:r>
            <a:endParaRPr lang="pt-BR" sz="2800" b="0" strike="noStrike" spc="-1">
              <a:latin typeface="Arial"/>
            </a:endParaRPr>
          </a:p>
          <a:p>
            <a:pPr algn="just">
              <a:lnSpc>
                <a:spcPct val="100000"/>
              </a:lnSpc>
              <a:tabLst>
                <a:tab pos="0" algn="l"/>
              </a:tabLst>
            </a:pPr>
            <a:r>
              <a:rPr lang="pt-BR" sz="2800" b="0" strike="noStrike" spc="-1">
                <a:solidFill>
                  <a:srgbClr val="000000"/>
                </a:solidFill>
                <a:latin typeface="Arial"/>
                <a:ea typeface="DejaVu Sans"/>
              </a:rPr>
              <a:t>• Operações com estado do Centro-Oeste, Norte, Nordeste e Espírito Santo: 7%</a:t>
            </a:r>
            <a:endParaRPr lang="pt-BR" sz="2800" b="0" strike="noStrike" spc="-1">
              <a:latin typeface="Arial"/>
            </a:endParaRPr>
          </a:p>
          <a:p>
            <a:pPr algn="just">
              <a:lnSpc>
                <a:spcPct val="100000"/>
              </a:lnSpc>
              <a:tabLst>
                <a:tab pos="0" algn="l"/>
              </a:tabLst>
            </a:pPr>
            <a:r>
              <a:rPr lang="pt-BR" sz="2800" b="0" strike="noStrike" spc="-1">
                <a:solidFill>
                  <a:srgbClr val="000000"/>
                </a:solidFill>
                <a:latin typeface="Arial"/>
                <a:ea typeface="DejaVu Sans"/>
              </a:rPr>
              <a:t>• Operações com produtos importados ou com conteúdo de importação superior a 40%: 4%</a:t>
            </a:r>
            <a:endParaRPr lang="pt-BR" sz="2800" b="0" strike="noStrike" spc="-1">
              <a:latin typeface="Arial"/>
            </a:endParaRPr>
          </a:p>
          <a:p>
            <a:pPr algn="just">
              <a:lnSpc>
                <a:spcPct val="100000"/>
              </a:lnSpc>
              <a:tabLst>
                <a:tab pos="0" algn="l"/>
              </a:tabLst>
            </a:pPr>
            <a:endParaRPr lang="pt-BR" sz="2800" b="0" strike="noStrike" spc="-1">
              <a:latin typeface="Arial"/>
            </a:endParaRPr>
          </a:p>
          <a:p>
            <a:pPr algn="just">
              <a:lnSpc>
                <a:spcPct val="100000"/>
              </a:lnSpc>
              <a:tabLst>
                <a:tab pos="0" algn="l"/>
              </a:tabLst>
            </a:pPr>
            <a:r>
              <a:rPr lang="pt-BR" sz="2800" b="0" strike="noStrike" spc="-1">
                <a:solidFill>
                  <a:srgbClr val="000000"/>
                </a:solidFill>
                <a:latin typeface="Arial"/>
                <a:ea typeface="DejaVu Sans"/>
              </a:rPr>
              <a:t>Em resumo, o DIFAL vai ocorrer quando houver relações interestaduais, entre contribuintes do ICMS para uso e consumo de produtos e mercadorias, tendo para o destinatário uma cobrança da diferença de alíquotas de ICMS dos dois estados, para que o estado do comprador não seja prejudicado</a:t>
            </a:r>
            <a:endParaRPr lang="pt-BR" sz="2800" b="0" strike="noStrike" spc="-1">
              <a:latin typeface="Arial"/>
            </a:endParaRPr>
          </a:p>
          <a:p>
            <a:pPr>
              <a:lnSpc>
                <a:spcPct val="100000"/>
              </a:lnSpc>
              <a:tabLst>
                <a:tab pos="0" algn="l"/>
              </a:tabLst>
            </a:pPr>
            <a:endParaRPr lang="pt-BR" sz="2800" b="0" strike="noStrike" spc="-1">
              <a:latin typeface="Arial"/>
            </a:endParaRPr>
          </a:p>
          <a:p>
            <a:pPr>
              <a:lnSpc>
                <a:spcPct val="100000"/>
              </a:lnSpc>
              <a:tabLst>
                <a:tab pos="0" algn="l"/>
              </a:tabLst>
            </a:pPr>
            <a:endParaRPr lang="pt-BR"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0" name="Imagem1"/>
          <p:cNvPicPr/>
          <p:nvPr/>
        </p:nvPicPr>
        <p:blipFill>
          <a:blip r:embed="rId2"/>
          <a:stretch/>
        </p:blipFill>
        <p:spPr>
          <a:xfrm>
            <a:off x="0" y="63360"/>
            <a:ext cx="1361880" cy="9996120"/>
          </a:xfrm>
          <a:prstGeom prst="rect">
            <a:avLst/>
          </a:prstGeom>
          <a:ln w="0">
            <a:noFill/>
          </a:ln>
        </p:spPr>
      </p:pic>
      <p:pic>
        <p:nvPicPr>
          <p:cNvPr id="231" name="Picture 2"/>
          <p:cNvPicPr/>
          <p:nvPr/>
        </p:nvPicPr>
        <p:blipFill>
          <a:blip r:embed="rId3"/>
          <a:stretch/>
        </p:blipFill>
        <p:spPr>
          <a:xfrm>
            <a:off x="13367880" y="532800"/>
            <a:ext cx="3890520" cy="991080"/>
          </a:xfrm>
          <a:prstGeom prst="rect">
            <a:avLst/>
          </a:prstGeom>
          <a:ln w="0">
            <a:noFill/>
          </a:ln>
        </p:spPr>
      </p:pic>
      <p:grpSp>
        <p:nvGrpSpPr>
          <p:cNvPr id="232" name="Group 1"/>
          <p:cNvGrpSpPr/>
          <p:nvPr/>
        </p:nvGrpSpPr>
        <p:grpSpPr>
          <a:xfrm>
            <a:off x="0" y="9457200"/>
            <a:ext cx="18287280" cy="765720"/>
            <a:chOff x="0" y="9457200"/>
            <a:chExt cx="18287280" cy="765720"/>
          </a:xfrm>
        </p:grpSpPr>
        <p:sp>
          <p:nvSpPr>
            <p:cNvPr id="233"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234" name="Group 3"/>
          <p:cNvGrpSpPr/>
          <p:nvPr/>
        </p:nvGrpSpPr>
        <p:grpSpPr>
          <a:xfrm>
            <a:off x="0" y="9592200"/>
            <a:ext cx="18287280" cy="694080"/>
            <a:chOff x="0" y="9592200"/>
            <a:chExt cx="18287280" cy="694080"/>
          </a:xfrm>
        </p:grpSpPr>
        <p:sp>
          <p:nvSpPr>
            <p:cNvPr id="235"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236"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237"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238" name="CustomShape 7"/>
          <p:cNvSpPr/>
          <p:nvPr/>
        </p:nvSpPr>
        <p:spPr>
          <a:xfrm>
            <a:off x="1600200" y="2083680"/>
            <a:ext cx="15658560" cy="6744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80000"/>
              </a:lnSpc>
              <a:tabLst>
                <a:tab pos="0" algn="l"/>
              </a:tabLst>
            </a:pPr>
            <a:r>
              <a:rPr lang="pt-BR" sz="2800" b="1" strike="noStrike" spc="-1" dirty="0">
                <a:solidFill>
                  <a:srgbClr val="000000"/>
                </a:solidFill>
                <a:latin typeface="Arial"/>
                <a:ea typeface="DejaVu Sans"/>
              </a:rPr>
              <a:t>DIFAL - DIFERENCIAL DE ALÍQUOTAS DE ICMS</a:t>
            </a:r>
            <a:endParaRPr lang="pt-BR" sz="2800" b="0" strike="noStrike" spc="-1" dirty="0">
              <a:latin typeface="Arial"/>
            </a:endParaRPr>
          </a:p>
          <a:p>
            <a:pPr algn="ctr">
              <a:lnSpc>
                <a:spcPct val="80000"/>
              </a:lnSpc>
              <a:tabLst>
                <a:tab pos="0" algn="l"/>
              </a:tabLst>
            </a:pPr>
            <a:endParaRPr lang="pt-BR" sz="2800" b="0" strike="noStrike" spc="-1" dirty="0">
              <a:latin typeface="Arial"/>
            </a:endParaRPr>
          </a:p>
          <a:p>
            <a:pPr algn="ctr">
              <a:lnSpc>
                <a:spcPct val="80000"/>
              </a:lnSpc>
              <a:tabLst>
                <a:tab pos="0" algn="l"/>
              </a:tabLst>
            </a:pPr>
            <a:r>
              <a:rPr lang="pt-BR" sz="2800" b="1" strike="noStrike" spc="-1" dirty="0">
                <a:solidFill>
                  <a:srgbClr val="000000"/>
                </a:solidFill>
                <a:latin typeface="Arial"/>
                <a:ea typeface="DejaVu Sans"/>
              </a:rPr>
              <a:t>ENTRADA DE MERCADORIAS</a:t>
            </a:r>
            <a:endParaRPr lang="pt-BR" sz="2800" b="0" strike="noStrike" spc="-1" dirty="0">
              <a:latin typeface="Arial"/>
            </a:endParaRPr>
          </a:p>
          <a:p>
            <a:pPr algn="ctr">
              <a:lnSpc>
                <a:spcPct val="100000"/>
              </a:lnSpc>
              <a:tabLst>
                <a:tab pos="0" algn="l"/>
              </a:tabLst>
            </a:pPr>
            <a:endParaRPr lang="pt-BR" sz="2800" b="0" strike="noStrike" spc="-1" dirty="0">
              <a:latin typeface="Arial"/>
            </a:endParaRPr>
          </a:p>
          <a:p>
            <a:pPr algn="just">
              <a:lnSpc>
                <a:spcPct val="80000"/>
              </a:lnSpc>
              <a:tabLst>
                <a:tab pos="0" algn="l"/>
              </a:tabLst>
            </a:pPr>
            <a:r>
              <a:rPr lang="pt-BR" sz="2800" b="0" strike="noStrike" spc="-1" dirty="0">
                <a:solidFill>
                  <a:srgbClr val="000000"/>
                </a:solidFill>
                <a:latin typeface="Arial"/>
                <a:ea typeface="DejaVu Sans"/>
              </a:rPr>
              <a:t>Todos os contribuintes do ICMS são obrigados a recolher o ICMS relativo à diferença existente entre a alíquota interna (praticada no Estado destinatário) e a alíquota interestadual nas seguintes operações e prestações:  </a:t>
            </a:r>
            <a:endParaRPr lang="pt-BR" sz="2800" b="0" strike="noStrike" spc="-1" dirty="0">
              <a:latin typeface="Arial"/>
            </a:endParaRPr>
          </a:p>
          <a:p>
            <a:pPr algn="just">
              <a:lnSpc>
                <a:spcPct val="80000"/>
              </a:lnSpc>
              <a:tabLst>
                <a:tab pos="0" algn="l"/>
              </a:tabLst>
            </a:pPr>
            <a:endParaRPr lang="pt-BR" sz="2800" b="0" strike="noStrike" spc="-1" dirty="0">
              <a:latin typeface="Arial"/>
            </a:endParaRPr>
          </a:p>
          <a:p>
            <a:pPr algn="just">
              <a:lnSpc>
                <a:spcPct val="80000"/>
              </a:lnSpc>
              <a:tabLst>
                <a:tab pos="0" algn="l"/>
              </a:tabLst>
            </a:pPr>
            <a:r>
              <a:rPr lang="pt-BR" sz="2800" b="0" strike="noStrike" spc="-1" dirty="0">
                <a:solidFill>
                  <a:srgbClr val="000000"/>
                </a:solidFill>
                <a:latin typeface="Arial"/>
                <a:ea typeface="DejaVu Sans"/>
              </a:rPr>
              <a:t>a)  Na entrada, de mercadorias de outra Unidade da Federação destinadas para uso e consumo;</a:t>
            </a:r>
            <a:endParaRPr lang="pt-BR" sz="2800" b="0" strike="noStrike" spc="-1" dirty="0">
              <a:latin typeface="Arial"/>
            </a:endParaRPr>
          </a:p>
          <a:p>
            <a:pPr algn="just">
              <a:lnSpc>
                <a:spcPct val="80000"/>
              </a:lnSpc>
              <a:tabLst>
                <a:tab pos="0" algn="l"/>
              </a:tabLst>
            </a:pPr>
            <a:r>
              <a:rPr lang="pt-BR" sz="2800" b="0" strike="noStrike" spc="-1" dirty="0">
                <a:solidFill>
                  <a:srgbClr val="000000"/>
                </a:solidFill>
                <a:latin typeface="Arial"/>
                <a:ea typeface="DejaVu Sans"/>
              </a:rPr>
              <a:t>b)  Na entrada, de mercadorias de outra Unidade da Federação destinadas para o ativo imobilizado;</a:t>
            </a:r>
            <a:endParaRPr lang="pt-BR" sz="2800" b="0" strike="noStrike" spc="-1" dirty="0">
              <a:latin typeface="Arial"/>
            </a:endParaRPr>
          </a:p>
          <a:p>
            <a:pPr algn="just">
              <a:lnSpc>
                <a:spcPct val="80000"/>
              </a:lnSpc>
              <a:tabLst>
                <a:tab pos="0" algn="l"/>
              </a:tabLst>
            </a:pPr>
            <a:r>
              <a:rPr lang="pt-BR" sz="2800" b="0" strike="noStrike" spc="-1" dirty="0">
                <a:solidFill>
                  <a:srgbClr val="000000"/>
                </a:solidFill>
                <a:latin typeface="Arial"/>
                <a:ea typeface="DejaVu Sans"/>
              </a:rPr>
              <a:t>c)  Na entrada, de prestação de serviço de transporte interestadual cuja prestação tenha iniciado em outra Unidade da Federação referente à aquisição de materiais para uso e consumo;</a:t>
            </a:r>
            <a:endParaRPr lang="pt-BR" sz="2800" b="0" strike="noStrike" spc="-1" dirty="0">
              <a:latin typeface="Arial"/>
            </a:endParaRPr>
          </a:p>
          <a:p>
            <a:pPr algn="just">
              <a:lnSpc>
                <a:spcPct val="80000"/>
              </a:lnSpc>
              <a:tabLst>
                <a:tab pos="0" algn="l"/>
              </a:tabLst>
            </a:pPr>
            <a:r>
              <a:rPr lang="pt-BR" sz="2800" b="0" strike="noStrike" spc="-1" dirty="0">
                <a:solidFill>
                  <a:srgbClr val="000000"/>
                </a:solidFill>
                <a:latin typeface="Arial"/>
                <a:ea typeface="DejaVu Sans"/>
              </a:rPr>
              <a:t>d)  Na entrada, de prestação de serviço de transporte interestadual cuja prestação tenha iniciado em outra Unidade da Federação referente à aquisição de materiais para o ativo imobilizado. </a:t>
            </a:r>
            <a:endParaRPr lang="pt-BR" sz="2800" b="0" strike="noStrike" spc="-1" dirty="0">
              <a:latin typeface="Arial"/>
            </a:endParaRPr>
          </a:p>
          <a:p>
            <a:pPr algn="just">
              <a:lnSpc>
                <a:spcPct val="80000"/>
              </a:lnSpc>
              <a:tabLst>
                <a:tab pos="0" algn="l"/>
              </a:tabLst>
            </a:pPr>
            <a:endParaRPr lang="pt-BR" sz="2800" b="0" strike="noStrike" spc="-1" dirty="0">
              <a:latin typeface="Arial"/>
            </a:endParaRPr>
          </a:p>
          <a:p>
            <a:pPr algn="just">
              <a:lnSpc>
                <a:spcPct val="80000"/>
              </a:lnSpc>
              <a:tabLst>
                <a:tab pos="0" algn="l"/>
              </a:tabLst>
            </a:pPr>
            <a:r>
              <a:rPr lang="pt-BR" sz="2800" b="1" strike="noStrike" spc="-1" dirty="0">
                <a:solidFill>
                  <a:srgbClr val="000000"/>
                </a:solidFill>
                <a:latin typeface="Arial"/>
                <a:ea typeface="DejaVu Sans"/>
              </a:rPr>
              <a:t>Somente existirá diferencial de alíquotas a ser recolhido caso o percentual da alíquota interna ser superior ao da alíquota interestadual. </a:t>
            </a:r>
            <a:endParaRPr lang="pt-BR" sz="2800" b="0" strike="noStrike" spc="-1" dirty="0">
              <a:latin typeface="Arial"/>
            </a:endParaRPr>
          </a:p>
          <a:p>
            <a:pPr>
              <a:lnSpc>
                <a:spcPct val="100000"/>
              </a:lnSpc>
              <a:tabLst>
                <a:tab pos="0" algn="l"/>
              </a:tabLst>
            </a:pPr>
            <a:endParaRPr lang="pt-BR"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9" name="Imagem1"/>
          <p:cNvPicPr/>
          <p:nvPr/>
        </p:nvPicPr>
        <p:blipFill>
          <a:blip r:embed="rId2"/>
          <a:stretch/>
        </p:blipFill>
        <p:spPr>
          <a:xfrm>
            <a:off x="0" y="63360"/>
            <a:ext cx="1361880" cy="9996120"/>
          </a:xfrm>
          <a:prstGeom prst="rect">
            <a:avLst/>
          </a:prstGeom>
          <a:ln w="0">
            <a:noFill/>
          </a:ln>
        </p:spPr>
      </p:pic>
      <p:pic>
        <p:nvPicPr>
          <p:cNvPr id="240" name="Picture 2"/>
          <p:cNvPicPr/>
          <p:nvPr/>
        </p:nvPicPr>
        <p:blipFill>
          <a:blip r:embed="rId3"/>
          <a:stretch/>
        </p:blipFill>
        <p:spPr>
          <a:xfrm>
            <a:off x="13367880" y="532800"/>
            <a:ext cx="3890520" cy="991080"/>
          </a:xfrm>
          <a:prstGeom prst="rect">
            <a:avLst/>
          </a:prstGeom>
          <a:ln w="0">
            <a:noFill/>
          </a:ln>
        </p:spPr>
      </p:pic>
      <p:grpSp>
        <p:nvGrpSpPr>
          <p:cNvPr id="241" name="Group 1"/>
          <p:cNvGrpSpPr/>
          <p:nvPr/>
        </p:nvGrpSpPr>
        <p:grpSpPr>
          <a:xfrm>
            <a:off x="0" y="9457200"/>
            <a:ext cx="18287280" cy="765720"/>
            <a:chOff x="0" y="9457200"/>
            <a:chExt cx="18287280" cy="765720"/>
          </a:xfrm>
        </p:grpSpPr>
        <p:sp>
          <p:nvSpPr>
            <p:cNvPr id="242"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243" name="Group 3"/>
          <p:cNvGrpSpPr/>
          <p:nvPr/>
        </p:nvGrpSpPr>
        <p:grpSpPr>
          <a:xfrm>
            <a:off x="0" y="9592200"/>
            <a:ext cx="18287280" cy="694080"/>
            <a:chOff x="0" y="9592200"/>
            <a:chExt cx="18287280" cy="694080"/>
          </a:xfrm>
        </p:grpSpPr>
        <p:sp>
          <p:nvSpPr>
            <p:cNvPr id="244"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245"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246"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247" name="CustomShape 7"/>
          <p:cNvSpPr/>
          <p:nvPr/>
        </p:nvSpPr>
        <p:spPr>
          <a:xfrm>
            <a:off x="1362600" y="1873080"/>
            <a:ext cx="15895800" cy="1309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000" b="0" strike="noStrike" spc="-1">
                <a:solidFill>
                  <a:srgbClr val="000000"/>
                </a:solidFill>
                <a:latin typeface="Arial"/>
                <a:ea typeface="DejaVu Sans"/>
              </a:rPr>
              <a:t>O cálculo DIFAL por fora, também chamado de cálculo DIFAL com base única, é a forma mais simples de calcular. Essa forma de cálculo se aplica a operações para </a:t>
            </a:r>
            <a:r>
              <a:rPr lang="pt-BR" sz="2000" b="1" strike="noStrike" spc="-1">
                <a:solidFill>
                  <a:srgbClr val="000000"/>
                </a:solidFill>
                <a:latin typeface="Arial"/>
                <a:ea typeface="DejaVu Sans"/>
              </a:rPr>
              <a:t>não contribuintes e contribuinte do ICMS.</a:t>
            </a:r>
            <a:endParaRPr lang="pt-BR" sz="2000" b="0" strike="noStrike" spc="-1">
              <a:latin typeface="Arial"/>
            </a:endParaRPr>
          </a:p>
          <a:p>
            <a:pPr algn="just">
              <a:lnSpc>
                <a:spcPct val="100000"/>
              </a:lnSpc>
              <a:tabLst>
                <a:tab pos="0" algn="l"/>
              </a:tabLst>
            </a:pPr>
            <a:endParaRPr lang="pt-BR" sz="2000" b="0" strike="noStrike" spc="-1">
              <a:latin typeface="Arial"/>
            </a:endParaRPr>
          </a:p>
          <a:p>
            <a:pPr algn="just">
              <a:lnSpc>
                <a:spcPct val="100000"/>
              </a:lnSpc>
              <a:tabLst>
                <a:tab pos="0" algn="l"/>
              </a:tabLst>
            </a:pPr>
            <a:r>
              <a:rPr lang="pt-BR" sz="2000" b="0" strike="noStrike" spc="-1">
                <a:solidFill>
                  <a:srgbClr val="000000"/>
                </a:solidFill>
                <a:latin typeface="Arial"/>
                <a:ea typeface="DejaVu Sans"/>
              </a:rPr>
              <a:t>✅Estados que adotam o DIFAL por fora: AC, AM, AP, ES, MT, RJ, RR, SP, DF, CE, MA, RN e RO.</a:t>
            </a:r>
            <a:endParaRPr lang="pt-BR" sz="2000" b="0" strike="noStrike" spc="-1">
              <a:latin typeface="Arial"/>
            </a:endParaRPr>
          </a:p>
        </p:txBody>
      </p:sp>
      <p:sp>
        <p:nvSpPr>
          <p:cNvPr id="248" name="CustomShape 8"/>
          <p:cNvSpPr/>
          <p:nvPr/>
        </p:nvSpPr>
        <p:spPr>
          <a:xfrm>
            <a:off x="1636200" y="3372120"/>
            <a:ext cx="15015240" cy="5809320"/>
          </a:xfrm>
          <a:prstGeom prst="roundRect">
            <a:avLst>
              <a:gd name="adj" fmla="val 16667"/>
            </a:avLst>
          </a:prstGeom>
          <a:solidFill>
            <a:schemeClr val="bg1">
              <a:lumMod val="50000"/>
            </a:schemeClr>
          </a:solidFill>
          <a:ln w="0">
            <a:noFill/>
          </a:ln>
        </p:spPr>
        <p:style>
          <a:lnRef idx="0">
            <a:schemeClr val="accent1"/>
          </a:lnRef>
          <a:fillRef idx="0">
            <a:schemeClr val="accent1"/>
          </a:fillRef>
          <a:effectRef idx="0">
            <a:schemeClr val="accent1"/>
          </a:effectRef>
          <a:fontRef idx="minor"/>
        </p:style>
      </p:sp>
      <p:sp>
        <p:nvSpPr>
          <p:cNvPr id="249" name="CustomShape 9"/>
          <p:cNvSpPr/>
          <p:nvPr/>
        </p:nvSpPr>
        <p:spPr>
          <a:xfrm>
            <a:off x="1828800" y="3728160"/>
            <a:ext cx="14822280" cy="5166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pt-BR" sz="3500" b="1" strike="noStrike" spc="-1">
                <a:solidFill>
                  <a:srgbClr val="000000"/>
                </a:solidFill>
                <a:latin typeface="Calibri"/>
                <a:ea typeface="DejaVu Sans"/>
              </a:rPr>
              <a:t>Exemplo:</a:t>
            </a:r>
            <a:endParaRPr lang="pt-BR" sz="3500" b="0" strike="noStrike" spc="-1">
              <a:latin typeface="Arial"/>
            </a:endParaRPr>
          </a:p>
          <a:p>
            <a:pPr>
              <a:lnSpc>
                <a:spcPct val="100000"/>
              </a:lnSpc>
              <a:tabLst>
                <a:tab pos="0" algn="l"/>
              </a:tabLst>
            </a:pPr>
            <a:r>
              <a:rPr lang="pt-BR" sz="3500" b="1" strike="noStrike" spc="-1">
                <a:solidFill>
                  <a:srgbClr val="000000"/>
                </a:solidFill>
                <a:latin typeface="Calibri"/>
                <a:ea typeface="DejaVu Sans"/>
              </a:rPr>
              <a:t> </a:t>
            </a:r>
            <a:r>
              <a:t/>
            </a:r>
            <a:br/>
            <a:r>
              <a:rPr lang="pt-BR" sz="3500" b="1" strike="noStrike" spc="-1">
                <a:solidFill>
                  <a:srgbClr val="000000"/>
                </a:solidFill>
                <a:latin typeface="Calibri"/>
                <a:ea typeface="DejaVu Sans"/>
              </a:rPr>
              <a:t>Mercadorias</a:t>
            </a:r>
            <a:r>
              <a:rPr lang="pt-BR" sz="3500" b="0" strike="noStrike" spc="-1">
                <a:solidFill>
                  <a:srgbClr val="000000"/>
                </a:solidFill>
                <a:latin typeface="Calibri"/>
                <a:ea typeface="DejaVu Sans"/>
              </a:rPr>
              <a:t>: R$ 1.000,00</a:t>
            </a:r>
            <a:r>
              <a:rPr lang="pt-BR" sz="3500" b="0" strike="noStrike" spc="-1">
                <a:solidFill>
                  <a:srgbClr val="000000"/>
                </a:solidFill>
                <a:latin typeface="Arial"/>
                <a:ea typeface="DejaVu Sans"/>
              </a:rPr>
              <a:t> </a:t>
            </a:r>
            <a:r>
              <a:t/>
            </a:r>
            <a:br/>
            <a:r>
              <a:rPr lang="pt-BR" sz="3500" b="1" strike="noStrike" spc="-1">
                <a:solidFill>
                  <a:srgbClr val="000000"/>
                </a:solidFill>
                <a:latin typeface="Calibri"/>
                <a:ea typeface="DejaVu Sans"/>
              </a:rPr>
              <a:t>Alíquota Interestadual:</a:t>
            </a:r>
            <a:r>
              <a:rPr lang="pt-BR" sz="3500" b="0" strike="noStrike" spc="-1">
                <a:solidFill>
                  <a:srgbClr val="000000"/>
                </a:solidFill>
                <a:latin typeface="Calibri"/>
                <a:ea typeface="DejaVu Sans"/>
              </a:rPr>
              <a:t> 12%</a:t>
            </a:r>
            <a:r>
              <a:rPr lang="pt-BR" sz="3500" b="0" strike="noStrike" spc="-1">
                <a:solidFill>
                  <a:srgbClr val="000000"/>
                </a:solidFill>
                <a:latin typeface="Arial"/>
                <a:ea typeface="DejaVu Sans"/>
              </a:rPr>
              <a:t> </a:t>
            </a:r>
            <a:r>
              <a:t/>
            </a:r>
            <a:br/>
            <a:r>
              <a:rPr lang="pt-BR" sz="3500" b="1" strike="noStrike" spc="-1">
                <a:solidFill>
                  <a:srgbClr val="000000"/>
                </a:solidFill>
                <a:latin typeface="Calibri"/>
                <a:ea typeface="DejaVu Sans"/>
              </a:rPr>
              <a:t>ICMS Normal:</a:t>
            </a:r>
            <a:r>
              <a:rPr lang="pt-BR" sz="3500" b="0" strike="noStrike" spc="-1">
                <a:solidFill>
                  <a:srgbClr val="000000"/>
                </a:solidFill>
                <a:latin typeface="Calibri"/>
                <a:ea typeface="DejaVu Sans"/>
              </a:rPr>
              <a:t> R$ 1.000,00 x 12% = R$ 120,00</a:t>
            </a:r>
            <a:r>
              <a:rPr lang="pt-BR" sz="3500" b="0" strike="noStrike" spc="-1">
                <a:solidFill>
                  <a:srgbClr val="000000"/>
                </a:solidFill>
                <a:latin typeface="Arial"/>
                <a:ea typeface="DejaVu Sans"/>
              </a:rPr>
              <a:t> </a:t>
            </a:r>
            <a:r>
              <a:t/>
            </a:r>
            <a:br/>
            <a:r>
              <a:rPr lang="pt-BR" sz="3500" b="1" strike="noStrike" spc="-1">
                <a:solidFill>
                  <a:srgbClr val="000000"/>
                </a:solidFill>
                <a:latin typeface="Calibri"/>
                <a:ea typeface="DejaVu Sans"/>
              </a:rPr>
              <a:t>Alíquota UF destino 18%</a:t>
            </a:r>
            <a:r>
              <a:rPr lang="pt-BR" sz="3500" b="0" strike="noStrike" spc="-1">
                <a:solidFill>
                  <a:srgbClr val="000000"/>
                </a:solidFill>
                <a:latin typeface="Arial"/>
                <a:ea typeface="DejaVu Sans"/>
              </a:rPr>
              <a:t> </a:t>
            </a:r>
            <a:r>
              <a:t/>
            </a:r>
            <a:br/>
            <a:r>
              <a:rPr lang="pt-BR" sz="3500" b="1" strike="noStrike" spc="-1">
                <a:solidFill>
                  <a:srgbClr val="000000"/>
                </a:solidFill>
                <a:latin typeface="Calibri"/>
                <a:ea typeface="DejaVu Sans"/>
              </a:rPr>
              <a:t>Diferencial: </a:t>
            </a:r>
            <a:r>
              <a:rPr lang="pt-BR" sz="3500" b="0" strike="noStrike" spc="-1">
                <a:solidFill>
                  <a:srgbClr val="000000"/>
                </a:solidFill>
                <a:latin typeface="Calibri"/>
                <a:ea typeface="DejaVu Sans"/>
              </a:rPr>
              <a:t>18% - 12% = 6%</a:t>
            </a:r>
            <a:r>
              <a:rPr lang="pt-BR" sz="3500" b="0" strike="noStrike" spc="-1">
                <a:solidFill>
                  <a:srgbClr val="000000"/>
                </a:solidFill>
                <a:latin typeface="Arial"/>
                <a:ea typeface="DejaVu Sans"/>
              </a:rPr>
              <a:t> </a:t>
            </a:r>
            <a:endParaRPr lang="pt-BR" sz="3500" b="0" strike="noStrike" spc="-1">
              <a:latin typeface="Arial"/>
            </a:endParaRPr>
          </a:p>
          <a:p>
            <a:pPr>
              <a:lnSpc>
                <a:spcPct val="100000"/>
              </a:lnSpc>
              <a:tabLst>
                <a:tab pos="0" algn="l"/>
              </a:tabLst>
            </a:pPr>
            <a:r>
              <a:t/>
            </a:r>
            <a:br/>
            <a:r>
              <a:rPr lang="pt-BR" sz="3500" b="0" strike="noStrike" spc="-1">
                <a:solidFill>
                  <a:srgbClr val="000000"/>
                </a:solidFill>
                <a:latin typeface="Calibri"/>
                <a:ea typeface="DejaVu Sans"/>
              </a:rPr>
              <a:t>Cálculo do Diferencial: 1.000,00 x 6% = Valor de DIFAL  a ser recolhido  R$ 60,00</a:t>
            </a:r>
            <a:endParaRPr lang="pt-BR" sz="3500" b="0" strike="noStrike" spc="-1">
              <a:latin typeface="Arial"/>
            </a:endParaRPr>
          </a:p>
          <a:p>
            <a:pPr>
              <a:lnSpc>
                <a:spcPct val="100000"/>
              </a:lnSpc>
              <a:tabLst>
                <a:tab pos="0" algn="l"/>
              </a:tabLst>
            </a:pPr>
            <a:endParaRPr lang="pt-BR" sz="35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 name="Imagem1"/>
          <p:cNvPicPr/>
          <p:nvPr/>
        </p:nvPicPr>
        <p:blipFill>
          <a:blip r:embed="rId2"/>
          <a:stretch/>
        </p:blipFill>
        <p:spPr>
          <a:xfrm>
            <a:off x="0" y="63360"/>
            <a:ext cx="1361880" cy="9996120"/>
          </a:xfrm>
          <a:prstGeom prst="rect">
            <a:avLst/>
          </a:prstGeom>
          <a:ln w="0">
            <a:noFill/>
          </a:ln>
        </p:spPr>
      </p:pic>
      <p:pic>
        <p:nvPicPr>
          <p:cNvPr id="251" name="Picture 2"/>
          <p:cNvPicPr/>
          <p:nvPr/>
        </p:nvPicPr>
        <p:blipFill>
          <a:blip r:embed="rId3"/>
          <a:stretch/>
        </p:blipFill>
        <p:spPr>
          <a:xfrm>
            <a:off x="13367880" y="532800"/>
            <a:ext cx="3890520" cy="991080"/>
          </a:xfrm>
          <a:prstGeom prst="rect">
            <a:avLst/>
          </a:prstGeom>
          <a:ln w="0">
            <a:noFill/>
          </a:ln>
        </p:spPr>
      </p:pic>
      <p:grpSp>
        <p:nvGrpSpPr>
          <p:cNvPr id="252" name="Group 1"/>
          <p:cNvGrpSpPr/>
          <p:nvPr/>
        </p:nvGrpSpPr>
        <p:grpSpPr>
          <a:xfrm>
            <a:off x="0" y="9457200"/>
            <a:ext cx="18287280" cy="765720"/>
            <a:chOff x="0" y="9457200"/>
            <a:chExt cx="18287280" cy="765720"/>
          </a:xfrm>
        </p:grpSpPr>
        <p:sp>
          <p:nvSpPr>
            <p:cNvPr id="253"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254" name="Group 3"/>
          <p:cNvGrpSpPr/>
          <p:nvPr/>
        </p:nvGrpSpPr>
        <p:grpSpPr>
          <a:xfrm>
            <a:off x="0" y="9592200"/>
            <a:ext cx="18287280" cy="694080"/>
            <a:chOff x="0" y="9592200"/>
            <a:chExt cx="18287280" cy="694080"/>
          </a:xfrm>
        </p:grpSpPr>
        <p:sp>
          <p:nvSpPr>
            <p:cNvPr id="255"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256"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257"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258" name="CustomShape 7"/>
          <p:cNvSpPr/>
          <p:nvPr/>
        </p:nvSpPr>
        <p:spPr>
          <a:xfrm>
            <a:off x="1523880" y="1969920"/>
            <a:ext cx="15734520" cy="2794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80000"/>
              </a:lnSpc>
              <a:tabLst>
                <a:tab pos="0" algn="l"/>
              </a:tabLst>
            </a:pPr>
            <a:r>
              <a:rPr lang="pt-BR" sz="2400" b="0" strike="noStrike" spc="-1">
                <a:solidFill>
                  <a:srgbClr val="000000"/>
                </a:solidFill>
                <a:latin typeface="Arial"/>
                <a:ea typeface="DejaVu Sans"/>
              </a:rPr>
              <a:t>O cálculo DIFAL por dentro, também chamado de cálculo DIFAL com base dupla, demanda de mais etapas para que seja encontrado o valor final.</a:t>
            </a:r>
            <a:endParaRPr lang="pt-BR" sz="2400" b="0" strike="noStrike" spc="-1">
              <a:latin typeface="Arial"/>
            </a:endParaRPr>
          </a:p>
          <a:p>
            <a:pPr algn="just">
              <a:lnSpc>
                <a:spcPct val="80000"/>
              </a:lnSpc>
              <a:tabLst>
                <a:tab pos="0" algn="l"/>
              </a:tabLst>
            </a:pPr>
            <a:r>
              <a:rPr lang="pt-BR" sz="2400" b="0" strike="noStrike" spc="-1">
                <a:solidFill>
                  <a:srgbClr val="000000"/>
                </a:solidFill>
                <a:latin typeface="Arial"/>
                <a:ea typeface="DejaVu Sans"/>
              </a:rPr>
              <a:t>Nesta forma de cálculo são utilizadas duas bases de cálculo para encontrar o valor final de diferencial de alíquotas, sendo que em uma delas é realizada a exclusão do ICMS Interestadual da base de cálculo, e em outra é feita a inclusão do ICMS Interno (ICMS por dentro). </a:t>
            </a:r>
            <a:r>
              <a:rPr lang="pt-BR" sz="2400" b="1" strike="noStrike" spc="-1">
                <a:solidFill>
                  <a:srgbClr val="000000"/>
                </a:solidFill>
                <a:latin typeface="Arial"/>
                <a:ea typeface="DejaVu Sans"/>
              </a:rPr>
              <a:t>Essa modalidade de cálculo é aplicada somente em operações de venda para contribuintes do ICMS.</a:t>
            </a:r>
            <a:endParaRPr lang="pt-BR" sz="2400" b="0" strike="noStrike" spc="-1">
              <a:latin typeface="Arial"/>
            </a:endParaRPr>
          </a:p>
          <a:p>
            <a:pPr algn="just">
              <a:lnSpc>
                <a:spcPct val="80000"/>
              </a:lnSpc>
              <a:tabLst>
                <a:tab pos="0" algn="l"/>
              </a:tabLst>
            </a:pPr>
            <a:endParaRPr lang="pt-BR" sz="2400" b="0" strike="noStrike" spc="-1">
              <a:latin typeface="Arial"/>
            </a:endParaRPr>
          </a:p>
          <a:p>
            <a:pPr algn="just">
              <a:lnSpc>
                <a:spcPct val="80000"/>
              </a:lnSpc>
              <a:tabLst>
                <a:tab pos="0" algn="l"/>
              </a:tabLst>
            </a:pPr>
            <a:r>
              <a:rPr lang="pt-BR" sz="2400" b="0" strike="noStrike" spc="-1">
                <a:solidFill>
                  <a:srgbClr val="000000"/>
                </a:solidFill>
                <a:latin typeface="Arial"/>
                <a:ea typeface="DejaVu Sans"/>
              </a:rPr>
              <a:t>✅Estados que adotam o DIFAL por dentro: BA, MG, MS, PA, PI, PR, RS, SC, TO, SE, AL, GO, PE e PB</a:t>
            </a:r>
            <a:endParaRPr lang="pt-BR" sz="2400" b="0" strike="noStrike" spc="-1">
              <a:latin typeface="Arial"/>
            </a:endParaRPr>
          </a:p>
          <a:p>
            <a:pPr>
              <a:lnSpc>
                <a:spcPct val="100000"/>
              </a:lnSpc>
              <a:tabLst>
                <a:tab pos="0" algn="l"/>
              </a:tabLst>
            </a:pPr>
            <a:endParaRPr lang="pt-BR" sz="2400" b="0" strike="noStrike" spc="-1">
              <a:latin typeface="Arial"/>
            </a:endParaRPr>
          </a:p>
        </p:txBody>
      </p:sp>
      <p:sp>
        <p:nvSpPr>
          <p:cNvPr id="259" name="CustomShape 8"/>
          <p:cNvSpPr/>
          <p:nvPr/>
        </p:nvSpPr>
        <p:spPr>
          <a:xfrm>
            <a:off x="4038480" y="4457880"/>
            <a:ext cx="9882360" cy="4723560"/>
          </a:xfrm>
          <a:prstGeom prst="roundRect">
            <a:avLst>
              <a:gd name="adj" fmla="val 16667"/>
            </a:avLst>
          </a:prstGeom>
          <a:solidFill>
            <a:schemeClr val="bg1">
              <a:lumMod val="50000"/>
            </a:schemeClr>
          </a:solidFill>
          <a:ln w="0">
            <a:noFill/>
          </a:ln>
        </p:spPr>
        <p:style>
          <a:lnRef idx="0">
            <a:schemeClr val="accent1"/>
          </a:lnRef>
          <a:fillRef idx="0">
            <a:schemeClr val="accent1"/>
          </a:fillRef>
          <a:effectRef idx="0">
            <a:schemeClr val="accent1"/>
          </a:effectRef>
          <a:fontRef idx="minor"/>
        </p:style>
      </p:sp>
      <p:sp>
        <p:nvSpPr>
          <p:cNvPr id="260" name="CustomShape 9"/>
          <p:cNvSpPr/>
          <p:nvPr/>
        </p:nvSpPr>
        <p:spPr>
          <a:xfrm>
            <a:off x="4411440" y="4623480"/>
            <a:ext cx="9464760" cy="46396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80000"/>
              </a:lnSpc>
              <a:tabLst>
                <a:tab pos="0" algn="l"/>
              </a:tabLst>
            </a:pPr>
            <a:r>
              <a:rPr lang="pt-BR" sz="3000" b="1" strike="noStrike" spc="-1">
                <a:solidFill>
                  <a:srgbClr val="000000"/>
                </a:solidFill>
                <a:latin typeface="Arial"/>
                <a:ea typeface="DejaVu Sans"/>
              </a:rPr>
              <a:t>Exemplo de Cálculo por Dentro: </a:t>
            </a:r>
            <a:endParaRPr lang="pt-BR" sz="3000" b="0" strike="noStrike" spc="-1">
              <a:latin typeface="Arial"/>
            </a:endParaRPr>
          </a:p>
          <a:p>
            <a:pPr>
              <a:lnSpc>
                <a:spcPct val="80000"/>
              </a:lnSpc>
              <a:tabLst>
                <a:tab pos="0" algn="l"/>
              </a:tabLst>
            </a:pPr>
            <a:r>
              <a:t/>
            </a:r>
            <a:br/>
            <a:r>
              <a:rPr lang="pt-BR" sz="3000" b="1" strike="noStrike" spc="-1">
                <a:solidFill>
                  <a:srgbClr val="000000"/>
                </a:solidFill>
                <a:latin typeface="Arial"/>
                <a:ea typeface="DejaVu Sans"/>
              </a:rPr>
              <a:t>Mercadorias</a:t>
            </a:r>
            <a:r>
              <a:rPr lang="pt-BR" sz="3000" b="0" strike="noStrike" spc="-1">
                <a:solidFill>
                  <a:srgbClr val="000000"/>
                </a:solidFill>
                <a:latin typeface="Arial"/>
                <a:ea typeface="DejaVu Sans"/>
              </a:rPr>
              <a:t>: R$ 1.000,00 </a:t>
            </a:r>
            <a:r>
              <a:t/>
            </a:r>
            <a:br/>
            <a:r>
              <a:rPr lang="pt-BR" sz="3000" b="1" strike="noStrike" spc="-1">
                <a:solidFill>
                  <a:srgbClr val="000000"/>
                </a:solidFill>
                <a:latin typeface="Arial"/>
                <a:ea typeface="DejaVu Sans"/>
              </a:rPr>
              <a:t>Alíquota Interestadual:</a:t>
            </a:r>
            <a:r>
              <a:rPr lang="pt-BR" sz="3000" b="0" strike="noStrike" spc="-1">
                <a:solidFill>
                  <a:srgbClr val="000000"/>
                </a:solidFill>
                <a:latin typeface="Arial"/>
                <a:ea typeface="DejaVu Sans"/>
              </a:rPr>
              <a:t> 12% </a:t>
            </a:r>
            <a:r>
              <a:t/>
            </a:r>
            <a:br/>
            <a:r>
              <a:rPr lang="pt-BR" sz="3000" b="1" strike="noStrike" spc="-1">
                <a:solidFill>
                  <a:srgbClr val="000000"/>
                </a:solidFill>
                <a:latin typeface="Arial"/>
                <a:ea typeface="DejaVu Sans"/>
              </a:rPr>
              <a:t>ICMS Normal:</a:t>
            </a:r>
            <a:r>
              <a:rPr lang="pt-BR" sz="3000" b="0" strike="noStrike" spc="-1">
                <a:solidFill>
                  <a:srgbClr val="000000"/>
                </a:solidFill>
                <a:latin typeface="Arial"/>
                <a:ea typeface="DejaVu Sans"/>
              </a:rPr>
              <a:t> R$ 120,00 </a:t>
            </a:r>
            <a:r>
              <a:t/>
            </a:r>
            <a:br/>
            <a:r>
              <a:rPr lang="pt-BR" sz="3000" b="1" strike="noStrike" spc="-1">
                <a:solidFill>
                  <a:srgbClr val="000000"/>
                </a:solidFill>
                <a:latin typeface="Arial"/>
                <a:ea typeface="DejaVu Sans"/>
              </a:rPr>
              <a:t>Alíquota UF destino: 18% </a:t>
            </a:r>
            <a:endParaRPr lang="pt-BR" sz="3000" b="0" strike="noStrike" spc="-1">
              <a:latin typeface="Arial"/>
            </a:endParaRPr>
          </a:p>
          <a:p>
            <a:pPr>
              <a:lnSpc>
                <a:spcPct val="80000"/>
              </a:lnSpc>
              <a:tabLst>
                <a:tab pos="0" algn="l"/>
              </a:tabLst>
            </a:pPr>
            <a:r>
              <a:t/>
            </a:r>
            <a:br/>
            <a:r>
              <a:rPr lang="pt-BR" sz="3000" b="0" strike="noStrike" spc="-1">
                <a:solidFill>
                  <a:srgbClr val="000000"/>
                </a:solidFill>
                <a:latin typeface="Arial"/>
                <a:ea typeface="DejaVu Sans"/>
              </a:rPr>
              <a:t>Cálculo: </a:t>
            </a:r>
            <a:r>
              <a:t/>
            </a:r>
            <a:br/>
            <a:r>
              <a:rPr lang="pt-BR" sz="3000" b="0" strike="noStrike" spc="-1">
                <a:solidFill>
                  <a:srgbClr val="000000"/>
                </a:solidFill>
                <a:latin typeface="Arial"/>
                <a:ea typeface="DejaVu Sans"/>
              </a:rPr>
              <a:t>R$ 1.000,00 – R$ 120,00 = 880,00 </a:t>
            </a:r>
            <a:r>
              <a:t/>
            </a:r>
            <a:br/>
            <a:r>
              <a:rPr lang="pt-BR" sz="3000" b="0" strike="noStrike" spc="-1">
                <a:solidFill>
                  <a:srgbClr val="000000"/>
                </a:solidFill>
                <a:latin typeface="Arial"/>
                <a:ea typeface="DejaVu Sans"/>
              </a:rPr>
              <a:t>R$ 880,00 / (1-18%) = R$ 880,00 / 0,82 = R$ 1.073,17 </a:t>
            </a:r>
            <a:r>
              <a:t/>
            </a:r>
            <a:br/>
            <a:r>
              <a:rPr lang="pt-BR" sz="3000" b="0" strike="noStrike" spc="-1">
                <a:solidFill>
                  <a:srgbClr val="000000"/>
                </a:solidFill>
                <a:latin typeface="Arial"/>
                <a:ea typeface="DejaVu Sans"/>
              </a:rPr>
              <a:t>R$ 1.073,17 x 18% = R$ 193,17 </a:t>
            </a:r>
            <a:r>
              <a:t/>
            </a:r>
            <a:br/>
            <a:r>
              <a:rPr lang="pt-BR" sz="3000" b="0" strike="noStrike" spc="-1">
                <a:solidFill>
                  <a:srgbClr val="000000"/>
                </a:solidFill>
                <a:latin typeface="Arial"/>
                <a:ea typeface="DejaVu Sans"/>
              </a:rPr>
              <a:t>R$ 193,17 – R$ 120,00 = R$ 73,17 </a:t>
            </a:r>
            <a:endParaRPr lang="pt-BR" sz="3000" b="0" strike="noStrike" spc="-1">
              <a:latin typeface="Arial"/>
            </a:endParaRPr>
          </a:p>
          <a:p>
            <a:pPr>
              <a:lnSpc>
                <a:spcPct val="100000"/>
              </a:lnSpc>
              <a:tabLst>
                <a:tab pos="0" algn="l"/>
              </a:tabLst>
            </a:pPr>
            <a:endParaRPr lang="pt-BR" sz="3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grpSp>
        <p:nvGrpSpPr>
          <p:cNvPr id="84" name="Group 1"/>
          <p:cNvGrpSpPr/>
          <p:nvPr/>
        </p:nvGrpSpPr>
        <p:grpSpPr>
          <a:xfrm>
            <a:off x="0" y="9468000"/>
            <a:ext cx="18287280" cy="842040"/>
            <a:chOff x="0" y="9468000"/>
            <a:chExt cx="18287280" cy="842040"/>
          </a:xfrm>
        </p:grpSpPr>
        <p:sp>
          <p:nvSpPr>
            <p:cNvPr id="85" name="CustomShape 2"/>
            <p:cNvSpPr/>
            <p:nvPr/>
          </p:nvSpPr>
          <p:spPr>
            <a:xfrm>
              <a:off x="0" y="9468000"/>
              <a:ext cx="18287280" cy="842040"/>
            </a:xfrm>
            <a:custGeom>
              <a:avLst/>
              <a:gdLst/>
              <a:ahLst/>
              <a:cxnLst/>
              <a:rect l="l" t="t" r="r" b="b"/>
              <a:pathLst>
                <a:path w="18288000" h="842645">
                  <a:moveTo>
                    <a:pt x="0" y="0"/>
                  </a:moveTo>
                  <a:lnTo>
                    <a:pt x="18288000" y="0"/>
                  </a:lnTo>
                  <a:lnTo>
                    <a:pt x="18288000" y="842645"/>
                  </a:lnTo>
                  <a:lnTo>
                    <a:pt x="0" y="8426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86" name="Group 3"/>
          <p:cNvGrpSpPr/>
          <p:nvPr/>
        </p:nvGrpSpPr>
        <p:grpSpPr>
          <a:xfrm>
            <a:off x="0" y="9601200"/>
            <a:ext cx="18287280" cy="822960"/>
            <a:chOff x="0" y="9601200"/>
            <a:chExt cx="18287280" cy="822960"/>
          </a:xfrm>
        </p:grpSpPr>
        <p:sp>
          <p:nvSpPr>
            <p:cNvPr id="87" name="CustomShape 4"/>
            <p:cNvSpPr/>
            <p:nvPr/>
          </p:nvSpPr>
          <p:spPr>
            <a:xfrm>
              <a:off x="0" y="9601200"/>
              <a:ext cx="18287280" cy="822960"/>
            </a:xfrm>
            <a:custGeom>
              <a:avLst/>
              <a:gdLst/>
              <a:ahLst/>
              <a:cxnLst/>
              <a:rect l="l" t="t" r="r" b="b"/>
              <a:pathLst>
                <a:path w="18288000" h="823595">
                  <a:moveTo>
                    <a:pt x="0" y="0"/>
                  </a:moveTo>
                  <a:lnTo>
                    <a:pt x="18288000" y="0"/>
                  </a:lnTo>
                  <a:lnTo>
                    <a:pt x="18288000" y="823595"/>
                  </a:lnTo>
                  <a:lnTo>
                    <a:pt x="0" y="823595"/>
                  </a:lnTo>
                  <a:close/>
                </a:path>
              </a:pathLst>
            </a:custGeom>
            <a:solidFill>
              <a:srgbClr val="232323"/>
            </a:solidFill>
            <a:ln w="0">
              <a:noFill/>
            </a:ln>
          </p:spPr>
          <p:style>
            <a:lnRef idx="0">
              <a:scrgbClr r="0" g="0" b="0"/>
            </a:lnRef>
            <a:fillRef idx="0">
              <a:scrgbClr r="0" g="0" b="0"/>
            </a:fillRef>
            <a:effectRef idx="0">
              <a:scrgbClr r="0" g="0" b="0"/>
            </a:effectRef>
            <a:fontRef idx="minor"/>
          </p:style>
        </p:sp>
      </p:grpSp>
      <p:pic>
        <p:nvPicPr>
          <p:cNvPr id="88" name="Picture 2"/>
          <p:cNvPicPr/>
          <p:nvPr/>
        </p:nvPicPr>
        <p:blipFill>
          <a:blip r:embed="rId3"/>
          <a:stretch/>
        </p:blipFill>
        <p:spPr>
          <a:xfrm>
            <a:off x="13367880" y="532800"/>
            <a:ext cx="3890520" cy="991080"/>
          </a:xfrm>
          <a:prstGeom prst="rect">
            <a:avLst/>
          </a:prstGeom>
          <a:ln w="0">
            <a:noFill/>
          </a:ln>
        </p:spPr>
      </p:pic>
      <p:sp>
        <p:nvSpPr>
          <p:cNvPr id="89" name="CustomShape 5"/>
          <p:cNvSpPr/>
          <p:nvPr/>
        </p:nvSpPr>
        <p:spPr>
          <a:xfrm>
            <a:off x="838080" y="3921120"/>
            <a:ext cx="16610760" cy="24440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ct val="90000"/>
              </a:lnSpc>
              <a:spcBef>
                <a:spcPts val="1001"/>
              </a:spcBef>
              <a:tabLst>
                <a:tab pos="0" algn="l"/>
              </a:tabLst>
            </a:pPr>
            <a:r>
              <a:rPr lang="pt-BR" sz="6000" b="1" strike="noStrike" spc="-1">
                <a:solidFill>
                  <a:srgbClr val="000000"/>
                </a:solidFill>
                <a:latin typeface="Monument Extended"/>
                <a:ea typeface="Calibri"/>
              </a:rPr>
              <a:t>GESTÃO DO CONHECIMENTO </a:t>
            </a:r>
            <a:endParaRPr lang="pt-BR" sz="6000" b="0" strike="noStrike" spc="-1">
              <a:latin typeface="Arial"/>
            </a:endParaRPr>
          </a:p>
          <a:p>
            <a:pPr algn="ctr">
              <a:lnSpc>
                <a:spcPct val="90000"/>
              </a:lnSpc>
              <a:spcBef>
                <a:spcPts val="1001"/>
              </a:spcBef>
              <a:tabLst>
                <a:tab pos="0" algn="l"/>
              </a:tabLst>
            </a:pPr>
            <a:r>
              <a:rPr lang="pt-BR" sz="4800" b="0" i="1" strike="noStrike" spc="-1">
                <a:solidFill>
                  <a:srgbClr val="000000"/>
                </a:solidFill>
                <a:latin typeface="Monument Extended"/>
                <a:ea typeface="Calibri"/>
              </a:rPr>
              <a:t>ESCRITA FISCAL </a:t>
            </a:r>
            <a:endParaRPr lang="pt-BR" sz="4800" b="0" strike="noStrike" spc="-1">
              <a:latin typeface="Arial"/>
            </a:endParaRPr>
          </a:p>
        </p:txBody>
      </p:sp>
      <p:sp>
        <p:nvSpPr>
          <p:cNvPr id="90" name="CustomShape 6"/>
          <p:cNvSpPr/>
          <p:nvPr/>
        </p:nvSpPr>
        <p:spPr>
          <a:xfrm>
            <a:off x="7705080" y="775440"/>
            <a:ext cx="287712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Treinamento e Desenvolvimento</a:t>
            </a:r>
            <a:endParaRPr lang="pt-BR" sz="1400" b="0" strike="noStrike" spc="-1">
              <a:latin typeface="Arial"/>
            </a:endParaRPr>
          </a:p>
          <a:p>
            <a:pPr algn="ctr">
              <a:lnSpc>
                <a:spcPts val="1956"/>
              </a:lnSpc>
              <a:tabLst>
                <a:tab pos="0" algn="l"/>
              </a:tabLst>
            </a:pPr>
            <a:r>
              <a:rPr lang="en-US" sz="1400" b="0" strike="noStrike" spc="-1">
                <a:solidFill>
                  <a:srgbClr val="000000"/>
                </a:solidFill>
                <a:latin typeface="Montserrat Classic"/>
                <a:ea typeface="Calibri"/>
              </a:rPr>
              <a:t>Atak Sistemas</a:t>
            </a:r>
            <a:endParaRPr lang="pt-BR" sz="1400" b="0" strike="noStrike" spc="-1">
              <a:latin typeface="Arial"/>
            </a:endParaRPr>
          </a:p>
        </p:txBody>
      </p:sp>
      <p:sp>
        <p:nvSpPr>
          <p:cNvPr id="91" name="CustomShape 7"/>
          <p:cNvSpPr/>
          <p:nvPr/>
        </p:nvSpPr>
        <p:spPr>
          <a:xfrm>
            <a:off x="5124600" y="9608760"/>
            <a:ext cx="8305200" cy="588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1" name="Imagem1"/>
          <p:cNvPicPr/>
          <p:nvPr/>
        </p:nvPicPr>
        <p:blipFill>
          <a:blip r:embed="rId2"/>
          <a:stretch/>
        </p:blipFill>
        <p:spPr>
          <a:xfrm>
            <a:off x="0" y="0"/>
            <a:ext cx="1361880" cy="10173960"/>
          </a:xfrm>
          <a:prstGeom prst="rect">
            <a:avLst/>
          </a:prstGeom>
          <a:ln w="0">
            <a:noFill/>
          </a:ln>
        </p:spPr>
      </p:pic>
      <p:pic>
        <p:nvPicPr>
          <p:cNvPr id="262" name="Picture 2"/>
          <p:cNvPicPr/>
          <p:nvPr/>
        </p:nvPicPr>
        <p:blipFill>
          <a:blip r:embed="rId3"/>
          <a:stretch/>
        </p:blipFill>
        <p:spPr>
          <a:xfrm>
            <a:off x="13367880" y="532800"/>
            <a:ext cx="3890520" cy="991080"/>
          </a:xfrm>
          <a:prstGeom prst="rect">
            <a:avLst/>
          </a:prstGeom>
          <a:ln w="0">
            <a:noFill/>
          </a:ln>
        </p:spPr>
      </p:pic>
      <p:grpSp>
        <p:nvGrpSpPr>
          <p:cNvPr id="263" name="Group 1"/>
          <p:cNvGrpSpPr/>
          <p:nvPr/>
        </p:nvGrpSpPr>
        <p:grpSpPr>
          <a:xfrm>
            <a:off x="0" y="9520560"/>
            <a:ext cx="18287280" cy="765720"/>
            <a:chOff x="0" y="9520560"/>
            <a:chExt cx="18287280" cy="765720"/>
          </a:xfrm>
        </p:grpSpPr>
        <p:sp>
          <p:nvSpPr>
            <p:cNvPr id="264"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265" name="Group 3"/>
          <p:cNvGrpSpPr/>
          <p:nvPr/>
        </p:nvGrpSpPr>
        <p:grpSpPr>
          <a:xfrm>
            <a:off x="0" y="9634680"/>
            <a:ext cx="18287280" cy="651600"/>
            <a:chOff x="0" y="9634680"/>
            <a:chExt cx="18287280" cy="651600"/>
          </a:xfrm>
        </p:grpSpPr>
        <p:sp>
          <p:nvSpPr>
            <p:cNvPr id="266"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267"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268"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269" name="CustomShape 7"/>
          <p:cNvSpPr/>
          <p:nvPr/>
        </p:nvSpPr>
        <p:spPr>
          <a:xfrm>
            <a:off x="5392800" y="3790800"/>
            <a:ext cx="7501320" cy="63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pt-BR" sz="3600" b="0" strike="noStrike" spc="-1">
                <a:solidFill>
                  <a:srgbClr val="000000"/>
                </a:solidFill>
                <a:latin typeface="Monument Extended"/>
                <a:ea typeface="Calibri"/>
              </a:rPr>
              <a:t>O QUE É O ICMS ST?</a:t>
            </a:r>
            <a:endParaRPr lang="pt-BR"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70" name="Imagem1"/>
          <p:cNvPicPr/>
          <p:nvPr/>
        </p:nvPicPr>
        <p:blipFill>
          <a:blip r:embed="rId2"/>
          <a:stretch/>
        </p:blipFill>
        <p:spPr>
          <a:xfrm>
            <a:off x="0" y="63360"/>
            <a:ext cx="1361880" cy="9996120"/>
          </a:xfrm>
          <a:prstGeom prst="rect">
            <a:avLst/>
          </a:prstGeom>
          <a:ln w="0">
            <a:noFill/>
          </a:ln>
        </p:spPr>
      </p:pic>
      <p:pic>
        <p:nvPicPr>
          <p:cNvPr id="271" name="Picture 2"/>
          <p:cNvPicPr/>
          <p:nvPr/>
        </p:nvPicPr>
        <p:blipFill>
          <a:blip r:embed="rId3"/>
          <a:stretch/>
        </p:blipFill>
        <p:spPr>
          <a:xfrm>
            <a:off x="13367880" y="532800"/>
            <a:ext cx="3890520" cy="991080"/>
          </a:xfrm>
          <a:prstGeom prst="rect">
            <a:avLst/>
          </a:prstGeom>
          <a:ln w="0">
            <a:noFill/>
          </a:ln>
        </p:spPr>
      </p:pic>
      <p:grpSp>
        <p:nvGrpSpPr>
          <p:cNvPr id="272" name="Group 1"/>
          <p:cNvGrpSpPr/>
          <p:nvPr/>
        </p:nvGrpSpPr>
        <p:grpSpPr>
          <a:xfrm>
            <a:off x="0" y="9457200"/>
            <a:ext cx="18287280" cy="765720"/>
            <a:chOff x="0" y="9457200"/>
            <a:chExt cx="18287280" cy="765720"/>
          </a:xfrm>
        </p:grpSpPr>
        <p:sp>
          <p:nvSpPr>
            <p:cNvPr id="273"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274" name="Group 3"/>
          <p:cNvGrpSpPr/>
          <p:nvPr/>
        </p:nvGrpSpPr>
        <p:grpSpPr>
          <a:xfrm>
            <a:off x="0" y="9592200"/>
            <a:ext cx="18287280" cy="694080"/>
            <a:chOff x="0" y="9592200"/>
            <a:chExt cx="18287280" cy="694080"/>
          </a:xfrm>
        </p:grpSpPr>
        <p:sp>
          <p:nvSpPr>
            <p:cNvPr id="275"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276"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277"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278" name="CustomShape 7"/>
          <p:cNvSpPr/>
          <p:nvPr/>
        </p:nvSpPr>
        <p:spPr>
          <a:xfrm>
            <a:off x="2042280" y="1659960"/>
            <a:ext cx="14203080" cy="546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just">
              <a:lnSpc>
                <a:spcPct val="100000"/>
              </a:lnSpc>
              <a:tabLst>
                <a:tab pos="0" algn="l"/>
              </a:tabLst>
            </a:pPr>
            <a:r>
              <a:rPr lang="pt-BR" sz="3000" b="1" strike="noStrike" spc="-1">
                <a:solidFill>
                  <a:srgbClr val="000000"/>
                </a:solidFill>
                <a:latin typeface="Calibri"/>
                <a:ea typeface="DejaVu Sans"/>
              </a:rPr>
              <a:t>ICMS ST - Imposto sobre Circulação de Mercadorias e Serviços por Substituição Tributária</a:t>
            </a:r>
            <a:endParaRPr lang="pt-BR" sz="3000" b="0" strike="noStrike" spc="-1">
              <a:latin typeface="Arial"/>
            </a:endParaRPr>
          </a:p>
        </p:txBody>
      </p:sp>
      <p:sp>
        <p:nvSpPr>
          <p:cNvPr id="279" name="CustomShape 8"/>
          <p:cNvSpPr/>
          <p:nvPr/>
        </p:nvSpPr>
        <p:spPr>
          <a:xfrm>
            <a:off x="2438280" y="3320280"/>
            <a:ext cx="8076600" cy="5572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3000" b="1" strike="noStrike" spc="-1" dirty="0">
                <a:solidFill>
                  <a:srgbClr val="C00000"/>
                </a:solidFill>
                <a:latin typeface="Arial"/>
                <a:ea typeface="DejaVu Sans"/>
              </a:rPr>
              <a:t>Substituição tributária, </a:t>
            </a:r>
            <a:r>
              <a:rPr lang="pt-BR" sz="3000" b="0" strike="noStrike" spc="-1" dirty="0">
                <a:solidFill>
                  <a:srgbClr val="000000"/>
                </a:solidFill>
                <a:latin typeface="Arial"/>
                <a:ea typeface="DejaVu Sans"/>
              </a:rPr>
              <a:t>é uma forma de arrecadação de tributos utilizado pelo governo brasileiro. Ele atribui ao contribuinte a responsabilidade pelo pagamento do imposto devido pelo seu cliente. A substituição será recolhida pelo contribuinte e posteriormente repassada ao governo.</a:t>
            </a:r>
            <a:endParaRPr lang="pt-BR" sz="3000" b="0" strike="noStrike" spc="-1" dirty="0">
              <a:latin typeface="Arial"/>
            </a:endParaRPr>
          </a:p>
          <a:p>
            <a:pPr algn="just">
              <a:lnSpc>
                <a:spcPct val="100000"/>
              </a:lnSpc>
              <a:tabLst>
                <a:tab pos="0" algn="l"/>
              </a:tabLst>
            </a:pPr>
            <a:r>
              <a:rPr lang="pt-BR" sz="3000" b="0" strike="noStrike" spc="-1" dirty="0">
                <a:solidFill>
                  <a:srgbClr val="000000"/>
                </a:solidFill>
                <a:latin typeface="Arial"/>
                <a:ea typeface="DejaVu Sans"/>
              </a:rPr>
              <a:t>Por tanto o </a:t>
            </a:r>
            <a:r>
              <a:rPr lang="pt-BR" sz="3000" b="1" strike="noStrike" spc="-1" dirty="0">
                <a:solidFill>
                  <a:srgbClr val="C00000"/>
                </a:solidFill>
                <a:latin typeface="Arial"/>
                <a:ea typeface="DejaVu Sans"/>
              </a:rPr>
              <a:t>ICMS-ST</a:t>
            </a:r>
            <a:r>
              <a:rPr lang="pt-BR" sz="3000" b="0" strike="noStrike" spc="-1" dirty="0">
                <a:solidFill>
                  <a:srgbClr val="000000"/>
                </a:solidFill>
                <a:latin typeface="Arial"/>
                <a:ea typeface="DejaVu Sans"/>
              </a:rPr>
              <a:t> é a parte do imposto referente à Substituição Tributária, retida ainda na primeira etapa do caminho da mercadoria ou serviço até o consumidor final.</a:t>
            </a:r>
            <a:endParaRPr lang="pt-BR" sz="3000" b="0" strike="noStrike" spc="-1" dirty="0">
              <a:latin typeface="Arial"/>
            </a:endParaRPr>
          </a:p>
          <a:p>
            <a:pPr>
              <a:lnSpc>
                <a:spcPct val="100000"/>
              </a:lnSpc>
              <a:tabLst>
                <a:tab pos="0" algn="l"/>
              </a:tabLst>
            </a:pPr>
            <a:endParaRPr lang="pt-BR" sz="3000" b="0" strike="noStrike" spc="-1" dirty="0">
              <a:latin typeface="Arial"/>
            </a:endParaRPr>
          </a:p>
        </p:txBody>
      </p:sp>
      <p:pic>
        <p:nvPicPr>
          <p:cNvPr id="280" name="Imagem1_3"/>
          <p:cNvPicPr/>
          <p:nvPr/>
        </p:nvPicPr>
        <p:blipFill>
          <a:blip r:embed="rId4"/>
          <a:stretch/>
        </p:blipFill>
        <p:spPr>
          <a:xfrm>
            <a:off x="11021040" y="3314880"/>
            <a:ext cx="6239880" cy="58305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1" name="Imagem1"/>
          <p:cNvPicPr/>
          <p:nvPr/>
        </p:nvPicPr>
        <p:blipFill>
          <a:blip r:embed="rId2"/>
          <a:stretch/>
        </p:blipFill>
        <p:spPr>
          <a:xfrm>
            <a:off x="0" y="63360"/>
            <a:ext cx="1361880" cy="9996120"/>
          </a:xfrm>
          <a:prstGeom prst="rect">
            <a:avLst/>
          </a:prstGeom>
          <a:ln w="0">
            <a:noFill/>
          </a:ln>
        </p:spPr>
      </p:pic>
      <p:pic>
        <p:nvPicPr>
          <p:cNvPr id="282" name="Picture 2"/>
          <p:cNvPicPr/>
          <p:nvPr/>
        </p:nvPicPr>
        <p:blipFill>
          <a:blip r:embed="rId3"/>
          <a:stretch/>
        </p:blipFill>
        <p:spPr>
          <a:xfrm>
            <a:off x="13367880" y="532800"/>
            <a:ext cx="3890520" cy="991080"/>
          </a:xfrm>
          <a:prstGeom prst="rect">
            <a:avLst/>
          </a:prstGeom>
          <a:ln w="0">
            <a:noFill/>
          </a:ln>
        </p:spPr>
      </p:pic>
      <p:grpSp>
        <p:nvGrpSpPr>
          <p:cNvPr id="283" name="Group 1"/>
          <p:cNvGrpSpPr/>
          <p:nvPr/>
        </p:nvGrpSpPr>
        <p:grpSpPr>
          <a:xfrm>
            <a:off x="0" y="9457200"/>
            <a:ext cx="18287280" cy="765720"/>
            <a:chOff x="0" y="9457200"/>
            <a:chExt cx="18287280" cy="765720"/>
          </a:xfrm>
        </p:grpSpPr>
        <p:sp>
          <p:nvSpPr>
            <p:cNvPr id="284"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285" name="Group 3"/>
          <p:cNvGrpSpPr/>
          <p:nvPr/>
        </p:nvGrpSpPr>
        <p:grpSpPr>
          <a:xfrm>
            <a:off x="0" y="9592200"/>
            <a:ext cx="18287280" cy="694080"/>
            <a:chOff x="0" y="9592200"/>
            <a:chExt cx="18287280" cy="694080"/>
          </a:xfrm>
        </p:grpSpPr>
        <p:sp>
          <p:nvSpPr>
            <p:cNvPr id="286"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287"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288"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289" name="CustomShape 7"/>
          <p:cNvSpPr/>
          <p:nvPr/>
        </p:nvSpPr>
        <p:spPr>
          <a:xfrm>
            <a:off x="1523880" y="1659960"/>
            <a:ext cx="15734520" cy="2711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400" b="1" strike="noStrike" spc="-1">
                <a:solidFill>
                  <a:srgbClr val="000000"/>
                </a:solidFill>
                <a:latin typeface="Arial"/>
                <a:ea typeface="DejaVu Sans"/>
              </a:rPr>
              <a:t>Ainda parece confuso? Melhor entendermos a origem. </a:t>
            </a:r>
            <a:endParaRPr lang="pt-BR" sz="2400" b="0" strike="noStrike" spc="-1">
              <a:latin typeface="Arial"/>
            </a:endParaRPr>
          </a:p>
          <a:p>
            <a:pPr algn="just">
              <a:lnSpc>
                <a:spcPct val="100000"/>
              </a:lnSpc>
              <a:tabLst>
                <a:tab pos="0" algn="l"/>
              </a:tabLst>
            </a:pPr>
            <a:endParaRPr lang="pt-BR" sz="2400" b="0" strike="noStrike" spc="-1">
              <a:latin typeface="Arial"/>
            </a:endParaRPr>
          </a:p>
          <a:p>
            <a:pPr algn="just">
              <a:lnSpc>
                <a:spcPct val="100000"/>
              </a:lnSpc>
              <a:tabLst>
                <a:tab pos="0" algn="l"/>
              </a:tabLst>
            </a:pPr>
            <a:r>
              <a:rPr lang="pt-BR" sz="2000" b="0" strike="noStrike" spc="-1">
                <a:solidFill>
                  <a:srgbClr val="000000"/>
                </a:solidFill>
                <a:latin typeface="Lato"/>
                <a:ea typeface="DejaVu Sans"/>
              </a:rPr>
              <a:t>Basicamente, vamos falar sobre o ICMS e a melhor maneira de começar é explicando o que aconteceu nesse cenário para que a Substituição Tributária existisse. No caso do ICMS, o que aconteceu foi o seguinte: o Governo percebeu que é difícil fiscalizar todas as lojas de varejo, por isso, ele decidiu recolher o imposto na fonte, ou seja, na produção. Como existem menos indústrias do que lojas, isso facilita a fiscalização, antecipa o recolhimento no processo e, consequentemente, antecipa o caixa. Para isso ser possível, o primeiro passo foi entender quais produtos o governo tinha conhecimento de toda a cadeia e, depois, entender qual seria a média dos valores negociados para ser recolhido</a:t>
            </a:r>
            <a:r>
              <a:rPr lang="pt-BR" sz="2400" b="0" strike="noStrike" spc="-1">
                <a:solidFill>
                  <a:srgbClr val="000000"/>
                </a:solidFill>
                <a:latin typeface="Lato"/>
                <a:ea typeface="DejaVu Sans"/>
              </a:rPr>
              <a:t>.</a:t>
            </a:r>
            <a:endParaRPr lang="pt-BR" sz="2400" b="0" strike="noStrike" spc="-1">
              <a:latin typeface="Arial"/>
            </a:endParaRPr>
          </a:p>
        </p:txBody>
      </p:sp>
      <p:sp>
        <p:nvSpPr>
          <p:cNvPr id="290" name="CustomShape 8"/>
          <p:cNvSpPr/>
          <p:nvPr/>
        </p:nvSpPr>
        <p:spPr>
          <a:xfrm>
            <a:off x="1523880" y="4709520"/>
            <a:ext cx="7447680" cy="4964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3200" b="0" strike="noStrike" spc="-1">
                <a:solidFill>
                  <a:srgbClr val="000000"/>
                </a:solidFill>
                <a:latin typeface="Lato"/>
                <a:ea typeface="DejaVu Sans"/>
              </a:rPr>
              <a:t>Após muito estudo, foi criada a </a:t>
            </a:r>
            <a:r>
              <a:rPr lang="pt-BR" sz="3200" b="1" strike="noStrike" spc="-1">
                <a:solidFill>
                  <a:srgbClr val="000000"/>
                </a:solidFill>
                <a:latin typeface="Lato"/>
                <a:ea typeface="DejaVu Sans"/>
              </a:rPr>
              <a:t>MVA – Margem de Valor Agregado</a:t>
            </a:r>
            <a:r>
              <a:rPr lang="pt-BR" sz="3200" b="0" strike="noStrike" spc="-1">
                <a:solidFill>
                  <a:srgbClr val="000000"/>
                </a:solidFill>
                <a:latin typeface="Lato"/>
                <a:ea typeface="DejaVu Sans"/>
              </a:rPr>
              <a:t> ou </a:t>
            </a:r>
            <a:r>
              <a:rPr lang="pt-BR" sz="3200" b="1" strike="noStrike" spc="-1">
                <a:solidFill>
                  <a:srgbClr val="000000"/>
                </a:solidFill>
                <a:latin typeface="Lato"/>
                <a:ea typeface="DejaVu Sans"/>
              </a:rPr>
              <a:t>IVA – Índice de Valor Adicionado Setorial</a:t>
            </a:r>
            <a:r>
              <a:rPr lang="pt-BR" sz="3200" b="0" strike="noStrike" spc="-1">
                <a:solidFill>
                  <a:srgbClr val="000000"/>
                </a:solidFill>
                <a:latin typeface="Lato"/>
                <a:ea typeface="DejaVu Sans"/>
              </a:rPr>
              <a:t>, que nada mais é do que um percentual que será adicionado ao valor do produto na hora de gerar a base de cálculo do ICMS por Substituição tributária o ICMS-ST, </a:t>
            </a:r>
            <a:endParaRPr lang="pt-BR" sz="3200" b="0" strike="noStrike" spc="-1">
              <a:latin typeface="Arial"/>
            </a:endParaRPr>
          </a:p>
          <a:p>
            <a:pPr algn="just">
              <a:lnSpc>
                <a:spcPct val="100000"/>
              </a:lnSpc>
              <a:tabLst>
                <a:tab pos="0" algn="l"/>
              </a:tabLst>
            </a:pPr>
            <a:endParaRPr lang="pt-BR" sz="3200" b="0" strike="noStrike" spc="-1">
              <a:latin typeface="Arial"/>
            </a:endParaRPr>
          </a:p>
        </p:txBody>
      </p:sp>
      <p:pic>
        <p:nvPicPr>
          <p:cNvPr id="291" name="Imagem1_4"/>
          <p:cNvPicPr/>
          <p:nvPr/>
        </p:nvPicPr>
        <p:blipFill>
          <a:blip r:embed="rId4"/>
          <a:stretch/>
        </p:blipFill>
        <p:spPr>
          <a:xfrm>
            <a:off x="9315720" y="4709520"/>
            <a:ext cx="7942680" cy="44164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 name="Imagem1"/>
          <p:cNvPicPr/>
          <p:nvPr/>
        </p:nvPicPr>
        <p:blipFill>
          <a:blip r:embed="rId2"/>
          <a:stretch/>
        </p:blipFill>
        <p:spPr>
          <a:xfrm>
            <a:off x="0" y="63360"/>
            <a:ext cx="1361880" cy="9996120"/>
          </a:xfrm>
          <a:prstGeom prst="rect">
            <a:avLst/>
          </a:prstGeom>
          <a:ln w="0">
            <a:noFill/>
          </a:ln>
        </p:spPr>
      </p:pic>
      <p:pic>
        <p:nvPicPr>
          <p:cNvPr id="293" name="Picture 2"/>
          <p:cNvPicPr/>
          <p:nvPr/>
        </p:nvPicPr>
        <p:blipFill>
          <a:blip r:embed="rId3"/>
          <a:stretch/>
        </p:blipFill>
        <p:spPr>
          <a:xfrm>
            <a:off x="13367880" y="532800"/>
            <a:ext cx="3890520" cy="991080"/>
          </a:xfrm>
          <a:prstGeom prst="rect">
            <a:avLst/>
          </a:prstGeom>
          <a:ln w="0">
            <a:noFill/>
          </a:ln>
        </p:spPr>
      </p:pic>
      <p:grpSp>
        <p:nvGrpSpPr>
          <p:cNvPr id="294" name="Group 1"/>
          <p:cNvGrpSpPr/>
          <p:nvPr/>
        </p:nvGrpSpPr>
        <p:grpSpPr>
          <a:xfrm>
            <a:off x="0" y="9457200"/>
            <a:ext cx="18287280" cy="765720"/>
            <a:chOff x="0" y="9457200"/>
            <a:chExt cx="18287280" cy="765720"/>
          </a:xfrm>
        </p:grpSpPr>
        <p:sp>
          <p:nvSpPr>
            <p:cNvPr id="295"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296" name="Group 3"/>
          <p:cNvGrpSpPr/>
          <p:nvPr/>
        </p:nvGrpSpPr>
        <p:grpSpPr>
          <a:xfrm>
            <a:off x="0" y="9592200"/>
            <a:ext cx="18287280" cy="694080"/>
            <a:chOff x="0" y="9592200"/>
            <a:chExt cx="18287280" cy="694080"/>
          </a:xfrm>
        </p:grpSpPr>
        <p:sp>
          <p:nvSpPr>
            <p:cNvPr id="297"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298"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299"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300" name="CustomShape 7"/>
          <p:cNvSpPr/>
          <p:nvPr/>
        </p:nvSpPr>
        <p:spPr>
          <a:xfrm>
            <a:off x="3239640" y="1524600"/>
            <a:ext cx="11807280" cy="5774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pt-BR" sz="3200" b="1" strike="noStrike" spc="-1">
                <a:solidFill>
                  <a:srgbClr val="C00000"/>
                </a:solidFill>
                <a:latin typeface="Arial"/>
                <a:ea typeface="DejaVu Sans"/>
              </a:rPr>
              <a:t>Precisamos entender o processo da Substituição Tributária:</a:t>
            </a:r>
            <a:endParaRPr lang="pt-BR" sz="3200" b="0" strike="noStrike" spc="-1">
              <a:latin typeface="Arial"/>
            </a:endParaRPr>
          </a:p>
        </p:txBody>
      </p:sp>
      <p:pic>
        <p:nvPicPr>
          <p:cNvPr id="301" name="Imagem1_5"/>
          <p:cNvPicPr/>
          <p:nvPr/>
        </p:nvPicPr>
        <p:blipFill>
          <a:blip r:embed="rId4"/>
          <a:stretch/>
        </p:blipFill>
        <p:spPr>
          <a:xfrm>
            <a:off x="4267080" y="2247840"/>
            <a:ext cx="9752760" cy="67341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2" name="Imagem1"/>
          <p:cNvPicPr/>
          <p:nvPr/>
        </p:nvPicPr>
        <p:blipFill>
          <a:blip r:embed="rId2"/>
          <a:stretch/>
        </p:blipFill>
        <p:spPr>
          <a:xfrm>
            <a:off x="0" y="63360"/>
            <a:ext cx="1361880" cy="9996120"/>
          </a:xfrm>
          <a:prstGeom prst="rect">
            <a:avLst/>
          </a:prstGeom>
          <a:ln w="0">
            <a:noFill/>
          </a:ln>
        </p:spPr>
      </p:pic>
      <p:pic>
        <p:nvPicPr>
          <p:cNvPr id="303" name="Picture 2"/>
          <p:cNvPicPr/>
          <p:nvPr/>
        </p:nvPicPr>
        <p:blipFill>
          <a:blip r:embed="rId3"/>
          <a:stretch/>
        </p:blipFill>
        <p:spPr>
          <a:xfrm>
            <a:off x="13367880" y="532800"/>
            <a:ext cx="3890520" cy="991080"/>
          </a:xfrm>
          <a:prstGeom prst="rect">
            <a:avLst/>
          </a:prstGeom>
          <a:ln w="0">
            <a:noFill/>
          </a:ln>
        </p:spPr>
      </p:pic>
      <p:grpSp>
        <p:nvGrpSpPr>
          <p:cNvPr id="304" name="Group 1"/>
          <p:cNvGrpSpPr/>
          <p:nvPr/>
        </p:nvGrpSpPr>
        <p:grpSpPr>
          <a:xfrm>
            <a:off x="0" y="9457200"/>
            <a:ext cx="18287280" cy="765720"/>
            <a:chOff x="0" y="9457200"/>
            <a:chExt cx="18287280" cy="765720"/>
          </a:xfrm>
        </p:grpSpPr>
        <p:sp>
          <p:nvSpPr>
            <p:cNvPr id="305"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306" name="Group 3"/>
          <p:cNvGrpSpPr/>
          <p:nvPr/>
        </p:nvGrpSpPr>
        <p:grpSpPr>
          <a:xfrm>
            <a:off x="0" y="9592200"/>
            <a:ext cx="18287280" cy="694080"/>
            <a:chOff x="0" y="9592200"/>
            <a:chExt cx="18287280" cy="694080"/>
          </a:xfrm>
        </p:grpSpPr>
        <p:sp>
          <p:nvSpPr>
            <p:cNvPr id="307"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308"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309"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310" name="CustomShape 7"/>
          <p:cNvSpPr/>
          <p:nvPr/>
        </p:nvSpPr>
        <p:spPr>
          <a:xfrm>
            <a:off x="1598040" y="1659960"/>
            <a:ext cx="15658560" cy="7342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800" b="1" strike="noStrike" spc="-1">
                <a:solidFill>
                  <a:srgbClr val="C00000"/>
                </a:solidFill>
                <a:latin typeface="Arial"/>
                <a:ea typeface="DejaVu Sans"/>
              </a:rPr>
              <a:t>Vendas Interestaduais:</a:t>
            </a:r>
            <a:endParaRPr lang="pt-BR" sz="2800" b="0" strike="noStrike" spc="-1">
              <a:latin typeface="Arial"/>
            </a:endParaRPr>
          </a:p>
          <a:p>
            <a:pPr algn="just">
              <a:lnSpc>
                <a:spcPct val="100000"/>
              </a:lnSpc>
              <a:tabLst>
                <a:tab pos="0" algn="l"/>
              </a:tabLst>
            </a:pPr>
            <a:endParaRPr lang="pt-BR" sz="2800" b="0" strike="noStrike" spc="-1">
              <a:latin typeface="Arial"/>
            </a:endParaRPr>
          </a:p>
          <a:p>
            <a:pPr algn="just">
              <a:lnSpc>
                <a:spcPct val="100000"/>
              </a:lnSpc>
              <a:tabLst>
                <a:tab pos="0" algn="l"/>
              </a:tabLst>
            </a:pPr>
            <a:r>
              <a:rPr lang="pt-BR" sz="2800" b="0" strike="noStrike" spc="-1">
                <a:solidFill>
                  <a:srgbClr val="000000"/>
                </a:solidFill>
                <a:latin typeface="Arial"/>
                <a:ea typeface="DejaVu Sans"/>
              </a:rPr>
              <a:t>Existe um ponto importante a levar em consideração na Substituição Tributária: as vendas interestaduais. Agora, quando você vende para outro estado, torna-se SUBSTITUTO TRIBUTÁRIO do contribuinte do outro estado. Pode isso? Pode sim: o seu estado e o do seu cliente concordaram com isso no Ato COTEPE (acordo). Ambos (você e o seu cliente) são responsáveis para que tudo dê certo, mas quem vende é o responsável pelo recolhimento da guia de ICMS-ST para o outro estado, ou seja: torna-se o substituto.</a:t>
            </a:r>
            <a:endParaRPr lang="pt-BR" sz="2800" b="0" strike="noStrike" spc="-1">
              <a:latin typeface="Arial"/>
            </a:endParaRPr>
          </a:p>
          <a:p>
            <a:pPr algn="just">
              <a:lnSpc>
                <a:spcPct val="100000"/>
              </a:lnSpc>
              <a:tabLst>
                <a:tab pos="0" algn="l"/>
              </a:tabLst>
            </a:pPr>
            <a:endParaRPr lang="pt-BR" sz="2800" b="0" strike="noStrike" spc="-1">
              <a:latin typeface="Arial"/>
            </a:endParaRPr>
          </a:p>
          <a:p>
            <a:pPr algn="just">
              <a:lnSpc>
                <a:spcPct val="100000"/>
              </a:lnSpc>
              <a:tabLst>
                <a:tab pos="0" algn="l"/>
              </a:tabLst>
            </a:pPr>
            <a:r>
              <a:rPr lang="pt-BR" sz="2800" b="0" strike="noStrike" spc="-1">
                <a:solidFill>
                  <a:srgbClr val="000000"/>
                </a:solidFill>
                <a:latin typeface="Arial"/>
                <a:ea typeface="DejaVu Sans"/>
              </a:rPr>
              <a:t>Quando você vende para outro estado um produto com ICMS ST, pode encontrar duas situações: a venda para um consumidor final (em geral um não contribuinte do ICMS) e a venda para uma outra empresa, que irá revender o seu produto.</a:t>
            </a:r>
            <a:endParaRPr lang="pt-BR" sz="2800" b="0" strike="noStrike" spc="-1">
              <a:latin typeface="Arial"/>
            </a:endParaRPr>
          </a:p>
          <a:p>
            <a:pPr algn="just">
              <a:lnSpc>
                <a:spcPct val="100000"/>
              </a:lnSpc>
              <a:tabLst>
                <a:tab pos="0" algn="l"/>
              </a:tabLst>
            </a:pPr>
            <a:endParaRPr lang="pt-BR" sz="2800" b="0" strike="noStrike" spc="-1">
              <a:latin typeface="Arial"/>
            </a:endParaRPr>
          </a:p>
          <a:p>
            <a:pPr algn="just">
              <a:lnSpc>
                <a:spcPct val="100000"/>
              </a:lnSpc>
              <a:tabLst>
                <a:tab pos="0" algn="l"/>
              </a:tabLst>
            </a:pPr>
            <a:r>
              <a:rPr lang="pt-BR" sz="2800" b="0" strike="noStrike" spc="-1">
                <a:solidFill>
                  <a:srgbClr val="000000"/>
                </a:solidFill>
                <a:latin typeface="Arial"/>
                <a:ea typeface="DejaVu Sans"/>
              </a:rPr>
              <a:t>Se o cliente é consumidor final: o ICMS de partilha (DIFAL).</a:t>
            </a:r>
            <a:endParaRPr lang="pt-BR" sz="2800" b="0" strike="noStrike" spc="-1">
              <a:latin typeface="Arial"/>
            </a:endParaRPr>
          </a:p>
          <a:p>
            <a:pPr algn="just">
              <a:lnSpc>
                <a:spcPct val="100000"/>
              </a:lnSpc>
              <a:tabLst>
                <a:tab pos="0" algn="l"/>
              </a:tabLst>
            </a:pPr>
            <a:r>
              <a:rPr lang="pt-BR" sz="2800" b="0" strike="noStrike" spc="-1">
                <a:solidFill>
                  <a:srgbClr val="000000"/>
                </a:solidFill>
                <a:latin typeface="Arial"/>
                <a:ea typeface="DejaVu Sans"/>
              </a:rPr>
              <a:t>Se o cliente é contribuinte do ICMS e vai revender a mercadoria: recolhe o ICMS ST com MVA ajustada (se o estado dele possui ACORDO COTEPE) ou negocia com ele para recolher para o estado dele de forma que a guia acompanhe a mercadoria.</a:t>
            </a:r>
            <a:endParaRPr lang="pt-BR"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1" name="Imagem1"/>
          <p:cNvPicPr/>
          <p:nvPr/>
        </p:nvPicPr>
        <p:blipFill>
          <a:blip r:embed="rId2"/>
          <a:stretch/>
        </p:blipFill>
        <p:spPr>
          <a:xfrm>
            <a:off x="0" y="63360"/>
            <a:ext cx="1361880" cy="9996120"/>
          </a:xfrm>
          <a:prstGeom prst="rect">
            <a:avLst/>
          </a:prstGeom>
          <a:ln w="0">
            <a:noFill/>
          </a:ln>
        </p:spPr>
      </p:pic>
      <p:pic>
        <p:nvPicPr>
          <p:cNvPr id="312" name="Picture 2"/>
          <p:cNvPicPr/>
          <p:nvPr/>
        </p:nvPicPr>
        <p:blipFill>
          <a:blip r:embed="rId3"/>
          <a:stretch/>
        </p:blipFill>
        <p:spPr>
          <a:xfrm>
            <a:off x="13367880" y="532800"/>
            <a:ext cx="3890520" cy="991080"/>
          </a:xfrm>
          <a:prstGeom prst="rect">
            <a:avLst/>
          </a:prstGeom>
          <a:ln w="0">
            <a:noFill/>
          </a:ln>
        </p:spPr>
      </p:pic>
      <p:grpSp>
        <p:nvGrpSpPr>
          <p:cNvPr id="313" name="Group 1"/>
          <p:cNvGrpSpPr/>
          <p:nvPr/>
        </p:nvGrpSpPr>
        <p:grpSpPr>
          <a:xfrm>
            <a:off x="0" y="9457200"/>
            <a:ext cx="18287280" cy="765720"/>
            <a:chOff x="0" y="9457200"/>
            <a:chExt cx="18287280" cy="765720"/>
          </a:xfrm>
        </p:grpSpPr>
        <p:sp>
          <p:nvSpPr>
            <p:cNvPr id="314"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315" name="Group 3"/>
          <p:cNvGrpSpPr/>
          <p:nvPr/>
        </p:nvGrpSpPr>
        <p:grpSpPr>
          <a:xfrm>
            <a:off x="0" y="9592200"/>
            <a:ext cx="18287280" cy="694080"/>
            <a:chOff x="0" y="9592200"/>
            <a:chExt cx="18287280" cy="694080"/>
          </a:xfrm>
        </p:grpSpPr>
        <p:sp>
          <p:nvSpPr>
            <p:cNvPr id="316"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317"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318"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319" name="CustomShape 7"/>
          <p:cNvSpPr/>
          <p:nvPr/>
        </p:nvSpPr>
        <p:spPr>
          <a:xfrm>
            <a:off x="1752480" y="1659960"/>
            <a:ext cx="15505920" cy="7951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800" b="1" strike="noStrike" spc="-1">
                <a:solidFill>
                  <a:srgbClr val="C00000"/>
                </a:solidFill>
                <a:latin typeface="Arial"/>
                <a:ea typeface="DejaVu Sans"/>
              </a:rPr>
              <a:t>Para realizar o cálculo da ST é importante saber o que se trata a MVA:</a:t>
            </a:r>
            <a:endParaRPr lang="pt-BR" sz="2800" b="0" strike="noStrike" spc="-1">
              <a:latin typeface="Arial"/>
            </a:endParaRPr>
          </a:p>
          <a:p>
            <a:pPr algn="just">
              <a:lnSpc>
                <a:spcPct val="100000"/>
              </a:lnSpc>
              <a:tabLst>
                <a:tab pos="0" algn="l"/>
              </a:tabLst>
            </a:pPr>
            <a:r>
              <a:rPr lang="pt-BR" sz="2800" b="0" strike="noStrike" spc="-1">
                <a:solidFill>
                  <a:srgbClr val="000000"/>
                </a:solidFill>
                <a:latin typeface="Arial"/>
                <a:ea typeface="DejaVu Sans"/>
              </a:rPr>
              <a:t>      </a:t>
            </a:r>
            <a:endParaRPr lang="pt-BR" sz="2800" b="0" strike="noStrike" spc="-1">
              <a:latin typeface="Arial"/>
            </a:endParaRPr>
          </a:p>
          <a:p>
            <a:pPr algn="just">
              <a:lnSpc>
                <a:spcPct val="100000"/>
              </a:lnSpc>
              <a:tabLst>
                <a:tab pos="0" algn="l"/>
              </a:tabLst>
            </a:pPr>
            <a:r>
              <a:rPr lang="pt-BR" sz="2800" b="0" strike="noStrike" spc="-1">
                <a:solidFill>
                  <a:srgbClr val="000000"/>
                </a:solidFill>
                <a:latin typeface="Arial"/>
                <a:ea typeface="DejaVu Sans"/>
              </a:rPr>
              <a:t>      </a:t>
            </a:r>
            <a:r>
              <a:rPr lang="pt-BR" sz="2800" b="1" strike="noStrike" spc="-1">
                <a:solidFill>
                  <a:srgbClr val="000000"/>
                </a:solidFill>
                <a:latin typeface="Arial"/>
                <a:ea typeface="DejaVu Sans"/>
              </a:rPr>
              <a:t>MVA</a:t>
            </a:r>
            <a:r>
              <a:rPr lang="pt-BR" sz="2800" b="0" strike="noStrike" spc="-1">
                <a:solidFill>
                  <a:srgbClr val="000000"/>
                </a:solidFill>
                <a:latin typeface="Arial"/>
                <a:ea typeface="DejaVu Sans"/>
              </a:rPr>
              <a:t> </a:t>
            </a:r>
            <a:r>
              <a:rPr lang="pt-BR" sz="2800" b="1" strike="noStrike" spc="-1">
                <a:solidFill>
                  <a:srgbClr val="000000"/>
                </a:solidFill>
                <a:latin typeface="Arial"/>
                <a:ea typeface="DejaVu Sans"/>
              </a:rPr>
              <a:t>original se aplica:</a:t>
            </a:r>
            <a:endParaRPr lang="pt-BR" sz="2800" b="0" strike="noStrike" spc="-1">
              <a:latin typeface="Arial"/>
            </a:endParaRPr>
          </a:p>
          <a:p>
            <a:pPr marL="285840" indent="-281880" algn="just">
              <a:lnSpc>
                <a:spcPct val="100000"/>
              </a:lnSpc>
              <a:buClr>
                <a:srgbClr val="000000"/>
              </a:buClr>
              <a:buFont typeface="Wingdings" charset="2"/>
              <a:buChar char=""/>
              <a:tabLst>
                <a:tab pos="0" algn="l"/>
              </a:tabLst>
            </a:pPr>
            <a:r>
              <a:rPr lang="pt-BR" sz="2800" b="0" strike="noStrike" spc="-1">
                <a:solidFill>
                  <a:srgbClr val="000000"/>
                </a:solidFill>
                <a:latin typeface="Arial"/>
                <a:ea typeface="DejaVu Sans"/>
              </a:rPr>
              <a:t>Nas operações internas;</a:t>
            </a:r>
            <a:endParaRPr lang="pt-BR" sz="2800" b="0" strike="noStrike" spc="-1">
              <a:latin typeface="Arial"/>
            </a:endParaRPr>
          </a:p>
          <a:p>
            <a:pPr marL="285840" indent="-281880" algn="just">
              <a:lnSpc>
                <a:spcPct val="100000"/>
              </a:lnSpc>
              <a:buClr>
                <a:srgbClr val="000000"/>
              </a:buClr>
              <a:buFont typeface="Wingdings" charset="2"/>
              <a:buChar char=""/>
              <a:tabLst>
                <a:tab pos="0" algn="l"/>
              </a:tabLst>
            </a:pPr>
            <a:r>
              <a:rPr lang="pt-BR" sz="2800" b="0" strike="noStrike" spc="-1">
                <a:solidFill>
                  <a:srgbClr val="000000"/>
                </a:solidFill>
                <a:latin typeface="Arial"/>
                <a:ea typeface="DejaVu Sans"/>
              </a:rPr>
              <a:t>Nas operações interestaduais em que a alíquota interna do produto no Estado de destino da mercadoria é a mesma aplicada a operação interestadual;</a:t>
            </a:r>
            <a:endParaRPr lang="pt-BR" sz="2800" b="0" strike="noStrike" spc="-1">
              <a:latin typeface="Arial"/>
            </a:endParaRPr>
          </a:p>
          <a:p>
            <a:pPr marL="285840" indent="-281880" algn="just">
              <a:lnSpc>
                <a:spcPct val="100000"/>
              </a:lnSpc>
              <a:buClr>
                <a:srgbClr val="000000"/>
              </a:buClr>
              <a:buFont typeface="Wingdings" charset="2"/>
              <a:buChar char=""/>
              <a:tabLst>
                <a:tab pos="0" algn="l"/>
              </a:tabLst>
            </a:pPr>
            <a:r>
              <a:rPr lang="pt-BR" sz="2800" b="0" strike="noStrike" spc="-1">
                <a:solidFill>
                  <a:srgbClr val="000000"/>
                </a:solidFill>
                <a:latin typeface="Arial"/>
                <a:ea typeface="DejaVu Sans"/>
              </a:rPr>
              <a:t>Nas operações interestaduais em que o produto possui benefício fiscal no Estado de destino da mercadoria em que a carga tributária efetiva interna seja igual ou inferior a alíquota interestadual;</a:t>
            </a:r>
            <a:endParaRPr lang="pt-BR" sz="2800" b="0" strike="noStrike" spc="-1">
              <a:latin typeface="Arial"/>
            </a:endParaRPr>
          </a:p>
          <a:p>
            <a:pPr marL="285840" indent="-281880">
              <a:lnSpc>
                <a:spcPct val="100000"/>
              </a:lnSpc>
              <a:buClr>
                <a:srgbClr val="000000"/>
              </a:buClr>
              <a:buFont typeface="Wingdings" charset="2"/>
              <a:buChar char=""/>
              <a:tabLst>
                <a:tab pos="0" algn="l"/>
              </a:tabLst>
            </a:pPr>
            <a:r>
              <a:rPr lang="pt-BR" sz="2800" b="0" strike="noStrike" spc="-1">
                <a:solidFill>
                  <a:srgbClr val="000000"/>
                </a:solidFill>
                <a:latin typeface="Arial"/>
                <a:ea typeface="DejaVu Sans"/>
              </a:rPr>
              <a:t>Notas emitidas por empresas do Simples Nacional;</a:t>
            </a:r>
            <a:r>
              <a:t/>
            </a:r>
            <a:br/>
            <a:r>
              <a:rPr lang="pt-BR" sz="4000" b="0" strike="noStrike" spc="-1">
                <a:solidFill>
                  <a:srgbClr val="000000"/>
                </a:solidFill>
                <a:latin typeface="Calibri"/>
                <a:ea typeface="DejaVu Sans"/>
              </a:rPr>
              <a:t> </a:t>
            </a:r>
            <a:r>
              <a:rPr lang="pt-BR" sz="2800" b="1" strike="noStrike" spc="-1">
                <a:solidFill>
                  <a:srgbClr val="000000"/>
                </a:solidFill>
                <a:latin typeface="Arial"/>
                <a:ea typeface="DejaVu Sans"/>
              </a:rPr>
              <a:t>MVA ajustada, aplica-se:</a:t>
            </a:r>
            <a:endParaRPr lang="pt-BR" sz="2800" b="0" strike="noStrike" spc="-1">
              <a:latin typeface="Arial"/>
            </a:endParaRPr>
          </a:p>
          <a:p>
            <a:pPr marL="285840" indent="-281880" algn="just">
              <a:lnSpc>
                <a:spcPct val="100000"/>
              </a:lnSpc>
              <a:buClr>
                <a:srgbClr val="000000"/>
              </a:buClr>
              <a:buFont typeface="Wingdings" charset="2"/>
              <a:buChar char=""/>
              <a:tabLst>
                <a:tab pos="0" algn="l"/>
              </a:tabLst>
            </a:pPr>
            <a:r>
              <a:rPr lang="pt-BR" sz="2800" b="0" strike="noStrike" spc="-1">
                <a:solidFill>
                  <a:srgbClr val="000000"/>
                </a:solidFill>
                <a:latin typeface="Arial"/>
                <a:ea typeface="DejaVu Sans"/>
              </a:rPr>
              <a:t>Nas operações interestaduais em que a alíquota interna do produto é maior que a alíquota interestadual aplicada; </a:t>
            </a:r>
            <a:endParaRPr lang="pt-BR" sz="2800" b="0" strike="noStrike" spc="-1">
              <a:latin typeface="Arial"/>
            </a:endParaRPr>
          </a:p>
          <a:p>
            <a:pPr marL="285840" indent="-281880" algn="just">
              <a:lnSpc>
                <a:spcPct val="100000"/>
              </a:lnSpc>
              <a:buClr>
                <a:srgbClr val="000000"/>
              </a:buClr>
              <a:buFont typeface="Wingdings" charset="2"/>
              <a:buChar char=""/>
              <a:tabLst>
                <a:tab pos="0" algn="l"/>
              </a:tabLst>
            </a:pPr>
            <a:r>
              <a:rPr lang="pt-BR" sz="2800" b="0" strike="noStrike" spc="-1">
                <a:solidFill>
                  <a:srgbClr val="000000"/>
                </a:solidFill>
                <a:latin typeface="Arial"/>
                <a:ea typeface="DejaVu Sans"/>
              </a:rPr>
              <a:t>Nas operações interestaduais em que a carga tributária efetiva do produto, para aqueles que possuem benefícios fiscais, seja maior que a alíquota interestadual aplicada;</a:t>
            </a:r>
            <a:endParaRPr lang="pt-BR" sz="2800" b="0" strike="noStrike" spc="-1">
              <a:latin typeface="Arial"/>
            </a:endParaRPr>
          </a:p>
          <a:p>
            <a:pPr marL="285840" indent="-281880" algn="just">
              <a:lnSpc>
                <a:spcPct val="100000"/>
              </a:lnSpc>
              <a:buClr>
                <a:srgbClr val="000000"/>
              </a:buClr>
              <a:buFont typeface="Wingdings" charset="2"/>
              <a:buChar char=""/>
              <a:tabLst>
                <a:tab pos="0" algn="l"/>
              </a:tabLst>
            </a:pPr>
            <a:r>
              <a:rPr lang="pt-BR" sz="2800" b="0" strike="noStrike" spc="-1">
                <a:solidFill>
                  <a:srgbClr val="000000"/>
                </a:solidFill>
                <a:latin typeface="Arial"/>
                <a:ea typeface="DejaVu Sans"/>
              </a:rPr>
              <a:t>Em algumas operações internas específicas, de acordo com a legislação do Estado de circulação da mercadoria.</a:t>
            </a:r>
            <a:endParaRPr lang="pt-BR" sz="2800" b="0" strike="noStrike" spc="-1">
              <a:latin typeface="Arial"/>
            </a:endParaRPr>
          </a:p>
          <a:p>
            <a:pPr>
              <a:lnSpc>
                <a:spcPct val="100000"/>
              </a:lnSpc>
              <a:tabLst>
                <a:tab pos="0" algn="l"/>
              </a:tabLst>
            </a:pPr>
            <a:endParaRPr lang="pt-BR"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0" name="Imagem1"/>
          <p:cNvPicPr/>
          <p:nvPr/>
        </p:nvPicPr>
        <p:blipFill>
          <a:blip r:embed="rId2"/>
          <a:stretch/>
        </p:blipFill>
        <p:spPr>
          <a:xfrm>
            <a:off x="0" y="63360"/>
            <a:ext cx="1361880" cy="9996120"/>
          </a:xfrm>
          <a:prstGeom prst="rect">
            <a:avLst/>
          </a:prstGeom>
          <a:ln w="0">
            <a:noFill/>
          </a:ln>
        </p:spPr>
      </p:pic>
      <p:pic>
        <p:nvPicPr>
          <p:cNvPr id="321" name="Picture 2"/>
          <p:cNvPicPr/>
          <p:nvPr/>
        </p:nvPicPr>
        <p:blipFill>
          <a:blip r:embed="rId3"/>
          <a:stretch/>
        </p:blipFill>
        <p:spPr>
          <a:xfrm>
            <a:off x="13367880" y="532800"/>
            <a:ext cx="3890520" cy="991080"/>
          </a:xfrm>
          <a:prstGeom prst="rect">
            <a:avLst/>
          </a:prstGeom>
          <a:ln w="0">
            <a:noFill/>
          </a:ln>
        </p:spPr>
      </p:pic>
      <p:grpSp>
        <p:nvGrpSpPr>
          <p:cNvPr id="322" name="Group 1"/>
          <p:cNvGrpSpPr/>
          <p:nvPr/>
        </p:nvGrpSpPr>
        <p:grpSpPr>
          <a:xfrm>
            <a:off x="0" y="9457200"/>
            <a:ext cx="18287280" cy="765720"/>
            <a:chOff x="0" y="9457200"/>
            <a:chExt cx="18287280" cy="765720"/>
          </a:xfrm>
        </p:grpSpPr>
        <p:sp>
          <p:nvSpPr>
            <p:cNvPr id="323"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324" name="Group 3"/>
          <p:cNvGrpSpPr/>
          <p:nvPr/>
        </p:nvGrpSpPr>
        <p:grpSpPr>
          <a:xfrm>
            <a:off x="0" y="9592200"/>
            <a:ext cx="18287280" cy="694080"/>
            <a:chOff x="0" y="9592200"/>
            <a:chExt cx="18287280" cy="694080"/>
          </a:xfrm>
        </p:grpSpPr>
        <p:sp>
          <p:nvSpPr>
            <p:cNvPr id="325"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326"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327"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328" name="CustomShape 7"/>
          <p:cNvSpPr/>
          <p:nvPr/>
        </p:nvSpPr>
        <p:spPr>
          <a:xfrm>
            <a:off x="1828800" y="1822680"/>
            <a:ext cx="15429960" cy="6197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endParaRPr lang="pt-BR" sz="1800" b="0" strike="noStrike" spc="-1" dirty="0">
              <a:latin typeface="Arial"/>
            </a:endParaRPr>
          </a:p>
          <a:p>
            <a:pPr>
              <a:lnSpc>
                <a:spcPct val="100000"/>
              </a:lnSpc>
              <a:tabLst>
                <a:tab pos="0" algn="l"/>
              </a:tabLst>
            </a:pPr>
            <a:endParaRPr lang="pt-BR" sz="1800" b="0" strike="noStrike" spc="-1" dirty="0">
              <a:latin typeface="Arial"/>
            </a:endParaRPr>
          </a:p>
          <a:p>
            <a:pPr>
              <a:lnSpc>
                <a:spcPct val="80000"/>
              </a:lnSpc>
              <a:tabLst>
                <a:tab pos="0" algn="l"/>
              </a:tabLst>
            </a:pPr>
            <a:r>
              <a:rPr lang="pt-BR" sz="2500" b="0" strike="noStrike" spc="-1" dirty="0">
                <a:solidFill>
                  <a:srgbClr val="000000"/>
                </a:solidFill>
                <a:latin typeface="Arial"/>
                <a:ea typeface="DejaVu Sans"/>
              </a:rPr>
              <a:t>Primeiramente, para calcular o ICMS antecipado, é preciso chegar ao valor do ICMS da própria operação:</a:t>
            </a:r>
            <a:endParaRPr lang="pt-BR" sz="2500" b="0" strike="noStrike" spc="-1" dirty="0">
              <a:latin typeface="Arial"/>
            </a:endParaRPr>
          </a:p>
          <a:p>
            <a:pPr>
              <a:lnSpc>
                <a:spcPct val="80000"/>
              </a:lnSpc>
              <a:tabLst>
                <a:tab pos="0" algn="l"/>
              </a:tabLst>
            </a:pPr>
            <a:endParaRPr lang="pt-BR" sz="2500" b="0" strike="noStrike" spc="-1" dirty="0">
              <a:latin typeface="Arial"/>
            </a:endParaRPr>
          </a:p>
          <a:p>
            <a:pPr algn="ctr">
              <a:lnSpc>
                <a:spcPct val="80000"/>
              </a:lnSpc>
              <a:tabLst>
                <a:tab pos="0" algn="l"/>
              </a:tabLst>
            </a:pPr>
            <a:r>
              <a:rPr lang="pt-BR" sz="2500" b="1" strike="noStrike" spc="-1" dirty="0">
                <a:solidFill>
                  <a:srgbClr val="000000"/>
                </a:solidFill>
                <a:latin typeface="Arial"/>
                <a:ea typeface="DejaVu Sans"/>
              </a:rPr>
              <a:t>Base de Cálculo ICMS Próprio =  </a:t>
            </a:r>
            <a:r>
              <a:rPr lang="pt-BR" sz="2500" b="1" strike="noStrike" spc="-1" dirty="0">
                <a:solidFill>
                  <a:srgbClr val="C00000"/>
                </a:solidFill>
                <a:latin typeface="Arial"/>
                <a:ea typeface="DejaVu Sans"/>
              </a:rPr>
              <a:t>Valor do Produto + Seguro + Frete + Outras Despesas Acessórias – Descontos.</a:t>
            </a:r>
            <a:endParaRPr lang="pt-BR" sz="2500" b="0" strike="noStrike" spc="-1" dirty="0">
              <a:latin typeface="Arial"/>
            </a:endParaRPr>
          </a:p>
          <a:p>
            <a:pPr algn="ctr">
              <a:lnSpc>
                <a:spcPct val="80000"/>
              </a:lnSpc>
              <a:tabLst>
                <a:tab pos="0" algn="l"/>
              </a:tabLst>
            </a:pPr>
            <a:endParaRPr lang="pt-BR" sz="2500" b="0" strike="noStrike" spc="-1" dirty="0">
              <a:latin typeface="Arial"/>
            </a:endParaRPr>
          </a:p>
          <a:p>
            <a:pPr algn="just">
              <a:lnSpc>
                <a:spcPct val="80000"/>
              </a:lnSpc>
              <a:tabLst>
                <a:tab pos="0" algn="l"/>
              </a:tabLst>
            </a:pPr>
            <a:r>
              <a:rPr lang="pt-BR" sz="2500" b="0" strike="noStrike" spc="-1" dirty="0">
                <a:solidFill>
                  <a:srgbClr val="000000"/>
                </a:solidFill>
                <a:latin typeface="Arial"/>
                <a:ea typeface="DejaVu Sans"/>
              </a:rPr>
              <a:t>Tendo as informações da base de cálculo, você terá o valor do ICMS com a seguinte fórmula:</a:t>
            </a:r>
            <a:endParaRPr lang="pt-BR" sz="2500" b="0" strike="noStrike" spc="-1" dirty="0">
              <a:latin typeface="Arial"/>
            </a:endParaRPr>
          </a:p>
          <a:p>
            <a:pPr algn="just">
              <a:lnSpc>
                <a:spcPct val="80000"/>
              </a:lnSpc>
              <a:tabLst>
                <a:tab pos="0" algn="l"/>
              </a:tabLst>
            </a:pPr>
            <a:endParaRPr lang="pt-BR" sz="2500" b="0" strike="noStrike" spc="-1" dirty="0">
              <a:latin typeface="Arial"/>
            </a:endParaRPr>
          </a:p>
          <a:p>
            <a:pPr algn="ctr">
              <a:lnSpc>
                <a:spcPct val="80000"/>
              </a:lnSpc>
              <a:tabLst>
                <a:tab pos="0" algn="l"/>
              </a:tabLst>
            </a:pPr>
            <a:r>
              <a:rPr lang="pt-BR" sz="2500" b="1" strike="noStrike" spc="-1" dirty="0">
                <a:solidFill>
                  <a:srgbClr val="000000"/>
                </a:solidFill>
                <a:latin typeface="Arial"/>
                <a:ea typeface="DejaVu Sans"/>
              </a:rPr>
              <a:t>Base de Cálculo ICMS Operação Própria:</a:t>
            </a:r>
            <a:r>
              <a:rPr lang="pt-BR" sz="2500" b="1" strike="noStrike" spc="-1" dirty="0">
                <a:solidFill>
                  <a:srgbClr val="C00000"/>
                </a:solidFill>
                <a:latin typeface="Arial"/>
                <a:ea typeface="DejaVu Sans"/>
              </a:rPr>
              <a:t> Base do ICMS  x (Alíquota do ICMS Interestadual/100)</a:t>
            </a:r>
            <a:endParaRPr lang="pt-BR" sz="2500" b="0" strike="noStrike" spc="-1" dirty="0">
              <a:latin typeface="Arial"/>
            </a:endParaRPr>
          </a:p>
          <a:p>
            <a:pPr algn="ctr">
              <a:lnSpc>
                <a:spcPct val="80000"/>
              </a:lnSpc>
              <a:tabLst>
                <a:tab pos="0" algn="l"/>
              </a:tabLst>
            </a:pPr>
            <a:endParaRPr lang="pt-BR" sz="2500" b="0" strike="noStrike" spc="-1" dirty="0">
              <a:latin typeface="Arial"/>
            </a:endParaRPr>
          </a:p>
          <a:p>
            <a:pPr>
              <a:lnSpc>
                <a:spcPct val="80000"/>
              </a:lnSpc>
              <a:tabLst>
                <a:tab pos="0" algn="l"/>
              </a:tabLst>
            </a:pPr>
            <a:r>
              <a:rPr lang="pt-BR" sz="2500" b="0" strike="noStrike" spc="-1" dirty="0">
                <a:solidFill>
                  <a:srgbClr val="000000"/>
                </a:solidFill>
                <a:latin typeface="Arial"/>
                <a:ea typeface="DejaVu Sans"/>
              </a:rPr>
              <a:t>Depois de ter essas informações, você conseguirá calcular base ICMS ST, com a seguinte fórmula:</a:t>
            </a:r>
            <a:endParaRPr lang="pt-BR" sz="2500" b="0" strike="noStrike" spc="-1" dirty="0">
              <a:latin typeface="Arial"/>
            </a:endParaRPr>
          </a:p>
          <a:p>
            <a:pPr>
              <a:lnSpc>
                <a:spcPct val="80000"/>
              </a:lnSpc>
              <a:tabLst>
                <a:tab pos="0" algn="l"/>
              </a:tabLst>
            </a:pPr>
            <a:endParaRPr lang="pt-BR" sz="2500" b="0" strike="noStrike" spc="-1" dirty="0">
              <a:latin typeface="Arial"/>
            </a:endParaRPr>
          </a:p>
          <a:p>
            <a:pPr algn="ctr">
              <a:lnSpc>
                <a:spcPct val="80000"/>
              </a:lnSpc>
              <a:tabLst>
                <a:tab pos="0" algn="l"/>
              </a:tabLst>
            </a:pPr>
            <a:r>
              <a:rPr lang="pt-BR" sz="2500" b="1" strike="noStrike" spc="-1" dirty="0">
                <a:solidFill>
                  <a:srgbClr val="000000"/>
                </a:solidFill>
                <a:latin typeface="Arial"/>
                <a:ea typeface="DejaVu Sans"/>
              </a:rPr>
              <a:t>Base do ICM ST: </a:t>
            </a:r>
            <a:r>
              <a:rPr lang="pt-BR" sz="2500" b="1" strike="noStrike" spc="-1" dirty="0">
                <a:solidFill>
                  <a:srgbClr val="C00000"/>
                </a:solidFill>
                <a:latin typeface="Arial"/>
                <a:ea typeface="DejaVu Sans"/>
              </a:rPr>
              <a:t>(Valor do Produto + Valor do IPI + Frete + Seguro + Outras Despesas Acessórias – Descontos) x (1+ (Margem de Valor Agregado/100)</a:t>
            </a:r>
            <a:endParaRPr lang="pt-BR" sz="2500" b="0" strike="noStrike" spc="-1" dirty="0">
              <a:latin typeface="Arial"/>
            </a:endParaRPr>
          </a:p>
          <a:p>
            <a:pPr algn="ctr">
              <a:lnSpc>
                <a:spcPct val="80000"/>
              </a:lnSpc>
              <a:tabLst>
                <a:tab pos="0" algn="l"/>
              </a:tabLst>
            </a:pPr>
            <a:endParaRPr lang="pt-BR" sz="2500" b="0" strike="noStrike" spc="-1" dirty="0">
              <a:latin typeface="Arial"/>
            </a:endParaRPr>
          </a:p>
          <a:p>
            <a:pPr>
              <a:lnSpc>
                <a:spcPct val="80000"/>
              </a:lnSpc>
              <a:tabLst>
                <a:tab pos="0" algn="l"/>
              </a:tabLst>
            </a:pPr>
            <a:r>
              <a:rPr lang="pt-BR" sz="2500" b="0" strike="noStrike" spc="-1" dirty="0">
                <a:solidFill>
                  <a:srgbClr val="000000"/>
                </a:solidFill>
                <a:latin typeface="Arial"/>
                <a:ea typeface="DejaVu Sans"/>
              </a:rPr>
              <a:t>Após calcular base do ICMS, você pode aplicar a fórmula abaixo para obter o valor do ICMS-ST:</a:t>
            </a:r>
            <a:endParaRPr lang="pt-BR" sz="2500" b="0" strike="noStrike" spc="-1" dirty="0">
              <a:latin typeface="Arial"/>
            </a:endParaRPr>
          </a:p>
          <a:p>
            <a:pPr>
              <a:lnSpc>
                <a:spcPct val="80000"/>
              </a:lnSpc>
              <a:tabLst>
                <a:tab pos="0" algn="l"/>
              </a:tabLst>
            </a:pPr>
            <a:endParaRPr lang="pt-BR" sz="2500" b="0" strike="noStrike" spc="-1" dirty="0">
              <a:latin typeface="Arial"/>
            </a:endParaRPr>
          </a:p>
          <a:p>
            <a:pPr algn="ctr">
              <a:lnSpc>
                <a:spcPct val="80000"/>
              </a:lnSpc>
              <a:tabLst>
                <a:tab pos="0" algn="l"/>
              </a:tabLst>
            </a:pPr>
            <a:r>
              <a:rPr lang="pt-BR" sz="2500" b="1" strike="noStrike" spc="-1" dirty="0">
                <a:solidFill>
                  <a:srgbClr val="000000"/>
                </a:solidFill>
                <a:latin typeface="Arial"/>
                <a:ea typeface="DejaVu Sans"/>
              </a:rPr>
              <a:t>ICMS-ST:  </a:t>
            </a:r>
            <a:r>
              <a:rPr lang="pt-BR" sz="2500" b="1" strike="noStrike" spc="-1" dirty="0">
                <a:solidFill>
                  <a:srgbClr val="C00000"/>
                </a:solidFill>
                <a:latin typeface="Arial"/>
                <a:ea typeface="DejaVu Sans"/>
              </a:rPr>
              <a:t>(Base do ICMS-ST x (Alíquota do ICMS /100)) – Valor do ICMS</a:t>
            </a:r>
            <a:endParaRPr lang="pt-BR" sz="2500" b="0" strike="noStrike" spc="-1" dirty="0">
              <a:latin typeface="Arial"/>
            </a:endParaRPr>
          </a:p>
          <a:p>
            <a:pPr>
              <a:lnSpc>
                <a:spcPct val="100000"/>
              </a:lnSpc>
              <a:tabLst>
                <a:tab pos="0" algn="l"/>
              </a:tabLst>
            </a:pPr>
            <a:endParaRPr lang="pt-BR" sz="25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9" name="Imagem1"/>
          <p:cNvPicPr/>
          <p:nvPr/>
        </p:nvPicPr>
        <p:blipFill>
          <a:blip r:embed="rId2"/>
          <a:stretch/>
        </p:blipFill>
        <p:spPr>
          <a:xfrm>
            <a:off x="0" y="63360"/>
            <a:ext cx="1361880" cy="9996120"/>
          </a:xfrm>
          <a:prstGeom prst="rect">
            <a:avLst/>
          </a:prstGeom>
          <a:ln w="0">
            <a:noFill/>
          </a:ln>
        </p:spPr>
      </p:pic>
      <p:pic>
        <p:nvPicPr>
          <p:cNvPr id="330" name="Picture 2"/>
          <p:cNvPicPr/>
          <p:nvPr/>
        </p:nvPicPr>
        <p:blipFill>
          <a:blip r:embed="rId3"/>
          <a:stretch/>
        </p:blipFill>
        <p:spPr>
          <a:xfrm>
            <a:off x="13367880" y="532800"/>
            <a:ext cx="3890520" cy="991080"/>
          </a:xfrm>
          <a:prstGeom prst="rect">
            <a:avLst/>
          </a:prstGeom>
          <a:ln w="0">
            <a:noFill/>
          </a:ln>
        </p:spPr>
      </p:pic>
      <p:grpSp>
        <p:nvGrpSpPr>
          <p:cNvPr id="331" name="Group 1"/>
          <p:cNvGrpSpPr/>
          <p:nvPr/>
        </p:nvGrpSpPr>
        <p:grpSpPr>
          <a:xfrm>
            <a:off x="0" y="9457200"/>
            <a:ext cx="18287280" cy="765720"/>
            <a:chOff x="0" y="9457200"/>
            <a:chExt cx="18287280" cy="765720"/>
          </a:xfrm>
        </p:grpSpPr>
        <p:sp>
          <p:nvSpPr>
            <p:cNvPr id="332"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333" name="Group 3"/>
          <p:cNvGrpSpPr/>
          <p:nvPr/>
        </p:nvGrpSpPr>
        <p:grpSpPr>
          <a:xfrm>
            <a:off x="0" y="9592200"/>
            <a:ext cx="18287280" cy="694080"/>
            <a:chOff x="0" y="9592200"/>
            <a:chExt cx="18287280" cy="694080"/>
          </a:xfrm>
        </p:grpSpPr>
        <p:sp>
          <p:nvSpPr>
            <p:cNvPr id="334"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335"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336"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337" name="CustomShape 7"/>
          <p:cNvSpPr/>
          <p:nvPr/>
        </p:nvSpPr>
        <p:spPr>
          <a:xfrm>
            <a:off x="4594680" y="1524600"/>
            <a:ext cx="9097560" cy="5774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pt-BR" sz="3200" b="1" strike="noStrike" spc="-1">
                <a:solidFill>
                  <a:srgbClr val="000000"/>
                </a:solidFill>
                <a:latin typeface="Arial"/>
                <a:ea typeface="DejaVu Sans"/>
              </a:rPr>
              <a:t>Exemplo do cálculo da substituição tributária:</a:t>
            </a:r>
            <a:endParaRPr lang="pt-BR" sz="3200" b="0" strike="noStrike" spc="-1">
              <a:latin typeface="Arial"/>
            </a:endParaRPr>
          </a:p>
        </p:txBody>
      </p:sp>
      <p:graphicFrame>
        <p:nvGraphicFramePr>
          <p:cNvPr id="338" name="Table 8"/>
          <p:cNvGraphicFramePr/>
          <p:nvPr/>
        </p:nvGraphicFramePr>
        <p:xfrm>
          <a:off x="2963880" y="2622960"/>
          <a:ext cx="12359880" cy="6138720"/>
        </p:xfrm>
        <a:graphic>
          <a:graphicData uri="http://schemas.openxmlformats.org/drawingml/2006/table">
            <a:tbl>
              <a:tblPr/>
              <a:tblGrid>
                <a:gridCol w="5410440">
                  <a:extLst>
                    <a:ext uri="{9D8B030D-6E8A-4147-A177-3AD203B41FA5}">
                      <a16:colId xmlns:a16="http://schemas.microsoft.com/office/drawing/2014/main" val="20000"/>
                    </a:ext>
                  </a:extLst>
                </a:gridCol>
                <a:gridCol w="6949440">
                  <a:extLst>
                    <a:ext uri="{9D8B030D-6E8A-4147-A177-3AD203B41FA5}">
                      <a16:colId xmlns:a16="http://schemas.microsoft.com/office/drawing/2014/main" val="20001"/>
                    </a:ext>
                  </a:extLst>
                </a:gridCol>
              </a:tblGrid>
              <a:tr h="681480">
                <a:tc gridSpan="2">
                  <a:txBody>
                    <a:bodyPr/>
                    <a:lstStyle/>
                    <a:p>
                      <a:pPr algn="ctr">
                        <a:lnSpc>
                          <a:spcPct val="107000"/>
                        </a:lnSpc>
                        <a:tabLst>
                          <a:tab pos="0" algn="l"/>
                        </a:tabLst>
                      </a:pPr>
                      <a:r>
                        <a:rPr lang="pt-BR" sz="2900" b="1" strike="noStrike" spc="-1">
                          <a:solidFill>
                            <a:srgbClr val="FFFFFF"/>
                          </a:solidFill>
                          <a:latin typeface="Calibri"/>
                          <a:ea typeface="SimSun"/>
                        </a:rPr>
                        <a:t>CÁLCULO SUBSTITUIÇÃO TRIBUTÁRIA</a:t>
                      </a:r>
                      <a:endParaRPr lang="pt-BR" sz="2900" b="0" strike="noStrike" spc="-1">
                        <a:latin typeface="Arial"/>
                      </a:endParaRPr>
                    </a:p>
                  </a:txBody>
                  <a:tcPr marL="98640" marR="98640">
                    <a:solidFill>
                      <a:srgbClr val="C00000"/>
                    </a:solidFill>
                  </a:tcPr>
                </a:tc>
                <a:tc hMerge="1">
                  <a:txBody>
                    <a:bodyPr/>
                    <a:lstStyle/>
                    <a:p>
                      <a:endParaRPr lang="pt-BR"/>
                    </a:p>
                  </a:txBody>
                  <a:tcPr marL="90000" marR="90000">
                    <a:solidFill>
                      <a:srgbClr val="729FCF"/>
                    </a:solidFill>
                  </a:tcPr>
                </a:tc>
                <a:extLst>
                  <a:ext uri="{0D108BD9-81ED-4DB2-BD59-A6C34878D82A}">
                    <a16:rowId xmlns:a16="http://schemas.microsoft.com/office/drawing/2014/main" val="10000"/>
                  </a:ext>
                </a:extLst>
              </a:tr>
              <a:tr h="681480">
                <a:tc>
                  <a:txBody>
                    <a:bodyPr/>
                    <a:lstStyle/>
                    <a:p>
                      <a:pPr algn="just">
                        <a:lnSpc>
                          <a:spcPct val="107000"/>
                        </a:lnSpc>
                        <a:tabLst>
                          <a:tab pos="0" algn="l"/>
                        </a:tabLst>
                      </a:pPr>
                      <a:r>
                        <a:rPr lang="pt-BR" sz="2900" b="1" strike="noStrike" spc="-1">
                          <a:solidFill>
                            <a:srgbClr val="000000"/>
                          </a:solidFill>
                          <a:latin typeface="Calibri"/>
                          <a:ea typeface="SimSun"/>
                        </a:rPr>
                        <a:t>Valor da Mercadoria</a:t>
                      </a:r>
                      <a:endParaRPr lang="pt-BR" sz="2900" b="0" strike="noStrike" spc="-1">
                        <a:latin typeface="Arial"/>
                      </a:endParaRPr>
                    </a:p>
                  </a:txBody>
                  <a:tcPr marL="10080" marR="100440">
                    <a:solidFill>
                      <a:srgbClr val="D0CECE"/>
                    </a:solidFill>
                  </a:tcPr>
                </a:tc>
                <a:tc>
                  <a:txBody>
                    <a:bodyPr/>
                    <a:lstStyle/>
                    <a:p>
                      <a:pPr algn="just">
                        <a:lnSpc>
                          <a:spcPct val="107000"/>
                        </a:lnSpc>
                        <a:tabLst>
                          <a:tab pos="0" algn="l"/>
                        </a:tabLst>
                      </a:pPr>
                      <a:r>
                        <a:rPr lang="pt-BR" sz="2900" b="0" strike="noStrike" spc="-1">
                          <a:solidFill>
                            <a:srgbClr val="000000"/>
                          </a:solidFill>
                          <a:latin typeface="Calibri"/>
                          <a:ea typeface="SimSun"/>
                        </a:rPr>
                        <a:t>R$    1.000,00</a:t>
                      </a:r>
                      <a:endParaRPr lang="pt-BR" sz="2900" b="0" strike="noStrike" spc="-1">
                        <a:latin typeface="Arial"/>
                      </a:endParaRPr>
                    </a:p>
                  </a:txBody>
                  <a:tcPr marL="10080" marR="100440">
                    <a:solidFill>
                      <a:srgbClr val="D0CECE"/>
                    </a:solidFill>
                  </a:tcPr>
                </a:tc>
                <a:extLst>
                  <a:ext uri="{0D108BD9-81ED-4DB2-BD59-A6C34878D82A}">
                    <a16:rowId xmlns:a16="http://schemas.microsoft.com/office/drawing/2014/main" val="10001"/>
                  </a:ext>
                </a:extLst>
              </a:tr>
              <a:tr h="681480">
                <a:tc>
                  <a:txBody>
                    <a:bodyPr/>
                    <a:lstStyle/>
                    <a:p>
                      <a:pPr algn="just">
                        <a:lnSpc>
                          <a:spcPct val="107000"/>
                        </a:lnSpc>
                        <a:tabLst>
                          <a:tab pos="0" algn="l"/>
                        </a:tabLst>
                      </a:pPr>
                      <a:r>
                        <a:rPr lang="pt-BR" sz="2900" b="1" strike="noStrike" spc="-1">
                          <a:solidFill>
                            <a:srgbClr val="000000"/>
                          </a:solidFill>
                          <a:latin typeface="Calibri"/>
                          <a:ea typeface="SimSun"/>
                        </a:rPr>
                        <a:t>Alíquota Interestadual</a:t>
                      </a:r>
                      <a:endParaRPr lang="pt-BR" sz="2900" b="0" strike="noStrike" spc="-1">
                        <a:latin typeface="Arial"/>
                      </a:endParaRPr>
                    </a:p>
                  </a:txBody>
                  <a:tcPr marL="10080" marR="100440">
                    <a:solidFill>
                      <a:srgbClr val="D0CECE"/>
                    </a:solidFill>
                  </a:tcPr>
                </a:tc>
                <a:tc>
                  <a:txBody>
                    <a:bodyPr/>
                    <a:lstStyle/>
                    <a:p>
                      <a:pPr algn="just">
                        <a:lnSpc>
                          <a:spcPct val="107000"/>
                        </a:lnSpc>
                        <a:tabLst>
                          <a:tab pos="0" algn="l"/>
                        </a:tabLst>
                      </a:pPr>
                      <a:r>
                        <a:rPr lang="pt-BR" sz="2900" b="0" strike="noStrike" spc="-1">
                          <a:solidFill>
                            <a:srgbClr val="000000"/>
                          </a:solidFill>
                          <a:latin typeface="Calibri"/>
                          <a:ea typeface="SimSun"/>
                        </a:rPr>
                        <a:t>12% </a:t>
                      </a:r>
                      <a:endParaRPr lang="pt-BR" sz="2900" b="0" strike="noStrike" spc="-1">
                        <a:latin typeface="Arial"/>
                      </a:endParaRPr>
                    </a:p>
                  </a:txBody>
                  <a:tcPr marL="10080" marR="100440">
                    <a:solidFill>
                      <a:srgbClr val="D0CECE"/>
                    </a:solidFill>
                  </a:tcPr>
                </a:tc>
                <a:extLst>
                  <a:ext uri="{0D108BD9-81ED-4DB2-BD59-A6C34878D82A}">
                    <a16:rowId xmlns:a16="http://schemas.microsoft.com/office/drawing/2014/main" val="10002"/>
                  </a:ext>
                </a:extLst>
              </a:tr>
              <a:tr h="681480">
                <a:tc>
                  <a:txBody>
                    <a:bodyPr/>
                    <a:lstStyle/>
                    <a:p>
                      <a:pPr algn="just">
                        <a:lnSpc>
                          <a:spcPct val="107000"/>
                        </a:lnSpc>
                        <a:tabLst>
                          <a:tab pos="0" algn="l"/>
                        </a:tabLst>
                      </a:pPr>
                      <a:r>
                        <a:rPr lang="pt-BR" sz="2900" b="1" strike="noStrike" spc="-1">
                          <a:solidFill>
                            <a:srgbClr val="000000"/>
                          </a:solidFill>
                          <a:latin typeface="Calibri"/>
                          <a:ea typeface="SimSun"/>
                        </a:rPr>
                        <a:t>ICMS Próprio:</a:t>
                      </a:r>
                      <a:endParaRPr lang="pt-BR" sz="2900" b="0" strike="noStrike" spc="-1">
                        <a:latin typeface="Arial"/>
                      </a:endParaRPr>
                    </a:p>
                  </a:txBody>
                  <a:tcPr marL="10080" marR="100440">
                    <a:solidFill>
                      <a:srgbClr val="D0CECE"/>
                    </a:solidFill>
                  </a:tcPr>
                </a:tc>
                <a:tc>
                  <a:txBody>
                    <a:bodyPr/>
                    <a:lstStyle/>
                    <a:p>
                      <a:pPr algn="just">
                        <a:lnSpc>
                          <a:spcPct val="107000"/>
                        </a:lnSpc>
                        <a:tabLst>
                          <a:tab pos="0" algn="l"/>
                        </a:tabLst>
                      </a:pPr>
                      <a:r>
                        <a:rPr lang="pt-BR" sz="2900" b="0" strike="noStrike" spc="-1">
                          <a:solidFill>
                            <a:srgbClr val="000000"/>
                          </a:solidFill>
                          <a:latin typeface="Calibri"/>
                          <a:ea typeface="SimSun"/>
                        </a:rPr>
                        <a:t>R$    120,00</a:t>
                      </a:r>
                      <a:endParaRPr lang="pt-BR" sz="2900" b="0" strike="noStrike" spc="-1">
                        <a:latin typeface="Arial"/>
                      </a:endParaRPr>
                    </a:p>
                  </a:txBody>
                  <a:tcPr marL="10080" marR="100440">
                    <a:solidFill>
                      <a:srgbClr val="D0CECE"/>
                    </a:solidFill>
                  </a:tcPr>
                </a:tc>
                <a:extLst>
                  <a:ext uri="{0D108BD9-81ED-4DB2-BD59-A6C34878D82A}">
                    <a16:rowId xmlns:a16="http://schemas.microsoft.com/office/drawing/2014/main" val="10003"/>
                  </a:ext>
                </a:extLst>
              </a:tr>
              <a:tr h="681480">
                <a:tc>
                  <a:txBody>
                    <a:bodyPr/>
                    <a:lstStyle/>
                    <a:p>
                      <a:pPr algn="just">
                        <a:lnSpc>
                          <a:spcPct val="107000"/>
                        </a:lnSpc>
                        <a:tabLst>
                          <a:tab pos="0" algn="l"/>
                        </a:tabLst>
                      </a:pPr>
                      <a:r>
                        <a:rPr lang="pt-BR" sz="2900" b="1" strike="noStrike" spc="-1">
                          <a:solidFill>
                            <a:srgbClr val="000000"/>
                          </a:solidFill>
                          <a:latin typeface="Calibri"/>
                          <a:ea typeface="SimSun"/>
                        </a:rPr>
                        <a:t>Alíquota Interna</a:t>
                      </a:r>
                      <a:endParaRPr lang="pt-BR" sz="2900" b="0" strike="noStrike" spc="-1">
                        <a:latin typeface="Arial"/>
                      </a:endParaRPr>
                    </a:p>
                  </a:txBody>
                  <a:tcPr marL="10080" marR="100440">
                    <a:solidFill>
                      <a:srgbClr val="D0CECE"/>
                    </a:solidFill>
                  </a:tcPr>
                </a:tc>
                <a:tc>
                  <a:txBody>
                    <a:bodyPr/>
                    <a:lstStyle/>
                    <a:p>
                      <a:pPr algn="just">
                        <a:lnSpc>
                          <a:spcPct val="107000"/>
                        </a:lnSpc>
                        <a:tabLst>
                          <a:tab pos="0" algn="l"/>
                        </a:tabLst>
                      </a:pPr>
                      <a:r>
                        <a:rPr lang="pt-BR" sz="2900" b="0" strike="noStrike" spc="-1">
                          <a:solidFill>
                            <a:srgbClr val="000000"/>
                          </a:solidFill>
                          <a:latin typeface="Calibri"/>
                          <a:ea typeface="SimSun"/>
                        </a:rPr>
                        <a:t>18% </a:t>
                      </a:r>
                      <a:endParaRPr lang="pt-BR" sz="2900" b="0" strike="noStrike" spc="-1">
                        <a:latin typeface="Arial"/>
                      </a:endParaRPr>
                    </a:p>
                  </a:txBody>
                  <a:tcPr marL="10080" marR="100440">
                    <a:solidFill>
                      <a:srgbClr val="D0CECE"/>
                    </a:solidFill>
                  </a:tcPr>
                </a:tc>
                <a:extLst>
                  <a:ext uri="{0D108BD9-81ED-4DB2-BD59-A6C34878D82A}">
                    <a16:rowId xmlns:a16="http://schemas.microsoft.com/office/drawing/2014/main" val="10004"/>
                  </a:ext>
                </a:extLst>
              </a:tr>
              <a:tr h="681480">
                <a:tc>
                  <a:txBody>
                    <a:bodyPr/>
                    <a:lstStyle/>
                    <a:p>
                      <a:pPr algn="just">
                        <a:lnSpc>
                          <a:spcPct val="107000"/>
                        </a:lnSpc>
                        <a:tabLst>
                          <a:tab pos="0" algn="l"/>
                        </a:tabLst>
                      </a:pPr>
                      <a:r>
                        <a:rPr lang="pt-BR" sz="2900" b="1" strike="noStrike" spc="-1">
                          <a:solidFill>
                            <a:srgbClr val="000000"/>
                          </a:solidFill>
                          <a:latin typeface="Calibri"/>
                          <a:ea typeface="SimSun"/>
                        </a:rPr>
                        <a:t>MVA</a:t>
                      </a:r>
                      <a:endParaRPr lang="pt-BR" sz="2900" b="0" strike="noStrike" spc="-1">
                        <a:latin typeface="Arial"/>
                      </a:endParaRPr>
                    </a:p>
                  </a:txBody>
                  <a:tcPr marL="10080" marR="100440">
                    <a:solidFill>
                      <a:srgbClr val="D0CECE"/>
                    </a:solidFill>
                  </a:tcPr>
                </a:tc>
                <a:tc>
                  <a:txBody>
                    <a:bodyPr/>
                    <a:lstStyle/>
                    <a:p>
                      <a:pPr algn="just">
                        <a:lnSpc>
                          <a:spcPct val="107000"/>
                        </a:lnSpc>
                        <a:tabLst>
                          <a:tab pos="0" algn="l"/>
                        </a:tabLst>
                      </a:pPr>
                      <a:r>
                        <a:rPr lang="pt-BR" sz="2900" b="0" strike="noStrike" spc="-1">
                          <a:solidFill>
                            <a:srgbClr val="000000"/>
                          </a:solidFill>
                          <a:latin typeface="Calibri"/>
                          <a:ea typeface="SimSun"/>
                        </a:rPr>
                        <a:t>50% </a:t>
                      </a:r>
                      <a:endParaRPr lang="pt-BR" sz="2900" b="0" strike="noStrike" spc="-1">
                        <a:latin typeface="Arial"/>
                      </a:endParaRPr>
                    </a:p>
                  </a:txBody>
                  <a:tcPr marL="10080" marR="100440">
                    <a:solidFill>
                      <a:srgbClr val="D0CECE"/>
                    </a:solidFill>
                  </a:tcPr>
                </a:tc>
                <a:extLst>
                  <a:ext uri="{0D108BD9-81ED-4DB2-BD59-A6C34878D82A}">
                    <a16:rowId xmlns:a16="http://schemas.microsoft.com/office/drawing/2014/main" val="10005"/>
                  </a:ext>
                </a:extLst>
              </a:tr>
              <a:tr h="681480">
                <a:tc>
                  <a:txBody>
                    <a:bodyPr/>
                    <a:lstStyle/>
                    <a:p>
                      <a:pPr algn="just">
                        <a:lnSpc>
                          <a:spcPct val="107000"/>
                        </a:lnSpc>
                        <a:tabLst>
                          <a:tab pos="0" algn="l"/>
                        </a:tabLst>
                      </a:pPr>
                      <a:r>
                        <a:rPr lang="pt-BR" sz="2900" b="1" strike="noStrike" spc="-1">
                          <a:solidFill>
                            <a:srgbClr val="000000"/>
                          </a:solidFill>
                          <a:latin typeface="Calibri"/>
                          <a:ea typeface="SimSun"/>
                        </a:rPr>
                        <a:t>Base de Cálculo do ICMS-ST</a:t>
                      </a:r>
                      <a:endParaRPr lang="pt-BR" sz="2900" b="0" strike="noStrike" spc="-1">
                        <a:latin typeface="Arial"/>
                      </a:endParaRPr>
                    </a:p>
                  </a:txBody>
                  <a:tcPr marL="10080" marR="100440">
                    <a:solidFill>
                      <a:srgbClr val="D0CECE"/>
                    </a:solidFill>
                  </a:tcPr>
                </a:tc>
                <a:tc>
                  <a:txBody>
                    <a:bodyPr/>
                    <a:lstStyle/>
                    <a:p>
                      <a:pPr algn="just">
                        <a:lnSpc>
                          <a:spcPct val="107000"/>
                        </a:lnSpc>
                        <a:tabLst>
                          <a:tab pos="0" algn="l"/>
                        </a:tabLst>
                      </a:pPr>
                      <a:r>
                        <a:rPr lang="pt-BR" sz="2900" b="0" strike="noStrike" spc="-1">
                          <a:solidFill>
                            <a:srgbClr val="000000"/>
                          </a:solidFill>
                          <a:latin typeface="Calibri"/>
                          <a:ea typeface="SimSun"/>
                        </a:rPr>
                        <a:t>R$    1.500,00</a:t>
                      </a:r>
                      <a:endParaRPr lang="pt-BR" sz="2900" b="0" strike="noStrike" spc="-1">
                        <a:latin typeface="Arial"/>
                      </a:endParaRPr>
                    </a:p>
                  </a:txBody>
                  <a:tcPr marL="10080" marR="100440">
                    <a:solidFill>
                      <a:srgbClr val="D0CECE"/>
                    </a:solidFill>
                  </a:tcPr>
                </a:tc>
                <a:extLst>
                  <a:ext uri="{0D108BD9-81ED-4DB2-BD59-A6C34878D82A}">
                    <a16:rowId xmlns:a16="http://schemas.microsoft.com/office/drawing/2014/main" val="10006"/>
                  </a:ext>
                </a:extLst>
              </a:tr>
              <a:tr h="681480">
                <a:tc>
                  <a:txBody>
                    <a:bodyPr/>
                    <a:lstStyle/>
                    <a:p>
                      <a:pPr algn="just">
                        <a:lnSpc>
                          <a:spcPct val="107000"/>
                        </a:lnSpc>
                        <a:tabLst>
                          <a:tab pos="0" algn="l"/>
                        </a:tabLst>
                      </a:pPr>
                      <a:r>
                        <a:rPr lang="pt-BR" sz="2900" b="1" strike="noStrike" spc="-1">
                          <a:solidFill>
                            <a:srgbClr val="000000"/>
                          </a:solidFill>
                          <a:latin typeface="Calibri"/>
                          <a:ea typeface="SimSun"/>
                        </a:rPr>
                        <a:t>Cálculo do ICMS ST</a:t>
                      </a:r>
                      <a:endParaRPr lang="pt-BR" sz="2900" b="0" strike="noStrike" spc="-1">
                        <a:latin typeface="Arial"/>
                      </a:endParaRPr>
                    </a:p>
                  </a:txBody>
                  <a:tcPr marL="10080" marR="100440">
                    <a:solidFill>
                      <a:srgbClr val="D0CECE"/>
                    </a:solidFill>
                  </a:tcPr>
                </a:tc>
                <a:tc>
                  <a:txBody>
                    <a:bodyPr/>
                    <a:lstStyle/>
                    <a:p>
                      <a:pPr algn="just">
                        <a:lnSpc>
                          <a:spcPct val="107000"/>
                        </a:lnSpc>
                        <a:tabLst>
                          <a:tab pos="0" algn="l"/>
                        </a:tabLst>
                      </a:pPr>
                      <a:r>
                        <a:rPr lang="pt-BR" sz="2900" b="0" strike="noStrike" spc="-1">
                          <a:solidFill>
                            <a:srgbClr val="000000"/>
                          </a:solidFill>
                          <a:latin typeface="Calibri"/>
                          <a:ea typeface="SimSun"/>
                        </a:rPr>
                        <a:t>R$    1.500,00 x 18% = 270,00</a:t>
                      </a:r>
                      <a:endParaRPr lang="pt-BR" sz="2900" b="0" strike="noStrike" spc="-1">
                        <a:latin typeface="Arial"/>
                      </a:endParaRPr>
                    </a:p>
                  </a:txBody>
                  <a:tcPr marL="10080" marR="100440">
                    <a:solidFill>
                      <a:srgbClr val="D0CECE"/>
                    </a:solidFill>
                  </a:tcPr>
                </a:tc>
                <a:extLst>
                  <a:ext uri="{0D108BD9-81ED-4DB2-BD59-A6C34878D82A}">
                    <a16:rowId xmlns:a16="http://schemas.microsoft.com/office/drawing/2014/main" val="10007"/>
                  </a:ext>
                </a:extLst>
              </a:tr>
              <a:tr h="686880">
                <a:tc>
                  <a:txBody>
                    <a:bodyPr/>
                    <a:lstStyle/>
                    <a:p>
                      <a:pPr algn="just">
                        <a:lnSpc>
                          <a:spcPct val="107000"/>
                        </a:lnSpc>
                        <a:tabLst>
                          <a:tab pos="0" algn="l"/>
                        </a:tabLst>
                      </a:pPr>
                      <a:r>
                        <a:rPr lang="pt-BR" sz="2900" b="1" strike="noStrike" spc="-1">
                          <a:solidFill>
                            <a:srgbClr val="000000"/>
                          </a:solidFill>
                          <a:latin typeface="Calibri"/>
                          <a:ea typeface="SimSun"/>
                        </a:rPr>
                        <a:t>Valor do ICMS-ST:</a:t>
                      </a:r>
                      <a:endParaRPr lang="pt-BR" sz="2900" b="0" strike="noStrike" spc="-1">
                        <a:latin typeface="Arial"/>
                      </a:endParaRPr>
                    </a:p>
                  </a:txBody>
                  <a:tcPr marL="10080" marR="100440">
                    <a:solidFill>
                      <a:srgbClr val="D0CECE"/>
                    </a:solidFill>
                  </a:tcPr>
                </a:tc>
                <a:tc>
                  <a:txBody>
                    <a:bodyPr/>
                    <a:lstStyle/>
                    <a:p>
                      <a:pPr algn="just">
                        <a:lnSpc>
                          <a:spcPct val="107000"/>
                        </a:lnSpc>
                        <a:tabLst>
                          <a:tab pos="0" algn="l"/>
                        </a:tabLst>
                      </a:pPr>
                      <a:r>
                        <a:rPr lang="pt-BR" sz="2900" b="0" strike="noStrike" spc="-1">
                          <a:solidFill>
                            <a:srgbClr val="000000"/>
                          </a:solidFill>
                          <a:latin typeface="Calibri"/>
                          <a:ea typeface="SimSun"/>
                        </a:rPr>
                        <a:t>R$    270,00 – R$ 120,00 = R$ 150,00</a:t>
                      </a:r>
                      <a:endParaRPr lang="pt-BR" sz="2900" b="0" strike="noStrike" spc="-1">
                        <a:latin typeface="Arial"/>
                      </a:endParaRPr>
                    </a:p>
                  </a:txBody>
                  <a:tcPr marL="10080" marR="100440">
                    <a:solidFill>
                      <a:srgbClr val="D0CECE"/>
                    </a:solidFill>
                  </a:tcPr>
                </a:tc>
                <a:extLst>
                  <a:ext uri="{0D108BD9-81ED-4DB2-BD59-A6C34878D82A}">
                    <a16:rowId xmlns:a16="http://schemas.microsoft.com/office/drawing/2014/main" val="10008"/>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9" name="Imagem1_18"/>
          <p:cNvPicPr/>
          <p:nvPr/>
        </p:nvPicPr>
        <p:blipFill>
          <a:blip r:embed="rId2"/>
          <a:stretch/>
        </p:blipFill>
        <p:spPr>
          <a:xfrm>
            <a:off x="360" y="63720"/>
            <a:ext cx="1361880" cy="9996120"/>
          </a:xfrm>
          <a:prstGeom prst="rect">
            <a:avLst/>
          </a:prstGeom>
          <a:ln w="0">
            <a:noFill/>
          </a:ln>
        </p:spPr>
      </p:pic>
      <p:pic>
        <p:nvPicPr>
          <p:cNvPr id="340" name="Picture 2_3"/>
          <p:cNvPicPr/>
          <p:nvPr/>
        </p:nvPicPr>
        <p:blipFill>
          <a:blip r:embed="rId3"/>
          <a:stretch/>
        </p:blipFill>
        <p:spPr>
          <a:xfrm>
            <a:off x="13368240" y="533160"/>
            <a:ext cx="3890520" cy="991080"/>
          </a:xfrm>
          <a:prstGeom prst="rect">
            <a:avLst/>
          </a:prstGeom>
          <a:ln w="0">
            <a:noFill/>
          </a:ln>
        </p:spPr>
      </p:pic>
      <p:grpSp>
        <p:nvGrpSpPr>
          <p:cNvPr id="341" name="Group 1"/>
          <p:cNvGrpSpPr/>
          <p:nvPr/>
        </p:nvGrpSpPr>
        <p:grpSpPr>
          <a:xfrm>
            <a:off x="360" y="9457560"/>
            <a:ext cx="18287280" cy="765720"/>
            <a:chOff x="360" y="9457560"/>
            <a:chExt cx="18287280" cy="765720"/>
          </a:xfrm>
        </p:grpSpPr>
        <p:sp>
          <p:nvSpPr>
            <p:cNvPr id="342" name="CustomShape 2"/>
            <p:cNvSpPr/>
            <p:nvPr/>
          </p:nvSpPr>
          <p:spPr>
            <a:xfrm>
              <a:off x="360" y="9457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343" name="Group 3"/>
          <p:cNvGrpSpPr/>
          <p:nvPr/>
        </p:nvGrpSpPr>
        <p:grpSpPr>
          <a:xfrm>
            <a:off x="360" y="9592560"/>
            <a:ext cx="18287280" cy="694080"/>
            <a:chOff x="360" y="9592560"/>
            <a:chExt cx="18287280" cy="694080"/>
          </a:xfrm>
        </p:grpSpPr>
        <p:sp>
          <p:nvSpPr>
            <p:cNvPr id="344" name="CustomShape 4"/>
            <p:cNvSpPr/>
            <p:nvPr/>
          </p:nvSpPr>
          <p:spPr>
            <a:xfrm>
              <a:off x="360" y="959256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345" name="CustomShape 5"/>
          <p:cNvSpPr/>
          <p:nvPr/>
        </p:nvSpPr>
        <p:spPr>
          <a:xfrm>
            <a:off x="7146000" y="77580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346" name="CustomShape 6"/>
          <p:cNvSpPr/>
          <p:nvPr/>
        </p:nvSpPr>
        <p:spPr>
          <a:xfrm>
            <a:off x="5123520" y="964908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347" name="CustomShape 7"/>
          <p:cNvSpPr/>
          <p:nvPr/>
        </p:nvSpPr>
        <p:spPr>
          <a:xfrm>
            <a:off x="4748760" y="1380960"/>
            <a:ext cx="8793360" cy="94284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gn="ctr">
              <a:lnSpc>
                <a:spcPct val="100000"/>
              </a:lnSpc>
              <a:tabLst>
                <a:tab pos="0" algn="l"/>
              </a:tabLst>
            </a:pPr>
            <a:r>
              <a:rPr lang="pt-BR" sz="2800" b="1" strike="noStrike" spc="-1">
                <a:solidFill>
                  <a:srgbClr val="000000"/>
                </a:solidFill>
                <a:latin typeface="Arial"/>
                <a:ea typeface="DejaVu Sans"/>
              </a:rPr>
              <a:t>Exemplo do cálculo da substituição tributária com </a:t>
            </a:r>
            <a:endParaRPr lang="pt-BR" sz="2800" b="0" strike="noStrike" spc="-1">
              <a:latin typeface="Arial"/>
            </a:endParaRPr>
          </a:p>
          <a:p>
            <a:pPr algn="ctr">
              <a:lnSpc>
                <a:spcPct val="100000"/>
              </a:lnSpc>
              <a:tabLst>
                <a:tab pos="0" algn="l"/>
              </a:tabLst>
            </a:pPr>
            <a:r>
              <a:rPr lang="pt-BR" sz="2800" b="1" strike="noStrike" spc="-1">
                <a:solidFill>
                  <a:srgbClr val="000000"/>
                </a:solidFill>
                <a:latin typeface="Arial"/>
                <a:ea typeface="DejaVu Sans"/>
              </a:rPr>
              <a:t>redução da base de calculo:</a:t>
            </a:r>
            <a:endParaRPr lang="pt-BR" sz="2800" b="0" strike="noStrike" spc="-1">
              <a:latin typeface="Arial"/>
            </a:endParaRPr>
          </a:p>
        </p:txBody>
      </p:sp>
      <p:graphicFrame>
        <p:nvGraphicFramePr>
          <p:cNvPr id="348" name="Table 8"/>
          <p:cNvGraphicFramePr/>
          <p:nvPr/>
        </p:nvGraphicFramePr>
        <p:xfrm>
          <a:off x="2918880" y="2358000"/>
          <a:ext cx="12359880" cy="6820200"/>
        </p:xfrm>
        <a:graphic>
          <a:graphicData uri="http://schemas.openxmlformats.org/drawingml/2006/table">
            <a:tbl>
              <a:tblPr/>
              <a:tblGrid>
                <a:gridCol w="5410440">
                  <a:extLst>
                    <a:ext uri="{9D8B030D-6E8A-4147-A177-3AD203B41FA5}">
                      <a16:colId xmlns:a16="http://schemas.microsoft.com/office/drawing/2014/main" val="20000"/>
                    </a:ext>
                  </a:extLst>
                </a:gridCol>
                <a:gridCol w="6949440">
                  <a:extLst>
                    <a:ext uri="{9D8B030D-6E8A-4147-A177-3AD203B41FA5}">
                      <a16:colId xmlns:a16="http://schemas.microsoft.com/office/drawing/2014/main" val="20001"/>
                    </a:ext>
                  </a:extLst>
                </a:gridCol>
              </a:tblGrid>
              <a:tr h="681480">
                <a:tc gridSpan="2">
                  <a:txBody>
                    <a:bodyPr/>
                    <a:lstStyle/>
                    <a:p>
                      <a:pPr algn="ctr">
                        <a:lnSpc>
                          <a:spcPct val="107000"/>
                        </a:lnSpc>
                        <a:tabLst>
                          <a:tab pos="0" algn="l"/>
                        </a:tabLst>
                      </a:pPr>
                      <a:r>
                        <a:rPr lang="pt-BR" sz="2900" b="1" strike="noStrike" spc="-1">
                          <a:solidFill>
                            <a:srgbClr val="FFFFFF"/>
                          </a:solidFill>
                          <a:latin typeface="Calibri"/>
                          <a:ea typeface="SimSun"/>
                        </a:rPr>
                        <a:t>CÁLCULO SUBSTITUIÇÃO TRIBUTÁRIA COM REDUÇÃO </a:t>
                      </a:r>
                      <a:endParaRPr lang="pt-BR" sz="2900" b="0" strike="noStrike" spc="-1">
                        <a:latin typeface="Times New Roman"/>
                      </a:endParaRPr>
                    </a:p>
                  </a:txBody>
                  <a:tcPr marL="98640" marR="98640">
                    <a:solidFill>
                      <a:srgbClr val="C00000"/>
                    </a:solidFill>
                  </a:tcPr>
                </a:tc>
                <a:tc hMerge="1">
                  <a:txBody>
                    <a:bodyPr/>
                    <a:lstStyle/>
                    <a:p>
                      <a:endParaRPr lang="pt-BR"/>
                    </a:p>
                  </a:txBody>
                  <a:tcPr marL="90000" marR="90000">
                    <a:solidFill>
                      <a:srgbClr val="729FCF"/>
                    </a:solidFill>
                  </a:tcPr>
                </a:tc>
                <a:extLst>
                  <a:ext uri="{0D108BD9-81ED-4DB2-BD59-A6C34878D82A}">
                    <a16:rowId xmlns:a16="http://schemas.microsoft.com/office/drawing/2014/main" val="10000"/>
                  </a:ext>
                </a:extLst>
              </a:tr>
              <a:tr h="681480">
                <a:tc>
                  <a:txBody>
                    <a:bodyPr/>
                    <a:lstStyle/>
                    <a:p>
                      <a:pPr algn="just">
                        <a:lnSpc>
                          <a:spcPct val="107000"/>
                        </a:lnSpc>
                        <a:tabLst>
                          <a:tab pos="0" algn="l"/>
                        </a:tabLst>
                      </a:pPr>
                      <a:r>
                        <a:rPr lang="pt-BR" sz="2900" b="1" strike="noStrike" spc="-1">
                          <a:solidFill>
                            <a:srgbClr val="000000"/>
                          </a:solidFill>
                          <a:latin typeface="Calibri"/>
                          <a:ea typeface="SimSun"/>
                        </a:rPr>
                        <a:t>Valor da Mercadoria</a:t>
                      </a:r>
                      <a:endParaRPr lang="pt-BR" sz="2900" b="0" strike="noStrike" spc="-1">
                        <a:latin typeface="Times New Roman"/>
                      </a:endParaRPr>
                    </a:p>
                  </a:txBody>
                  <a:tcPr marL="10080" marR="100440">
                    <a:solidFill>
                      <a:srgbClr val="D0CECE"/>
                    </a:solidFill>
                  </a:tcPr>
                </a:tc>
                <a:tc>
                  <a:txBody>
                    <a:bodyPr/>
                    <a:lstStyle/>
                    <a:p>
                      <a:pPr algn="just">
                        <a:lnSpc>
                          <a:spcPct val="107000"/>
                        </a:lnSpc>
                        <a:tabLst>
                          <a:tab pos="0" algn="l"/>
                        </a:tabLst>
                      </a:pPr>
                      <a:r>
                        <a:rPr lang="pt-BR" sz="2900" b="0" strike="noStrike" spc="-1">
                          <a:solidFill>
                            <a:srgbClr val="000000"/>
                          </a:solidFill>
                          <a:latin typeface="Calibri"/>
                          <a:ea typeface="SimSun"/>
                        </a:rPr>
                        <a:t>R$    1.000,00</a:t>
                      </a:r>
                      <a:endParaRPr lang="pt-BR" sz="2900" b="0" strike="noStrike" spc="-1">
                        <a:latin typeface="Times New Roman"/>
                      </a:endParaRPr>
                    </a:p>
                  </a:txBody>
                  <a:tcPr marL="10080" marR="100440">
                    <a:solidFill>
                      <a:srgbClr val="D0CECE"/>
                    </a:solidFill>
                  </a:tcPr>
                </a:tc>
                <a:extLst>
                  <a:ext uri="{0D108BD9-81ED-4DB2-BD59-A6C34878D82A}">
                    <a16:rowId xmlns:a16="http://schemas.microsoft.com/office/drawing/2014/main" val="10001"/>
                  </a:ext>
                </a:extLst>
              </a:tr>
              <a:tr h="681480">
                <a:tc>
                  <a:txBody>
                    <a:bodyPr/>
                    <a:lstStyle/>
                    <a:p>
                      <a:pPr algn="just">
                        <a:lnSpc>
                          <a:spcPct val="107000"/>
                        </a:lnSpc>
                        <a:tabLst>
                          <a:tab pos="0" algn="l"/>
                        </a:tabLst>
                      </a:pPr>
                      <a:r>
                        <a:rPr lang="pt-BR" sz="2900" b="1" strike="noStrike" spc="-1">
                          <a:solidFill>
                            <a:srgbClr val="000000"/>
                          </a:solidFill>
                          <a:latin typeface="Calibri"/>
                          <a:ea typeface="SimSun"/>
                        </a:rPr>
                        <a:t>Alíquota Interestadual</a:t>
                      </a:r>
                      <a:endParaRPr lang="pt-BR" sz="2900" b="0" strike="noStrike" spc="-1">
                        <a:latin typeface="Times New Roman"/>
                      </a:endParaRPr>
                    </a:p>
                  </a:txBody>
                  <a:tcPr marL="10080" marR="100440">
                    <a:solidFill>
                      <a:srgbClr val="D0CECE"/>
                    </a:solidFill>
                  </a:tcPr>
                </a:tc>
                <a:tc>
                  <a:txBody>
                    <a:bodyPr/>
                    <a:lstStyle/>
                    <a:p>
                      <a:pPr algn="just">
                        <a:lnSpc>
                          <a:spcPct val="107000"/>
                        </a:lnSpc>
                        <a:tabLst>
                          <a:tab pos="0" algn="l"/>
                        </a:tabLst>
                      </a:pPr>
                      <a:r>
                        <a:rPr lang="pt-BR" sz="2900" b="0" strike="noStrike" spc="-1">
                          <a:solidFill>
                            <a:srgbClr val="000000"/>
                          </a:solidFill>
                          <a:latin typeface="Calibri"/>
                          <a:ea typeface="SimSun"/>
                        </a:rPr>
                        <a:t>12% </a:t>
                      </a:r>
                      <a:endParaRPr lang="pt-BR" sz="2900" b="0" strike="noStrike" spc="-1">
                        <a:latin typeface="Times New Roman"/>
                      </a:endParaRPr>
                    </a:p>
                  </a:txBody>
                  <a:tcPr marL="10080" marR="100440">
                    <a:solidFill>
                      <a:srgbClr val="D0CECE"/>
                    </a:solidFill>
                  </a:tcPr>
                </a:tc>
                <a:extLst>
                  <a:ext uri="{0D108BD9-81ED-4DB2-BD59-A6C34878D82A}">
                    <a16:rowId xmlns:a16="http://schemas.microsoft.com/office/drawing/2014/main" val="10002"/>
                  </a:ext>
                </a:extLst>
              </a:tr>
              <a:tr h="681480">
                <a:tc>
                  <a:txBody>
                    <a:bodyPr/>
                    <a:lstStyle/>
                    <a:p>
                      <a:pPr algn="just">
                        <a:lnSpc>
                          <a:spcPct val="107000"/>
                        </a:lnSpc>
                        <a:tabLst>
                          <a:tab pos="0" algn="l"/>
                        </a:tabLst>
                      </a:pPr>
                      <a:r>
                        <a:rPr lang="pt-BR" sz="2900" b="1" strike="noStrike" spc="-1">
                          <a:solidFill>
                            <a:srgbClr val="000000"/>
                          </a:solidFill>
                          <a:latin typeface="Calibri"/>
                          <a:ea typeface="SimSun"/>
                        </a:rPr>
                        <a:t>% Redução:</a:t>
                      </a:r>
                      <a:endParaRPr lang="pt-BR" sz="2900" b="0" strike="noStrike" spc="-1">
                        <a:latin typeface="Times New Roman"/>
                      </a:endParaRPr>
                    </a:p>
                  </a:txBody>
                  <a:tcPr marL="10080" marR="100440">
                    <a:solidFill>
                      <a:srgbClr val="D0CECE"/>
                    </a:solidFill>
                  </a:tcPr>
                </a:tc>
                <a:tc>
                  <a:txBody>
                    <a:bodyPr/>
                    <a:lstStyle/>
                    <a:p>
                      <a:pPr algn="just">
                        <a:lnSpc>
                          <a:spcPct val="107000"/>
                        </a:lnSpc>
                        <a:tabLst>
                          <a:tab pos="0" algn="l"/>
                        </a:tabLst>
                      </a:pPr>
                      <a:r>
                        <a:rPr lang="pt-BR" sz="2900" b="1" strike="noStrike" spc="-1">
                          <a:solidFill>
                            <a:srgbClr val="000000"/>
                          </a:solidFill>
                          <a:latin typeface="Calibri"/>
                          <a:ea typeface="SimSun"/>
                        </a:rPr>
                        <a:t>33,33%</a:t>
                      </a:r>
                      <a:endParaRPr lang="pt-BR" sz="2900" b="1" strike="noStrike" spc="-1">
                        <a:latin typeface="Times New Roman"/>
                      </a:endParaRPr>
                    </a:p>
                  </a:txBody>
                  <a:tcPr marL="10080" marR="100440">
                    <a:solidFill>
                      <a:srgbClr val="D0CECE"/>
                    </a:solidFill>
                  </a:tcPr>
                </a:tc>
                <a:extLst>
                  <a:ext uri="{0D108BD9-81ED-4DB2-BD59-A6C34878D82A}">
                    <a16:rowId xmlns:a16="http://schemas.microsoft.com/office/drawing/2014/main" val="10003"/>
                  </a:ext>
                </a:extLst>
              </a:tr>
              <a:tr h="681480">
                <a:tc>
                  <a:txBody>
                    <a:bodyPr/>
                    <a:lstStyle/>
                    <a:p>
                      <a:pPr algn="just">
                        <a:lnSpc>
                          <a:spcPct val="107000"/>
                        </a:lnSpc>
                        <a:tabLst>
                          <a:tab pos="0" algn="l"/>
                        </a:tabLst>
                      </a:pPr>
                      <a:r>
                        <a:rPr lang="pt-BR" sz="2900" b="1" strike="noStrike" spc="-1">
                          <a:solidFill>
                            <a:srgbClr val="000000"/>
                          </a:solidFill>
                          <a:latin typeface="Calibri"/>
                          <a:ea typeface="SimSun"/>
                        </a:rPr>
                        <a:t>ICMS Próprio:</a:t>
                      </a:r>
                      <a:endParaRPr lang="pt-BR" sz="2900" b="0" strike="noStrike" spc="-1">
                        <a:latin typeface="Times New Roman"/>
                      </a:endParaRPr>
                    </a:p>
                  </a:txBody>
                  <a:tcPr marL="10080" marR="100440">
                    <a:solidFill>
                      <a:srgbClr val="D0CECE"/>
                    </a:solidFill>
                  </a:tcPr>
                </a:tc>
                <a:tc>
                  <a:txBody>
                    <a:bodyPr/>
                    <a:lstStyle/>
                    <a:p>
                      <a:r>
                        <a:rPr lang="pt-BR" sz="2600" b="0" strike="noStrike" spc="-1">
                          <a:latin typeface="Arial"/>
                        </a:rPr>
                        <a:t>R$ 80,00</a:t>
                      </a:r>
                    </a:p>
                  </a:txBody>
                  <a:tcPr marL="10080" marR="100440">
                    <a:solidFill>
                      <a:srgbClr val="D0CECE"/>
                    </a:solidFill>
                  </a:tcPr>
                </a:tc>
                <a:extLst>
                  <a:ext uri="{0D108BD9-81ED-4DB2-BD59-A6C34878D82A}">
                    <a16:rowId xmlns:a16="http://schemas.microsoft.com/office/drawing/2014/main" val="10004"/>
                  </a:ext>
                </a:extLst>
              </a:tr>
              <a:tr h="681480">
                <a:tc>
                  <a:txBody>
                    <a:bodyPr/>
                    <a:lstStyle/>
                    <a:p>
                      <a:pPr algn="just">
                        <a:lnSpc>
                          <a:spcPct val="107000"/>
                        </a:lnSpc>
                        <a:tabLst>
                          <a:tab pos="0" algn="l"/>
                        </a:tabLst>
                      </a:pPr>
                      <a:r>
                        <a:rPr lang="pt-BR" sz="2900" b="1" strike="noStrike" spc="-1">
                          <a:solidFill>
                            <a:srgbClr val="000000"/>
                          </a:solidFill>
                          <a:latin typeface="Calibri"/>
                          <a:ea typeface="SimSun"/>
                        </a:rPr>
                        <a:t>Alíquota Interna</a:t>
                      </a:r>
                      <a:endParaRPr lang="pt-BR" sz="2900" b="0" strike="noStrike" spc="-1">
                        <a:latin typeface="Times New Roman"/>
                      </a:endParaRPr>
                    </a:p>
                  </a:txBody>
                  <a:tcPr marL="10080" marR="100440">
                    <a:solidFill>
                      <a:srgbClr val="D0CECE"/>
                    </a:solidFill>
                  </a:tcPr>
                </a:tc>
                <a:tc>
                  <a:txBody>
                    <a:bodyPr/>
                    <a:lstStyle/>
                    <a:p>
                      <a:pPr algn="just">
                        <a:lnSpc>
                          <a:spcPct val="107000"/>
                        </a:lnSpc>
                        <a:tabLst>
                          <a:tab pos="0" algn="l"/>
                        </a:tabLst>
                      </a:pPr>
                      <a:r>
                        <a:rPr lang="pt-BR" sz="2900" b="0" strike="noStrike" spc="-1">
                          <a:solidFill>
                            <a:srgbClr val="000000"/>
                          </a:solidFill>
                          <a:latin typeface="Calibri"/>
                          <a:ea typeface="SimSun"/>
                        </a:rPr>
                        <a:t>18% </a:t>
                      </a:r>
                      <a:endParaRPr lang="pt-BR" sz="2900" b="0" strike="noStrike" spc="-1">
                        <a:latin typeface="Times New Roman"/>
                      </a:endParaRPr>
                    </a:p>
                  </a:txBody>
                  <a:tcPr marL="10080" marR="100440">
                    <a:solidFill>
                      <a:srgbClr val="D0CECE"/>
                    </a:solidFill>
                  </a:tcPr>
                </a:tc>
                <a:extLst>
                  <a:ext uri="{0D108BD9-81ED-4DB2-BD59-A6C34878D82A}">
                    <a16:rowId xmlns:a16="http://schemas.microsoft.com/office/drawing/2014/main" val="10005"/>
                  </a:ext>
                </a:extLst>
              </a:tr>
              <a:tr h="681480">
                <a:tc>
                  <a:txBody>
                    <a:bodyPr/>
                    <a:lstStyle/>
                    <a:p>
                      <a:pPr algn="just">
                        <a:lnSpc>
                          <a:spcPct val="107000"/>
                        </a:lnSpc>
                        <a:tabLst>
                          <a:tab pos="0" algn="l"/>
                        </a:tabLst>
                      </a:pPr>
                      <a:r>
                        <a:rPr lang="pt-BR" sz="2900" b="1" strike="noStrike" spc="-1">
                          <a:solidFill>
                            <a:srgbClr val="000000"/>
                          </a:solidFill>
                          <a:latin typeface="Calibri"/>
                          <a:ea typeface="SimSun"/>
                        </a:rPr>
                        <a:t>MVA</a:t>
                      </a:r>
                      <a:endParaRPr lang="pt-BR" sz="2900" b="0" strike="noStrike" spc="-1">
                        <a:latin typeface="Times New Roman"/>
                      </a:endParaRPr>
                    </a:p>
                  </a:txBody>
                  <a:tcPr marL="10080" marR="100440">
                    <a:solidFill>
                      <a:srgbClr val="D0CECE"/>
                    </a:solidFill>
                  </a:tcPr>
                </a:tc>
                <a:tc>
                  <a:txBody>
                    <a:bodyPr/>
                    <a:lstStyle/>
                    <a:p>
                      <a:pPr algn="just">
                        <a:lnSpc>
                          <a:spcPct val="107000"/>
                        </a:lnSpc>
                        <a:tabLst>
                          <a:tab pos="0" algn="l"/>
                        </a:tabLst>
                      </a:pPr>
                      <a:r>
                        <a:rPr lang="pt-BR" sz="2900" b="0" strike="noStrike" spc="-1">
                          <a:solidFill>
                            <a:srgbClr val="000000"/>
                          </a:solidFill>
                          <a:latin typeface="Calibri"/>
                          <a:ea typeface="SimSun"/>
                        </a:rPr>
                        <a:t>40% </a:t>
                      </a:r>
                      <a:endParaRPr lang="pt-BR" sz="2900" b="0" strike="noStrike" spc="-1">
                        <a:latin typeface="Times New Roman"/>
                      </a:endParaRPr>
                    </a:p>
                  </a:txBody>
                  <a:tcPr marL="10080" marR="100440">
                    <a:solidFill>
                      <a:srgbClr val="D0CECE"/>
                    </a:solidFill>
                  </a:tcPr>
                </a:tc>
                <a:extLst>
                  <a:ext uri="{0D108BD9-81ED-4DB2-BD59-A6C34878D82A}">
                    <a16:rowId xmlns:a16="http://schemas.microsoft.com/office/drawing/2014/main" val="10006"/>
                  </a:ext>
                </a:extLst>
              </a:tr>
              <a:tr h="681480">
                <a:tc>
                  <a:txBody>
                    <a:bodyPr/>
                    <a:lstStyle/>
                    <a:p>
                      <a:pPr algn="just">
                        <a:lnSpc>
                          <a:spcPct val="107000"/>
                        </a:lnSpc>
                        <a:tabLst>
                          <a:tab pos="0" algn="l"/>
                        </a:tabLst>
                      </a:pPr>
                      <a:r>
                        <a:rPr lang="pt-BR" sz="2900" b="1" strike="noStrike" spc="-1">
                          <a:solidFill>
                            <a:srgbClr val="000000"/>
                          </a:solidFill>
                          <a:latin typeface="Calibri"/>
                          <a:ea typeface="SimSun"/>
                        </a:rPr>
                        <a:t>Base de Cálculo do ICMS-ST</a:t>
                      </a:r>
                      <a:endParaRPr lang="pt-BR" sz="2900" b="0" strike="noStrike" spc="-1">
                        <a:latin typeface="Times New Roman"/>
                      </a:endParaRPr>
                    </a:p>
                  </a:txBody>
                  <a:tcPr marL="10080" marR="100440">
                    <a:solidFill>
                      <a:srgbClr val="D0CECE"/>
                    </a:solidFill>
                  </a:tcPr>
                </a:tc>
                <a:tc>
                  <a:txBody>
                    <a:bodyPr/>
                    <a:lstStyle/>
                    <a:p>
                      <a:pPr algn="just">
                        <a:lnSpc>
                          <a:spcPct val="107000"/>
                        </a:lnSpc>
                        <a:tabLst>
                          <a:tab pos="0" algn="l"/>
                        </a:tabLst>
                      </a:pPr>
                      <a:r>
                        <a:rPr lang="pt-BR" sz="2900" b="0" strike="noStrike" spc="-1">
                          <a:solidFill>
                            <a:srgbClr val="000000"/>
                          </a:solidFill>
                          <a:latin typeface="Calibri"/>
                          <a:ea typeface="SimSun"/>
                        </a:rPr>
                        <a:t>R$    1.400,00</a:t>
                      </a:r>
                      <a:endParaRPr lang="pt-BR" sz="2900" b="0" strike="noStrike" spc="-1">
                        <a:latin typeface="Times New Roman"/>
                      </a:endParaRPr>
                    </a:p>
                  </a:txBody>
                  <a:tcPr marL="10080" marR="100440">
                    <a:solidFill>
                      <a:srgbClr val="D0CECE"/>
                    </a:solidFill>
                  </a:tcPr>
                </a:tc>
                <a:extLst>
                  <a:ext uri="{0D108BD9-81ED-4DB2-BD59-A6C34878D82A}">
                    <a16:rowId xmlns:a16="http://schemas.microsoft.com/office/drawing/2014/main" val="10007"/>
                  </a:ext>
                </a:extLst>
              </a:tr>
              <a:tr h="681480">
                <a:tc>
                  <a:txBody>
                    <a:bodyPr/>
                    <a:lstStyle/>
                    <a:p>
                      <a:pPr algn="just">
                        <a:lnSpc>
                          <a:spcPct val="107000"/>
                        </a:lnSpc>
                        <a:tabLst>
                          <a:tab pos="0" algn="l"/>
                        </a:tabLst>
                      </a:pPr>
                      <a:r>
                        <a:rPr lang="pt-BR" sz="2900" b="1" strike="noStrike" spc="-1">
                          <a:solidFill>
                            <a:srgbClr val="000000"/>
                          </a:solidFill>
                          <a:latin typeface="Calibri"/>
                          <a:ea typeface="SimSun"/>
                        </a:rPr>
                        <a:t>Cálculo do ICMS ST</a:t>
                      </a:r>
                      <a:endParaRPr lang="pt-BR" sz="2900" b="0" strike="noStrike" spc="-1">
                        <a:latin typeface="Times New Roman"/>
                      </a:endParaRPr>
                    </a:p>
                  </a:txBody>
                  <a:tcPr marL="10080" marR="100440">
                    <a:solidFill>
                      <a:srgbClr val="D0CECE"/>
                    </a:solidFill>
                  </a:tcPr>
                </a:tc>
                <a:tc>
                  <a:txBody>
                    <a:bodyPr/>
                    <a:lstStyle/>
                    <a:p>
                      <a:pPr algn="just">
                        <a:lnSpc>
                          <a:spcPct val="107000"/>
                        </a:lnSpc>
                        <a:tabLst>
                          <a:tab pos="0" algn="l"/>
                        </a:tabLst>
                      </a:pPr>
                      <a:r>
                        <a:rPr lang="pt-BR" sz="2900" b="0" strike="noStrike" spc="-1">
                          <a:solidFill>
                            <a:srgbClr val="000000"/>
                          </a:solidFill>
                          <a:latin typeface="Calibri"/>
                          <a:ea typeface="SimSun"/>
                        </a:rPr>
                        <a:t>R$    1.400,00- 33,33 % x 18% =168,00</a:t>
                      </a:r>
                      <a:endParaRPr lang="pt-BR" sz="2900" b="0" strike="noStrike" spc="-1">
                        <a:latin typeface="Times New Roman"/>
                      </a:endParaRPr>
                    </a:p>
                  </a:txBody>
                  <a:tcPr marL="10080" marR="100440">
                    <a:solidFill>
                      <a:srgbClr val="D0CECE"/>
                    </a:solidFill>
                  </a:tcPr>
                </a:tc>
                <a:extLst>
                  <a:ext uri="{0D108BD9-81ED-4DB2-BD59-A6C34878D82A}">
                    <a16:rowId xmlns:a16="http://schemas.microsoft.com/office/drawing/2014/main" val="10008"/>
                  </a:ext>
                </a:extLst>
              </a:tr>
              <a:tr h="686880">
                <a:tc>
                  <a:txBody>
                    <a:bodyPr/>
                    <a:lstStyle/>
                    <a:p>
                      <a:pPr algn="just">
                        <a:lnSpc>
                          <a:spcPct val="107000"/>
                        </a:lnSpc>
                        <a:tabLst>
                          <a:tab pos="0" algn="l"/>
                        </a:tabLst>
                      </a:pPr>
                      <a:r>
                        <a:rPr lang="pt-BR" sz="2900" b="1" strike="noStrike" spc="-1">
                          <a:solidFill>
                            <a:srgbClr val="000000"/>
                          </a:solidFill>
                          <a:latin typeface="Calibri"/>
                          <a:ea typeface="SimSun"/>
                        </a:rPr>
                        <a:t>Valor do ICMS-ST:</a:t>
                      </a:r>
                      <a:endParaRPr lang="pt-BR" sz="2900" b="0" strike="noStrike" spc="-1">
                        <a:latin typeface="Times New Roman"/>
                      </a:endParaRPr>
                    </a:p>
                  </a:txBody>
                  <a:tcPr marL="10080" marR="100440">
                    <a:solidFill>
                      <a:srgbClr val="D0CECE"/>
                    </a:solidFill>
                  </a:tcPr>
                </a:tc>
                <a:tc>
                  <a:txBody>
                    <a:bodyPr/>
                    <a:lstStyle/>
                    <a:p>
                      <a:pPr algn="just">
                        <a:lnSpc>
                          <a:spcPct val="107000"/>
                        </a:lnSpc>
                        <a:tabLst>
                          <a:tab pos="0" algn="l"/>
                        </a:tabLst>
                      </a:pPr>
                      <a:r>
                        <a:rPr lang="pt-BR" sz="2900" b="0" strike="noStrike" spc="-1">
                          <a:solidFill>
                            <a:srgbClr val="000000"/>
                          </a:solidFill>
                          <a:latin typeface="Calibri"/>
                          <a:ea typeface="SimSun"/>
                        </a:rPr>
                        <a:t>R$    168,00 – R$ 80,00 = R$ 88,00</a:t>
                      </a:r>
                      <a:endParaRPr lang="pt-BR" sz="2900" b="0" strike="noStrike" spc="-1">
                        <a:latin typeface="Times New Roman"/>
                      </a:endParaRPr>
                    </a:p>
                  </a:txBody>
                  <a:tcPr marL="10080" marR="100440">
                    <a:solidFill>
                      <a:srgbClr val="D0CECE"/>
                    </a:solidFill>
                  </a:tcPr>
                </a:tc>
                <a:extLst>
                  <a:ext uri="{0D108BD9-81ED-4DB2-BD59-A6C34878D82A}">
                    <a16:rowId xmlns:a16="http://schemas.microsoft.com/office/drawing/2014/main" val="1000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9" name="Imagem1"/>
          <p:cNvPicPr/>
          <p:nvPr/>
        </p:nvPicPr>
        <p:blipFill>
          <a:blip r:embed="rId2"/>
          <a:stretch/>
        </p:blipFill>
        <p:spPr>
          <a:xfrm>
            <a:off x="0" y="63360"/>
            <a:ext cx="1361880" cy="9996120"/>
          </a:xfrm>
          <a:prstGeom prst="rect">
            <a:avLst/>
          </a:prstGeom>
          <a:ln w="0">
            <a:noFill/>
          </a:ln>
        </p:spPr>
      </p:pic>
      <p:pic>
        <p:nvPicPr>
          <p:cNvPr id="350" name="Picture 2"/>
          <p:cNvPicPr/>
          <p:nvPr/>
        </p:nvPicPr>
        <p:blipFill>
          <a:blip r:embed="rId3"/>
          <a:stretch/>
        </p:blipFill>
        <p:spPr>
          <a:xfrm>
            <a:off x="13367880" y="532800"/>
            <a:ext cx="3890520" cy="991080"/>
          </a:xfrm>
          <a:prstGeom prst="rect">
            <a:avLst/>
          </a:prstGeom>
          <a:ln w="0">
            <a:noFill/>
          </a:ln>
        </p:spPr>
      </p:pic>
      <p:grpSp>
        <p:nvGrpSpPr>
          <p:cNvPr id="351" name="Group 1"/>
          <p:cNvGrpSpPr/>
          <p:nvPr/>
        </p:nvGrpSpPr>
        <p:grpSpPr>
          <a:xfrm>
            <a:off x="0" y="9457200"/>
            <a:ext cx="18287280" cy="765720"/>
            <a:chOff x="0" y="9457200"/>
            <a:chExt cx="18287280" cy="765720"/>
          </a:xfrm>
        </p:grpSpPr>
        <p:sp>
          <p:nvSpPr>
            <p:cNvPr id="352"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353" name="Group 3"/>
          <p:cNvGrpSpPr/>
          <p:nvPr/>
        </p:nvGrpSpPr>
        <p:grpSpPr>
          <a:xfrm>
            <a:off x="0" y="9592200"/>
            <a:ext cx="18287280" cy="694080"/>
            <a:chOff x="0" y="9592200"/>
            <a:chExt cx="18287280" cy="694080"/>
          </a:xfrm>
        </p:grpSpPr>
        <p:sp>
          <p:nvSpPr>
            <p:cNvPr id="354"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355"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356"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357" name="CustomShape 7"/>
          <p:cNvSpPr/>
          <p:nvPr/>
        </p:nvSpPr>
        <p:spPr>
          <a:xfrm>
            <a:off x="1362600" y="1659960"/>
            <a:ext cx="15895800" cy="2558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algn="just">
              <a:lnSpc>
                <a:spcPct val="100000"/>
              </a:lnSpc>
              <a:tabLst>
                <a:tab pos="0" algn="l"/>
              </a:tabLst>
            </a:pPr>
            <a:r>
              <a:rPr lang="pt-BR" sz="2700" b="1" strike="noStrike" cap="all" spc="-1" dirty="0">
                <a:solidFill>
                  <a:srgbClr val="C00000"/>
                </a:solidFill>
                <a:latin typeface="Arial"/>
                <a:ea typeface="DejaVu Sans"/>
              </a:rPr>
              <a:t>CEST – CÓDIGO ESPECIFICADOR DE SUBSTITUIÇÃO TRIBUTÁRIA </a:t>
            </a:r>
            <a:r>
              <a:rPr lang="pt-BR" sz="2700" b="1" strike="noStrike" cap="all" spc="-1" dirty="0">
                <a:solidFill>
                  <a:srgbClr val="454547"/>
                </a:solidFill>
                <a:latin typeface="Arial"/>
                <a:ea typeface="DejaVu Sans"/>
              </a:rPr>
              <a:t>:</a:t>
            </a:r>
            <a:r>
              <a:rPr lang="pt-BR" sz="2700" b="0" strike="noStrike" spc="-1" dirty="0">
                <a:solidFill>
                  <a:srgbClr val="000000"/>
                </a:solidFill>
                <a:latin typeface="Arial"/>
                <a:ea typeface="DejaVu Sans"/>
              </a:rPr>
              <a:t> É um novo código criado para uniformizar a classificação e facilitar a identificação das mercadorias ao regime de substituição tributária e de antecipação de recolhimento do ICMS. A regra de validação das notas fiscais exigirão o CEST quando forem informados os </a:t>
            </a:r>
            <a:r>
              <a:rPr lang="pt-BR" sz="2700" b="0" strike="noStrike" spc="-1" dirty="0" err="1">
                <a:solidFill>
                  <a:srgbClr val="000000"/>
                </a:solidFill>
                <a:latin typeface="Arial"/>
                <a:ea typeface="DejaVu Sans"/>
              </a:rPr>
              <a:t>CSTs</a:t>
            </a:r>
            <a:r>
              <a:rPr lang="pt-BR" sz="2700" b="0" strike="noStrike" spc="-1" dirty="0">
                <a:solidFill>
                  <a:srgbClr val="000000"/>
                </a:solidFill>
                <a:latin typeface="Arial"/>
                <a:ea typeface="DejaVu Sans"/>
              </a:rPr>
              <a:t> ou </a:t>
            </a:r>
            <a:r>
              <a:rPr lang="pt-BR" sz="2700" b="0" strike="noStrike" spc="-1" dirty="0" err="1">
                <a:solidFill>
                  <a:srgbClr val="000000"/>
                </a:solidFill>
                <a:latin typeface="Arial"/>
                <a:ea typeface="DejaVu Sans"/>
              </a:rPr>
              <a:t>CSOSNs</a:t>
            </a:r>
            <a:r>
              <a:rPr lang="pt-BR" sz="2700" b="0" strike="noStrike" spc="-1" dirty="0">
                <a:solidFill>
                  <a:srgbClr val="000000"/>
                </a:solidFill>
                <a:latin typeface="Arial"/>
                <a:ea typeface="DejaVu Sans"/>
              </a:rPr>
              <a:t> específicos de operações submetidas à substituição tributária, tais como</a:t>
            </a:r>
            <a:r>
              <a:rPr lang="pt-BR" sz="2700" b="1" strike="noStrike" spc="-1" dirty="0">
                <a:solidFill>
                  <a:srgbClr val="000000"/>
                </a:solidFill>
                <a:latin typeface="Arial"/>
                <a:ea typeface="DejaVu Sans"/>
              </a:rPr>
              <a:t> EX:  10 - tributada com cobrança de ICMS por substituição tributária  e o 60 - ICMS cobrado anteriormente por substituição tributária.</a:t>
            </a:r>
            <a:endParaRPr lang="pt-BR" sz="2700" b="0" strike="noStrike" spc="-1" dirty="0">
              <a:latin typeface="Arial"/>
            </a:endParaRPr>
          </a:p>
        </p:txBody>
      </p:sp>
      <p:sp>
        <p:nvSpPr>
          <p:cNvPr id="358" name="CustomShape 8"/>
          <p:cNvSpPr/>
          <p:nvPr/>
        </p:nvSpPr>
        <p:spPr>
          <a:xfrm>
            <a:off x="2057400" y="4741200"/>
            <a:ext cx="8762400" cy="4616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pt-BR" sz="2700" b="0" strike="noStrike" spc="-1">
                <a:solidFill>
                  <a:srgbClr val="000000"/>
                </a:solidFill>
                <a:latin typeface="Arial"/>
                <a:ea typeface="DejaVu Sans"/>
              </a:rPr>
              <a:t>Como saber se um produto tem Substituição Tributária pelo NCM?</a:t>
            </a:r>
            <a:endParaRPr lang="pt-BR" sz="2700" b="0" strike="noStrike" spc="-1">
              <a:latin typeface="Arial"/>
            </a:endParaRPr>
          </a:p>
          <a:p>
            <a:pPr algn="just">
              <a:lnSpc>
                <a:spcPct val="100000"/>
              </a:lnSpc>
              <a:tabLst>
                <a:tab pos="0" algn="l"/>
              </a:tabLst>
            </a:pPr>
            <a:r>
              <a:rPr lang="pt-BR" sz="2700" b="0" strike="noStrike" spc="-1">
                <a:solidFill>
                  <a:srgbClr val="000000"/>
                </a:solidFill>
                <a:latin typeface="Arial"/>
                <a:ea typeface="DejaVu Sans"/>
              </a:rPr>
              <a:t>Para identificar o código de cada mercadoria, devemos acessar a tabela do CEST para identificar o Código Especificador da Substituição Tributária que deverá ser registrado no arquivo xml dos documentos ficais.</a:t>
            </a:r>
            <a:endParaRPr lang="pt-BR" sz="2700" b="0" strike="noStrike" spc="-1">
              <a:latin typeface="Arial"/>
            </a:endParaRPr>
          </a:p>
          <a:p>
            <a:pPr algn="just">
              <a:lnSpc>
                <a:spcPct val="100000"/>
              </a:lnSpc>
              <a:tabLst>
                <a:tab pos="0" algn="l"/>
              </a:tabLst>
            </a:pPr>
            <a:endParaRPr lang="pt-BR" sz="2700" b="0" strike="noStrike" spc="-1">
              <a:latin typeface="Arial"/>
            </a:endParaRPr>
          </a:p>
          <a:p>
            <a:pPr algn="just">
              <a:lnSpc>
                <a:spcPct val="100000"/>
              </a:lnSpc>
              <a:tabLst>
                <a:tab pos="0" algn="l"/>
              </a:tabLst>
            </a:pPr>
            <a:r>
              <a:rPr lang="pt-BR" sz="2700" b="0" strike="noStrike" spc="-1">
                <a:solidFill>
                  <a:srgbClr val="000000"/>
                </a:solidFill>
                <a:latin typeface="Arial"/>
                <a:ea typeface="DejaVu Sans"/>
              </a:rPr>
              <a:t>Acessando a Tabela deverá separar os códigos NCM dos produtos vendidos nas operações futuras, e pesquisar cada mercadoria pelo NCM e verificar o CEST correspondente.</a:t>
            </a:r>
            <a:endParaRPr lang="pt-BR" sz="2700" b="0" strike="noStrike" spc="-1">
              <a:latin typeface="Arial"/>
            </a:endParaRPr>
          </a:p>
        </p:txBody>
      </p:sp>
      <p:pic>
        <p:nvPicPr>
          <p:cNvPr id="359" name="Imagem1_6"/>
          <p:cNvPicPr/>
          <p:nvPr/>
        </p:nvPicPr>
        <p:blipFill>
          <a:blip r:embed="rId4"/>
          <a:stretch/>
        </p:blipFill>
        <p:spPr>
          <a:xfrm>
            <a:off x="10972800" y="4741200"/>
            <a:ext cx="6285960" cy="43945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 name="Imagem1"/>
          <p:cNvPicPr/>
          <p:nvPr/>
        </p:nvPicPr>
        <p:blipFill>
          <a:blip r:embed="rId2"/>
          <a:stretch/>
        </p:blipFill>
        <p:spPr>
          <a:xfrm>
            <a:off x="0" y="0"/>
            <a:ext cx="1361880" cy="10173960"/>
          </a:xfrm>
          <a:prstGeom prst="rect">
            <a:avLst/>
          </a:prstGeom>
          <a:ln w="0">
            <a:noFill/>
          </a:ln>
        </p:spPr>
      </p:pic>
      <p:pic>
        <p:nvPicPr>
          <p:cNvPr id="93" name="Picture 2"/>
          <p:cNvPicPr/>
          <p:nvPr/>
        </p:nvPicPr>
        <p:blipFill>
          <a:blip r:embed="rId3"/>
          <a:stretch/>
        </p:blipFill>
        <p:spPr>
          <a:xfrm>
            <a:off x="13367880" y="532800"/>
            <a:ext cx="3890520" cy="991080"/>
          </a:xfrm>
          <a:prstGeom prst="rect">
            <a:avLst/>
          </a:prstGeom>
          <a:ln w="0">
            <a:noFill/>
          </a:ln>
        </p:spPr>
      </p:pic>
      <p:grpSp>
        <p:nvGrpSpPr>
          <p:cNvPr id="94" name="Group 1"/>
          <p:cNvGrpSpPr/>
          <p:nvPr/>
        </p:nvGrpSpPr>
        <p:grpSpPr>
          <a:xfrm>
            <a:off x="0" y="9520560"/>
            <a:ext cx="18287280" cy="765720"/>
            <a:chOff x="0" y="9520560"/>
            <a:chExt cx="18287280" cy="765720"/>
          </a:xfrm>
        </p:grpSpPr>
        <p:sp>
          <p:nvSpPr>
            <p:cNvPr id="95"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96" name="Group 3"/>
          <p:cNvGrpSpPr/>
          <p:nvPr/>
        </p:nvGrpSpPr>
        <p:grpSpPr>
          <a:xfrm>
            <a:off x="0" y="9634680"/>
            <a:ext cx="18287280" cy="651600"/>
            <a:chOff x="0" y="9634680"/>
            <a:chExt cx="18287280" cy="651600"/>
          </a:xfrm>
        </p:grpSpPr>
        <p:sp>
          <p:nvSpPr>
            <p:cNvPr id="97"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98"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99"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100" name="CustomShape 7"/>
          <p:cNvSpPr/>
          <p:nvPr/>
        </p:nvSpPr>
        <p:spPr>
          <a:xfrm>
            <a:off x="6381000" y="3619440"/>
            <a:ext cx="552528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endParaRPr lang="pt-BR" sz="1800" b="0" strike="noStrike" spc="-1">
              <a:latin typeface="Arial"/>
            </a:endParaRPr>
          </a:p>
          <a:p>
            <a:pPr algn="ctr">
              <a:lnSpc>
                <a:spcPct val="100000"/>
              </a:lnSpc>
              <a:tabLst>
                <a:tab pos="0" algn="l"/>
              </a:tabLst>
            </a:pPr>
            <a:endParaRPr lang="pt-BR" sz="1800" b="0" strike="noStrike" spc="-1">
              <a:latin typeface="Arial"/>
            </a:endParaRPr>
          </a:p>
          <a:p>
            <a:pPr algn="ctr">
              <a:lnSpc>
                <a:spcPct val="100000"/>
              </a:lnSpc>
              <a:tabLst>
                <a:tab pos="0" algn="l"/>
              </a:tabLst>
            </a:pPr>
            <a:r>
              <a:rPr lang="pt-BR" sz="3600" b="0" strike="noStrike" spc="-1">
                <a:solidFill>
                  <a:srgbClr val="000000"/>
                </a:solidFill>
                <a:latin typeface="Monument Extended"/>
                <a:ea typeface="Calibri"/>
              </a:rPr>
              <a:t>O QUE É O ICMS?   </a:t>
            </a:r>
            <a:endParaRPr lang="pt-BR" sz="3600" b="0" strike="noStrike" spc="-1">
              <a:latin typeface="Arial"/>
            </a:endParaRPr>
          </a:p>
          <a:p>
            <a:pPr algn="ctr">
              <a:lnSpc>
                <a:spcPct val="100000"/>
              </a:lnSpc>
              <a:tabLst>
                <a:tab pos="0" algn="l"/>
              </a:tabLst>
            </a:pPr>
            <a:endParaRPr lang="pt-BR" sz="3600" b="0" strike="noStrike" spc="-1">
              <a:latin typeface="Arial"/>
            </a:endParaRPr>
          </a:p>
          <a:p>
            <a:pPr>
              <a:lnSpc>
                <a:spcPct val="100000"/>
              </a:lnSpc>
              <a:tabLst>
                <a:tab pos="0" algn="l"/>
              </a:tabLst>
            </a:pPr>
            <a:endParaRPr lang="pt-BR"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0" name="Imagem1_16"/>
          <p:cNvPicPr/>
          <p:nvPr/>
        </p:nvPicPr>
        <p:blipFill>
          <a:blip r:embed="rId2"/>
          <a:stretch/>
        </p:blipFill>
        <p:spPr>
          <a:xfrm>
            <a:off x="0" y="360"/>
            <a:ext cx="1361880" cy="10173960"/>
          </a:xfrm>
          <a:prstGeom prst="rect">
            <a:avLst/>
          </a:prstGeom>
          <a:ln w="0">
            <a:noFill/>
          </a:ln>
        </p:spPr>
      </p:pic>
      <p:pic>
        <p:nvPicPr>
          <p:cNvPr id="361" name="Picture 2_1"/>
          <p:cNvPicPr/>
          <p:nvPr/>
        </p:nvPicPr>
        <p:blipFill>
          <a:blip r:embed="rId3"/>
          <a:stretch/>
        </p:blipFill>
        <p:spPr>
          <a:xfrm>
            <a:off x="13367880" y="533160"/>
            <a:ext cx="3890520" cy="991080"/>
          </a:xfrm>
          <a:prstGeom prst="rect">
            <a:avLst/>
          </a:prstGeom>
          <a:ln w="0">
            <a:noFill/>
          </a:ln>
        </p:spPr>
      </p:pic>
      <p:grpSp>
        <p:nvGrpSpPr>
          <p:cNvPr id="362" name="Group 1"/>
          <p:cNvGrpSpPr/>
          <p:nvPr/>
        </p:nvGrpSpPr>
        <p:grpSpPr>
          <a:xfrm>
            <a:off x="0" y="9520920"/>
            <a:ext cx="18287280" cy="765720"/>
            <a:chOff x="0" y="9520920"/>
            <a:chExt cx="18287280" cy="765720"/>
          </a:xfrm>
        </p:grpSpPr>
        <p:sp>
          <p:nvSpPr>
            <p:cNvPr id="363" name="CustomShape 2"/>
            <p:cNvSpPr/>
            <p:nvPr/>
          </p:nvSpPr>
          <p:spPr>
            <a:xfrm>
              <a:off x="0" y="952092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364" name="Group 3"/>
          <p:cNvGrpSpPr/>
          <p:nvPr/>
        </p:nvGrpSpPr>
        <p:grpSpPr>
          <a:xfrm>
            <a:off x="0" y="9635040"/>
            <a:ext cx="18287280" cy="651600"/>
            <a:chOff x="0" y="9635040"/>
            <a:chExt cx="18287280" cy="651600"/>
          </a:xfrm>
        </p:grpSpPr>
        <p:sp>
          <p:nvSpPr>
            <p:cNvPr id="365" name="CustomShape 4"/>
            <p:cNvSpPr/>
            <p:nvPr/>
          </p:nvSpPr>
          <p:spPr>
            <a:xfrm>
              <a:off x="0" y="963504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366" name="CustomShape 5"/>
          <p:cNvSpPr/>
          <p:nvPr/>
        </p:nvSpPr>
        <p:spPr>
          <a:xfrm>
            <a:off x="7145640" y="77580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367" name="CustomShape 6"/>
          <p:cNvSpPr/>
          <p:nvPr/>
        </p:nvSpPr>
        <p:spPr>
          <a:xfrm>
            <a:off x="5123160" y="964908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368" name="CustomShape 7"/>
          <p:cNvSpPr/>
          <p:nvPr/>
        </p:nvSpPr>
        <p:spPr>
          <a:xfrm>
            <a:off x="5392800" y="3791160"/>
            <a:ext cx="7501320" cy="63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pt-BR" sz="3600" b="0" strike="noStrike" spc="-1">
                <a:solidFill>
                  <a:srgbClr val="000000"/>
                </a:solidFill>
                <a:latin typeface="Monument Extended"/>
                <a:ea typeface="Calibri"/>
              </a:rPr>
              <a:t>O QUE É O FCP ?</a:t>
            </a:r>
            <a:endParaRPr lang="pt-BR"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9" name="Imagem1_15"/>
          <p:cNvPicPr/>
          <p:nvPr/>
        </p:nvPicPr>
        <p:blipFill>
          <a:blip r:embed="rId2"/>
          <a:stretch/>
        </p:blipFill>
        <p:spPr>
          <a:xfrm>
            <a:off x="0" y="63360"/>
            <a:ext cx="1361880" cy="9996120"/>
          </a:xfrm>
          <a:prstGeom prst="rect">
            <a:avLst/>
          </a:prstGeom>
          <a:ln w="0">
            <a:noFill/>
          </a:ln>
        </p:spPr>
      </p:pic>
      <p:pic>
        <p:nvPicPr>
          <p:cNvPr id="370" name="Picture 2_0"/>
          <p:cNvPicPr/>
          <p:nvPr/>
        </p:nvPicPr>
        <p:blipFill>
          <a:blip r:embed="rId3"/>
          <a:stretch/>
        </p:blipFill>
        <p:spPr>
          <a:xfrm>
            <a:off x="13367880" y="532800"/>
            <a:ext cx="3890520" cy="991080"/>
          </a:xfrm>
          <a:prstGeom prst="rect">
            <a:avLst/>
          </a:prstGeom>
          <a:ln w="0">
            <a:noFill/>
          </a:ln>
        </p:spPr>
      </p:pic>
      <p:grpSp>
        <p:nvGrpSpPr>
          <p:cNvPr id="371" name="Group 1"/>
          <p:cNvGrpSpPr/>
          <p:nvPr/>
        </p:nvGrpSpPr>
        <p:grpSpPr>
          <a:xfrm>
            <a:off x="0" y="9457200"/>
            <a:ext cx="18287280" cy="765720"/>
            <a:chOff x="0" y="9457200"/>
            <a:chExt cx="18287280" cy="765720"/>
          </a:xfrm>
        </p:grpSpPr>
        <p:sp>
          <p:nvSpPr>
            <p:cNvPr id="372"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373" name="Group 3"/>
          <p:cNvGrpSpPr/>
          <p:nvPr/>
        </p:nvGrpSpPr>
        <p:grpSpPr>
          <a:xfrm>
            <a:off x="0" y="9592200"/>
            <a:ext cx="18287280" cy="694080"/>
            <a:chOff x="0" y="9592200"/>
            <a:chExt cx="18287280" cy="694080"/>
          </a:xfrm>
        </p:grpSpPr>
        <p:sp>
          <p:nvSpPr>
            <p:cNvPr id="374"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375"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376"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377" name="CustomShape 7"/>
          <p:cNvSpPr/>
          <p:nvPr/>
        </p:nvSpPr>
        <p:spPr>
          <a:xfrm>
            <a:off x="1923840" y="1440000"/>
            <a:ext cx="15895800" cy="29703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algn="just">
              <a:lnSpc>
                <a:spcPct val="100000"/>
              </a:lnSpc>
              <a:tabLst>
                <a:tab pos="0" algn="l"/>
              </a:tabLst>
            </a:pPr>
            <a:r>
              <a:rPr lang="pt-BR" sz="2700" b="0" strike="noStrike" spc="-1" dirty="0">
                <a:solidFill>
                  <a:srgbClr val="000000"/>
                </a:solidFill>
                <a:latin typeface="Arial"/>
                <a:ea typeface="DejaVu Sans"/>
              </a:rPr>
              <a:t>O </a:t>
            </a:r>
            <a:r>
              <a:rPr lang="pt-BR" sz="2700" b="1" strike="noStrike" spc="-1" dirty="0">
                <a:solidFill>
                  <a:srgbClr val="000000"/>
                </a:solidFill>
                <a:latin typeface="Arial"/>
                <a:ea typeface="DejaVu Sans"/>
              </a:rPr>
              <a:t>FCP</a:t>
            </a:r>
            <a:r>
              <a:rPr lang="pt-BR" sz="2700" b="0" strike="noStrike" spc="-1" dirty="0">
                <a:solidFill>
                  <a:srgbClr val="000000"/>
                </a:solidFill>
                <a:latin typeface="Arial"/>
                <a:ea typeface="DejaVu Sans"/>
              </a:rPr>
              <a:t> – Fundo de Combate a Pobreza foi criado com o objetivo de minimizar o impacto de desigualdades sociais entre os estados brasileiros. Este fundo foi criado pelos estados e tem como objetivo principal auxiliar programas de nutrição e saúde que incluem ações de proteção à criança e ao adolescente, bem como à agricultura familiar; e aos programas de educação e habitação.</a:t>
            </a:r>
            <a:endParaRPr lang="pt-BR" sz="2700" b="0" strike="noStrike" spc="-1" dirty="0">
              <a:latin typeface="Arial"/>
            </a:endParaRPr>
          </a:p>
          <a:p>
            <a:pPr marL="457200" algn="just">
              <a:lnSpc>
                <a:spcPct val="100000"/>
              </a:lnSpc>
              <a:tabLst>
                <a:tab pos="0" algn="l"/>
              </a:tabLst>
            </a:pPr>
            <a:r>
              <a:rPr lang="pt-BR" sz="2700" b="0" strike="noStrike" spc="-1" dirty="0">
                <a:solidFill>
                  <a:srgbClr val="000000"/>
                </a:solidFill>
                <a:latin typeface="Arial"/>
                <a:ea typeface="DejaVu Sans"/>
              </a:rPr>
              <a:t>O imposto FCP é uma alíquota calculada juntamente com o ICMS nas operações internas ou operações interestaduais com Substituição Tributária. Por tanto o mesmo é  regulamentado em cada estado (assim como o ICMS).</a:t>
            </a:r>
            <a:endParaRPr lang="pt-BR" sz="2700" b="0" strike="noStrike" spc="-1" dirty="0">
              <a:latin typeface="Arial"/>
            </a:endParaRPr>
          </a:p>
        </p:txBody>
      </p:sp>
      <p:sp>
        <p:nvSpPr>
          <p:cNvPr id="378" name="CustomShape 8"/>
          <p:cNvSpPr/>
          <p:nvPr/>
        </p:nvSpPr>
        <p:spPr>
          <a:xfrm>
            <a:off x="2412000" y="4564800"/>
            <a:ext cx="8762400" cy="5027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700" b="0" strike="noStrike" spc="-1" dirty="0">
                <a:solidFill>
                  <a:srgbClr val="000000"/>
                </a:solidFill>
                <a:latin typeface="Arial"/>
                <a:ea typeface="DejaVu Sans"/>
              </a:rPr>
              <a:t>Sua  alíquota varia entre 1%, 2%, 3% e 4%, de acordo com produto ou serviço. E com a legislação de cada UF por isso deve se atentar o que cita a legislação para se tributar o valor corretamente</a:t>
            </a:r>
            <a:endParaRPr lang="pt-BR" sz="2700" b="0" strike="noStrike" spc="-1" dirty="0">
              <a:latin typeface="Arial"/>
            </a:endParaRPr>
          </a:p>
          <a:p>
            <a:pPr algn="just">
              <a:lnSpc>
                <a:spcPct val="100000"/>
              </a:lnSpc>
              <a:tabLst>
                <a:tab pos="0" algn="l"/>
              </a:tabLst>
            </a:pPr>
            <a:r>
              <a:rPr lang="pt-BR" sz="2700" b="1" strike="noStrike" spc="-1" dirty="0">
                <a:solidFill>
                  <a:srgbClr val="000000"/>
                </a:solidFill>
                <a:latin typeface="Arial"/>
                <a:ea typeface="DejaVu Sans"/>
              </a:rPr>
              <a:t>Por tanto Quem está obrigado a destacar o saldos  do FCP? </a:t>
            </a:r>
            <a:endParaRPr lang="pt-BR" sz="2700" b="0" strike="noStrike" spc="-1" dirty="0">
              <a:latin typeface="Arial"/>
            </a:endParaRPr>
          </a:p>
          <a:p>
            <a:pPr algn="just">
              <a:lnSpc>
                <a:spcPct val="100000"/>
              </a:lnSpc>
              <a:tabLst>
                <a:tab pos="0" algn="l"/>
              </a:tabLst>
            </a:pPr>
            <a:r>
              <a:rPr lang="pt-BR" sz="2700" b="0" strike="noStrike" spc="-1" dirty="0">
                <a:solidFill>
                  <a:srgbClr val="000000"/>
                </a:solidFill>
                <a:latin typeface="Arial"/>
                <a:ea typeface="DejaVu Sans"/>
              </a:rPr>
              <a:t>A obrigatoriedade do destaque do imposto  vai depender da legislação estadual e do produto que está sendo faturado e a operação esta sujeita ou não.  Por isso deve ser observar  a legislação do  estado em específico.   </a:t>
            </a:r>
            <a:endParaRPr lang="pt-BR" sz="2700" b="0" strike="noStrike" spc="-1" dirty="0">
              <a:latin typeface="Arial"/>
            </a:endParaRPr>
          </a:p>
          <a:p>
            <a:pPr algn="just">
              <a:lnSpc>
                <a:spcPct val="100000"/>
              </a:lnSpc>
              <a:tabLst>
                <a:tab pos="0" algn="l"/>
              </a:tabLst>
            </a:pPr>
            <a:endParaRPr lang="pt-BR" sz="2700" b="0" strike="noStrike" spc="-1" dirty="0">
              <a:latin typeface="Arial"/>
            </a:endParaRPr>
          </a:p>
        </p:txBody>
      </p:sp>
      <p:pic>
        <p:nvPicPr>
          <p:cNvPr id="379" name="Imagem 378"/>
          <p:cNvPicPr/>
          <p:nvPr/>
        </p:nvPicPr>
        <p:blipFill>
          <a:blip r:embed="rId4"/>
          <a:stretch/>
        </p:blipFill>
        <p:spPr>
          <a:xfrm>
            <a:off x="11160000" y="4780080"/>
            <a:ext cx="6839640" cy="46767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0" name="Imagem1_17"/>
          <p:cNvPicPr/>
          <p:nvPr/>
        </p:nvPicPr>
        <p:blipFill>
          <a:blip r:embed="rId2"/>
          <a:stretch/>
        </p:blipFill>
        <p:spPr>
          <a:xfrm>
            <a:off x="0" y="63360"/>
            <a:ext cx="1361880" cy="9996120"/>
          </a:xfrm>
          <a:prstGeom prst="rect">
            <a:avLst/>
          </a:prstGeom>
          <a:ln w="0">
            <a:noFill/>
          </a:ln>
        </p:spPr>
      </p:pic>
      <p:pic>
        <p:nvPicPr>
          <p:cNvPr id="381" name="Picture 2_2"/>
          <p:cNvPicPr/>
          <p:nvPr/>
        </p:nvPicPr>
        <p:blipFill>
          <a:blip r:embed="rId3"/>
          <a:stretch/>
        </p:blipFill>
        <p:spPr>
          <a:xfrm>
            <a:off x="13367880" y="532800"/>
            <a:ext cx="3890520" cy="991080"/>
          </a:xfrm>
          <a:prstGeom prst="rect">
            <a:avLst/>
          </a:prstGeom>
          <a:ln w="0">
            <a:noFill/>
          </a:ln>
        </p:spPr>
      </p:pic>
      <p:grpSp>
        <p:nvGrpSpPr>
          <p:cNvPr id="382" name="Group 1"/>
          <p:cNvGrpSpPr/>
          <p:nvPr/>
        </p:nvGrpSpPr>
        <p:grpSpPr>
          <a:xfrm>
            <a:off x="0" y="9457200"/>
            <a:ext cx="18287280" cy="765720"/>
            <a:chOff x="0" y="9457200"/>
            <a:chExt cx="18287280" cy="765720"/>
          </a:xfrm>
        </p:grpSpPr>
        <p:sp>
          <p:nvSpPr>
            <p:cNvPr id="383"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384" name="Group 3"/>
          <p:cNvGrpSpPr/>
          <p:nvPr/>
        </p:nvGrpSpPr>
        <p:grpSpPr>
          <a:xfrm>
            <a:off x="0" y="9592200"/>
            <a:ext cx="18287280" cy="694080"/>
            <a:chOff x="0" y="9592200"/>
            <a:chExt cx="18287280" cy="694080"/>
          </a:xfrm>
        </p:grpSpPr>
        <p:sp>
          <p:nvSpPr>
            <p:cNvPr id="385"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386"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387"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388" name="CustomShape 7"/>
          <p:cNvSpPr/>
          <p:nvPr/>
        </p:nvSpPr>
        <p:spPr>
          <a:xfrm>
            <a:off x="1923840" y="1440000"/>
            <a:ext cx="158958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457200" algn="just">
              <a:lnSpc>
                <a:spcPct val="100000"/>
              </a:lnSpc>
              <a:tabLst>
                <a:tab pos="0" algn="l"/>
              </a:tabLst>
            </a:pPr>
            <a:endParaRPr lang="pt-BR" sz="1800" b="0" strike="noStrike" spc="-1">
              <a:latin typeface="Arial"/>
            </a:endParaRPr>
          </a:p>
          <a:p>
            <a:pPr marL="457200" algn="just">
              <a:lnSpc>
                <a:spcPct val="100000"/>
              </a:lnSpc>
              <a:tabLst>
                <a:tab pos="0" algn="l"/>
              </a:tabLst>
            </a:pPr>
            <a:endParaRPr lang="pt-BR" sz="1800" b="0" strike="noStrike" spc="-1">
              <a:latin typeface="Arial"/>
            </a:endParaRPr>
          </a:p>
        </p:txBody>
      </p:sp>
      <p:sp>
        <p:nvSpPr>
          <p:cNvPr id="389" name="CustomShape 8"/>
          <p:cNvSpPr/>
          <p:nvPr/>
        </p:nvSpPr>
        <p:spPr>
          <a:xfrm>
            <a:off x="2340000" y="5040000"/>
            <a:ext cx="8762400" cy="6390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endParaRPr lang="pt-BR" sz="1800" b="0" strike="noStrike" spc="-1">
              <a:latin typeface="Arial"/>
            </a:endParaRPr>
          </a:p>
          <a:p>
            <a:pPr algn="just">
              <a:lnSpc>
                <a:spcPct val="100000"/>
              </a:lnSpc>
              <a:tabLst>
                <a:tab pos="0" algn="l"/>
              </a:tabLst>
            </a:pPr>
            <a:endParaRPr lang="pt-BR" sz="1800" b="0" strike="noStrike" spc="-1">
              <a:latin typeface="Arial"/>
            </a:endParaRPr>
          </a:p>
        </p:txBody>
      </p:sp>
      <p:sp>
        <p:nvSpPr>
          <p:cNvPr id="390" name="CustomShape 9"/>
          <p:cNvSpPr/>
          <p:nvPr/>
        </p:nvSpPr>
        <p:spPr>
          <a:xfrm>
            <a:off x="2340000" y="1620000"/>
            <a:ext cx="15479640" cy="7579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endParaRPr lang="pt-BR" sz="1800" b="0" strike="noStrike" spc="-1">
              <a:latin typeface="Arial"/>
            </a:endParaRPr>
          </a:p>
          <a:p>
            <a:pPr>
              <a:lnSpc>
                <a:spcPct val="100000"/>
              </a:lnSpc>
            </a:pPr>
            <a:r>
              <a:rPr lang="pt-BR" sz="2400" b="1" strike="noStrike" spc="-1">
                <a:latin typeface="Arial"/>
              </a:rPr>
              <a:t>Ao realizar uma venda no valor de 1.000,00 no estado de SC para entrega do produto em MG o ICMS será distribuído da seguinte forma:</a:t>
            </a:r>
            <a:endParaRPr lang="pt-BR" sz="2400" b="0" strike="noStrike" spc="-1">
              <a:latin typeface="Arial"/>
            </a:endParaRPr>
          </a:p>
          <a:p>
            <a:pPr>
              <a:lnSpc>
                <a:spcPct val="100000"/>
              </a:lnSpc>
            </a:pPr>
            <a:endParaRPr lang="pt-BR" sz="2400" b="0" strike="noStrike" spc="-1">
              <a:latin typeface="Arial"/>
            </a:endParaRPr>
          </a:p>
          <a:p>
            <a:pPr>
              <a:lnSpc>
                <a:spcPct val="100000"/>
              </a:lnSpc>
            </a:pPr>
            <a:r>
              <a:rPr lang="pt-BR" sz="2400" b="1" strike="noStrike" spc="-1">
                <a:latin typeface="Arial"/>
              </a:rPr>
              <a:t>12 % do ICMS interestadual – SC para MG 18 % correspondente ao ICMS interno de MG</a:t>
            </a:r>
            <a:endParaRPr lang="pt-BR" sz="2400" b="0" strike="noStrike" spc="-1">
              <a:latin typeface="Arial"/>
            </a:endParaRPr>
          </a:p>
          <a:p>
            <a:pPr>
              <a:lnSpc>
                <a:spcPct val="100000"/>
              </a:lnSpc>
            </a:pPr>
            <a:endParaRPr lang="pt-BR" sz="2400" b="0" strike="noStrike" spc="-1">
              <a:latin typeface="Arial"/>
            </a:endParaRPr>
          </a:p>
          <a:p>
            <a:pPr>
              <a:lnSpc>
                <a:spcPct val="100000"/>
              </a:lnSpc>
            </a:pPr>
            <a:r>
              <a:rPr lang="pt-BR" sz="2400" b="1" strike="noStrike" spc="-1">
                <a:latin typeface="Arial"/>
              </a:rPr>
              <a:t>2% correspondente ao FCP – deverá ser do estado de destino, neste caso de MG</a:t>
            </a:r>
            <a:endParaRPr lang="pt-BR" sz="2400" b="0" strike="noStrike" spc="-1">
              <a:latin typeface="Arial"/>
            </a:endParaRPr>
          </a:p>
          <a:p>
            <a:pPr>
              <a:lnSpc>
                <a:spcPct val="100000"/>
              </a:lnSpc>
            </a:pPr>
            <a:endParaRPr lang="pt-BR" sz="2400" b="0" strike="noStrike" spc="-1">
              <a:latin typeface="Arial"/>
            </a:endParaRPr>
          </a:p>
          <a:p>
            <a:pPr>
              <a:lnSpc>
                <a:spcPct val="100000"/>
              </a:lnSpc>
            </a:pPr>
            <a:r>
              <a:rPr lang="pt-BR" sz="2400" b="1" strike="noStrike" spc="-1">
                <a:latin typeface="Arial"/>
              </a:rPr>
              <a:t>Como se  calcula a base de cálculo do ICMS</a:t>
            </a:r>
            <a:endParaRPr lang="pt-BR" sz="2400" b="0" strike="noStrike" spc="-1">
              <a:latin typeface="Arial"/>
            </a:endParaRPr>
          </a:p>
          <a:p>
            <a:pPr>
              <a:lnSpc>
                <a:spcPct val="100000"/>
              </a:lnSpc>
            </a:pPr>
            <a:endParaRPr lang="pt-BR" sz="2400" b="0" strike="noStrike" spc="-1">
              <a:latin typeface="Arial"/>
            </a:endParaRPr>
          </a:p>
          <a:p>
            <a:pPr>
              <a:lnSpc>
                <a:spcPct val="100000"/>
              </a:lnSpc>
            </a:pPr>
            <a:r>
              <a:rPr lang="pt-BR" sz="2400" b="1" strike="noStrike" spc="-1">
                <a:latin typeface="Arial"/>
              </a:rPr>
              <a:t>Base do ICMS = valor do produto + IPI + Despesas + Frete – Desconto + Seguro</a:t>
            </a:r>
            <a:endParaRPr lang="pt-BR" sz="2400" b="0" strike="noStrike" spc="-1">
              <a:latin typeface="Arial"/>
            </a:endParaRPr>
          </a:p>
          <a:p>
            <a:pPr>
              <a:lnSpc>
                <a:spcPct val="100000"/>
              </a:lnSpc>
            </a:pPr>
            <a:endParaRPr lang="pt-BR" sz="2400" b="0" strike="noStrike" spc="-1">
              <a:latin typeface="Arial"/>
            </a:endParaRPr>
          </a:p>
          <a:p>
            <a:pPr>
              <a:lnSpc>
                <a:spcPct val="100000"/>
              </a:lnSpc>
            </a:pPr>
            <a:r>
              <a:rPr lang="pt-BR" sz="2400" b="1" strike="noStrike" spc="-1">
                <a:latin typeface="Arial"/>
              </a:rPr>
              <a:t>Base do ICMS = 1.000,00 + 50,00 + 80,00 + 35,00 – 10,00 + 0,00</a:t>
            </a:r>
            <a:endParaRPr lang="pt-BR" sz="2400" b="0" strike="noStrike" spc="-1">
              <a:latin typeface="Arial"/>
            </a:endParaRPr>
          </a:p>
          <a:p>
            <a:pPr>
              <a:lnSpc>
                <a:spcPct val="100000"/>
              </a:lnSpc>
            </a:pPr>
            <a:endParaRPr lang="pt-BR" sz="2400" b="0" strike="noStrike" spc="-1">
              <a:latin typeface="Arial"/>
            </a:endParaRPr>
          </a:p>
          <a:p>
            <a:pPr>
              <a:lnSpc>
                <a:spcPct val="100000"/>
              </a:lnSpc>
            </a:pPr>
            <a:r>
              <a:rPr lang="pt-BR" sz="2400" b="1" strike="noStrike" spc="-1">
                <a:latin typeface="Arial"/>
              </a:rPr>
              <a:t>Base do ICMS = 1.155,00</a:t>
            </a:r>
            <a:endParaRPr lang="pt-BR" sz="2400" b="0" strike="noStrike" spc="-1">
              <a:latin typeface="Arial"/>
            </a:endParaRPr>
          </a:p>
          <a:p>
            <a:pPr>
              <a:lnSpc>
                <a:spcPct val="100000"/>
              </a:lnSpc>
            </a:pPr>
            <a:endParaRPr lang="pt-BR" sz="2400" b="0" strike="noStrike" spc="-1">
              <a:latin typeface="Arial"/>
            </a:endParaRPr>
          </a:p>
          <a:p>
            <a:pPr>
              <a:lnSpc>
                <a:spcPct val="100000"/>
              </a:lnSpc>
            </a:pPr>
            <a:r>
              <a:rPr lang="pt-BR" sz="2400" b="1" strike="noStrike" spc="-1">
                <a:latin typeface="Arial"/>
              </a:rPr>
              <a:t>Como calcular o FCP</a:t>
            </a:r>
            <a:endParaRPr lang="pt-BR" sz="2400" b="0" strike="noStrike" spc="-1">
              <a:latin typeface="Arial"/>
            </a:endParaRPr>
          </a:p>
          <a:p>
            <a:pPr>
              <a:lnSpc>
                <a:spcPct val="100000"/>
              </a:lnSpc>
            </a:pPr>
            <a:endParaRPr lang="pt-BR" sz="2400" b="0" strike="noStrike" spc="-1">
              <a:latin typeface="Arial"/>
            </a:endParaRPr>
          </a:p>
          <a:p>
            <a:pPr>
              <a:lnSpc>
                <a:spcPct val="100000"/>
              </a:lnSpc>
            </a:pPr>
            <a:r>
              <a:rPr lang="pt-BR" sz="2400" b="1" strike="noStrike" spc="-1">
                <a:latin typeface="Arial"/>
              </a:rPr>
              <a:t>FCP = Base do ICMS * (%FCP / 100)</a:t>
            </a:r>
            <a:endParaRPr lang="pt-BR" sz="2400" b="0" strike="noStrike" spc="-1">
              <a:latin typeface="Arial"/>
            </a:endParaRPr>
          </a:p>
          <a:p>
            <a:pPr>
              <a:lnSpc>
                <a:spcPct val="100000"/>
              </a:lnSpc>
            </a:pPr>
            <a:endParaRPr lang="pt-BR" sz="2400" b="0" strike="noStrike" spc="-1">
              <a:latin typeface="Arial"/>
            </a:endParaRPr>
          </a:p>
          <a:p>
            <a:pPr>
              <a:lnSpc>
                <a:spcPct val="100000"/>
              </a:lnSpc>
            </a:pPr>
            <a:r>
              <a:rPr lang="pt-BR" sz="2400" b="1" strike="noStrike" spc="-1">
                <a:latin typeface="Arial"/>
              </a:rPr>
              <a:t>FCP = 1.155,00 * (2% / 100)</a:t>
            </a:r>
            <a:endParaRPr lang="pt-BR" sz="2400" b="0" strike="noStrike" spc="-1">
              <a:latin typeface="Arial"/>
            </a:endParaRPr>
          </a:p>
          <a:p>
            <a:pPr>
              <a:lnSpc>
                <a:spcPct val="100000"/>
              </a:lnSpc>
            </a:pPr>
            <a:endParaRPr lang="pt-BR" sz="2400" b="0" strike="noStrike" spc="-1">
              <a:latin typeface="Arial"/>
            </a:endParaRPr>
          </a:p>
          <a:p>
            <a:pPr>
              <a:lnSpc>
                <a:spcPct val="100000"/>
              </a:lnSpc>
            </a:pPr>
            <a:r>
              <a:rPr lang="pt-BR" sz="2400" b="1" strike="noStrike" spc="-1">
                <a:latin typeface="Arial"/>
              </a:rPr>
              <a:t>FCP = 1.155,00 * 0,02</a:t>
            </a:r>
            <a:endParaRPr lang="pt-BR" sz="2400" b="0" strike="noStrike" spc="-1">
              <a:latin typeface="Arial"/>
            </a:endParaRPr>
          </a:p>
          <a:p>
            <a:pPr>
              <a:lnSpc>
                <a:spcPct val="100000"/>
              </a:lnSpc>
            </a:pPr>
            <a:endParaRPr lang="pt-BR" sz="2400" b="0" strike="noStrike" spc="-1">
              <a:latin typeface="Arial"/>
            </a:endParaRPr>
          </a:p>
          <a:p>
            <a:pPr>
              <a:lnSpc>
                <a:spcPct val="100000"/>
              </a:lnSpc>
            </a:pPr>
            <a:r>
              <a:rPr lang="pt-BR" sz="2400" b="1" strike="noStrike" spc="-1">
                <a:latin typeface="Arial"/>
              </a:rPr>
              <a:t>FCP = 23,10</a:t>
            </a:r>
            <a:endParaRPr lang="pt-BR"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1" name="Imagem1"/>
          <p:cNvPicPr/>
          <p:nvPr/>
        </p:nvPicPr>
        <p:blipFill>
          <a:blip r:embed="rId2"/>
          <a:stretch/>
        </p:blipFill>
        <p:spPr>
          <a:xfrm>
            <a:off x="0" y="0"/>
            <a:ext cx="1361880" cy="10173960"/>
          </a:xfrm>
          <a:prstGeom prst="rect">
            <a:avLst/>
          </a:prstGeom>
          <a:ln w="0">
            <a:noFill/>
          </a:ln>
        </p:spPr>
      </p:pic>
      <p:pic>
        <p:nvPicPr>
          <p:cNvPr id="392" name="Picture 2"/>
          <p:cNvPicPr/>
          <p:nvPr/>
        </p:nvPicPr>
        <p:blipFill>
          <a:blip r:embed="rId3"/>
          <a:stretch/>
        </p:blipFill>
        <p:spPr>
          <a:xfrm>
            <a:off x="13367880" y="532800"/>
            <a:ext cx="3890520" cy="991080"/>
          </a:xfrm>
          <a:prstGeom prst="rect">
            <a:avLst/>
          </a:prstGeom>
          <a:ln w="0">
            <a:noFill/>
          </a:ln>
        </p:spPr>
      </p:pic>
      <p:grpSp>
        <p:nvGrpSpPr>
          <p:cNvPr id="393" name="Group 1"/>
          <p:cNvGrpSpPr/>
          <p:nvPr/>
        </p:nvGrpSpPr>
        <p:grpSpPr>
          <a:xfrm>
            <a:off x="0" y="9520560"/>
            <a:ext cx="18287280" cy="765720"/>
            <a:chOff x="0" y="9520560"/>
            <a:chExt cx="18287280" cy="765720"/>
          </a:xfrm>
        </p:grpSpPr>
        <p:sp>
          <p:nvSpPr>
            <p:cNvPr id="394"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395" name="Group 3"/>
          <p:cNvGrpSpPr/>
          <p:nvPr/>
        </p:nvGrpSpPr>
        <p:grpSpPr>
          <a:xfrm>
            <a:off x="0" y="9634680"/>
            <a:ext cx="18287280" cy="651600"/>
            <a:chOff x="0" y="9634680"/>
            <a:chExt cx="18287280" cy="651600"/>
          </a:xfrm>
        </p:grpSpPr>
        <p:sp>
          <p:nvSpPr>
            <p:cNvPr id="396"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397"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398"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399" name="CustomShape 7"/>
          <p:cNvSpPr/>
          <p:nvPr/>
        </p:nvSpPr>
        <p:spPr>
          <a:xfrm>
            <a:off x="5392800" y="3790800"/>
            <a:ext cx="7501320" cy="63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pt-BR" sz="3600" b="0" strike="noStrike" spc="-1">
                <a:solidFill>
                  <a:srgbClr val="000000"/>
                </a:solidFill>
                <a:latin typeface="Monument Extended"/>
                <a:ea typeface="Calibri"/>
              </a:rPr>
              <a:t>O QUE É O IPI?</a:t>
            </a:r>
            <a:endParaRPr lang="pt-BR"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0" name="Imagem1"/>
          <p:cNvPicPr/>
          <p:nvPr/>
        </p:nvPicPr>
        <p:blipFill>
          <a:blip r:embed="rId2"/>
          <a:stretch/>
        </p:blipFill>
        <p:spPr>
          <a:xfrm>
            <a:off x="0" y="63360"/>
            <a:ext cx="1361880" cy="9996120"/>
          </a:xfrm>
          <a:prstGeom prst="rect">
            <a:avLst/>
          </a:prstGeom>
          <a:ln w="0">
            <a:noFill/>
          </a:ln>
        </p:spPr>
      </p:pic>
      <p:pic>
        <p:nvPicPr>
          <p:cNvPr id="401" name="Picture 2"/>
          <p:cNvPicPr/>
          <p:nvPr/>
        </p:nvPicPr>
        <p:blipFill>
          <a:blip r:embed="rId3"/>
          <a:stretch/>
        </p:blipFill>
        <p:spPr>
          <a:xfrm>
            <a:off x="13367880" y="532800"/>
            <a:ext cx="3890520" cy="991080"/>
          </a:xfrm>
          <a:prstGeom prst="rect">
            <a:avLst/>
          </a:prstGeom>
          <a:ln w="0">
            <a:noFill/>
          </a:ln>
        </p:spPr>
      </p:pic>
      <p:grpSp>
        <p:nvGrpSpPr>
          <p:cNvPr id="402" name="Group 1"/>
          <p:cNvGrpSpPr/>
          <p:nvPr/>
        </p:nvGrpSpPr>
        <p:grpSpPr>
          <a:xfrm>
            <a:off x="0" y="9457200"/>
            <a:ext cx="18287280" cy="765720"/>
            <a:chOff x="0" y="9457200"/>
            <a:chExt cx="18287280" cy="765720"/>
          </a:xfrm>
        </p:grpSpPr>
        <p:sp>
          <p:nvSpPr>
            <p:cNvPr id="403"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404" name="Group 3"/>
          <p:cNvGrpSpPr/>
          <p:nvPr/>
        </p:nvGrpSpPr>
        <p:grpSpPr>
          <a:xfrm>
            <a:off x="0" y="9592200"/>
            <a:ext cx="18287280" cy="694080"/>
            <a:chOff x="0" y="9592200"/>
            <a:chExt cx="18287280" cy="694080"/>
          </a:xfrm>
        </p:grpSpPr>
        <p:sp>
          <p:nvSpPr>
            <p:cNvPr id="405"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406"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407"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408" name="CustomShape 7"/>
          <p:cNvSpPr/>
          <p:nvPr/>
        </p:nvSpPr>
        <p:spPr>
          <a:xfrm>
            <a:off x="1617840" y="1659960"/>
            <a:ext cx="15640920" cy="264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800" b="1" strike="noStrike" spc="-1" dirty="0">
                <a:solidFill>
                  <a:srgbClr val="000000"/>
                </a:solidFill>
                <a:latin typeface="Arial"/>
                <a:ea typeface="DejaVu Sans"/>
              </a:rPr>
              <a:t>IPI</a:t>
            </a:r>
            <a:r>
              <a:rPr lang="pt-BR" sz="2800" b="0" strike="noStrike" spc="-1" dirty="0">
                <a:solidFill>
                  <a:srgbClr val="000000"/>
                </a:solidFill>
                <a:latin typeface="Arial"/>
                <a:ea typeface="DejaVu Sans"/>
              </a:rPr>
              <a:t> é uma sigla que significa</a:t>
            </a:r>
            <a:r>
              <a:rPr lang="pt-BR" sz="2800" b="1" strike="noStrike" spc="-1" dirty="0">
                <a:solidFill>
                  <a:srgbClr val="000000"/>
                </a:solidFill>
                <a:latin typeface="Arial"/>
                <a:ea typeface="DejaVu Sans"/>
              </a:rPr>
              <a:t> Imposto sobre Produtos Industrializados</a:t>
            </a:r>
            <a:r>
              <a:rPr lang="pt-BR" sz="2800" b="0" strike="noStrike" spc="-1" dirty="0">
                <a:solidFill>
                  <a:srgbClr val="000000"/>
                </a:solidFill>
                <a:latin typeface="Arial"/>
                <a:ea typeface="DejaVu Sans"/>
              </a:rPr>
              <a:t> e trata-se de um imposto federal que incide sobre os produtos da indústria nacional ou na importação de produtos estrangeiros no desembaraço aduaneiro. As alíquotas cobradas neste imposto variam de acordo com o produto. Essa variação permite que os produtos possam ter alíquota 0%, ou seja, não serem tributados, ou possuir alíquotas um pouco maiores de acordo com a essencialidade do produto. </a:t>
            </a:r>
            <a:endParaRPr lang="pt-BR" sz="2800" b="0" strike="noStrike" spc="-1" dirty="0">
              <a:latin typeface="Arial"/>
            </a:endParaRPr>
          </a:p>
        </p:txBody>
      </p:sp>
      <p:pic>
        <p:nvPicPr>
          <p:cNvPr id="409" name="Imagem1_7"/>
          <p:cNvPicPr/>
          <p:nvPr/>
        </p:nvPicPr>
        <p:blipFill>
          <a:blip r:embed="rId4"/>
          <a:stretch/>
        </p:blipFill>
        <p:spPr>
          <a:xfrm>
            <a:off x="10678320" y="5143680"/>
            <a:ext cx="6580080" cy="4052160"/>
          </a:xfrm>
          <a:prstGeom prst="rect">
            <a:avLst/>
          </a:prstGeom>
          <a:ln w="0">
            <a:noFill/>
          </a:ln>
        </p:spPr>
      </p:pic>
      <p:sp>
        <p:nvSpPr>
          <p:cNvPr id="410" name="CustomShape 8"/>
          <p:cNvSpPr/>
          <p:nvPr/>
        </p:nvSpPr>
        <p:spPr>
          <a:xfrm>
            <a:off x="2362320" y="5830920"/>
            <a:ext cx="7659720" cy="264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800" b="0" strike="noStrike" spc="-1" dirty="0">
                <a:solidFill>
                  <a:srgbClr val="000000"/>
                </a:solidFill>
                <a:latin typeface="Arial"/>
                <a:ea typeface="DejaVu Sans"/>
              </a:rPr>
              <a:t>O IPI é um imposto não - cumulativo, compensando o que for devido nas entrada de insumo, matéria-prima, adquirida para emprego na industrialização de produtos cuja saída do estabelecimento industrial sejam tributadas. </a:t>
            </a:r>
            <a:endParaRPr lang="pt-BR"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1" name="Imagem1"/>
          <p:cNvPicPr/>
          <p:nvPr/>
        </p:nvPicPr>
        <p:blipFill>
          <a:blip r:embed="rId2"/>
          <a:stretch/>
        </p:blipFill>
        <p:spPr>
          <a:xfrm>
            <a:off x="0" y="63360"/>
            <a:ext cx="1361880" cy="9996120"/>
          </a:xfrm>
          <a:prstGeom prst="rect">
            <a:avLst/>
          </a:prstGeom>
          <a:ln w="0">
            <a:noFill/>
          </a:ln>
        </p:spPr>
      </p:pic>
      <p:pic>
        <p:nvPicPr>
          <p:cNvPr id="412" name="Picture 2"/>
          <p:cNvPicPr/>
          <p:nvPr/>
        </p:nvPicPr>
        <p:blipFill>
          <a:blip r:embed="rId3"/>
          <a:stretch/>
        </p:blipFill>
        <p:spPr>
          <a:xfrm>
            <a:off x="13367880" y="532800"/>
            <a:ext cx="3890520" cy="991080"/>
          </a:xfrm>
          <a:prstGeom prst="rect">
            <a:avLst/>
          </a:prstGeom>
          <a:ln w="0">
            <a:noFill/>
          </a:ln>
        </p:spPr>
      </p:pic>
      <p:grpSp>
        <p:nvGrpSpPr>
          <p:cNvPr id="413" name="Group 1"/>
          <p:cNvGrpSpPr/>
          <p:nvPr/>
        </p:nvGrpSpPr>
        <p:grpSpPr>
          <a:xfrm>
            <a:off x="0" y="9457200"/>
            <a:ext cx="18287280" cy="765720"/>
            <a:chOff x="0" y="9457200"/>
            <a:chExt cx="18287280" cy="765720"/>
          </a:xfrm>
        </p:grpSpPr>
        <p:sp>
          <p:nvSpPr>
            <p:cNvPr id="414"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415" name="Group 3"/>
          <p:cNvGrpSpPr/>
          <p:nvPr/>
        </p:nvGrpSpPr>
        <p:grpSpPr>
          <a:xfrm>
            <a:off x="0" y="9592200"/>
            <a:ext cx="18287280" cy="694080"/>
            <a:chOff x="0" y="9592200"/>
            <a:chExt cx="18287280" cy="694080"/>
          </a:xfrm>
        </p:grpSpPr>
        <p:sp>
          <p:nvSpPr>
            <p:cNvPr id="416"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417"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418"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419" name="CustomShape 7"/>
          <p:cNvSpPr/>
          <p:nvPr/>
        </p:nvSpPr>
        <p:spPr>
          <a:xfrm>
            <a:off x="1688400" y="1659960"/>
            <a:ext cx="14910120" cy="5166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pt-BR" sz="2800" b="0" strike="noStrike" spc="-1">
                <a:solidFill>
                  <a:srgbClr val="000000"/>
                </a:solidFill>
                <a:latin typeface="Arial"/>
                <a:ea typeface="DejaVu Sans"/>
              </a:rPr>
              <a:t>Para entendermos melhor, existe algumas informações importantes que precisamos verificar:</a:t>
            </a:r>
            <a:endParaRPr lang="pt-BR" sz="2800" b="0" strike="noStrike" spc="-1">
              <a:latin typeface="Arial"/>
            </a:endParaRPr>
          </a:p>
        </p:txBody>
      </p:sp>
      <p:pic>
        <p:nvPicPr>
          <p:cNvPr id="420" name="Imagem1_8"/>
          <p:cNvPicPr/>
          <p:nvPr/>
        </p:nvPicPr>
        <p:blipFill>
          <a:blip r:embed="rId4"/>
          <a:stretch/>
        </p:blipFill>
        <p:spPr>
          <a:xfrm>
            <a:off x="12725280" y="3964320"/>
            <a:ext cx="4533120" cy="4865040"/>
          </a:xfrm>
          <a:prstGeom prst="rect">
            <a:avLst/>
          </a:prstGeom>
          <a:ln w="0">
            <a:noFill/>
          </a:ln>
        </p:spPr>
      </p:pic>
      <p:sp>
        <p:nvSpPr>
          <p:cNvPr id="421" name="CustomShape 8"/>
          <p:cNvSpPr/>
          <p:nvPr/>
        </p:nvSpPr>
        <p:spPr>
          <a:xfrm>
            <a:off x="1618200" y="2994840"/>
            <a:ext cx="11749320" cy="5576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400" b="1" strike="noStrike" spc="-1">
                <a:solidFill>
                  <a:srgbClr val="000000"/>
                </a:solidFill>
                <a:latin typeface="Arial"/>
                <a:ea typeface="DejaVu Sans"/>
              </a:rPr>
              <a:t>	</a:t>
            </a:r>
            <a:endParaRPr lang="pt-BR" sz="2400" b="0" strike="noStrike" spc="-1">
              <a:latin typeface="Arial"/>
            </a:endParaRPr>
          </a:p>
          <a:p>
            <a:pPr algn="just">
              <a:lnSpc>
                <a:spcPct val="100000"/>
              </a:lnSpc>
              <a:tabLst>
                <a:tab pos="0" algn="l"/>
              </a:tabLst>
            </a:pPr>
            <a:r>
              <a:rPr lang="pt-BR" sz="2400" b="1" strike="noStrike" spc="-1">
                <a:solidFill>
                  <a:srgbClr val="000000"/>
                </a:solidFill>
                <a:latin typeface="Arial"/>
                <a:ea typeface="DejaVu Sans"/>
              </a:rPr>
              <a:t>	O que é um produto industrializado ?</a:t>
            </a:r>
            <a:endParaRPr lang="pt-BR" sz="2400" b="0" strike="noStrike" spc="-1">
              <a:latin typeface="Arial"/>
            </a:endParaRPr>
          </a:p>
          <a:p>
            <a:pPr algn="just">
              <a:lnSpc>
                <a:spcPct val="100000"/>
              </a:lnSpc>
              <a:tabLst>
                <a:tab pos="0" algn="l"/>
              </a:tabLst>
            </a:pPr>
            <a:r>
              <a:rPr lang="pt-BR" sz="2400" b="0" strike="noStrike" spc="-1">
                <a:solidFill>
                  <a:srgbClr val="000000"/>
                </a:solidFill>
                <a:latin typeface="Arial"/>
                <a:ea typeface="DejaVu Sans"/>
              </a:rPr>
              <a:t>Industrializado é qualquer produto que sofra alterações de natureza, funcionamento, acabamento, apresentação, aperfeiçoamento ou finalidade.</a:t>
            </a:r>
            <a:endParaRPr lang="pt-BR" sz="2400" b="0" strike="noStrike" spc="-1">
              <a:latin typeface="Arial"/>
            </a:endParaRPr>
          </a:p>
          <a:p>
            <a:pPr algn="just">
              <a:lnSpc>
                <a:spcPct val="100000"/>
              </a:lnSpc>
              <a:tabLst>
                <a:tab pos="0" algn="l"/>
              </a:tabLst>
            </a:pPr>
            <a:endParaRPr lang="pt-BR" sz="2400" b="0" strike="noStrike" spc="-1">
              <a:latin typeface="Arial"/>
            </a:endParaRPr>
          </a:p>
          <a:p>
            <a:pPr algn="just">
              <a:lnSpc>
                <a:spcPct val="100000"/>
              </a:lnSpc>
              <a:tabLst>
                <a:tab pos="0" algn="l"/>
              </a:tabLst>
            </a:pPr>
            <a:endParaRPr lang="pt-BR" sz="2400" b="0" strike="noStrike" spc="-1">
              <a:latin typeface="Arial"/>
            </a:endParaRPr>
          </a:p>
          <a:p>
            <a:pPr algn="just">
              <a:lnSpc>
                <a:spcPct val="100000"/>
              </a:lnSpc>
              <a:tabLst>
                <a:tab pos="0" algn="l"/>
              </a:tabLst>
            </a:pPr>
            <a:r>
              <a:rPr lang="pt-BR" sz="2400" b="1" strike="noStrike" spc="-1">
                <a:solidFill>
                  <a:srgbClr val="000000"/>
                </a:solidFill>
                <a:latin typeface="Arial"/>
                <a:ea typeface="DejaVu Sans"/>
              </a:rPr>
              <a:t>	Quando ocorre a incidência do IPI?</a:t>
            </a:r>
            <a:endParaRPr lang="pt-BR" sz="2400" b="0" strike="noStrike" spc="-1">
              <a:latin typeface="Arial"/>
            </a:endParaRPr>
          </a:p>
          <a:p>
            <a:pPr algn="just">
              <a:lnSpc>
                <a:spcPct val="100000"/>
              </a:lnSpc>
              <a:tabLst>
                <a:tab pos="0" algn="l"/>
              </a:tabLst>
            </a:pPr>
            <a:r>
              <a:rPr lang="pt-BR" sz="2400" b="0" strike="noStrike" spc="-1">
                <a:solidFill>
                  <a:srgbClr val="000000"/>
                </a:solidFill>
                <a:latin typeface="Arial"/>
                <a:ea typeface="DejaVu Sans"/>
              </a:rPr>
              <a:t>Incidência é o momento em que se caracteriza a necessidade de um tributo ser pago. No caso do IPI, isso acontece em 3 situações, conforme a transação que se está realizando:</a:t>
            </a:r>
            <a:endParaRPr lang="pt-BR" sz="2400" b="0" strike="noStrike" spc="-1">
              <a:latin typeface="Arial"/>
            </a:endParaRPr>
          </a:p>
          <a:p>
            <a:pPr algn="just">
              <a:lnSpc>
                <a:spcPct val="100000"/>
              </a:lnSpc>
              <a:tabLst>
                <a:tab pos="0" algn="l"/>
              </a:tabLst>
            </a:pPr>
            <a:r>
              <a:rPr lang="pt-BR" sz="2400" b="0" strike="noStrike" spc="-1">
                <a:solidFill>
                  <a:srgbClr val="000000"/>
                </a:solidFill>
                <a:latin typeface="Arial"/>
                <a:ea typeface="DejaVu Sans"/>
              </a:rPr>
              <a:t>No momento do desembaraço aduaneiro de produto importado do exterior;</a:t>
            </a:r>
            <a:endParaRPr lang="pt-BR" sz="2400" b="0" strike="noStrike" spc="-1">
              <a:latin typeface="Arial"/>
            </a:endParaRPr>
          </a:p>
          <a:p>
            <a:pPr algn="just">
              <a:lnSpc>
                <a:spcPct val="100000"/>
              </a:lnSpc>
              <a:tabLst>
                <a:tab pos="0" algn="l"/>
              </a:tabLst>
            </a:pPr>
            <a:r>
              <a:rPr lang="pt-BR" sz="2400" b="0" strike="noStrike" spc="-1">
                <a:solidFill>
                  <a:srgbClr val="000000"/>
                </a:solidFill>
                <a:latin typeface="Arial"/>
                <a:ea typeface="DejaVu Sans"/>
              </a:rPr>
              <a:t>Na saída de um produto industrializado do estabelecimento industrial (ou equiparado) que o produziu;</a:t>
            </a:r>
            <a:endParaRPr lang="pt-BR" sz="2400" b="0" strike="noStrike" spc="-1">
              <a:latin typeface="Arial"/>
            </a:endParaRPr>
          </a:p>
          <a:p>
            <a:pPr algn="just">
              <a:lnSpc>
                <a:spcPct val="100000"/>
              </a:lnSpc>
              <a:tabLst>
                <a:tab pos="0" algn="l"/>
              </a:tabLst>
            </a:pPr>
            <a:r>
              <a:rPr lang="pt-BR" sz="2400" b="0" strike="noStrike" spc="-1">
                <a:solidFill>
                  <a:srgbClr val="000000"/>
                </a:solidFill>
                <a:latin typeface="Arial"/>
                <a:ea typeface="DejaVu Sans"/>
              </a:rPr>
              <a:t>Na arrematação do produto apreendido ou produto alienado no momento em que se realiza um leilão.</a:t>
            </a:r>
            <a:endParaRPr lang="pt-BR"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2" name="Imagem1"/>
          <p:cNvPicPr/>
          <p:nvPr/>
        </p:nvPicPr>
        <p:blipFill>
          <a:blip r:embed="rId2"/>
          <a:stretch/>
        </p:blipFill>
        <p:spPr>
          <a:xfrm>
            <a:off x="0" y="63360"/>
            <a:ext cx="1361880" cy="9996120"/>
          </a:xfrm>
          <a:prstGeom prst="rect">
            <a:avLst/>
          </a:prstGeom>
          <a:ln w="0">
            <a:noFill/>
          </a:ln>
        </p:spPr>
      </p:pic>
      <p:pic>
        <p:nvPicPr>
          <p:cNvPr id="423" name="Picture 2"/>
          <p:cNvPicPr/>
          <p:nvPr/>
        </p:nvPicPr>
        <p:blipFill>
          <a:blip r:embed="rId3"/>
          <a:stretch/>
        </p:blipFill>
        <p:spPr>
          <a:xfrm>
            <a:off x="13367880" y="532800"/>
            <a:ext cx="3890520" cy="991080"/>
          </a:xfrm>
          <a:prstGeom prst="rect">
            <a:avLst/>
          </a:prstGeom>
          <a:ln w="0">
            <a:noFill/>
          </a:ln>
        </p:spPr>
      </p:pic>
      <p:grpSp>
        <p:nvGrpSpPr>
          <p:cNvPr id="424" name="Group 1"/>
          <p:cNvGrpSpPr/>
          <p:nvPr/>
        </p:nvGrpSpPr>
        <p:grpSpPr>
          <a:xfrm>
            <a:off x="0" y="9457200"/>
            <a:ext cx="18287280" cy="765720"/>
            <a:chOff x="0" y="9457200"/>
            <a:chExt cx="18287280" cy="765720"/>
          </a:xfrm>
        </p:grpSpPr>
        <p:sp>
          <p:nvSpPr>
            <p:cNvPr id="425"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426" name="Group 3"/>
          <p:cNvGrpSpPr/>
          <p:nvPr/>
        </p:nvGrpSpPr>
        <p:grpSpPr>
          <a:xfrm>
            <a:off x="0" y="9592200"/>
            <a:ext cx="18287280" cy="694080"/>
            <a:chOff x="0" y="9592200"/>
            <a:chExt cx="18287280" cy="694080"/>
          </a:xfrm>
        </p:grpSpPr>
        <p:sp>
          <p:nvSpPr>
            <p:cNvPr id="427"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428"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429"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430" name="CustomShape 7"/>
          <p:cNvSpPr/>
          <p:nvPr/>
        </p:nvSpPr>
        <p:spPr>
          <a:xfrm>
            <a:off x="1600200" y="1389960"/>
            <a:ext cx="15658200" cy="8195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800" b="1" strike="noStrike" spc="-1" dirty="0">
                <a:solidFill>
                  <a:srgbClr val="000000"/>
                </a:solidFill>
                <a:latin typeface="Arial"/>
                <a:ea typeface="DejaVu Sans"/>
              </a:rPr>
              <a:t>	Quem são os contribuintes do IPI?</a:t>
            </a:r>
            <a:endParaRPr lang="pt-BR" sz="2800" b="0" strike="noStrike" spc="-1" dirty="0">
              <a:latin typeface="Arial"/>
            </a:endParaRPr>
          </a:p>
          <a:p>
            <a:pPr algn="just">
              <a:lnSpc>
                <a:spcPct val="100000"/>
              </a:lnSpc>
              <a:tabLst>
                <a:tab pos="0" algn="l"/>
              </a:tabLst>
            </a:pPr>
            <a:r>
              <a:rPr lang="pt-BR" sz="2800" b="0" strike="noStrike" spc="-1" dirty="0">
                <a:solidFill>
                  <a:srgbClr val="000000"/>
                </a:solidFill>
                <a:latin typeface="Arial"/>
                <a:ea typeface="DejaVu Sans"/>
              </a:rPr>
              <a:t>São contribuintes do IPI os estabelecimentos industriais e os equiparados a industriais pela Legislação. Entende-se por estabelecimentos industriais aquele que executa operações de transformação, beneficiamento, montagem, acondicionamento ou recondicionamento, renovação ou recondicionamento, de que resulte em produto tributado, mesmo que a alíquota seja Zero ou Isento.</a:t>
            </a:r>
            <a:endParaRPr lang="pt-BR" sz="2800" b="0" strike="noStrike" spc="-1" dirty="0">
              <a:latin typeface="Arial"/>
            </a:endParaRPr>
          </a:p>
          <a:p>
            <a:pPr algn="just">
              <a:lnSpc>
                <a:spcPct val="100000"/>
              </a:lnSpc>
              <a:tabLst>
                <a:tab pos="0" algn="l"/>
              </a:tabLst>
            </a:pPr>
            <a:endParaRPr lang="pt-BR" sz="2800" b="0" strike="noStrike" spc="-1" dirty="0">
              <a:latin typeface="Arial"/>
            </a:endParaRPr>
          </a:p>
          <a:p>
            <a:pPr algn="just">
              <a:lnSpc>
                <a:spcPct val="100000"/>
              </a:lnSpc>
              <a:tabLst>
                <a:tab pos="0" algn="l"/>
              </a:tabLst>
            </a:pPr>
            <a:endParaRPr lang="pt-BR" sz="2800" b="0" strike="noStrike" spc="-1" dirty="0">
              <a:latin typeface="Arial"/>
            </a:endParaRPr>
          </a:p>
          <a:p>
            <a:pPr algn="just">
              <a:lnSpc>
                <a:spcPct val="100000"/>
              </a:lnSpc>
              <a:tabLst>
                <a:tab pos="0" algn="l"/>
              </a:tabLst>
            </a:pPr>
            <a:r>
              <a:rPr lang="pt-BR" sz="2800" b="1" strike="noStrike" spc="-1" dirty="0">
                <a:solidFill>
                  <a:srgbClr val="000000"/>
                </a:solidFill>
                <a:latin typeface="Arial"/>
                <a:ea typeface="DejaVu Sans"/>
              </a:rPr>
              <a:t>	Qual a base de Cálculo? </a:t>
            </a:r>
            <a:endParaRPr lang="pt-BR" sz="2800" b="0" strike="noStrike" spc="-1" dirty="0">
              <a:latin typeface="Arial"/>
            </a:endParaRPr>
          </a:p>
          <a:p>
            <a:pPr algn="just">
              <a:lnSpc>
                <a:spcPct val="100000"/>
              </a:lnSpc>
              <a:tabLst>
                <a:tab pos="0" algn="l"/>
              </a:tabLst>
            </a:pPr>
            <a:r>
              <a:rPr lang="pt-BR" sz="2800" b="0" strike="noStrike" spc="-1" dirty="0">
                <a:solidFill>
                  <a:srgbClr val="000000"/>
                </a:solidFill>
                <a:latin typeface="Arial"/>
                <a:ea typeface="DejaVu Sans"/>
              </a:rPr>
              <a:t> O valor total da operação de que decorrer à saída do estabelecimento industrial ou equiparado a industrial; Na importação: é o preço de venda da mercadoria, acrescido do II – Imposto de Importação e demais taxas exigidas (frete, seguro, etc.).</a:t>
            </a:r>
            <a:endParaRPr lang="pt-BR" sz="2800" b="0" strike="noStrike" spc="-1" dirty="0">
              <a:latin typeface="Arial"/>
            </a:endParaRPr>
          </a:p>
          <a:p>
            <a:pPr algn="just">
              <a:lnSpc>
                <a:spcPct val="100000"/>
              </a:lnSpc>
              <a:tabLst>
                <a:tab pos="0" algn="l"/>
              </a:tabLst>
            </a:pPr>
            <a:endParaRPr lang="pt-BR" sz="2800" b="0" strike="noStrike" spc="-1" dirty="0">
              <a:latin typeface="Arial"/>
            </a:endParaRPr>
          </a:p>
          <a:p>
            <a:pPr algn="just">
              <a:lnSpc>
                <a:spcPct val="100000"/>
              </a:lnSpc>
              <a:tabLst>
                <a:tab pos="0" algn="l"/>
              </a:tabLst>
            </a:pPr>
            <a:endParaRPr lang="pt-BR" sz="2800" b="0" strike="noStrike" spc="-1" dirty="0">
              <a:latin typeface="Arial"/>
            </a:endParaRPr>
          </a:p>
          <a:p>
            <a:pPr algn="just">
              <a:lnSpc>
                <a:spcPct val="100000"/>
              </a:lnSpc>
              <a:tabLst>
                <a:tab pos="0" algn="l"/>
              </a:tabLst>
            </a:pPr>
            <a:r>
              <a:rPr lang="pt-BR" sz="2800" b="1" strike="noStrike" spc="-1" dirty="0">
                <a:solidFill>
                  <a:srgbClr val="000000"/>
                </a:solidFill>
                <a:latin typeface="Arial"/>
                <a:ea typeface="DejaVu Sans"/>
              </a:rPr>
              <a:t>	Qual Alíquota ? </a:t>
            </a:r>
            <a:r>
              <a:rPr lang="pt-BR" sz="2800" b="0" strike="noStrike" spc="-1" dirty="0">
                <a:solidFill>
                  <a:srgbClr val="C00000"/>
                </a:solidFill>
                <a:latin typeface="Arial"/>
                <a:ea typeface="DejaVu Sans"/>
              </a:rPr>
              <a:t> </a:t>
            </a:r>
            <a:r>
              <a:rPr lang="pt-BR" sz="2800" b="0" strike="noStrike" spc="-1" dirty="0">
                <a:solidFill>
                  <a:srgbClr val="000000"/>
                </a:solidFill>
                <a:latin typeface="Arial"/>
                <a:ea typeface="DejaVu Sans"/>
              </a:rPr>
              <a:t> </a:t>
            </a:r>
            <a:endParaRPr lang="pt-BR" sz="2800" b="0" strike="noStrike" spc="-1" dirty="0">
              <a:latin typeface="Arial"/>
            </a:endParaRPr>
          </a:p>
          <a:p>
            <a:pPr algn="just">
              <a:lnSpc>
                <a:spcPct val="100000"/>
              </a:lnSpc>
              <a:tabLst>
                <a:tab pos="0" algn="l"/>
              </a:tabLst>
            </a:pPr>
            <a:r>
              <a:rPr lang="pt-BR" sz="2800" b="0" strike="noStrike" spc="-1" dirty="0">
                <a:solidFill>
                  <a:srgbClr val="000000"/>
                </a:solidFill>
                <a:latin typeface="Arial"/>
                <a:ea typeface="DejaVu Sans"/>
              </a:rPr>
              <a:t>A Alíquota do IPI são várias  e dependente tipo e especificação  do produto e para consultar qual alíquota se encaixar basta acessar a Tabela de Incidência do Imposto sobre Produtos Industrializados (TIPI). </a:t>
            </a:r>
            <a:endParaRPr lang="pt-BR" sz="2800" b="0" strike="noStrike" spc="-1" dirty="0">
              <a:latin typeface="Arial"/>
            </a:endParaRPr>
          </a:p>
          <a:p>
            <a:pPr>
              <a:lnSpc>
                <a:spcPct val="100000"/>
              </a:lnSpc>
              <a:tabLst>
                <a:tab pos="0" algn="l"/>
              </a:tabLst>
            </a:pPr>
            <a:endParaRPr lang="pt-BR"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1" name="Imagem1"/>
          <p:cNvPicPr/>
          <p:nvPr/>
        </p:nvPicPr>
        <p:blipFill>
          <a:blip r:embed="rId2"/>
          <a:stretch/>
        </p:blipFill>
        <p:spPr>
          <a:xfrm>
            <a:off x="0" y="63360"/>
            <a:ext cx="1361880" cy="9996120"/>
          </a:xfrm>
          <a:prstGeom prst="rect">
            <a:avLst/>
          </a:prstGeom>
          <a:ln w="0">
            <a:noFill/>
          </a:ln>
        </p:spPr>
      </p:pic>
      <p:pic>
        <p:nvPicPr>
          <p:cNvPr id="432" name="Picture 2"/>
          <p:cNvPicPr/>
          <p:nvPr/>
        </p:nvPicPr>
        <p:blipFill>
          <a:blip r:embed="rId3"/>
          <a:stretch/>
        </p:blipFill>
        <p:spPr>
          <a:xfrm>
            <a:off x="13367880" y="532800"/>
            <a:ext cx="3890520" cy="991080"/>
          </a:xfrm>
          <a:prstGeom prst="rect">
            <a:avLst/>
          </a:prstGeom>
          <a:ln w="0">
            <a:noFill/>
          </a:ln>
        </p:spPr>
      </p:pic>
      <p:grpSp>
        <p:nvGrpSpPr>
          <p:cNvPr id="433" name="Group 1"/>
          <p:cNvGrpSpPr/>
          <p:nvPr/>
        </p:nvGrpSpPr>
        <p:grpSpPr>
          <a:xfrm>
            <a:off x="0" y="9457200"/>
            <a:ext cx="18287280" cy="765720"/>
            <a:chOff x="0" y="9457200"/>
            <a:chExt cx="18287280" cy="765720"/>
          </a:xfrm>
        </p:grpSpPr>
        <p:sp>
          <p:nvSpPr>
            <p:cNvPr id="434"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435" name="Group 3"/>
          <p:cNvGrpSpPr/>
          <p:nvPr/>
        </p:nvGrpSpPr>
        <p:grpSpPr>
          <a:xfrm>
            <a:off x="0" y="9592200"/>
            <a:ext cx="18287280" cy="694080"/>
            <a:chOff x="0" y="9592200"/>
            <a:chExt cx="18287280" cy="694080"/>
          </a:xfrm>
        </p:grpSpPr>
        <p:sp>
          <p:nvSpPr>
            <p:cNvPr id="436"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437"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438"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439" name="CustomShape 7"/>
          <p:cNvSpPr/>
          <p:nvPr/>
        </p:nvSpPr>
        <p:spPr>
          <a:xfrm>
            <a:off x="1523880" y="1524600"/>
            <a:ext cx="15734520" cy="1369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pt-BR" sz="2800" b="0" strike="noStrike" spc="-1">
                <a:solidFill>
                  <a:srgbClr val="000000"/>
                </a:solidFill>
                <a:latin typeface="Arial"/>
                <a:ea typeface="DejaVu Sans"/>
              </a:rPr>
              <a:t>A Tabela </a:t>
            </a:r>
            <a:r>
              <a:rPr lang="pt-BR" sz="2800" b="1" strike="noStrike" spc="-1">
                <a:solidFill>
                  <a:srgbClr val="000000"/>
                </a:solidFill>
                <a:latin typeface="Arial"/>
                <a:ea typeface="DejaVu Sans"/>
              </a:rPr>
              <a:t>TIPI</a:t>
            </a:r>
            <a:r>
              <a:rPr lang="pt-BR" sz="2800" b="0" strike="noStrike" spc="-1">
                <a:solidFill>
                  <a:srgbClr val="000000"/>
                </a:solidFill>
                <a:latin typeface="Arial"/>
                <a:ea typeface="DejaVu Sans"/>
              </a:rPr>
              <a:t> é regulamentado e constantemente atualizado pela Receita Federal, onde estão reunidos os produtos industrializados, sua determinada NCM e sua respectiva alíquota do imposto e o contribuinte deve verificar nesta tabela as alíquotas corretas. </a:t>
            </a:r>
            <a:endParaRPr lang="pt-BR" sz="2800" b="0" strike="noStrike" spc="-1">
              <a:latin typeface="Arial"/>
            </a:endParaRPr>
          </a:p>
        </p:txBody>
      </p:sp>
      <p:pic>
        <p:nvPicPr>
          <p:cNvPr id="440" name="Imagem 4_16"/>
          <p:cNvPicPr/>
          <p:nvPr/>
        </p:nvPicPr>
        <p:blipFill>
          <a:blip r:embed="rId4"/>
          <a:stretch/>
        </p:blipFill>
        <p:spPr>
          <a:xfrm>
            <a:off x="3424320" y="2812680"/>
            <a:ext cx="11438280" cy="5875200"/>
          </a:xfrm>
          <a:prstGeom prst="rect">
            <a:avLst/>
          </a:prstGeom>
          <a:ln w="0">
            <a:noFill/>
          </a:ln>
        </p:spPr>
      </p:pic>
      <p:sp>
        <p:nvSpPr>
          <p:cNvPr id="441" name="CustomShape 8"/>
          <p:cNvSpPr/>
          <p:nvPr/>
        </p:nvSpPr>
        <p:spPr>
          <a:xfrm>
            <a:off x="4751280" y="8928360"/>
            <a:ext cx="8785080" cy="455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pt-BR" sz="2400" b="1" u="sng" strike="noStrike" spc="-1">
                <a:solidFill>
                  <a:srgbClr val="000000"/>
                </a:solidFill>
                <a:uFillTx/>
                <a:latin typeface="Arial"/>
                <a:ea typeface="DejaVu Sans"/>
              </a:rPr>
              <a:t>Tabela é encontrada no site da Receita Federal &gt; Tabela tipi</a:t>
            </a:r>
            <a:endParaRPr lang="pt-BR"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2" name="Imagem1"/>
          <p:cNvPicPr/>
          <p:nvPr/>
        </p:nvPicPr>
        <p:blipFill>
          <a:blip r:embed="rId2"/>
          <a:stretch/>
        </p:blipFill>
        <p:spPr>
          <a:xfrm>
            <a:off x="0" y="0"/>
            <a:ext cx="1361880" cy="10173960"/>
          </a:xfrm>
          <a:prstGeom prst="rect">
            <a:avLst/>
          </a:prstGeom>
          <a:ln w="0">
            <a:noFill/>
          </a:ln>
        </p:spPr>
      </p:pic>
      <p:pic>
        <p:nvPicPr>
          <p:cNvPr id="443" name="Picture 2"/>
          <p:cNvPicPr/>
          <p:nvPr/>
        </p:nvPicPr>
        <p:blipFill>
          <a:blip r:embed="rId3"/>
          <a:stretch/>
        </p:blipFill>
        <p:spPr>
          <a:xfrm>
            <a:off x="13367880" y="532800"/>
            <a:ext cx="3890520" cy="991080"/>
          </a:xfrm>
          <a:prstGeom prst="rect">
            <a:avLst/>
          </a:prstGeom>
          <a:ln w="0">
            <a:noFill/>
          </a:ln>
        </p:spPr>
      </p:pic>
      <p:grpSp>
        <p:nvGrpSpPr>
          <p:cNvPr id="444" name="Group 1"/>
          <p:cNvGrpSpPr/>
          <p:nvPr/>
        </p:nvGrpSpPr>
        <p:grpSpPr>
          <a:xfrm>
            <a:off x="0" y="9520560"/>
            <a:ext cx="18287280" cy="765720"/>
            <a:chOff x="0" y="9520560"/>
            <a:chExt cx="18287280" cy="765720"/>
          </a:xfrm>
        </p:grpSpPr>
        <p:sp>
          <p:nvSpPr>
            <p:cNvPr id="445"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446" name="Group 3"/>
          <p:cNvGrpSpPr/>
          <p:nvPr/>
        </p:nvGrpSpPr>
        <p:grpSpPr>
          <a:xfrm>
            <a:off x="0" y="9634680"/>
            <a:ext cx="18287280" cy="651600"/>
            <a:chOff x="0" y="9634680"/>
            <a:chExt cx="18287280" cy="651600"/>
          </a:xfrm>
        </p:grpSpPr>
        <p:sp>
          <p:nvSpPr>
            <p:cNvPr id="447"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448"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449"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450" name="CustomShape 7"/>
          <p:cNvSpPr/>
          <p:nvPr/>
        </p:nvSpPr>
        <p:spPr>
          <a:xfrm>
            <a:off x="1523880" y="1639080"/>
            <a:ext cx="15734520" cy="1553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400" b="0" strike="noStrike" spc="-1">
                <a:solidFill>
                  <a:srgbClr val="000000"/>
                </a:solidFill>
                <a:latin typeface="Arial"/>
                <a:ea typeface="DejaVu Sans"/>
              </a:rPr>
              <a:t>Para emissão da NF-e, é importante que o contribuinte verifique a classificação do produto e posteriormente o CST mais correto para operação, tanto na Entrada da Mercadoria como na Saída do produto industrializado.</a:t>
            </a:r>
            <a:endParaRPr lang="pt-BR" sz="2400" b="0" strike="noStrike" spc="-1">
              <a:latin typeface="Arial"/>
            </a:endParaRPr>
          </a:p>
          <a:p>
            <a:pPr algn="just">
              <a:lnSpc>
                <a:spcPct val="100000"/>
              </a:lnSpc>
              <a:tabLst>
                <a:tab pos="0" algn="l"/>
              </a:tabLst>
            </a:pPr>
            <a:r>
              <a:rPr lang="pt-BR" sz="2400" b="0" strike="noStrike" spc="-1">
                <a:solidFill>
                  <a:srgbClr val="000000"/>
                </a:solidFill>
                <a:latin typeface="Arial"/>
                <a:ea typeface="DejaVu Sans"/>
              </a:rPr>
              <a:t>		</a:t>
            </a:r>
            <a:endParaRPr lang="pt-BR" sz="2400" b="0" strike="noStrike" spc="-1">
              <a:latin typeface="Arial"/>
            </a:endParaRPr>
          </a:p>
          <a:p>
            <a:pPr>
              <a:lnSpc>
                <a:spcPct val="100000"/>
              </a:lnSpc>
              <a:tabLst>
                <a:tab pos="0" algn="l"/>
              </a:tabLst>
            </a:pPr>
            <a:r>
              <a:rPr lang="pt-BR" sz="2400" b="0" strike="noStrike" spc="-1">
                <a:solidFill>
                  <a:srgbClr val="000000"/>
                </a:solidFill>
                <a:latin typeface="Arial"/>
                <a:ea typeface="DejaVu Sans"/>
              </a:rPr>
              <a:t>CST OS IPI são :</a:t>
            </a:r>
            <a:endParaRPr lang="pt-BR" sz="2400" b="0" strike="noStrike" spc="-1">
              <a:latin typeface="Arial"/>
            </a:endParaRPr>
          </a:p>
        </p:txBody>
      </p:sp>
      <p:pic>
        <p:nvPicPr>
          <p:cNvPr id="451" name="Imagem 3_17"/>
          <p:cNvPicPr/>
          <p:nvPr/>
        </p:nvPicPr>
        <p:blipFill>
          <a:blip r:embed="rId4"/>
          <a:stretch/>
        </p:blipFill>
        <p:spPr>
          <a:xfrm>
            <a:off x="5348520" y="3400920"/>
            <a:ext cx="7590240" cy="58388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2" name="Imagem1"/>
          <p:cNvPicPr/>
          <p:nvPr/>
        </p:nvPicPr>
        <p:blipFill>
          <a:blip r:embed="rId2"/>
          <a:stretch/>
        </p:blipFill>
        <p:spPr>
          <a:xfrm>
            <a:off x="0" y="0"/>
            <a:ext cx="1361880" cy="10173960"/>
          </a:xfrm>
          <a:prstGeom prst="rect">
            <a:avLst/>
          </a:prstGeom>
          <a:ln w="0">
            <a:noFill/>
          </a:ln>
        </p:spPr>
      </p:pic>
      <p:pic>
        <p:nvPicPr>
          <p:cNvPr id="453" name="Picture 2"/>
          <p:cNvPicPr/>
          <p:nvPr/>
        </p:nvPicPr>
        <p:blipFill>
          <a:blip r:embed="rId3"/>
          <a:stretch/>
        </p:blipFill>
        <p:spPr>
          <a:xfrm>
            <a:off x="13367880" y="532800"/>
            <a:ext cx="3890520" cy="991080"/>
          </a:xfrm>
          <a:prstGeom prst="rect">
            <a:avLst/>
          </a:prstGeom>
          <a:ln w="0">
            <a:noFill/>
          </a:ln>
        </p:spPr>
      </p:pic>
      <p:grpSp>
        <p:nvGrpSpPr>
          <p:cNvPr id="454" name="Group 1"/>
          <p:cNvGrpSpPr/>
          <p:nvPr/>
        </p:nvGrpSpPr>
        <p:grpSpPr>
          <a:xfrm>
            <a:off x="0" y="9520560"/>
            <a:ext cx="18287280" cy="765720"/>
            <a:chOff x="0" y="9520560"/>
            <a:chExt cx="18287280" cy="765720"/>
          </a:xfrm>
        </p:grpSpPr>
        <p:sp>
          <p:nvSpPr>
            <p:cNvPr id="455"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456" name="Group 3"/>
          <p:cNvGrpSpPr/>
          <p:nvPr/>
        </p:nvGrpSpPr>
        <p:grpSpPr>
          <a:xfrm>
            <a:off x="0" y="9634680"/>
            <a:ext cx="18287280" cy="651600"/>
            <a:chOff x="0" y="9634680"/>
            <a:chExt cx="18287280" cy="651600"/>
          </a:xfrm>
        </p:grpSpPr>
        <p:sp>
          <p:nvSpPr>
            <p:cNvPr id="457"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458"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459"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460" name="CustomShape 7"/>
          <p:cNvSpPr/>
          <p:nvPr/>
        </p:nvSpPr>
        <p:spPr>
          <a:xfrm>
            <a:off x="1752480" y="1602000"/>
            <a:ext cx="15505920" cy="831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3600" b="1" strike="noStrike" spc="-1">
                <a:solidFill>
                  <a:srgbClr val="000000"/>
                </a:solidFill>
                <a:latin typeface="Arial"/>
                <a:ea typeface="Calibri"/>
              </a:rPr>
              <a:t>cEnq - Código enquadramento legal do IP</a:t>
            </a:r>
            <a:r>
              <a:rPr lang="pt-BR" sz="3600" b="0" strike="noStrike" spc="-1">
                <a:solidFill>
                  <a:srgbClr val="000000"/>
                </a:solidFill>
                <a:latin typeface="Arial"/>
                <a:ea typeface="Calibri"/>
              </a:rPr>
              <a:t> Desde a publicação da Nota Técnica 2015.002, passaram a ser conhecidos os Códigos de Enquadramento Legal do IPI, para fins de preenchimento da Nota Fiscal Eletrônica. </a:t>
            </a:r>
            <a:endParaRPr lang="pt-BR" sz="3600" b="0" strike="noStrike" spc="-1">
              <a:latin typeface="Arial"/>
            </a:endParaRPr>
          </a:p>
          <a:p>
            <a:pPr algn="just">
              <a:lnSpc>
                <a:spcPct val="100000"/>
              </a:lnSpc>
              <a:tabLst>
                <a:tab pos="0" algn="l"/>
              </a:tabLst>
            </a:pPr>
            <a:endParaRPr lang="pt-BR" sz="3600" b="0" strike="noStrike" spc="-1">
              <a:latin typeface="Arial"/>
            </a:endParaRPr>
          </a:p>
          <a:p>
            <a:pPr algn="just">
              <a:lnSpc>
                <a:spcPct val="100000"/>
              </a:lnSpc>
              <a:tabLst>
                <a:tab pos="0" algn="l"/>
              </a:tabLst>
            </a:pPr>
            <a:r>
              <a:rPr lang="pt-BR" sz="3600" b="0" strike="noStrike" spc="-1">
                <a:solidFill>
                  <a:srgbClr val="000000"/>
                </a:solidFill>
                <a:latin typeface="Arial"/>
                <a:ea typeface="Calibri"/>
              </a:rPr>
              <a:t>O Código de Enquadramento Legal visa a união do tratamento tributário aplicado, na operação retratada pelo documento fiscal, com a fundamentação legal que lhe permite a aplicação. Assim, o confronto de informações constantes na nota fiscal fica simplificado, para os contribuintes e demais interessados.</a:t>
            </a:r>
            <a:endParaRPr lang="pt-BR" sz="3600" b="0" strike="noStrike" spc="-1">
              <a:latin typeface="Arial"/>
            </a:endParaRPr>
          </a:p>
          <a:p>
            <a:pPr algn="just">
              <a:lnSpc>
                <a:spcPct val="100000"/>
              </a:lnSpc>
              <a:tabLst>
                <a:tab pos="0" algn="l"/>
              </a:tabLst>
            </a:pPr>
            <a:r>
              <a:rPr lang="pt-BR" sz="3600" b="0" strike="noStrike" spc="-1">
                <a:solidFill>
                  <a:srgbClr val="000000"/>
                </a:solidFill>
                <a:latin typeface="Arial"/>
                <a:ea typeface="Calibri"/>
              </a:rPr>
              <a:t>Para identificação do código, o contribuinte deve analisar a base legal que lhe permite a aplicação de benefícios fiscais e regimes especiais, na respectiva operação, e correlacioná-la com o código específico constante na tabela.</a:t>
            </a:r>
            <a:endParaRPr lang="pt-BR" sz="3600" b="0" strike="noStrike" spc="-1">
              <a:latin typeface="Arial"/>
            </a:endParaRPr>
          </a:p>
          <a:p>
            <a:pPr algn="just">
              <a:lnSpc>
                <a:spcPct val="100000"/>
              </a:lnSpc>
              <a:tabLst>
                <a:tab pos="0" algn="l"/>
              </a:tabLst>
            </a:pPr>
            <a:endParaRPr lang="pt-BR"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1" name="Imagem1"/>
          <p:cNvPicPr/>
          <p:nvPr/>
        </p:nvPicPr>
        <p:blipFill>
          <a:blip r:embed="rId2"/>
          <a:stretch/>
        </p:blipFill>
        <p:spPr>
          <a:xfrm>
            <a:off x="0" y="63360"/>
            <a:ext cx="1361880" cy="9996120"/>
          </a:xfrm>
          <a:prstGeom prst="rect">
            <a:avLst/>
          </a:prstGeom>
          <a:ln w="0">
            <a:noFill/>
          </a:ln>
        </p:spPr>
      </p:pic>
      <p:pic>
        <p:nvPicPr>
          <p:cNvPr id="102" name="Picture 2"/>
          <p:cNvPicPr/>
          <p:nvPr/>
        </p:nvPicPr>
        <p:blipFill>
          <a:blip r:embed="rId3"/>
          <a:stretch/>
        </p:blipFill>
        <p:spPr>
          <a:xfrm>
            <a:off x="13367880" y="532800"/>
            <a:ext cx="3890520" cy="991080"/>
          </a:xfrm>
          <a:prstGeom prst="rect">
            <a:avLst/>
          </a:prstGeom>
          <a:ln w="0">
            <a:noFill/>
          </a:ln>
        </p:spPr>
      </p:pic>
      <p:grpSp>
        <p:nvGrpSpPr>
          <p:cNvPr id="103" name="Group 1"/>
          <p:cNvGrpSpPr/>
          <p:nvPr/>
        </p:nvGrpSpPr>
        <p:grpSpPr>
          <a:xfrm>
            <a:off x="0" y="9457200"/>
            <a:ext cx="18287280" cy="765720"/>
            <a:chOff x="0" y="9457200"/>
            <a:chExt cx="18287280" cy="765720"/>
          </a:xfrm>
        </p:grpSpPr>
        <p:sp>
          <p:nvSpPr>
            <p:cNvPr id="104"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105" name="Group 3"/>
          <p:cNvGrpSpPr/>
          <p:nvPr/>
        </p:nvGrpSpPr>
        <p:grpSpPr>
          <a:xfrm>
            <a:off x="0" y="9592200"/>
            <a:ext cx="18287280" cy="694080"/>
            <a:chOff x="0" y="9592200"/>
            <a:chExt cx="18287280" cy="694080"/>
          </a:xfrm>
        </p:grpSpPr>
        <p:sp>
          <p:nvSpPr>
            <p:cNvPr id="106"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107"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108"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109" name="CustomShape 7"/>
          <p:cNvSpPr/>
          <p:nvPr/>
        </p:nvSpPr>
        <p:spPr>
          <a:xfrm>
            <a:off x="1644480" y="1714680"/>
            <a:ext cx="15614280" cy="173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3600" b="1" strike="noStrike" spc="-1" dirty="0">
                <a:solidFill>
                  <a:srgbClr val="000000"/>
                </a:solidFill>
                <a:latin typeface="Arial"/>
                <a:ea typeface="DejaVu Sans"/>
              </a:rPr>
              <a:t>ICMS</a:t>
            </a:r>
            <a:r>
              <a:rPr lang="pt-BR" sz="3600" b="0" strike="noStrike" spc="-1" dirty="0">
                <a:solidFill>
                  <a:srgbClr val="000000"/>
                </a:solidFill>
                <a:latin typeface="Arial"/>
                <a:ea typeface="DejaVu Sans"/>
              </a:rPr>
              <a:t> -  Imposto sobre Circulação de Mercadorias e Prestação de Serviços de Transporte Interestadual e Intermunicipal e de Comunicação.</a:t>
            </a:r>
            <a:endParaRPr lang="pt-BR" sz="3600" b="0" strike="noStrike" spc="-1" dirty="0">
              <a:latin typeface="Arial"/>
            </a:endParaRPr>
          </a:p>
          <a:p>
            <a:pPr algn="just">
              <a:lnSpc>
                <a:spcPct val="100000"/>
              </a:lnSpc>
              <a:tabLst>
                <a:tab pos="0" algn="l"/>
              </a:tabLst>
            </a:pPr>
            <a:endParaRPr lang="pt-BR" sz="3600" b="0" strike="noStrike" spc="-1" dirty="0">
              <a:latin typeface="Arial"/>
            </a:endParaRPr>
          </a:p>
        </p:txBody>
      </p:sp>
      <p:sp>
        <p:nvSpPr>
          <p:cNvPr id="110" name="CustomShape 8"/>
          <p:cNvSpPr/>
          <p:nvPr/>
        </p:nvSpPr>
        <p:spPr>
          <a:xfrm>
            <a:off x="1644480" y="3698640"/>
            <a:ext cx="8283960" cy="4479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3600" b="0" strike="noStrike" spc="-1">
                <a:solidFill>
                  <a:srgbClr val="000000"/>
                </a:solidFill>
                <a:latin typeface="Arial"/>
                <a:ea typeface="DejaVu Sans"/>
              </a:rPr>
              <a:t>É um imposto não-cumulativo, compensando-se o que for devido em cada operação relativa à circulação de mercadoria ou prestação de serviços portanto é o imposto que incide quando um produto ou serviço tributável circula entre cidades, estados ou de pessoas jurídicas para pessoas físicas.</a:t>
            </a:r>
            <a:endParaRPr lang="pt-BR" sz="3600" b="0" strike="noStrike" spc="-1">
              <a:latin typeface="Arial"/>
            </a:endParaRPr>
          </a:p>
        </p:txBody>
      </p:sp>
      <p:pic>
        <p:nvPicPr>
          <p:cNvPr id="111" name="Imagem1_0"/>
          <p:cNvPicPr/>
          <p:nvPr/>
        </p:nvPicPr>
        <p:blipFill>
          <a:blip r:embed="rId4"/>
          <a:stretch/>
        </p:blipFill>
        <p:spPr>
          <a:xfrm>
            <a:off x="10210680" y="3801600"/>
            <a:ext cx="7047720" cy="43178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1" name="Imagem1"/>
          <p:cNvPicPr/>
          <p:nvPr/>
        </p:nvPicPr>
        <p:blipFill>
          <a:blip r:embed="rId2"/>
          <a:stretch/>
        </p:blipFill>
        <p:spPr>
          <a:xfrm>
            <a:off x="0" y="0"/>
            <a:ext cx="1361880" cy="10173960"/>
          </a:xfrm>
          <a:prstGeom prst="rect">
            <a:avLst/>
          </a:prstGeom>
          <a:ln w="0">
            <a:noFill/>
          </a:ln>
        </p:spPr>
      </p:pic>
      <p:pic>
        <p:nvPicPr>
          <p:cNvPr id="462" name="Picture 2"/>
          <p:cNvPicPr/>
          <p:nvPr/>
        </p:nvPicPr>
        <p:blipFill>
          <a:blip r:embed="rId3"/>
          <a:stretch/>
        </p:blipFill>
        <p:spPr>
          <a:xfrm>
            <a:off x="13367880" y="532800"/>
            <a:ext cx="3890520" cy="991080"/>
          </a:xfrm>
          <a:prstGeom prst="rect">
            <a:avLst/>
          </a:prstGeom>
          <a:ln w="0">
            <a:noFill/>
          </a:ln>
        </p:spPr>
      </p:pic>
      <p:grpSp>
        <p:nvGrpSpPr>
          <p:cNvPr id="463" name="Group 1"/>
          <p:cNvGrpSpPr/>
          <p:nvPr/>
        </p:nvGrpSpPr>
        <p:grpSpPr>
          <a:xfrm>
            <a:off x="0" y="9520560"/>
            <a:ext cx="18287280" cy="765720"/>
            <a:chOff x="0" y="9520560"/>
            <a:chExt cx="18287280" cy="765720"/>
          </a:xfrm>
        </p:grpSpPr>
        <p:sp>
          <p:nvSpPr>
            <p:cNvPr id="464"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465" name="Group 3"/>
          <p:cNvGrpSpPr/>
          <p:nvPr/>
        </p:nvGrpSpPr>
        <p:grpSpPr>
          <a:xfrm>
            <a:off x="0" y="9634680"/>
            <a:ext cx="18287280" cy="651600"/>
            <a:chOff x="0" y="9634680"/>
            <a:chExt cx="18287280" cy="651600"/>
          </a:xfrm>
        </p:grpSpPr>
        <p:sp>
          <p:nvSpPr>
            <p:cNvPr id="466"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467"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468"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469" name="CustomShape 7"/>
          <p:cNvSpPr/>
          <p:nvPr/>
        </p:nvSpPr>
        <p:spPr>
          <a:xfrm>
            <a:off x="1699200" y="1655280"/>
            <a:ext cx="15559200" cy="2942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pt-BR" sz="2400" b="1" strike="noStrike" spc="-1" dirty="0">
                <a:solidFill>
                  <a:srgbClr val="000000"/>
                </a:solidFill>
                <a:latin typeface="Arial"/>
                <a:ea typeface="DejaVu Sans"/>
              </a:rPr>
              <a:t>Como é feito o cálculo do IPI?</a:t>
            </a:r>
            <a:endParaRPr lang="pt-BR" sz="2400" b="0" strike="noStrike" spc="-1" dirty="0">
              <a:latin typeface="Arial"/>
            </a:endParaRPr>
          </a:p>
          <a:p>
            <a:pPr algn="ctr">
              <a:lnSpc>
                <a:spcPct val="100000"/>
              </a:lnSpc>
              <a:tabLst>
                <a:tab pos="0" algn="l"/>
              </a:tabLst>
            </a:pPr>
            <a:endParaRPr lang="pt-BR" sz="2400" b="0" strike="noStrike" spc="-1" dirty="0">
              <a:latin typeface="Arial"/>
            </a:endParaRPr>
          </a:p>
          <a:p>
            <a:pPr algn="just">
              <a:lnSpc>
                <a:spcPct val="100000"/>
              </a:lnSpc>
              <a:tabLst>
                <a:tab pos="0" algn="l"/>
              </a:tabLst>
            </a:pPr>
            <a:r>
              <a:rPr lang="pt-BR" sz="2400" b="0" strike="noStrike" spc="-1" dirty="0">
                <a:solidFill>
                  <a:srgbClr val="000000"/>
                </a:solidFill>
                <a:latin typeface="Arial"/>
                <a:ea typeface="DejaVu Sans"/>
              </a:rPr>
              <a:t>Primeiramente, deve-se observar as alíquotas informadas na TIPI, pois a base de cálculo do IPI é formada a partir das alíquotas contidas nessa tabela para cada produto específico.</a:t>
            </a:r>
            <a:endParaRPr lang="pt-BR" sz="2400" b="0" strike="noStrike" spc="-1" dirty="0">
              <a:latin typeface="Arial"/>
            </a:endParaRPr>
          </a:p>
          <a:p>
            <a:pPr algn="just">
              <a:lnSpc>
                <a:spcPct val="100000"/>
              </a:lnSpc>
              <a:tabLst>
                <a:tab pos="0" algn="l"/>
              </a:tabLst>
            </a:pPr>
            <a:r>
              <a:rPr lang="pt-BR" sz="2400" b="0" strike="noStrike" spc="-1" dirty="0">
                <a:solidFill>
                  <a:srgbClr val="000000"/>
                </a:solidFill>
                <a:latin typeface="Arial"/>
                <a:ea typeface="DejaVu Sans"/>
              </a:rPr>
              <a:t> </a:t>
            </a:r>
            <a:endParaRPr lang="pt-BR" sz="2400" b="0" strike="noStrike" spc="-1" dirty="0">
              <a:latin typeface="Arial"/>
            </a:endParaRPr>
          </a:p>
          <a:p>
            <a:pPr algn="just">
              <a:lnSpc>
                <a:spcPct val="100000"/>
              </a:lnSpc>
              <a:tabLst>
                <a:tab pos="0" algn="l"/>
              </a:tabLst>
            </a:pPr>
            <a:r>
              <a:rPr lang="pt-BR" sz="2400" b="0" strike="noStrike" spc="-1" dirty="0">
                <a:solidFill>
                  <a:srgbClr val="000000"/>
                </a:solidFill>
                <a:latin typeface="Arial"/>
                <a:ea typeface="DejaVu Sans"/>
              </a:rPr>
              <a:t>	Formula do Cálculo é a seguinte: </a:t>
            </a:r>
            <a:endParaRPr lang="pt-BR" sz="2400" b="0" strike="noStrike" spc="-1" dirty="0">
              <a:latin typeface="Arial"/>
            </a:endParaRPr>
          </a:p>
          <a:p>
            <a:pPr algn="just">
              <a:lnSpc>
                <a:spcPct val="100000"/>
              </a:lnSpc>
              <a:tabLst>
                <a:tab pos="0" algn="l"/>
              </a:tabLst>
            </a:pPr>
            <a:endParaRPr lang="pt-BR" sz="2400" b="0" strike="noStrike" spc="-1" dirty="0">
              <a:latin typeface="Arial"/>
            </a:endParaRPr>
          </a:p>
          <a:p>
            <a:pPr algn="ctr">
              <a:lnSpc>
                <a:spcPct val="80000"/>
              </a:lnSpc>
              <a:tabLst>
                <a:tab pos="0" algn="l"/>
              </a:tabLst>
            </a:pPr>
            <a:r>
              <a:rPr lang="pt-BR" sz="2400" b="1" strike="noStrike" spc="-1" dirty="0">
                <a:solidFill>
                  <a:srgbClr val="000000"/>
                </a:solidFill>
                <a:latin typeface="Arial"/>
                <a:ea typeface="DejaVu Sans"/>
              </a:rPr>
              <a:t>Base de cálculo = </a:t>
            </a:r>
            <a:r>
              <a:rPr lang="pt-BR" sz="2400" b="1" strike="noStrike" spc="-1" dirty="0">
                <a:solidFill>
                  <a:srgbClr val="C00000"/>
                </a:solidFill>
                <a:latin typeface="Arial"/>
                <a:ea typeface="DejaVu Sans"/>
              </a:rPr>
              <a:t>(Valor do produto + Frete + Seguro + Outras Despesas Acessórias)</a:t>
            </a:r>
            <a:endParaRPr lang="pt-BR" sz="2400" b="0" strike="noStrike" spc="-1" dirty="0">
              <a:latin typeface="Arial"/>
            </a:endParaRPr>
          </a:p>
        </p:txBody>
      </p:sp>
      <p:sp>
        <p:nvSpPr>
          <p:cNvPr id="470" name="CustomShape 8"/>
          <p:cNvSpPr/>
          <p:nvPr/>
        </p:nvSpPr>
        <p:spPr>
          <a:xfrm>
            <a:off x="3429000" y="4762440"/>
            <a:ext cx="11124360" cy="4541040"/>
          </a:xfrm>
          <a:prstGeom prst="roundRect">
            <a:avLst>
              <a:gd name="adj" fmla="val 16667"/>
            </a:avLst>
          </a:prstGeom>
          <a:solidFill>
            <a:schemeClr val="bg1">
              <a:lumMod val="50000"/>
            </a:schemeClr>
          </a:solidFill>
          <a:ln w="0">
            <a:noFill/>
          </a:ln>
        </p:spPr>
        <p:style>
          <a:lnRef idx="0">
            <a:schemeClr val="accent1"/>
          </a:lnRef>
          <a:fillRef idx="0">
            <a:schemeClr val="accent1"/>
          </a:fillRef>
          <a:effectRef idx="0">
            <a:schemeClr val="accent1"/>
          </a:effectRef>
          <a:fontRef idx="minor"/>
        </p:style>
      </p:sp>
      <p:sp>
        <p:nvSpPr>
          <p:cNvPr id="471" name="CustomShape 9"/>
          <p:cNvSpPr/>
          <p:nvPr/>
        </p:nvSpPr>
        <p:spPr>
          <a:xfrm>
            <a:off x="3886200" y="4920840"/>
            <a:ext cx="10514880" cy="4063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80000"/>
              </a:lnSpc>
              <a:tabLst>
                <a:tab pos="0" algn="l"/>
              </a:tabLst>
            </a:pPr>
            <a:r>
              <a:rPr lang="pt-BR" sz="2800" b="1" strike="noStrike" spc="-1" dirty="0">
                <a:solidFill>
                  <a:srgbClr val="000000"/>
                </a:solidFill>
                <a:latin typeface="Calibri"/>
                <a:ea typeface="DejaVu Sans"/>
              </a:rPr>
              <a:t>Exemplo:</a:t>
            </a:r>
            <a:endParaRPr lang="pt-BR" sz="2800" b="0" strike="noStrike" spc="-1" dirty="0">
              <a:latin typeface="Arial"/>
            </a:endParaRPr>
          </a:p>
          <a:p>
            <a:pPr>
              <a:lnSpc>
                <a:spcPct val="80000"/>
              </a:lnSpc>
              <a:tabLst>
                <a:tab pos="0" algn="l"/>
              </a:tabLst>
            </a:pPr>
            <a:endParaRPr lang="pt-BR" sz="2800" b="0" strike="noStrike" spc="-1" dirty="0">
              <a:latin typeface="Arial"/>
            </a:endParaRPr>
          </a:p>
          <a:p>
            <a:pPr>
              <a:lnSpc>
                <a:spcPct val="80000"/>
              </a:lnSpc>
              <a:tabLst>
                <a:tab pos="0" algn="l"/>
              </a:tabLst>
            </a:pPr>
            <a:r>
              <a:rPr lang="pt-BR" sz="2800" b="1" strike="noStrike" spc="-1" dirty="0">
                <a:solidFill>
                  <a:srgbClr val="000000"/>
                </a:solidFill>
                <a:latin typeface="Calibri"/>
                <a:ea typeface="DejaVu Sans"/>
              </a:rPr>
              <a:t>Dados Emissão NF-e:</a:t>
            </a:r>
            <a:endParaRPr lang="pt-BR" sz="2800" b="0" strike="noStrike" spc="-1" dirty="0">
              <a:latin typeface="Arial"/>
            </a:endParaRPr>
          </a:p>
          <a:p>
            <a:pPr>
              <a:lnSpc>
                <a:spcPct val="80000"/>
              </a:lnSpc>
              <a:tabLst>
                <a:tab pos="0" algn="l"/>
              </a:tabLst>
            </a:pPr>
            <a:r>
              <a:rPr lang="pt-BR" sz="2800" b="1" strike="noStrike" spc="-1" dirty="0">
                <a:solidFill>
                  <a:srgbClr val="000000"/>
                </a:solidFill>
                <a:latin typeface="Calibri"/>
                <a:ea typeface="DejaVu Sans"/>
              </a:rPr>
              <a:t>CFOP: </a:t>
            </a:r>
            <a:r>
              <a:rPr lang="pt-BR" sz="2800" b="0" strike="noStrike" spc="-1" dirty="0">
                <a:solidFill>
                  <a:srgbClr val="000000"/>
                </a:solidFill>
                <a:latin typeface="Calibri"/>
                <a:ea typeface="DejaVu Sans"/>
              </a:rPr>
              <a:t>5101 - Venda de produção do estabelecimento</a:t>
            </a:r>
            <a:endParaRPr lang="pt-BR" sz="2800" b="0" strike="noStrike" spc="-1" dirty="0">
              <a:latin typeface="Arial"/>
            </a:endParaRPr>
          </a:p>
          <a:p>
            <a:pPr>
              <a:lnSpc>
                <a:spcPct val="80000"/>
              </a:lnSpc>
              <a:tabLst>
                <a:tab pos="0" algn="l"/>
              </a:tabLst>
            </a:pPr>
            <a:r>
              <a:rPr lang="pt-BR" sz="2800" b="1" strike="noStrike" spc="-1" dirty="0">
                <a:solidFill>
                  <a:srgbClr val="000000"/>
                </a:solidFill>
                <a:latin typeface="Calibri"/>
                <a:ea typeface="DejaVu Sans"/>
              </a:rPr>
              <a:t>CST IPI: </a:t>
            </a:r>
            <a:r>
              <a:rPr lang="pt-BR" sz="2800" b="0" strike="noStrike" spc="-1" dirty="0">
                <a:solidFill>
                  <a:srgbClr val="000000"/>
                </a:solidFill>
                <a:latin typeface="Calibri"/>
                <a:ea typeface="DejaVu Sans"/>
              </a:rPr>
              <a:t>50 Saída Tributada</a:t>
            </a:r>
            <a:endParaRPr lang="pt-BR" sz="2800" b="0" strike="noStrike" spc="-1" dirty="0">
              <a:latin typeface="Arial"/>
            </a:endParaRPr>
          </a:p>
          <a:p>
            <a:pPr>
              <a:lnSpc>
                <a:spcPct val="80000"/>
              </a:lnSpc>
              <a:tabLst>
                <a:tab pos="0" algn="l"/>
              </a:tabLst>
            </a:pPr>
            <a:endParaRPr lang="pt-BR" sz="2800" b="0" strike="noStrike" spc="-1" dirty="0">
              <a:latin typeface="Arial"/>
            </a:endParaRPr>
          </a:p>
          <a:p>
            <a:pPr>
              <a:lnSpc>
                <a:spcPct val="80000"/>
              </a:lnSpc>
              <a:tabLst>
                <a:tab pos="0" algn="l"/>
              </a:tabLst>
            </a:pPr>
            <a:r>
              <a:rPr lang="pt-BR" sz="2800" b="1" strike="noStrike" spc="-1" dirty="0">
                <a:solidFill>
                  <a:srgbClr val="000000"/>
                </a:solidFill>
                <a:latin typeface="Calibri"/>
                <a:ea typeface="DejaVu Sans"/>
              </a:rPr>
              <a:t>Dados para calculo: </a:t>
            </a:r>
            <a:endParaRPr lang="pt-BR" sz="2800" b="0" strike="noStrike" spc="-1" dirty="0">
              <a:latin typeface="Arial"/>
            </a:endParaRPr>
          </a:p>
          <a:p>
            <a:pPr>
              <a:lnSpc>
                <a:spcPct val="80000"/>
              </a:lnSpc>
              <a:tabLst>
                <a:tab pos="0" algn="l"/>
              </a:tabLst>
            </a:pPr>
            <a:r>
              <a:rPr lang="pt-BR" sz="2800" b="1" strike="noStrike" spc="-1" dirty="0">
                <a:solidFill>
                  <a:srgbClr val="000000"/>
                </a:solidFill>
                <a:latin typeface="Calibri"/>
                <a:ea typeface="DejaVu Sans"/>
              </a:rPr>
              <a:t>Mercadorias</a:t>
            </a:r>
            <a:r>
              <a:rPr lang="pt-BR" sz="2800" b="0" strike="noStrike" spc="-1" dirty="0">
                <a:solidFill>
                  <a:srgbClr val="000000"/>
                </a:solidFill>
                <a:latin typeface="Calibri"/>
                <a:ea typeface="DejaVu Sans"/>
              </a:rPr>
              <a:t>: R$ 100.000,00</a:t>
            </a:r>
            <a:r>
              <a:rPr dirty="0"/>
              <a:t/>
            </a:r>
            <a:br>
              <a:rPr dirty="0"/>
            </a:br>
            <a:r>
              <a:rPr lang="pt-BR" sz="2800" b="1" strike="noStrike" spc="-1" dirty="0">
                <a:solidFill>
                  <a:srgbClr val="000000"/>
                </a:solidFill>
                <a:latin typeface="Calibri"/>
                <a:ea typeface="DejaVu Sans"/>
              </a:rPr>
              <a:t>Alíquota IPI :</a:t>
            </a:r>
            <a:r>
              <a:rPr lang="pt-BR" sz="2800" b="0" strike="noStrike" spc="-1" dirty="0">
                <a:solidFill>
                  <a:srgbClr val="000000"/>
                </a:solidFill>
                <a:latin typeface="Calibri"/>
                <a:ea typeface="DejaVu Sans"/>
              </a:rPr>
              <a:t> 5%</a:t>
            </a:r>
            <a:r>
              <a:rPr lang="pt-BR" sz="1800" b="0" strike="noStrike" spc="-1" dirty="0">
                <a:solidFill>
                  <a:srgbClr val="000000"/>
                </a:solidFill>
                <a:latin typeface="Arial"/>
                <a:ea typeface="DejaVu Sans"/>
              </a:rPr>
              <a:t> </a:t>
            </a:r>
            <a:r>
              <a:rPr dirty="0"/>
              <a:t/>
            </a:r>
            <a:br>
              <a:rPr dirty="0"/>
            </a:br>
            <a:r>
              <a:rPr dirty="0"/>
              <a:t/>
            </a:r>
            <a:br>
              <a:rPr dirty="0"/>
            </a:br>
            <a:r>
              <a:rPr lang="pt-BR" sz="2800" b="1" strike="noStrike" spc="-1" dirty="0">
                <a:solidFill>
                  <a:srgbClr val="000000"/>
                </a:solidFill>
                <a:latin typeface="Calibri"/>
                <a:ea typeface="DejaVu Sans"/>
              </a:rPr>
              <a:t>Cálculo do IPI =</a:t>
            </a:r>
            <a:endParaRPr lang="pt-BR" sz="2800" b="0" strike="noStrike" spc="-1" dirty="0">
              <a:latin typeface="Arial"/>
            </a:endParaRPr>
          </a:p>
          <a:p>
            <a:pPr>
              <a:lnSpc>
                <a:spcPct val="80000"/>
              </a:lnSpc>
              <a:tabLst>
                <a:tab pos="0" algn="l"/>
              </a:tabLst>
            </a:pPr>
            <a:r>
              <a:rPr lang="pt-BR" sz="2800" b="0" strike="noStrike" spc="-1" dirty="0">
                <a:solidFill>
                  <a:srgbClr val="000000"/>
                </a:solidFill>
                <a:latin typeface="Calibri"/>
                <a:ea typeface="DejaVu Sans"/>
              </a:rPr>
              <a:t>100.000,00 X 5% = Valor de IPI a ser recolhido e destacado 105.000,00</a:t>
            </a:r>
            <a:endParaRPr lang="pt-BR"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72" name="Imagem1"/>
          <p:cNvPicPr/>
          <p:nvPr/>
        </p:nvPicPr>
        <p:blipFill>
          <a:blip r:embed="rId2"/>
          <a:stretch/>
        </p:blipFill>
        <p:spPr>
          <a:xfrm>
            <a:off x="0" y="0"/>
            <a:ext cx="1361880" cy="10173960"/>
          </a:xfrm>
          <a:prstGeom prst="rect">
            <a:avLst/>
          </a:prstGeom>
          <a:ln w="0">
            <a:noFill/>
          </a:ln>
        </p:spPr>
      </p:pic>
      <p:pic>
        <p:nvPicPr>
          <p:cNvPr id="473" name="Picture 2"/>
          <p:cNvPicPr/>
          <p:nvPr/>
        </p:nvPicPr>
        <p:blipFill>
          <a:blip r:embed="rId3"/>
          <a:stretch/>
        </p:blipFill>
        <p:spPr>
          <a:xfrm>
            <a:off x="13367880" y="532800"/>
            <a:ext cx="3890520" cy="991080"/>
          </a:xfrm>
          <a:prstGeom prst="rect">
            <a:avLst/>
          </a:prstGeom>
          <a:ln w="0">
            <a:noFill/>
          </a:ln>
        </p:spPr>
      </p:pic>
      <p:grpSp>
        <p:nvGrpSpPr>
          <p:cNvPr id="474" name="Group 1"/>
          <p:cNvGrpSpPr/>
          <p:nvPr/>
        </p:nvGrpSpPr>
        <p:grpSpPr>
          <a:xfrm>
            <a:off x="0" y="9520560"/>
            <a:ext cx="18287280" cy="765720"/>
            <a:chOff x="0" y="9520560"/>
            <a:chExt cx="18287280" cy="765720"/>
          </a:xfrm>
        </p:grpSpPr>
        <p:sp>
          <p:nvSpPr>
            <p:cNvPr id="475"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476" name="Group 3"/>
          <p:cNvGrpSpPr/>
          <p:nvPr/>
        </p:nvGrpSpPr>
        <p:grpSpPr>
          <a:xfrm>
            <a:off x="0" y="9634680"/>
            <a:ext cx="18287280" cy="651600"/>
            <a:chOff x="0" y="9634680"/>
            <a:chExt cx="18287280" cy="651600"/>
          </a:xfrm>
        </p:grpSpPr>
        <p:sp>
          <p:nvSpPr>
            <p:cNvPr id="477"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478"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479"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480" name="CustomShape 7"/>
          <p:cNvSpPr/>
          <p:nvPr/>
        </p:nvSpPr>
        <p:spPr>
          <a:xfrm>
            <a:off x="5103000" y="3790800"/>
            <a:ext cx="8093880" cy="6386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pt-BR" sz="3600" b="0" strike="noStrike" spc="-1">
                <a:solidFill>
                  <a:srgbClr val="000000"/>
                </a:solidFill>
                <a:latin typeface="Monument Extended"/>
                <a:ea typeface="Calibri"/>
              </a:rPr>
              <a:t>O QUE É O PIS E COFINS?</a:t>
            </a:r>
            <a:endParaRPr lang="pt-BR"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 name="Imagem1"/>
          <p:cNvPicPr/>
          <p:nvPr/>
        </p:nvPicPr>
        <p:blipFill>
          <a:blip r:embed="rId2"/>
          <a:stretch/>
        </p:blipFill>
        <p:spPr>
          <a:xfrm>
            <a:off x="0" y="0"/>
            <a:ext cx="1361880" cy="10173960"/>
          </a:xfrm>
          <a:prstGeom prst="rect">
            <a:avLst/>
          </a:prstGeom>
          <a:ln w="0">
            <a:noFill/>
          </a:ln>
        </p:spPr>
      </p:pic>
      <p:pic>
        <p:nvPicPr>
          <p:cNvPr id="482" name="Picture 2"/>
          <p:cNvPicPr/>
          <p:nvPr/>
        </p:nvPicPr>
        <p:blipFill>
          <a:blip r:embed="rId3"/>
          <a:stretch/>
        </p:blipFill>
        <p:spPr>
          <a:xfrm>
            <a:off x="13367880" y="532800"/>
            <a:ext cx="3890520" cy="991080"/>
          </a:xfrm>
          <a:prstGeom prst="rect">
            <a:avLst/>
          </a:prstGeom>
          <a:ln w="0">
            <a:noFill/>
          </a:ln>
        </p:spPr>
      </p:pic>
      <p:grpSp>
        <p:nvGrpSpPr>
          <p:cNvPr id="483" name="Group 1"/>
          <p:cNvGrpSpPr/>
          <p:nvPr/>
        </p:nvGrpSpPr>
        <p:grpSpPr>
          <a:xfrm>
            <a:off x="0" y="9520560"/>
            <a:ext cx="18287280" cy="765720"/>
            <a:chOff x="0" y="9520560"/>
            <a:chExt cx="18287280" cy="765720"/>
          </a:xfrm>
        </p:grpSpPr>
        <p:sp>
          <p:nvSpPr>
            <p:cNvPr id="484"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485" name="Group 3"/>
          <p:cNvGrpSpPr/>
          <p:nvPr/>
        </p:nvGrpSpPr>
        <p:grpSpPr>
          <a:xfrm>
            <a:off x="0" y="9634680"/>
            <a:ext cx="18287280" cy="651600"/>
            <a:chOff x="0" y="9634680"/>
            <a:chExt cx="18287280" cy="651600"/>
          </a:xfrm>
        </p:grpSpPr>
        <p:sp>
          <p:nvSpPr>
            <p:cNvPr id="486"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487"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488"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489" name="CustomShape 7"/>
          <p:cNvSpPr/>
          <p:nvPr/>
        </p:nvSpPr>
        <p:spPr>
          <a:xfrm>
            <a:off x="1523880" y="2019240"/>
            <a:ext cx="15734520" cy="1796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800" b="0" strike="noStrike" spc="-1" dirty="0">
                <a:solidFill>
                  <a:srgbClr val="000000"/>
                </a:solidFill>
                <a:latin typeface="Arial"/>
                <a:ea typeface="DejaVu Sans"/>
              </a:rPr>
              <a:t>O </a:t>
            </a:r>
            <a:r>
              <a:rPr lang="pt-BR" sz="2800" b="0" strike="noStrike" spc="-1" dirty="0" err="1">
                <a:solidFill>
                  <a:srgbClr val="000000"/>
                </a:solidFill>
                <a:latin typeface="Arial"/>
                <a:ea typeface="DejaVu Sans"/>
              </a:rPr>
              <a:t>Pis</a:t>
            </a:r>
            <a:r>
              <a:rPr lang="pt-BR" sz="2800" b="0" strike="noStrike" spc="-1" dirty="0">
                <a:solidFill>
                  <a:srgbClr val="000000"/>
                </a:solidFill>
                <a:latin typeface="Arial"/>
                <a:ea typeface="DejaVu Sans"/>
              </a:rPr>
              <a:t> e a </a:t>
            </a:r>
            <a:r>
              <a:rPr lang="pt-BR" sz="2800" b="0" strike="noStrike" spc="-1" dirty="0" err="1">
                <a:solidFill>
                  <a:srgbClr val="000000"/>
                </a:solidFill>
                <a:latin typeface="Arial"/>
                <a:ea typeface="DejaVu Sans"/>
              </a:rPr>
              <a:t>Cofins</a:t>
            </a:r>
            <a:r>
              <a:rPr lang="pt-BR" sz="2800" b="0" strike="noStrike" spc="-1" dirty="0">
                <a:solidFill>
                  <a:srgbClr val="000000"/>
                </a:solidFill>
                <a:latin typeface="Arial"/>
                <a:ea typeface="DejaVu Sans"/>
              </a:rPr>
              <a:t>, são dois tributos previstos pela Constituição Federal em suas definições temos: </a:t>
            </a:r>
            <a:endParaRPr lang="pt-BR" sz="2800" b="0" strike="noStrike" spc="-1" dirty="0">
              <a:latin typeface="Arial"/>
            </a:endParaRPr>
          </a:p>
          <a:p>
            <a:pPr algn="just">
              <a:lnSpc>
                <a:spcPct val="100000"/>
              </a:lnSpc>
              <a:tabLst>
                <a:tab pos="0" algn="l"/>
              </a:tabLst>
            </a:pPr>
            <a:r>
              <a:rPr lang="pt-BR" sz="2800" b="1" strike="noStrike" spc="-1" dirty="0">
                <a:solidFill>
                  <a:srgbClr val="000000"/>
                </a:solidFill>
                <a:latin typeface="Arial"/>
                <a:ea typeface="DejaVu Sans"/>
              </a:rPr>
              <a:t>PIS\PASEP</a:t>
            </a:r>
            <a:r>
              <a:rPr lang="pt-BR" sz="2800" b="0" strike="noStrike" spc="-1" dirty="0">
                <a:solidFill>
                  <a:srgbClr val="000000"/>
                </a:solidFill>
                <a:latin typeface="Arial"/>
                <a:ea typeface="DejaVu Sans"/>
              </a:rPr>
              <a:t>: Programas de Integração Social e de Formação do Patrimônio do Servidor Público.  </a:t>
            </a:r>
            <a:endParaRPr lang="pt-BR" sz="2800" b="0" strike="noStrike" spc="-1" dirty="0">
              <a:latin typeface="Arial"/>
            </a:endParaRPr>
          </a:p>
          <a:p>
            <a:pPr algn="just">
              <a:lnSpc>
                <a:spcPct val="100000"/>
              </a:lnSpc>
              <a:tabLst>
                <a:tab pos="0" algn="l"/>
              </a:tabLst>
            </a:pPr>
            <a:r>
              <a:rPr lang="pt-BR" sz="2800" b="1" strike="noStrike" spc="-1" dirty="0">
                <a:solidFill>
                  <a:srgbClr val="000000"/>
                </a:solidFill>
                <a:latin typeface="Arial"/>
                <a:ea typeface="DejaVu Sans"/>
              </a:rPr>
              <a:t>COFINS</a:t>
            </a:r>
            <a:r>
              <a:rPr lang="pt-BR" sz="2800" b="0" strike="noStrike" spc="-1" dirty="0">
                <a:solidFill>
                  <a:srgbClr val="000000"/>
                </a:solidFill>
                <a:latin typeface="Arial"/>
                <a:ea typeface="DejaVu Sans"/>
              </a:rPr>
              <a:t>: Contribuição para Financiamento da Seguridade Social.</a:t>
            </a:r>
            <a:endParaRPr lang="pt-BR" sz="2800" b="0" strike="noStrike" spc="-1" dirty="0">
              <a:latin typeface="Arial"/>
            </a:endParaRPr>
          </a:p>
          <a:p>
            <a:pPr>
              <a:lnSpc>
                <a:spcPct val="100000"/>
              </a:lnSpc>
              <a:tabLst>
                <a:tab pos="0" algn="l"/>
              </a:tabLst>
            </a:pPr>
            <a:endParaRPr lang="pt-BR" sz="2800" b="0" strike="noStrike" spc="-1" dirty="0">
              <a:latin typeface="Arial"/>
            </a:endParaRPr>
          </a:p>
        </p:txBody>
      </p:sp>
      <p:sp>
        <p:nvSpPr>
          <p:cNvPr id="490" name="CustomShape 8"/>
          <p:cNvSpPr/>
          <p:nvPr/>
        </p:nvSpPr>
        <p:spPr>
          <a:xfrm>
            <a:off x="1523880" y="4524840"/>
            <a:ext cx="9617760" cy="501530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3200" b="0" strike="noStrike" spc="-1" dirty="0">
                <a:solidFill>
                  <a:srgbClr val="000000"/>
                </a:solidFill>
                <a:latin typeface="Arial"/>
                <a:ea typeface="DejaVu Sans"/>
              </a:rPr>
              <a:t>Os recursos do </a:t>
            </a:r>
            <a:r>
              <a:rPr lang="pt-BR" sz="3200" b="0" strike="noStrike" spc="-1" dirty="0" smtClean="0">
                <a:solidFill>
                  <a:srgbClr val="000000"/>
                </a:solidFill>
                <a:latin typeface="Arial"/>
                <a:ea typeface="DejaVu Sans"/>
              </a:rPr>
              <a:t>PIS/PASEP </a:t>
            </a:r>
            <a:r>
              <a:rPr lang="pt-BR" sz="3200" b="0" strike="noStrike" spc="-1" dirty="0">
                <a:solidFill>
                  <a:srgbClr val="000000"/>
                </a:solidFill>
                <a:latin typeface="Arial"/>
                <a:ea typeface="DejaVu Sans"/>
              </a:rPr>
              <a:t>são destinados ao pagamento do seguro-desemprego, abono e participação na receita dos órgãos e entidades para os trabalhadores públicos e privados, onde o</a:t>
            </a:r>
            <a:r>
              <a:rPr lang="pt-BR" sz="3200" b="1" strike="noStrike" spc="-1" dirty="0">
                <a:solidFill>
                  <a:srgbClr val="000000"/>
                </a:solidFill>
                <a:latin typeface="Arial"/>
                <a:ea typeface="DejaVu Sans"/>
              </a:rPr>
              <a:t> PIS</a:t>
            </a:r>
            <a:r>
              <a:rPr lang="pt-BR" sz="3200" b="0" strike="noStrike" spc="-1" dirty="0">
                <a:solidFill>
                  <a:srgbClr val="000000"/>
                </a:solidFill>
                <a:latin typeface="Arial"/>
                <a:ea typeface="DejaVu Sans"/>
              </a:rPr>
              <a:t> é destinado aos funcionários de empresas privadas, administrado pela Caixa Econômica Federal, e o </a:t>
            </a:r>
            <a:r>
              <a:rPr lang="pt-BR" sz="3200" b="1" strike="noStrike" spc="-1" dirty="0">
                <a:solidFill>
                  <a:srgbClr val="000000"/>
                </a:solidFill>
                <a:latin typeface="Arial"/>
                <a:ea typeface="DejaVu Sans"/>
              </a:rPr>
              <a:t>PASEP</a:t>
            </a:r>
            <a:r>
              <a:rPr lang="pt-BR" sz="3200" b="0" strike="noStrike" spc="-1" dirty="0">
                <a:solidFill>
                  <a:srgbClr val="000000"/>
                </a:solidFill>
                <a:latin typeface="Arial"/>
                <a:ea typeface="DejaVu Sans"/>
              </a:rPr>
              <a:t> destinado aos servidores públicos, administrado pelo Banco do Brasil.</a:t>
            </a:r>
            <a:endParaRPr lang="pt-BR" sz="3200" b="0" strike="noStrike" spc="-1" dirty="0">
              <a:latin typeface="Arial"/>
            </a:endParaRPr>
          </a:p>
          <a:p>
            <a:pPr algn="just">
              <a:lnSpc>
                <a:spcPct val="100000"/>
              </a:lnSpc>
              <a:tabLst>
                <a:tab pos="0" algn="l"/>
              </a:tabLst>
            </a:pPr>
            <a:r>
              <a:rPr lang="pt-BR" sz="3200" b="0" strike="noStrike" spc="-1" dirty="0">
                <a:solidFill>
                  <a:srgbClr val="000000"/>
                </a:solidFill>
                <a:latin typeface="Arial"/>
                <a:ea typeface="DejaVu Sans"/>
              </a:rPr>
              <a:t>Já os recursos da </a:t>
            </a:r>
            <a:r>
              <a:rPr lang="pt-BR" sz="3200" b="0" strike="noStrike" spc="-1" dirty="0" err="1">
                <a:solidFill>
                  <a:srgbClr val="000000"/>
                </a:solidFill>
                <a:latin typeface="Arial"/>
                <a:ea typeface="DejaVu Sans"/>
              </a:rPr>
              <a:t>Cofins</a:t>
            </a:r>
            <a:r>
              <a:rPr lang="pt-BR" sz="3200" b="0" strike="noStrike" spc="-1" dirty="0">
                <a:solidFill>
                  <a:srgbClr val="000000"/>
                </a:solidFill>
                <a:latin typeface="Arial"/>
                <a:ea typeface="DejaVu Sans"/>
              </a:rPr>
              <a:t> são destinados principalmente para a área da saúde.</a:t>
            </a:r>
            <a:endParaRPr lang="pt-BR" sz="3200" b="0" strike="noStrike" spc="-1" dirty="0">
              <a:latin typeface="Arial"/>
            </a:endParaRPr>
          </a:p>
        </p:txBody>
      </p:sp>
      <p:pic>
        <p:nvPicPr>
          <p:cNvPr id="491" name="Imagem1_9"/>
          <p:cNvPicPr/>
          <p:nvPr/>
        </p:nvPicPr>
        <p:blipFill>
          <a:blip r:embed="rId4"/>
          <a:stretch/>
        </p:blipFill>
        <p:spPr>
          <a:xfrm>
            <a:off x="11353680" y="4524840"/>
            <a:ext cx="5904720" cy="46267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92" name="Imagem1"/>
          <p:cNvPicPr/>
          <p:nvPr/>
        </p:nvPicPr>
        <p:blipFill>
          <a:blip r:embed="rId2"/>
          <a:stretch/>
        </p:blipFill>
        <p:spPr>
          <a:xfrm>
            <a:off x="0" y="0"/>
            <a:ext cx="1361880" cy="10173960"/>
          </a:xfrm>
          <a:prstGeom prst="rect">
            <a:avLst/>
          </a:prstGeom>
          <a:ln w="0">
            <a:noFill/>
          </a:ln>
        </p:spPr>
      </p:pic>
      <p:pic>
        <p:nvPicPr>
          <p:cNvPr id="493" name="Picture 2"/>
          <p:cNvPicPr/>
          <p:nvPr/>
        </p:nvPicPr>
        <p:blipFill>
          <a:blip r:embed="rId3"/>
          <a:stretch/>
        </p:blipFill>
        <p:spPr>
          <a:xfrm>
            <a:off x="13367880" y="532800"/>
            <a:ext cx="3890520" cy="991080"/>
          </a:xfrm>
          <a:prstGeom prst="rect">
            <a:avLst/>
          </a:prstGeom>
          <a:ln w="0">
            <a:noFill/>
          </a:ln>
        </p:spPr>
      </p:pic>
      <p:grpSp>
        <p:nvGrpSpPr>
          <p:cNvPr id="494" name="Group 1"/>
          <p:cNvGrpSpPr/>
          <p:nvPr/>
        </p:nvGrpSpPr>
        <p:grpSpPr>
          <a:xfrm>
            <a:off x="0" y="9520560"/>
            <a:ext cx="18287280" cy="765720"/>
            <a:chOff x="0" y="9520560"/>
            <a:chExt cx="18287280" cy="765720"/>
          </a:xfrm>
        </p:grpSpPr>
        <p:sp>
          <p:nvSpPr>
            <p:cNvPr id="495"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496" name="Group 3"/>
          <p:cNvGrpSpPr/>
          <p:nvPr/>
        </p:nvGrpSpPr>
        <p:grpSpPr>
          <a:xfrm>
            <a:off x="0" y="9634680"/>
            <a:ext cx="18287280" cy="651600"/>
            <a:chOff x="0" y="9634680"/>
            <a:chExt cx="18287280" cy="651600"/>
          </a:xfrm>
        </p:grpSpPr>
        <p:sp>
          <p:nvSpPr>
            <p:cNvPr id="497"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498"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499"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500" name="CustomShape 7"/>
          <p:cNvSpPr/>
          <p:nvPr/>
        </p:nvSpPr>
        <p:spPr>
          <a:xfrm>
            <a:off x="1447920" y="1602000"/>
            <a:ext cx="15810840" cy="7188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3200" b="1" strike="noStrike" spc="-1">
                <a:solidFill>
                  <a:srgbClr val="C00000"/>
                </a:solidFill>
                <a:latin typeface="Arial"/>
                <a:ea typeface="DejaVu Sans"/>
              </a:rPr>
              <a:t>PIS e COFINS </a:t>
            </a:r>
            <a:r>
              <a:rPr lang="pt-BR" sz="3200" b="0" strike="noStrike" spc="-1">
                <a:solidFill>
                  <a:srgbClr val="000000"/>
                </a:solidFill>
                <a:latin typeface="Arial"/>
                <a:ea typeface="DejaVu Sans"/>
              </a:rPr>
              <a:t>são tributos que costumam andar acompanhados, mas é preciso destacar que se tratam de dois tributos diferentes. Apesar de possuírem a mesma base de cálculo, a destinação do valor recolhido com esses tributos é diferente. </a:t>
            </a:r>
            <a:endParaRPr lang="pt-BR" sz="3200" b="0" strike="noStrike" spc="-1">
              <a:latin typeface="Arial"/>
            </a:endParaRPr>
          </a:p>
          <a:p>
            <a:pPr>
              <a:lnSpc>
                <a:spcPct val="100000"/>
              </a:lnSpc>
              <a:tabLst>
                <a:tab pos="0" algn="l"/>
              </a:tabLst>
            </a:pPr>
            <a:r>
              <a:t/>
            </a:r>
            <a:br/>
            <a:r>
              <a:rPr lang="pt-BR" sz="3200" b="0" strike="noStrike" spc="-1">
                <a:solidFill>
                  <a:srgbClr val="000000"/>
                </a:solidFill>
                <a:latin typeface="Arial"/>
                <a:ea typeface="DejaVu Sans"/>
              </a:rPr>
              <a:t>Existem três modalidades de contribuição para o Pis/Pasep, sendo elas: </a:t>
            </a:r>
            <a:r>
              <a:t/>
            </a:r>
            <a:br/>
            <a:r>
              <a:rPr lang="pt-BR" sz="3200" b="0" strike="noStrike" spc="-1">
                <a:solidFill>
                  <a:srgbClr val="000000"/>
                </a:solidFill>
                <a:latin typeface="Arial"/>
                <a:ea typeface="DejaVu Sans"/>
              </a:rPr>
              <a:t>- Sobre o Faturamento (0,65% ou 1,65%);</a:t>
            </a:r>
            <a:r>
              <a:t/>
            </a:r>
            <a:br/>
            <a:r>
              <a:rPr lang="pt-BR" sz="3200" b="0" strike="noStrike" spc="-1">
                <a:solidFill>
                  <a:srgbClr val="000000"/>
                </a:solidFill>
                <a:latin typeface="Arial"/>
                <a:ea typeface="DejaVu Sans"/>
              </a:rPr>
              <a:t>- Sobre a Importação (2,1%) ;</a:t>
            </a:r>
            <a:r>
              <a:t/>
            </a:r>
            <a:br/>
            <a:r>
              <a:rPr lang="pt-BR" sz="3200" b="0" strike="noStrike" spc="-1">
                <a:solidFill>
                  <a:srgbClr val="000000"/>
                </a:solidFill>
                <a:latin typeface="Arial"/>
                <a:ea typeface="DejaVu Sans"/>
              </a:rPr>
              <a:t>- Sobre a Folha de Pagamento (1%);</a:t>
            </a:r>
            <a:r>
              <a:t/>
            </a:r>
            <a:br/>
            <a:r>
              <a:rPr lang="pt-BR" sz="3200" b="0" strike="noStrike" spc="-1">
                <a:solidFill>
                  <a:srgbClr val="000000"/>
                </a:solidFill>
                <a:latin typeface="Arial"/>
                <a:ea typeface="DejaVu Sans"/>
              </a:rPr>
              <a:t> </a:t>
            </a:r>
            <a:r>
              <a:t/>
            </a:r>
            <a:br/>
            <a:r>
              <a:rPr lang="pt-BR" sz="3200" b="0" strike="noStrike" spc="-1">
                <a:solidFill>
                  <a:srgbClr val="000000"/>
                </a:solidFill>
                <a:latin typeface="Arial"/>
                <a:ea typeface="DejaVu Sans"/>
              </a:rPr>
              <a:t>A Cofins possui duas modalidades, sendo elas </a:t>
            </a:r>
            <a:r>
              <a:t/>
            </a:r>
            <a:br/>
            <a:r>
              <a:rPr lang="pt-BR" sz="3200" b="0" strike="noStrike" spc="-1">
                <a:solidFill>
                  <a:srgbClr val="000000"/>
                </a:solidFill>
                <a:latin typeface="Arial"/>
                <a:ea typeface="DejaVu Sans"/>
              </a:rPr>
              <a:t>- Sobre o Faturamento (3% ou 7,6%);</a:t>
            </a:r>
            <a:r>
              <a:t/>
            </a:r>
            <a:br/>
            <a:r>
              <a:rPr lang="pt-BR" sz="3200" b="0" strike="noStrike" spc="-1">
                <a:solidFill>
                  <a:srgbClr val="000000"/>
                </a:solidFill>
                <a:latin typeface="Arial"/>
                <a:ea typeface="DejaVu Sans"/>
              </a:rPr>
              <a:t>- Sobre a Importação (9,75% + 1% Adicional);</a:t>
            </a:r>
            <a:endParaRPr lang="pt-BR" sz="3200" b="0" strike="noStrike" spc="-1">
              <a:latin typeface="Arial"/>
            </a:endParaRPr>
          </a:p>
          <a:p>
            <a:pPr>
              <a:lnSpc>
                <a:spcPct val="100000"/>
              </a:lnSpc>
              <a:tabLst>
                <a:tab pos="0" algn="l"/>
              </a:tabLst>
            </a:pPr>
            <a:endParaRPr lang="pt-BR" sz="3200" b="0" strike="noStrike" spc="-1">
              <a:latin typeface="Arial"/>
            </a:endParaRPr>
          </a:p>
          <a:p>
            <a:pPr>
              <a:lnSpc>
                <a:spcPct val="100000"/>
              </a:lnSpc>
              <a:tabLst>
                <a:tab pos="0" algn="l"/>
              </a:tabLst>
            </a:pPr>
            <a:r>
              <a:rPr lang="pt-BR" sz="3200" b="0" strike="noStrike" spc="-1">
                <a:solidFill>
                  <a:srgbClr val="000000"/>
                </a:solidFill>
                <a:latin typeface="Arial"/>
                <a:ea typeface="DejaVu Sans"/>
              </a:rPr>
              <a:t>Existem dois regimes de apuração para o Pis/Cofins, o regime cumulativo e o regime não cumulativo.</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01" name="Imagem1"/>
          <p:cNvPicPr/>
          <p:nvPr/>
        </p:nvPicPr>
        <p:blipFill>
          <a:blip r:embed="rId2"/>
          <a:stretch/>
        </p:blipFill>
        <p:spPr>
          <a:xfrm>
            <a:off x="0" y="0"/>
            <a:ext cx="1361880" cy="10173960"/>
          </a:xfrm>
          <a:prstGeom prst="rect">
            <a:avLst/>
          </a:prstGeom>
          <a:ln w="0">
            <a:noFill/>
          </a:ln>
        </p:spPr>
      </p:pic>
      <p:pic>
        <p:nvPicPr>
          <p:cNvPr id="502" name="Picture 2"/>
          <p:cNvPicPr/>
          <p:nvPr/>
        </p:nvPicPr>
        <p:blipFill>
          <a:blip r:embed="rId3"/>
          <a:stretch/>
        </p:blipFill>
        <p:spPr>
          <a:xfrm>
            <a:off x="13367880" y="532800"/>
            <a:ext cx="3890520" cy="991080"/>
          </a:xfrm>
          <a:prstGeom prst="rect">
            <a:avLst/>
          </a:prstGeom>
          <a:ln w="0">
            <a:noFill/>
          </a:ln>
        </p:spPr>
      </p:pic>
      <p:grpSp>
        <p:nvGrpSpPr>
          <p:cNvPr id="503" name="Group 1"/>
          <p:cNvGrpSpPr/>
          <p:nvPr/>
        </p:nvGrpSpPr>
        <p:grpSpPr>
          <a:xfrm>
            <a:off x="0" y="9520560"/>
            <a:ext cx="18287280" cy="765720"/>
            <a:chOff x="0" y="9520560"/>
            <a:chExt cx="18287280" cy="765720"/>
          </a:xfrm>
        </p:grpSpPr>
        <p:sp>
          <p:nvSpPr>
            <p:cNvPr id="504"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505" name="Group 3"/>
          <p:cNvGrpSpPr/>
          <p:nvPr/>
        </p:nvGrpSpPr>
        <p:grpSpPr>
          <a:xfrm>
            <a:off x="0" y="9634680"/>
            <a:ext cx="18287280" cy="651600"/>
            <a:chOff x="0" y="9634680"/>
            <a:chExt cx="18287280" cy="651600"/>
          </a:xfrm>
        </p:grpSpPr>
        <p:sp>
          <p:nvSpPr>
            <p:cNvPr id="506"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507"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508"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509" name="CustomShape 7"/>
          <p:cNvSpPr/>
          <p:nvPr/>
        </p:nvSpPr>
        <p:spPr>
          <a:xfrm>
            <a:off x="1447920" y="1602000"/>
            <a:ext cx="15810840" cy="2650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400" b="1" strike="noStrike" spc="-1">
                <a:solidFill>
                  <a:srgbClr val="000000"/>
                </a:solidFill>
                <a:latin typeface="Arial"/>
                <a:ea typeface="DejaVu Sans"/>
              </a:rPr>
              <a:t>PIS E COFINS INCIDÊNCIA CUMULATIVA:</a:t>
            </a:r>
            <a:endParaRPr lang="pt-BR" sz="2400" b="0" strike="noStrike" spc="-1">
              <a:latin typeface="Arial"/>
            </a:endParaRPr>
          </a:p>
          <a:p>
            <a:pPr algn="just">
              <a:lnSpc>
                <a:spcPct val="100000"/>
              </a:lnSpc>
              <a:tabLst>
                <a:tab pos="0" algn="l"/>
              </a:tabLst>
            </a:pPr>
            <a:endParaRPr lang="pt-BR" sz="2400" b="0" strike="noStrike" spc="-1">
              <a:latin typeface="Arial"/>
            </a:endParaRPr>
          </a:p>
          <a:p>
            <a:pPr algn="just">
              <a:lnSpc>
                <a:spcPct val="100000"/>
              </a:lnSpc>
              <a:tabLst>
                <a:tab pos="0" algn="l"/>
              </a:tabLst>
            </a:pPr>
            <a:r>
              <a:rPr lang="pt-BR" sz="2400" b="0" strike="noStrike" spc="-1">
                <a:solidFill>
                  <a:srgbClr val="000000"/>
                </a:solidFill>
                <a:latin typeface="Arial"/>
                <a:ea typeface="DejaVu Sans"/>
              </a:rPr>
              <a:t>Neste regime, a base de cálculo é a Receita Operacional Bruta da pessoa jurídica, sem apropriação de créditos em relação a custos, despesas e encargos. As alíquotas do PIS/Pasep e da COFINS são de 0,65% e de 3%, respectivamente. As instituições financeiras e equiparadas atualmente contribuem para a COFINS pela alíquota de 4%. Neste regime estão enquadradas pessoas jurídicas e pessoas equiparadas que apuram o Imposto de Renda com base no </a:t>
            </a:r>
            <a:r>
              <a:rPr lang="pt-BR" sz="2400" b="1" strike="noStrike" spc="-1">
                <a:solidFill>
                  <a:srgbClr val="000000"/>
                </a:solidFill>
                <a:latin typeface="Arial"/>
                <a:ea typeface="DejaVu Sans"/>
              </a:rPr>
              <a:t>Lucro Presumido ou Lucro Arbitrado. </a:t>
            </a:r>
            <a:endParaRPr lang="pt-BR" sz="2400" b="0" strike="noStrike" spc="-1">
              <a:latin typeface="Arial"/>
            </a:endParaRPr>
          </a:p>
        </p:txBody>
      </p:sp>
      <p:pic>
        <p:nvPicPr>
          <p:cNvPr id="510" name="Imagem 4_19"/>
          <p:cNvPicPr/>
          <p:nvPr/>
        </p:nvPicPr>
        <p:blipFill>
          <a:blip r:embed="rId4"/>
          <a:stretch/>
        </p:blipFill>
        <p:spPr>
          <a:xfrm>
            <a:off x="1600200" y="4991040"/>
            <a:ext cx="15658560" cy="40276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1" name="Imagem1"/>
          <p:cNvPicPr/>
          <p:nvPr/>
        </p:nvPicPr>
        <p:blipFill>
          <a:blip r:embed="rId2"/>
          <a:stretch/>
        </p:blipFill>
        <p:spPr>
          <a:xfrm>
            <a:off x="0" y="0"/>
            <a:ext cx="1361880" cy="10173960"/>
          </a:xfrm>
          <a:prstGeom prst="rect">
            <a:avLst/>
          </a:prstGeom>
          <a:ln w="0">
            <a:noFill/>
          </a:ln>
        </p:spPr>
      </p:pic>
      <p:pic>
        <p:nvPicPr>
          <p:cNvPr id="512" name="Picture 2"/>
          <p:cNvPicPr/>
          <p:nvPr/>
        </p:nvPicPr>
        <p:blipFill>
          <a:blip r:embed="rId3"/>
          <a:stretch/>
        </p:blipFill>
        <p:spPr>
          <a:xfrm>
            <a:off x="13367880" y="532800"/>
            <a:ext cx="3890520" cy="991080"/>
          </a:xfrm>
          <a:prstGeom prst="rect">
            <a:avLst/>
          </a:prstGeom>
          <a:ln w="0">
            <a:noFill/>
          </a:ln>
        </p:spPr>
      </p:pic>
      <p:grpSp>
        <p:nvGrpSpPr>
          <p:cNvPr id="513" name="Group 1"/>
          <p:cNvGrpSpPr/>
          <p:nvPr/>
        </p:nvGrpSpPr>
        <p:grpSpPr>
          <a:xfrm>
            <a:off x="0" y="9520560"/>
            <a:ext cx="18287280" cy="765720"/>
            <a:chOff x="0" y="9520560"/>
            <a:chExt cx="18287280" cy="765720"/>
          </a:xfrm>
        </p:grpSpPr>
        <p:sp>
          <p:nvSpPr>
            <p:cNvPr id="514"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515" name="Group 3"/>
          <p:cNvGrpSpPr/>
          <p:nvPr/>
        </p:nvGrpSpPr>
        <p:grpSpPr>
          <a:xfrm>
            <a:off x="0" y="9634680"/>
            <a:ext cx="18287280" cy="651600"/>
            <a:chOff x="0" y="9634680"/>
            <a:chExt cx="18287280" cy="651600"/>
          </a:xfrm>
        </p:grpSpPr>
        <p:sp>
          <p:nvSpPr>
            <p:cNvPr id="516"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517"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518"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519" name="CustomShape 7"/>
          <p:cNvSpPr/>
          <p:nvPr/>
        </p:nvSpPr>
        <p:spPr>
          <a:xfrm>
            <a:off x="3462480" y="1963440"/>
            <a:ext cx="11362320" cy="64263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pt-BR" sz="3200" b="1" strike="noStrike" spc="-1">
                <a:solidFill>
                  <a:srgbClr val="C00000"/>
                </a:solidFill>
                <a:latin typeface="Arial"/>
                <a:ea typeface="DejaVu Sans"/>
              </a:rPr>
              <a:t>EXEMPLO DE CÁLCULO DE PIS E COFINS CUMULATIVO:</a:t>
            </a:r>
            <a:endParaRPr lang="pt-BR" sz="3200" b="0" strike="noStrike" spc="-1">
              <a:latin typeface="Arial"/>
            </a:endParaRPr>
          </a:p>
          <a:p>
            <a:pPr>
              <a:lnSpc>
                <a:spcPct val="100000"/>
              </a:lnSpc>
              <a:tabLst>
                <a:tab pos="0" algn="l"/>
              </a:tabLst>
            </a:pPr>
            <a:endParaRPr lang="pt-BR" sz="3200" b="0" strike="noStrike" spc="-1">
              <a:latin typeface="Arial"/>
            </a:endParaRPr>
          </a:p>
          <a:p>
            <a:pPr>
              <a:lnSpc>
                <a:spcPct val="100000"/>
              </a:lnSpc>
              <a:tabLst>
                <a:tab pos="0" algn="l"/>
              </a:tabLst>
            </a:pPr>
            <a:r>
              <a:rPr lang="pt-BR" sz="3200" b="1" strike="noStrike" spc="-1">
                <a:solidFill>
                  <a:srgbClr val="000000"/>
                </a:solidFill>
                <a:latin typeface="Arial"/>
                <a:ea typeface="DejaVu Sans"/>
              </a:rPr>
              <a:t>PIS CUMULATIVO</a:t>
            </a:r>
            <a:r>
              <a:rPr lang="pt-BR" sz="3200" b="0" strike="noStrike" spc="-1">
                <a:solidFill>
                  <a:srgbClr val="000000"/>
                </a:solidFill>
                <a:latin typeface="Arial"/>
                <a:ea typeface="DejaVu Sans"/>
              </a:rPr>
              <a:t> </a:t>
            </a:r>
            <a:r>
              <a:t/>
            </a:r>
            <a:br/>
            <a:r>
              <a:rPr lang="pt-BR" sz="3200" b="1" strike="noStrike" spc="-1">
                <a:solidFill>
                  <a:srgbClr val="000000"/>
                </a:solidFill>
                <a:latin typeface="Arial"/>
                <a:ea typeface="DejaVu Sans"/>
              </a:rPr>
              <a:t>Exemplo de cálculo:</a:t>
            </a:r>
            <a:endParaRPr lang="pt-BR" sz="3200" b="0" strike="noStrike" spc="-1">
              <a:latin typeface="Arial"/>
            </a:endParaRPr>
          </a:p>
          <a:p>
            <a:pPr>
              <a:lnSpc>
                <a:spcPct val="100000"/>
              </a:lnSpc>
              <a:tabLst>
                <a:tab pos="0" algn="l"/>
              </a:tabLst>
            </a:pPr>
            <a:r>
              <a:rPr lang="pt-BR" sz="3200" b="0" strike="noStrike" spc="-1">
                <a:solidFill>
                  <a:srgbClr val="000000"/>
                </a:solidFill>
                <a:latin typeface="Arial"/>
                <a:ea typeface="DejaVu Sans"/>
              </a:rPr>
              <a:t> </a:t>
            </a:r>
            <a:r>
              <a:t/>
            </a:r>
            <a:br/>
            <a:r>
              <a:rPr lang="pt-BR" sz="3200" b="0" strike="noStrike" spc="-1">
                <a:solidFill>
                  <a:srgbClr val="000000"/>
                </a:solidFill>
                <a:latin typeface="Arial"/>
                <a:ea typeface="DejaVu Sans"/>
              </a:rPr>
              <a:t>R$ 30.000,00 x 0,65% = R$ 195,00 de PIS a pagar; </a:t>
            </a:r>
            <a:r>
              <a:t/>
            </a:r>
            <a:br/>
            <a:r>
              <a:rPr lang="pt-BR" sz="3200" b="0" strike="noStrike" spc="-1">
                <a:solidFill>
                  <a:srgbClr val="000000"/>
                </a:solidFill>
                <a:latin typeface="Arial"/>
                <a:ea typeface="DejaVu Sans"/>
              </a:rPr>
              <a:t> </a:t>
            </a:r>
            <a:r>
              <a:t/>
            </a:r>
            <a:br/>
            <a:r>
              <a:rPr lang="pt-BR" sz="3200" b="0" strike="noStrike" spc="-1">
                <a:solidFill>
                  <a:srgbClr val="000000"/>
                </a:solidFill>
                <a:latin typeface="Arial"/>
                <a:ea typeface="DejaVu Sans"/>
              </a:rPr>
              <a:t>  </a:t>
            </a:r>
            <a:r>
              <a:t/>
            </a:r>
            <a:br/>
            <a:r>
              <a:rPr lang="pt-BR" sz="3200" b="1" strike="noStrike" spc="-1">
                <a:solidFill>
                  <a:srgbClr val="000000"/>
                </a:solidFill>
                <a:latin typeface="Arial"/>
                <a:ea typeface="DejaVu Sans"/>
              </a:rPr>
              <a:t>COFINS CUMULATIVO</a:t>
            </a:r>
            <a:r>
              <a:rPr lang="pt-BR" sz="3200" b="0" strike="noStrike" spc="-1">
                <a:solidFill>
                  <a:srgbClr val="000000"/>
                </a:solidFill>
                <a:latin typeface="Arial"/>
                <a:ea typeface="DejaVu Sans"/>
              </a:rPr>
              <a:t> </a:t>
            </a:r>
            <a:r>
              <a:t/>
            </a:r>
            <a:br/>
            <a:r>
              <a:rPr lang="pt-BR" sz="3200" b="1" strike="noStrike" spc="-1">
                <a:solidFill>
                  <a:srgbClr val="000000"/>
                </a:solidFill>
                <a:latin typeface="Arial"/>
                <a:ea typeface="DejaVu Sans"/>
              </a:rPr>
              <a:t>Exemplo de cálculo:</a:t>
            </a:r>
            <a:r>
              <a:rPr lang="pt-BR" sz="3200" b="0" strike="noStrike" spc="-1">
                <a:solidFill>
                  <a:srgbClr val="000000"/>
                </a:solidFill>
                <a:latin typeface="Arial"/>
                <a:ea typeface="DejaVu Sans"/>
              </a:rPr>
              <a:t> </a:t>
            </a:r>
            <a:r>
              <a:t/>
            </a:r>
            <a:br/>
            <a:r>
              <a:rPr lang="pt-BR" sz="3200" b="0" strike="noStrike" spc="-1">
                <a:solidFill>
                  <a:srgbClr val="000000"/>
                </a:solidFill>
                <a:latin typeface="Arial"/>
                <a:ea typeface="DejaVu Sans"/>
              </a:rPr>
              <a:t>30.000,00 x 3% = R$ 900,00 de COFINS a pagar</a:t>
            </a:r>
            <a:r>
              <a:rPr lang="pt-BR" sz="4800" b="0" strike="noStrike" spc="-1">
                <a:solidFill>
                  <a:srgbClr val="000000"/>
                </a:solidFill>
                <a:latin typeface="Calibri"/>
                <a:ea typeface="DejaVu Sans"/>
              </a:rPr>
              <a:t>.</a:t>
            </a:r>
            <a:endParaRPr lang="pt-BR" sz="4800" b="0" strike="noStrike" spc="-1">
              <a:latin typeface="Arial"/>
            </a:endParaRPr>
          </a:p>
          <a:p>
            <a:pPr>
              <a:lnSpc>
                <a:spcPct val="100000"/>
              </a:lnSpc>
              <a:tabLst>
                <a:tab pos="0" algn="l"/>
              </a:tabLst>
            </a:pPr>
            <a:endParaRPr lang="pt-BR" sz="4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0" name="Imagem1"/>
          <p:cNvPicPr/>
          <p:nvPr/>
        </p:nvPicPr>
        <p:blipFill>
          <a:blip r:embed="rId2"/>
          <a:stretch/>
        </p:blipFill>
        <p:spPr>
          <a:xfrm>
            <a:off x="0" y="0"/>
            <a:ext cx="1361880" cy="10173960"/>
          </a:xfrm>
          <a:prstGeom prst="rect">
            <a:avLst/>
          </a:prstGeom>
          <a:ln w="0">
            <a:noFill/>
          </a:ln>
        </p:spPr>
      </p:pic>
      <p:pic>
        <p:nvPicPr>
          <p:cNvPr id="521" name="Picture 2"/>
          <p:cNvPicPr/>
          <p:nvPr/>
        </p:nvPicPr>
        <p:blipFill>
          <a:blip r:embed="rId3"/>
          <a:stretch/>
        </p:blipFill>
        <p:spPr>
          <a:xfrm>
            <a:off x="13367880" y="532800"/>
            <a:ext cx="3890520" cy="991080"/>
          </a:xfrm>
          <a:prstGeom prst="rect">
            <a:avLst/>
          </a:prstGeom>
          <a:ln w="0">
            <a:noFill/>
          </a:ln>
        </p:spPr>
      </p:pic>
      <p:grpSp>
        <p:nvGrpSpPr>
          <p:cNvPr id="522" name="Group 1"/>
          <p:cNvGrpSpPr/>
          <p:nvPr/>
        </p:nvGrpSpPr>
        <p:grpSpPr>
          <a:xfrm>
            <a:off x="0" y="9520560"/>
            <a:ext cx="18287280" cy="765720"/>
            <a:chOff x="0" y="9520560"/>
            <a:chExt cx="18287280" cy="765720"/>
          </a:xfrm>
        </p:grpSpPr>
        <p:sp>
          <p:nvSpPr>
            <p:cNvPr id="523"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524" name="Group 3"/>
          <p:cNvGrpSpPr/>
          <p:nvPr/>
        </p:nvGrpSpPr>
        <p:grpSpPr>
          <a:xfrm>
            <a:off x="0" y="9634680"/>
            <a:ext cx="18287280" cy="651600"/>
            <a:chOff x="0" y="9634680"/>
            <a:chExt cx="18287280" cy="651600"/>
          </a:xfrm>
        </p:grpSpPr>
        <p:sp>
          <p:nvSpPr>
            <p:cNvPr id="525"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526"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527"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528" name="CustomShape 7"/>
          <p:cNvSpPr/>
          <p:nvPr/>
        </p:nvSpPr>
        <p:spPr>
          <a:xfrm>
            <a:off x="1523880" y="1602000"/>
            <a:ext cx="15734520" cy="228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400" b="1" strike="noStrike" spc="-1">
                <a:solidFill>
                  <a:srgbClr val="000000"/>
                </a:solidFill>
                <a:latin typeface="Arial"/>
                <a:ea typeface="DejaVu Sans"/>
              </a:rPr>
              <a:t>PIS E COFINS INCIDÊNCIA NÃO CUMULATIVA</a:t>
            </a:r>
            <a:endParaRPr lang="pt-BR" sz="2400" b="0" strike="noStrike" spc="-1">
              <a:latin typeface="Arial"/>
            </a:endParaRPr>
          </a:p>
          <a:p>
            <a:pPr algn="just">
              <a:lnSpc>
                <a:spcPct val="100000"/>
              </a:lnSpc>
              <a:tabLst>
                <a:tab pos="0" algn="l"/>
              </a:tabLst>
            </a:pPr>
            <a:endParaRPr lang="pt-BR" sz="2400" b="0" strike="noStrike" spc="-1">
              <a:latin typeface="Arial"/>
            </a:endParaRPr>
          </a:p>
          <a:p>
            <a:pPr algn="just">
              <a:lnSpc>
                <a:spcPct val="100000"/>
              </a:lnSpc>
              <a:tabLst>
                <a:tab pos="0" algn="l"/>
              </a:tabLst>
            </a:pPr>
            <a:r>
              <a:rPr lang="pt-BR" sz="2400" b="0" strike="noStrike" spc="-1">
                <a:solidFill>
                  <a:srgbClr val="000000"/>
                </a:solidFill>
                <a:latin typeface="Arial"/>
                <a:ea typeface="DejaVu Sans"/>
              </a:rPr>
              <a:t>Neste regime é permitida a apropriação de créditos em relação a custos, despesas e encargos da pessoa jurídica. As alíquotas da Contribuição para o PIS/Pasep e da Cofins são de 1,65% e de 7,6%, respectivamente. Neste regime estão as pessoas jurídicas de direito privado, e as que lhe são equiparadas pela legislação do imposto de renda, que apuram o imposto de renda com base no</a:t>
            </a:r>
            <a:r>
              <a:rPr lang="pt-BR" sz="2400" b="1" strike="noStrike" spc="-1">
                <a:solidFill>
                  <a:srgbClr val="000000"/>
                </a:solidFill>
                <a:latin typeface="Arial"/>
                <a:ea typeface="DejaVu Sans"/>
              </a:rPr>
              <a:t> Lucro Real</a:t>
            </a:r>
            <a:r>
              <a:rPr lang="pt-BR" sz="2400" b="0" strike="noStrike" spc="-1">
                <a:solidFill>
                  <a:srgbClr val="000000"/>
                </a:solidFill>
                <a:latin typeface="Arial"/>
                <a:ea typeface="DejaVu Sans"/>
              </a:rPr>
              <a:t>. </a:t>
            </a:r>
            <a:endParaRPr lang="pt-BR" sz="2400" b="0" strike="noStrike" spc="-1">
              <a:latin typeface="Arial"/>
            </a:endParaRPr>
          </a:p>
        </p:txBody>
      </p:sp>
      <p:pic>
        <p:nvPicPr>
          <p:cNvPr id="529" name="Imagem 3_21"/>
          <p:cNvPicPr/>
          <p:nvPr/>
        </p:nvPicPr>
        <p:blipFill>
          <a:blip r:embed="rId4"/>
          <a:stretch/>
        </p:blipFill>
        <p:spPr>
          <a:xfrm>
            <a:off x="3773520" y="4501440"/>
            <a:ext cx="10740240" cy="46634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0" name="Imagem1"/>
          <p:cNvPicPr/>
          <p:nvPr/>
        </p:nvPicPr>
        <p:blipFill>
          <a:blip r:embed="rId2"/>
          <a:stretch/>
        </p:blipFill>
        <p:spPr>
          <a:xfrm>
            <a:off x="0" y="0"/>
            <a:ext cx="1361880" cy="10173960"/>
          </a:xfrm>
          <a:prstGeom prst="rect">
            <a:avLst/>
          </a:prstGeom>
          <a:ln w="0">
            <a:noFill/>
          </a:ln>
        </p:spPr>
      </p:pic>
      <p:pic>
        <p:nvPicPr>
          <p:cNvPr id="531" name="Picture 2"/>
          <p:cNvPicPr/>
          <p:nvPr/>
        </p:nvPicPr>
        <p:blipFill>
          <a:blip r:embed="rId3"/>
          <a:stretch/>
        </p:blipFill>
        <p:spPr>
          <a:xfrm>
            <a:off x="13367880" y="532800"/>
            <a:ext cx="3890520" cy="991080"/>
          </a:xfrm>
          <a:prstGeom prst="rect">
            <a:avLst/>
          </a:prstGeom>
          <a:ln w="0">
            <a:noFill/>
          </a:ln>
        </p:spPr>
      </p:pic>
      <p:grpSp>
        <p:nvGrpSpPr>
          <p:cNvPr id="532" name="Group 1"/>
          <p:cNvGrpSpPr/>
          <p:nvPr/>
        </p:nvGrpSpPr>
        <p:grpSpPr>
          <a:xfrm>
            <a:off x="0" y="9520560"/>
            <a:ext cx="18287280" cy="765720"/>
            <a:chOff x="0" y="9520560"/>
            <a:chExt cx="18287280" cy="765720"/>
          </a:xfrm>
        </p:grpSpPr>
        <p:sp>
          <p:nvSpPr>
            <p:cNvPr id="533"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534" name="Group 3"/>
          <p:cNvGrpSpPr/>
          <p:nvPr/>
        </p:nvGrpSpPr>
        <p:grpSpPr>
          <a:xfrm>
            <a:off x="0" y="9634680"/>
            <a:ext cx="18287280" cy="651600"/>
            <a:chOff x="0" y="9634680"/>
            <a:chExt cx="18287280" cy="651600"/>
          </a:xfrm>
        </p:grpSpPr>
        <p:sp>
          <p:nvSpPr>
            <p:cNvPr id="535"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536"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537"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538" name="CustomShape 7"/>
          <p:cNvSpPr/>
          <p:nvPr/>
        </p:nvSpPr>
        <p:spPr>
          <a:xfrm>
            <a:off x="4114800" y="1588680"/>
            <a:ext cx="10057680" cy="7039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pt-BR" sz="2400" b="1" strike="noStrike" spc="-1">
                <a:solidFill>
                  <a:srgbClr val="C00000"/>
                </a:solidFill>
                <a:latin typeface="Arial"/>
                <a:ea typeface="DejaVu Sans"/>
              </a:rPr>
              <a:t>EXEMPLO DE CÁLCULO PIS/COFINS NÃO-CUMULATIVO:</a:t>
            </a:r>
            <a:r>
              <a:rPr lang="pt-BR" sz="2400" b="0" strike="noStrike" spc="-1">
                <a:solidFill>
                  <a:srgbClr val="000000"/>
                </a:solidFill>
                <a:latin typeface="Arial"/>
                <a:ea typeface="DejaVu Sans"/>
              </a:rPr>
              <a:t> </a:t>
            </a:r>
            <a:r>
              <a:t/>
            </a:r>
            <a:br/>
            <a:r>
              <a:rPr lang="pt-BR" sz="2400" b="0" strike="noStrike" spc="-1">
                <a:solidFill>
                  <a:srgbClr val="000000"/>
                </a:solidFill>
                <a:latin typeface="Arial"/>
                <a:ea typeface="DejaVu Sans"/>
              </a:rPr>
              <a:t> </a:t>
            </a:r>
            <a:r>
              <a:t/>
            </a:r>
            <a:br/>
            <a:r>
              <a:rPr lang="pt-BR" sz="2400" b="1" strike="noStrike" spc="-1">
                <a:solidFill>
                  <a:srgbClr val="000000"/>
                </a:solidFill>
                <a:latin typeface="Arial"/>
                <a:ea typeface="DejaVu Sans"/>
              </a:rPr>
              <a:t>A alíquota do PIS não-cumulativa é de 1,65%.</a:t>
            </a:r>
            <a:r>
              <a:rPr lang="pt-BR" sz="2400" b="0" strike="noStrike" spc="-1">
                <a:solidFill>
                  <a:srgbClr val="000000"/>
                </a:solidFill>
                <a:latin typeface="Arial"/>
                <a:ea typeface="DejaVu Sans"/>
              </a:rPr>
              <a:t> </a:t>
            </a:r>
            <a:r>
              <a:t/>
            </a:r>
            <a:br/>
            <a:r>
              <a:rPr lang="pt-BR" sz="2400" b="0" strike="noStrike" spc="-1">
                <a:solidFill>
                  <a:srgbClr val="000000"/>
                </a:solidFill>
                <a:latin typeface="Arial"/>
                <a:ea typeface="DejaVu Sans"/>
              </a:rPr>
              <a:t>Exemplo de cálculo: </a:t>
            </a:r>
            <a:r>
              <a:t/>
            </a:r>
            <a:br/>
            <a:r>
              <a:rPr lang="pt-BR" sz="2400" b="1" strike="noStrike" spc="-1">
                <a:solidFill>
                  <a:srgbClr val="000000"/>
                </a:solidFill>
                <a:latin typeface="Arial"/>
                <a:ea typeface="DejaVu Sans"/>
              </a:rPr>
              <a:t>PIS = PV – PC</a:t>
            </a:r>
            <a:r>
              <a:rPr lang="pt-BR" sz="2400" b="0" strike="noStrike" spc="-1">
                <a:solidFill>
                  <a:srgbClr val="000000"/>
                </a:solidFill>
                <a:latin typeface="Arial"/>
                <a:ea typeface="DejaVu Sans"/>
              </a:rPr>
              <a:t> </a:t>
            </a:r>
            <a:r>
              <a:t/>
            </a:r>
            <a:br/>
            <a:r>
              <a:rPr lang="pt-BR" sz="2400" b="0" strike="noStrike" spc="-1">
                <a:solidFill>
                  <a:srgbClr val="000000"/>
                </a:solidFill>
                <a:latin typeface="Arial"/>
                <a:ea typeface="DejaVu Sans"/>
              </a:rPr>
              <a:t>Vendas do mês =  </a:t>
            </a:r>
            <a:r>
              <a:rPr lang="pt-BR" sz="2400" b="1" strike="noStrike" spc="-1">
                <a:solidFill>
                  <a:srgbClr val="000000"/>
                </a:solidFill>
                <a:latin typeface="Arial"/>
                <a:ea typeface="DejaVu Sans"/>
              </a:rPr>
              <a:t>R$ 30.000,00.</a:t>
            </a:r>
            <a:r>
              <a:rPr lang="pt-BR" sz="2400" b="0" strike="noStrike" spc="-1">
                <a:solidFill>
                  <a:srgbClr val="000000"/>
                </a:solidFill>
                <a:latin typeface="Arial"/>
                <a:ea typeface="DejaVu Sans"/>
              </a:rPr>
              <a:t> </a:t>
            </a:r>
            <a:r>
              <a:t/>
            </a:r>
            <a:br/>
            <a:r>
              <a:rPr lang="pt-BR" sz="2400" b="0" strike="noStrike" spc="-1">
                <a:solidFill>
                  <a:srgbClr val="000000"/>
                </a:solidFill>
                <a:latin typeface="Arial"/>
                <a:ea typeface="DejaVu Sans"/>
              </a:rPr>
              <a:t>Compras no mês para revenda: </a:t>
            </a:r>
            <a:r>
              <a:rPr lang="pt-BR" sz="2400" b="1" strike="noStrike" spc="-1">
                <a:solidFill>
                  <a:srgbClr val="000000"/>
                </a:solidFill>
                <a:latin typeface="Arial"/>
                <a:ea typeface="DejaVu Sans"/>
              </a:rPr>
              <a:t>R$ 12.000,00.</a:t>
            </a:r>
            <a:r>
              <a:rPr lang="pt-BR" sz="2400" b="0" strike="noStrike" spc="-1">
                <a:solidFill>
                  <a:srgbClr val="000000"/>
                </a:solidFill>
                <a:latin typeface="Arial"/>
                <a:ea typeface="DejaVu Sans"/>
              </a:rPr>
              <a:t> </a:t>
            </a:r>
            <a:r>
              <a:t/>
            </a:r>
            <a:br/>
            <a:r>
              <a:rPr lang="pt-BR" sz="2400" b="0" strike="noStrike" spc="-1">
                <a:solidFill>
                  <a:srgbClr val="000000"/>
                </a:solidFill>
                <a:latin typeface="Arial"/>
                <a:ea typeface="DejaVu Sans"/>
              </a:rPr>
              <a:t>PV =PIS sobre as vendas = </a:t>
            </a:r>
            <a:r>
              <a:rPr lang="pt-BR" sz="2400" b="1" strike="noStrike" spc="-1">
                <a:solidFill>
                  <a:srgbClr val="000000"/>
                </a:solidFill>
                <a:latin typeface="Arial"/>
                <a:ea typeface="DejaVu Sans"/>
              </a:rPr>
              <a:t>R$ 30.000,00 x 1,65% </a:t>
            </a:r>
            <a:r>
              <a:rPr lang="pt-BR" sz="2400" b="0" strike="noStrike" spc="-1">
                <a:solidFill>
                  <a:srgbClr val="000000"/>
                </a:solidFill>
                <a:latin typeface="Arial"/>
                <a:ea typeface="DejaVu Sans"/>
              </a:rPr>
              <a:t>=  </a:t>
            </a:r>
            <a:r>
              <a:rPr lang="pt-BR" sz="2400" b="1" strike="noStrike" spc="-1">
                <a:solidFill>
                  <a:srgbClr val="000000"/>
                </a:solidFill>
                <a:latin typeface="Arial"/>
                <a:ea typeface="DejaVu Sans"/>
              </a:rPr>
              <a:t>R$ 495,00</a:t>
            </a:r>
            <a:r>
              <a:rPr lang="pt-BR" sz="2400" b="0" strike="noStrike" spc="-1">
                <a:solidFill>
                  <a:srgbClr val="000000"/>
                </a:solidFill>
                <a:latin typeface="Arial"/>
                <a:ea typeface="DejaVu Sans"/>
              </a:rPr>
              <a:t> </a:t>
            </a:r>
            <a:r>
              <a:t/>
            </a:r>
            <a:br/>
            <a:r>
              <a:rPr lang="pt-BR" sz="2400" b="0" strike="noStrike" spc="-1">
                <a:solidFill>
                  <a:srgbClr val="000000"/>
                </a:solidFill>
                <a:latin typeface="Arial"/>
                <a:ea typeface="DejaVu Sans"/>
              </a:rPr>
              <a:t>PC = Crédito sobre as compras = </a:t>
            </a:r>
            <a:r>
              <a:rPr lang="pt-BR" sz="2400" b="1" strike="noStrike" spc="-1">
                <a:solidFill>
                  <a:srgbClr val="000000"/>
                </a:solidFill>
                <a:latin typeface="Arial"/>
                <a:ea typeface="DejaVu Sans"/>
              </a:rPr>
              <a:t>R$ 12.000,00 x 1,65%</a:t>
            </a:r>
            <a:r>
              <a:rPr lang="pt-BR" sz="2400" b="0" strike="noStrike" spc="-1">
                <a:solidFill>
                  <a:srgbClr val="000000"/>
                </a:solidFill>
                <a:latin typeface="Arial"/>
                <a:ea typeface="DejaVu Sans"/>
              </a:rPr>
              <a:t> = </a:t>
            </a:r>
            <a:r>
              <a:rPr lang="pt-BR" sz="2400" b="1" strike="noStrike" spc="-1">
                <a:solidFill>
                  <a:srgbClr val="000000"/>
                </a:solidFill>
                <a:latin typeface="Arial"/>
                <a:ea typeface="DejaVu Sans"/>
              </a:rPr>
              <a:t>R$ 198,00</a:t>
            </a:r>
            <a:r>
              <a:rPr lang="pt-BR" sz="2400" b="0" strike="noStrike" spc="-1">
                <a:solidFill>
                  <a:srgbClr val="000000"/>
                </a:solidFill>
                <a:latin typeface="Arial"/>
                <a:ea typeface="DejaVu Sans"/>
              </a:rPr>
              <a:t> </a:t>
            </a:r>
            <a:r>
              <a:t/>
            </a:r>
            <a:br/>
            <a:r>
              <a:rPr lang="pt-BR" sz="2400" b="1" strike="noStrike" spc="-1">
                <a:solidFill>
                  <a:srgbClr val="000000"/>
                </a:solidFill>
                <a:latin typeface="Arial"/>
                <a:ea typeface="DejaVu Sans"/>
              </a:rPr>
              <a:t>PIS = PV – PC</a:t>
            </a:r>
            <a:r>
              <a:rPr lang="pt-BR" sz="2400" b="0" strike="noStrike" spc="-1">
                <a:solidFill>
                  <a:srgbClr val="000000"/>
                </a:solidFill>
                <a:latin typeface="Arial"/>
                <a:ea typeface="DejaVu Sans"/>
              </a:rPr>
              <a:t> =  </a:t>
            </a:r>
            <a:r>
              <a:rPr lang="pt-BR" sz="2400" b="1" strike="noStrike" spc="-1">
                <a:solidFill>
                  <a:srgbClr val="000000"/>
                </a:solidFill>
                <a:latin typeface="Arial"/>
                <a:ea typeface="DejaVu Sans"/>
              </a:rPr>
              <a:t>R$ 495,00 – R$ 198,00</a:t>
            </a:r>
            <a:r>
              <a:rPr lang="pt-BR" sz="2400" b="0" strike="noStrike" spc="-1">
                <a:solidFill>
                  <a:srgbClr val="000000"/>
                </a:solidFill>
                <a:latin typeface="Arial"/>
                <a:ea typeface="DejaVu Sans"/>
              </a:rPr>
              <a:t>  = </a:t>
            </a:r>
            <a:r>
              <a:rPr lang="pt-BR" sz="2400" b="1" strike="noStrike" spc="-1">
                <a:solidFill>
                  <a:srgbClr val="000000"/>
                </a:solidFill>
                <a:latin typeface="Arial"/>
                <a:ea typeface="DejaVu Sans"/>
              </a:rPr>
              <a:t>Pis =  R$ 297,00 </a:t>
            </a:r>
            <a:r>
              <a:rPr lang="pt-BR" sz="2400" b="0" strike="noStrike" spc="-1">
                <a:solidFill>
                  <a:srgbClr val="000000"/>
                </a:solidFill>
                <a:latin typeface="Arial"/>
                <a:ea typeface="DejaVu Sans"/>
              </a:rPr>
              <a:t> </a:t>
            </a:r>
            <a:r>
              <a:t/>
            </a:r>
            <a:br/>
            <a:r>
              <a:rPr lang="pt-BR" sz="2400" b="0" strike="noStrike" spc="-1">
                <a:solidFill>
                  <a:srgbClr val="000000"/>
                </a:solidFill>
                <a:latin typeface="Arial"/>
                <a:ea typeface="DejaVu Sans"/>
              </a:rPr>
              <a:t>  </a:t>
            </a:r>
            <a:r>
              <a:t/>
            </a:r>
            <a:br/>
            <a:r>
              <a:rPr lang="pt-BR" sz="2400" b="1" strike="noStrike" spc="-1">
                <a:solidFill>
                  <a:srgbClr val="000000"/>
                </a:solidFill>
                <a:latin typeface="Arial"/>
                <a:ea typeface="DejaVu Sans"/>
              </a:rPr>
              <a:t>A alíquota da COFINS não-cumulativa é de 7,60%.</a:t>
            </a:r>
            <a:r>
              <a:rPr lang="pt-BR" sz="2400" b="0" strike="noStrike" spc="-1">
                <a:solidFill>
                  <a:srgbClr val="000000"/>
                </a:solidFill>
                <a:latin typeface="Arial"/>
                <a:ea typeface="DejaVu Sans"/>
              </a:rPr>
              <a:t> </a:t>
            </a:r>
            <a:r>
              <a:t/>
            </a:r>
            <a:br/>
            <a:r>
              <a:rPr lang="pt-BR" sz="2400" b="1" strike="noStrike" spc="-1">
                <a:solidFill>
                  <a:srgbClr val="000000"/>
                </a:solidFill>
                <a:latin typeface="Arial"/>
                <a:ea typeface="DejaVu Sans"/>
              </a:rPr>
              <a:t>Exemplo de cálculo:</a:t>
            </a:r>
            <a:r>
              <a:rPr lang="pt-BR" sz="2400" b="0" strike="noStrike" spc="-1">
                <a:solidFill>
                  <a:srgbClr val="000000"/>
                </a:solidFill>
                <a:latin typeface="Arial"/>
                <a:ea typeface="DejaVu Sans"/>
              </a:rPr>
              <a:t> </a:t>
            </a:r>
            <a:r>
              <a:t/>
            </a:r>
            <a:br/>
            <a:r>
              <a:rPr lang="pt-BR" sz="2400" b="1" strike="noStrike" spc="-1">
                <a:solidFill>
                  <a:srgbClr val="000000"/>
                </a:solidFill>
                <a:latin typeface="Arial"/>
                <a:ea typeface="DejaVu Sans"/>
              </a:rPr>
              <a:t>COFINS = CV – CC</a:t>
            </a:r>
            <a:r>
              <a:rPr lang="pt-BR" sz="2400" b="0" strike="noStrike" spc="-1">
                <a:solidFill>
                  <a:srgbClr val="000000"/>
                </a:solidFill>
                <a:latin typeface="Arial"/>
                <a:ea typeface="DejaVu Sans"/>
              </a:rPr>
              <a:t> </a:t>
            </a:r>
            <a:r>
              <a:t/>
            </a:r>
            <a:br/>
            <a:r>
              <a:rPr lang="pt-BR" sz="2400" b="0" strike="noStrike" spc="-1">
                <a:solidFill>
                  <a:srgbClr val="000000"/>
                </a:solidFill>
                <a:latin typeface="Arial"/>
                <a:ea typeface="DejaVu Sans"/>
              </a:rPr>
              <a:t>Vendas do mês: </a:t>
            </a:r>
            <a:r>
              <a:rPr lang="pt-BR" sz="2400" b="1" strike="noStrike" spc="-1">
                <a:solidFill>
                  <a:srgbClr val="000000"/>
                </a:solidFill>
                <a:latin typeface="Arial"/>
                <a:ea typeface="DejaVu Sans"/>
              </a:rPr>
              <a:t>R$ 20.000,00.</a:t>
            </a:r>
            <a:r>
              <a:rPr lang="pt-BR" sz="2400" b="0" strike="noStrike" spc="-1">
                <a:solidFill>
                  <a:srgbClr val="000000"/>
                </a:solidFill>
                <a:latin typeface="Arial"/>
                <a:ea typeface="DejaVu Sans"/>
              </a:rPr>
              <a:t> </a:t>
            </a:r>
            <a:r>
              <a:t/>
            </a:r>
            <a:br/>
            <a:r>
              <a:rPr lang="pt-BR" sz="2400" b="0" strike="noStrike" spc="-1">
                <a:solidFill>
                  <a:srgbClr val="000000"/>
                </a:solidFill>
                <a:latin typeface="Arial"/>
                <a:ea typeface="DejaVu Sans"/>
              </a:rPr>
              <a:t>Compras no mês para revenda: </a:t>
            </a:r>
            <a:r>
              <a:rPr lang="pt-BR" sz="2400" b="1" strike="noStrike" spc="-1">
                <a:solidFill>
                  <a:srgbClr val="000000"/>
                </a:solidFill>
                <a:latin typeface="Arial"/>
                <a:ea typeface="DejaVu Sans"/>
              </a:rPr>
              <a:t>R$ 9.000,00.</a:t>
            </a:r>
            <a:r>
              <a:rPr lang="pt-BR" sz="2400" b="0" strike="noStrike" spc="-1">
                <a:solidFill>
                  <a:srgbClr val="000000"/>
                </a:solidFill>
                <a:latin typeface="Arial"/>
                <a:ea typeface="DejaVu Sans"/>
              </a:rPr>
              <a:t> </a:t>
            </a:r>
            <a:r>
              <a:t/>
            </a:r>
            <a:br/>
            <a:r>
              <a:rPr lang="pt-BR" sz="2400" b="0" strike="noStrike" spc="-1">
                <a:solidFill>
                  <a:srgbClr val="000000"/>
                </a:solidFill>
                <a:latin typeface="Arial"/>
                <a:ea typeface="DejaVu Sans"/>
              </a:rPr>
              <a:t>CV = COFINS sobre as vendas = </a:t>
            </a:r>
            <a:r>
              <a:rPr lang="pt-BR" sz="2400" b="1" strike="noStrike" spc="-1">
                <a:solidFill>
                  <a:srgbClr val="000000"/>
                </a:solidFill>
                <a:latin typeface="Arial"/>
                <a:ea typeface="DejaVu Sans"/>
              </a:rPr>
              <a:t>R$ 20.000,00 x 7,60%</a:t>
            </a:r>
            <a:r>
              <a:rPr lang="pt-BR" sz="2400" b="0" strike="noStrike" spc="-1">
                <a:solidFill>
                  <a:srgbClr val="000000"/>
                </a:solidFill>
                <a:latin typeface="Arial"/>
                <a:ea typeface="DejaVu Sans"/>
              </a:rPr>
              <a:t> = R$ 1.520,00 </a:t>
            </a:r>
            <a:r>
              <a:t/>
            </a:r>
            <a:br/>
            <a:r>
              <a:rPr lang="pt-BR" sz="2400" b="0" strike="noStrike" spc="-1">
                <a:solidFill>
                  <a:srgbClr val="000000"/>
                </a:solidFill>
                <a:latin typeface="Arial"/>
                <a:ea typeface="DejaVu Sans"/>
              </a:rPr>
              <a:t>CC = Crédito sobre as compras = </a:t>
            </a:r>
            <a:r>
              <a:rPr lang="pt-BR" sz="2400" b="1" strike="noStrike" spc="-1">
                <a:solidFill>
                  <a:srgbClr val="000000"/>
                </a:solidFill>
                <a:latin typeface="Arial"/>
                <a:ea typeface="DejaVu Sans"/>
              </a:rPr>
              <a:t>R$ 9.000,00 x 7,60%</a:t>
            </a:r>
            <a:r>
              <a:rPr lang="pt-BR" sz="2400" b="0" strike="noStrike" spc="-1">
                <a:solidFill>
                  <a:srgbClr val="000000"/>
                </a:solidFill>
                <a:latin typeface="Arial"/>
                <a:ea typeface="DejaVu Sans"/>
              </a:rPr>
              <a:t> = R$ 684,00 </a:t>
            </a:r>
            <a:r>
              <a:t/>
            </a:r>
            <a:br/>
            <a:r>
              <a:rPr lang="pt-BR" sz="2400" b="1" strike="noStrike" spc="-1">
                <a:solidFill>
                  <a:srgbClr val="000000"/>
                </a:solidFill>
                <a:latin typeface="Arial"/>
                <a:ea typeface="DejaVu Sans"/>
              </a:rPr>
              <a:t>COFINS = CV – CC</a:t>
            </a:r>
            <a:r>
              <a:rPr lang="pt-BR" sz="2400" b="0" strike="noStrike" spc="-1">
                <a:solidFill>
                  <a:srgbClr val="000000"/>
                </a:solidFill>
                <a:latin typeface="Arial"/>
                <a:ea typeface="DejaVu Sans"/>
              </a:rPr>
              <a:t> = </a:t>
            </a:r>
            <a:r>
              <a:rPr lang="pt-BR" sz="2400" b="1" strike="noStrike" spc="-1">
                <a:solidFill>
                  <a:srgbClr val="000000"/>
                </a:solidFill>
                <a:latin typeface="Arial"/>
                <a:ea typeface="DejaVu Sans"/>
              </a:rPr>
              <a:t>R$ 1.520,00 – 684,00</a:t>
            </a:r>
            <a:r>
              <a:rPr lang="pt-BR" sz="2400" b="0" strike="noStrike" spc="-1">
                <a:solidFill>
                  <a:srgbClr val="000000"/>
                </a:solidFill>
                <a:latin typeface="Arial"/>
                <a:ea typeface="DejaVu Sans"/>
              </a:rPr>
              <a:t> = </a:t>
            </a:r>
            <a:r>
              <a:rPr lang="pt-BR" sz="2400" b="1" strike="noStrike" spc="-1">
                <a:solidFill>
                  <a:srgbClr val="000000"/>
                </a:solidFill>
                <a:latin typeface="Arial"/>
                <a:ea typeface="DejaVu Sans"/>
              </a:rPr>
              <a:t>R$ 836,00</a:t>
            </a:r>
            <a:endParaRPr lang="pt-BR" sz="24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9" name="Imagem1"/>
          <p:cNvPicPr/>
          <p:nvPr/>
        </p:nvPicPr>
        <p:blipFill>
          <a:blip r:embed="rId2"/>
          <a:stretch/>
        </p:blipFill>
        <p:spPr>
          <a:xfrm>
            <a:off x="0" y="0"/>
            <a:ext cx="1361880" cy="10173960"/>
          </a:xfrm>
          <a:prstGeom prst="rect">
            <a:avLst/>
          </a:prstGeom>
          <a:ln w="0">
            <a:noFill/>
          </a:ln>
        </p:spPr>
      </p:pic>
      <p:pic>
        <p:nvPicPr>
          <p:cNvPr id="540" name="Picture 2"/>
          <p:cNvPicPr/>
          <p:nvPr/>
        </p:nvPicPr>
        <p:blipFill>
          <a:blip r:embed="rId3"/>
          <a:stretch/>
        </p:blipFill>
        <p:spPr>
          <a:xfrm>
            <a:off x="13367880" y="532800"/>
            <a:ext cx="3890520" cy="991080"/>
          </a:xfrm>
          <a:prstGeom prst="rect">
            <a:avLst/>
          </a:prstGeom>
          <a:ln w="0">
            <a:noFill/>
          </a:ln>
        </p:spPr>
      </p:pic>
      <p:grpSp>
        <p:nvGrpSpPr>
          <p:cNvPr id="541" name="Group 1"/>
          <p:cNvGrpSpPr/>
          <p:nvPr/>
        </p:nvGrpSpPr>
        <p:grpSpPr>
          <a:xfrm>
            <a:off x="0" y="9520560"/>
            <a:ext cx="18287280" cy="765720"/>
            <a:chOff x="0" y="9520560"/>
            <a:chExt cx="18287280" cy="765720"/>
          </a:xfrm>
        </p:grpSpPr>
        <p:sp>
          <p:nvSpPr>
            <p:cNvPr id="542"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543" name="Group 3"/>
          <p:cNvGrpSpPr/>
          <p:nvPr/>
        </p:nvGrpSpPr>
        <p:grpSpPr>
          <a:xfrm>
            <a:off x="0" y="9634680"/>
            <a:ext cx="18287280" cy="651600"/>
            <a:chOff x="0" y="9634680"/>
            <a:chExt cx="18287280" cy="651600"/>
          </a:xfrm>
        </p:grpSpPr>
        <p:sp>
          <p:nvSpPr>
            <p:cNvPr id="544"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545"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546"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547" name="CustomShape 7"/>
          <p:cNvSpPr/>
          <p:nvPr/>
        </p:nvSpPr>
        <p:spPr>
          <a:xfrm>
            <a:off x="2895480" y="1639080"/>
            <a:ext cx="10913400" cy="1918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pt-BR" sz="2400" b="0" strike="noStrike" spc="-1">
                <a:solidFill>
                  <a:srgbClr val="000000"/>
                </a:solidFill>
                <a:latin typeface="Arial"/>
                <a:ea typeface="DejaVu Sans"/>
              </a:rPr>
              <a:t>Para emissão do documentos fiscais é preciso verificar corretamente qual CST usar em cada operações.</a:t>
            </a:r>
            <a:endParaRPr lang="pt-BR" sz="2400" b="0" strike="noStrike" spc="-1">
              <a:latin typeface="Arial"/>
            </a:endParaRPr>
          </a:p>
          <a:p>
            <a:pPr>
              <a:lnSpc>
                <a:spcPct val="100000"/>
              </a:lnSpc>
              <a:tabLst>
                <a:tab pos="0" algn="l"/>
              </a:tabLst>
            </a:pPr>
            <a:endParaRPr lang="pt-BR" sz="2400" b="0" strike="noStrike" spc="-1">
              <a:latin typeface="Arial"/>
            </a:endParaRPr>
          </a:p>
          <a:p>
            <a:pPr>
              <a:lnSpc>
                <a:spcPct val="100000"/>
              </a:lnSpc>
              <a:tabLst>
                <a:tab pos="0" algn="l"/>
              </a:tabLst>
            </a:pPr>
            <a:r>
              <a:rPr lang="pt-BR" sz="2400" b="0" strike="noStrike" spc="-1">
                <a:solidFill>
                  <a:srgbClr val="000000"/>
                </a:solidFill>
                <a:latin typeface="Arial"/>
                <a:ea typeface="DejaVu Sans"/>
              </a:rPr>
              <a:t>Os CST de PIS e COFINS </a:t>
            </a:r>
            <a:endParaRPr lang="pt-BR" sz="2400" b="0" strike="noStrike" spc="-1">
              <a:latin typeface="Arial"/>
            </a:endParaRPr>
          </a:p>
          <a:p>
            <a:pPr>
              <a:lnSpc>
                <a:spcPct val="100000"/>
              </a:lnSpc>
              <a:tabLst>
                <a:tab pos="0" algn="l"/>
              </a:tabLst>
            </a:pPr>
            <a:r>
              <a:rPr lang="pt-BR" sz="2400" b="0" strike="noStrike" spc="-1">
                <a:solidFill>
                  <a:srgbClr val="000000"/>
                </a:solidFill>
                <a:latin typeface="Arial"/>
                <a:ea typeface="DejaVu Sans"/>
              </a:rPr>
              <a:t>referente a Saídas são:</a:t>
            </a:r>
            <a:endParaRPr lang="pt-BR" sz="2400" b="0" strike="noStrike" spc="-1">
              <a:latin typeface="Arial"/>
            </a:endParaRPr>
          </a:p>
        </p:txBody>
      </p:sp>
      <p:pic>
        <p:nvPicPr>
          <p:cNvPr id="548" name="Imagem1_10"/>
          <p:cNvPicPr/>
          <p:nvPr/>
        </p:nvPicPr>
        <p:blipFill>
          <a:blip r:embed="rId4"/>
          <a:stretch/>
        </p:blipFill>
        <p:spPr>
          <a:xfrm>
            <a:off x="7696080" y="2996280"/>
            <a:ext cx="8962920" cy="59864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9" name="Imagem1"/>
          <p:cNvPicPr/>
          <p:nvPr/>
        </p:nvPicPr>
        <p:blipFill>
          <a:blip r:embed="rId2"/>
          <a:stretch/>
        </p:blipFill>
        <p:spPr>
          <a:xfrm>
            <a:off x="0" y="0"/>
            <a:ext cx="1361880" cy="10173960"/>
          </a:xfrm>
          <a:prstGeom prst="rect">
            <a:avLst/>
          </a:prstGeom>
          <a:ln w="0">
            <a:noFill/>
          </a:ln>
        </p:spPr>
      </p:pic>
      <p:pic>
        <p:nvPicPr>
          <p:cNvPr id="550" name="Picture 2"/>
          <p:cNvPicPr/>
          <p:nvPr/>
        </p:nvPicPr>
        <p:blipFill>
          <a:blip r:embed="rId3"/>
          <a:stretch/>
        </p:blipFill>
        <p:spPr>
          <a:xfrm>
            <a:off x="13367880" y="532800"/>
            <a:ext cx="3890520" cy="991080"/>
          </a:xfrm>
          <a:prstGeom prst="rect">
            <a:avLst/>
          </a:prstGeom>
          <a:ln w="0">
            <a:noFill/>
          </a:ln>
        </p:spPr>
      </p:pic>
      <p:grpSp>
        <p:nvGrpSpPr>
          <p:cNvPr id="551" name="Group 1"/>
          <p:cNvGrpSpPr/>
          <p:nvPr/>
        </p:nvGrpSpPr>
        <p:grpSpPr>
          <a:xfrm>
            <a:off x="0" y="9520560"/>
            <a:ext cx="18287280" cy="765720"/>
            <a:chOff x="0" y="9520560"/>
            <a:chExt cx="18287280" cy="765720"/>
          </a:xfrm>
        </p:grpSpPr>
        <p:sp>
          <p:nvSpPr>
            <p:cNvPr id="552"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553" name="Group 3"/>
          <p:cNvGrpSpPr/>
          <p:nvPr/>
        </p:nvGrpSpPr>
        <p:grpSpPr>
          <a:xfrm>
            <a:off x="0" y="9634680"/>
            <a:ext cx="18287280" cy="651600"/>
            <a:chOff x="0" y="9634680"/>
            <a:chExt cx="18287280" cy="651600"/>
          </a:xfrm>
        </p:grpSpPr>
        <p:sp>
          <p:nvSpPr>
            <p:cNvPr id="554"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555"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556"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557" name="CustomShape 7"/>
          <p:cNvSpPr/>
          <p:nvPr/>
        </p:nvSpPr>
        <p:spPr>
          <a:xfrm>
            <a:off x="1641960" y="1630080"/>
            <a:ext cx="15003000" cy="3643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pt-BR" sz="1800" b="0" strike="noStrike" spc="-1">
                <a:solidFill>
                  <a:srgbClr val="000000"/>
                </a:solidFill>
                <a:latin typeface="Arial"/>
                <a:ea typeface="DejaVu Sans"/>
              </a:rPr>
              <a:t>Os CST devem ser utilizados para a parametrização dos produtos contidos na empresa, item a item, os CST a serem utilizados  nas estradas são:</a:t>
            </a:r>
            <a:endParaRPr lang="pt-BR" sz="1800" b="0" strike="noStrike" spc="-1">
              <a:latin typeface="Arial"/>
            </a:endParaRPr>
          </a:p>
        </p:txBody>
      </p:sp>
      <p:pic>
        <p:nvPicPr>
          <p:cNvPr id="558" name="Imagem1_11"/>
          <p:cNvPicPr/>
          <p:nvPr/>
        </p:nvPicPr>
        <p:blipFill>
          <a:blip r:embed="rId4"/>
          <a:stretch/>
        </p:blipFill>
        <p:spPr>
          <a:xfrm>
            <a:off x="1481400" y="2509920"/>
            <a:ext cx="7542720" cy="6364440"/>
          </a:xfrm>
          <a:prstGeom prst="rect">
            <a:avLst/>
          </a:prstGeom>
          <a:ln w="0">
            <a:noFill/>
          </a:ln>
        </p:spPr>
      </p:pic>
      <p:pic>
        <p:nvPicPr>
          <p:cNvPr id="559" name="Imagem2_1"/>
          <p:cNvPicPr/>
          <p:nvPr/>
        </p:nvPicPr>
        <p:blipFill>
          <a:blip r:embed="rId5"/>
          <a:stretch/>
        </p:blipFill>
        <p:spPr>
          <a:xfrm>
            <a:off x="9144000" y="2653920"/>
            <a:ext cx="8114760" cy="636444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 name="Imagem1"/>
          <p:cNvPicPr/>
          <p:nvPr/>
        </p:nvPicPr>
        <p:blipFill>
          <a:blip r:embed="rId2"/>
          <a:stretch/>
        </p:blipFill>
        <p:spPr>
          <a:xfrm>
            <a:off x="0" y="63360"/>
            <a:ext cx="1361880" cy="9996120"/>
          </a:xfrm>
          <a:prstGeom prst="rect">
            <a:avLst/>
          </a:prstGeom>
          <a:ln w="0">
            <a:noFill/>
          </a:ln>
        </p:spPr>
      </p:pic>
      <p:pic>
        <p:nvPicPr>
          <p:cNvPr id="113" name="Picture 2"/>
          <p:cNvPicPr/>
          <p:nvPr/>
        </p:nvPicPr>
        <p:blipFill>
          <a:blip r:embed="rId3"/>
          <a:stretch/>
        </p:blipFill>
        <p:spPr>
          <a:xfrm>
            <a:off x="13367880" y="532800"/>
            <a:ext cx="3890520" cy="991080"/>
          </a:xfrm>
          <a:prstGeom prst="rect">
            <a:avLst/>
          </a:prstGeom>
          <a:ln w="0">
            <a:noFill/>
          </a:ln>
        </p:spPr>
      </p:pic>
      <p:grpSp>
        <p:nvGrpSpPr>
          <p:cNvPr id="114" name="Group 1"/>
          <p:cNvGrpSpPr/>
          <p:nvPr/>
        </p:nvGrpSpPr>
        <p:grpSpPr>
          <a:xfrm>
            <a:off x="0" y="9457200"/>
            <a:ext cx="18287280" cy="765720"/>
            <a:chOff x="0" y="9457200"/>
            <a:chExt cx="18287280" cy="765720"/>
          </a:xfrm>
        </p:grpSpPr>
        <p:sp>
          <p:nvSpPr>
            <p:cNvPr id="115"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116" name="Group 3"/>
          <p:cNvGrpSpPr/>
          <p:nvPr/>
        </p:nvGrpSpPr>
        <p:grpSpPr>
          <a:xfrm>
            <a:off x="0" y="9592200"/>
            <a:ext cx="18287280" cy="694080"/>
            <a:chOff x="0" y="9592200"/>
            <a:chExt cx="18287280" cy="694080"/>
          </a:xfrm>
        </p:grpSpPr>
        <p:sp>
          <p:nvSpPr>
            <p:cNvPr id="117"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118"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119"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120" name="CustomShape 7"/>
          <p:cNvSpPr/>
          <p:nvPr/>
        </p:nvSpPr>
        <p:spPr>
          <a:xfrm>
            <a:off x="2032920" y="1694880"/>
            <a:ext cx="15225840" cy="1369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pt-BR" sz="2800" b="1" strike="noStrike" spc="-1">
                <a:solidFill>
                  <a:srgbClr val="C00000"/>
                </a:solidFill>
                <a:latin typeface="Arial"/>
                <a:ea typeface="DejaVu Sans"/>
              </a:rPr>
              <a:t>Para compreender melhor o que se trata realmente este Impostos, precisamos verificar sobre o que incide o ICMS?</a:t>
            </a:r>
            <a:endParaRPr lang="pt-BR" sz="2800" b="0" strike="noStrike" spc="-1">
              <a:latin typeface="Arial"/>
            </a:endParaRPr>
          </a:p>
          <a:p>
            <a:pPr>
              <a:lnSpc>
                <a:spcPct val="100000"/>
              </a:lnSpc>
              <a:tabLst>
                <a:tab pos="0" algn="l"/>
              </a:tabLst>
            </a:pPr>
            <a:endParaRPr lang="pt-BR" sz="2800" b="0" strike="noStrike" spc="-1">
              <a:latin typeface="Arial"/>
            </a:endParaRPr>
          </a:p>
        </p:txBody>
      </p:sp>
      <p:sp>
        <p:nvSpPr>
          <p:cNvPr id="121" name="CustomShape 8"/>
          <p:cNvSpPr/>
          <p:nvPr/>
        </p:nvSpPr>
        <p:spPr>
          <a:xfrm>
            <a:off x="2032920" y="2811240"/>
            <a:ext cx="15225840" cy="2375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pt-BR" sz="2500" b="0" strike="noStrike" spc="-1">
                <a:solidFill>
                  <a:srgbClr val="000000"/>
                </a:solidFill>
                <a:latin typeface="Arial"/>
                <a:ea typeface="DejaVu Sans"/>
              </a:rPr>
              <a:t>O ICMS é um tributo que está em praticamente tudo o que faz parte de nossas vidas:</a:t>
            </a:r>
            <a:endParaRPr lang="pt-BR" sz="2500" b="0" strike="noStrike" spc="-1">
              <a:latin typeface="Arial"/>
            </a:endParaRPr>
          </a:p>
          <a:p>
            <a:pPr>
              <a:lnSpc>
                <a:spcPct val="100000"/>
              </a:lnSpc>
              <a:tabLst>
                <a:tab pos="0" algn="l"/>
              </a:tabLst>
            </a:pPr>
            <a:endParaRPr lang="pt-BR" sz="2500" b="0" strike="noStrike" spc="-1">
              <a:latin typeface="Arial"/>
            </a:endParaRPr>
          </a:p>
          <a:p>
            <a:pPr marL="343440" indent="-342360" algn="just">
              <a:lnSpc>
                <a:spcPct val="100000"/>
              </a:lnSpc>
              <a:buClr>
                <a:srgbClr val="000000"/>
              </a:buClr>
              <a:buFont typeface="Arial"/>
              <a:buChar char="•"/>
              <a:tabLst>
                <a:tab pos="0" algn="l"/>
              </a:tabLst>
            </a:pPr>
            <a:r>
              <a:rPr lang="pt-BR" sz="2500" b="0" strike="noStrike" spc="-1">
                <a:solidFill>
                  <a:srgbClr val="000000"/>
                </a:solidFill>
                <a:latin typeface="Arial"/>
                <a:ea typeface="DejaVu Sans"/>
              </a:rPr>
              <a:t>Operações relativas à aquisição de mercadorias em geral, incluindo o fornecimento de alimentos e bebidas em bares, restaurantes e estabelecimentos similares;</a:t>
            </a:r>
            <a:endParaRPr lang="pt-BR" sz="2500" b="0" strike="noStrike" spc="-1">
              <a:latin typeface="Arial"/>
            </a:endParaRPr>
          </a:p>
          <a:p>
            <a:pPr marL="343440" indent="-342360" algn="just">
              <a:lnSpc>
                <a:spcPct val="100000"/>
              </a:lnSpc>
              <a:buClr>
                <a:srgbClr val="000000"/>
              </a:buClr>
              <a:buFont typeface="Arial"/>
              <a:buChar char="•"/>
              <a:tabLst>
                <a:tab pos="0" algn="l"/>
              </a:tabLst>
            </a:pPr>
            <a:r>
              <a:rPr lang="pt-BR" sz="2500" b="0" strike="noStrike" spc="-1">
                <a:solidFill>
                  <a:srgbClr val="000000"/>
                </a:solidFill>
                <a:latin typeface="Arial"/>
                <a:ea typeface="DejaVu Sans"/>
              </a:rPr>
              <a:t>Prestação de serviço de transporte interestadual e intermunicipal, por qualquer meio, de pessoas, bens, mercadorias ou valores;</a:t>
            </a:r>
            <a:endParaRPr lang="pt-BR" sz="2500" b="0" strike="noStrike" spc="-1">
              <a:latin typeface="Arial"/>
            </a:endParaRPr>
          </a:p>
        </p:txBody>
      </p:sp>
      <p:pic>
        <p:nvPicPr>
          <p:cNvPr id="122" name="Imagem1_1"/>
          <p:cNvPicPr/>
          <p:nvPr/>
        </p:nvPicPr>
        <p:blipFill>
          <a:blip r:embed="rId4"/>
          <a:stretch/>
        </p:blipFill>
        <p:spPr>
          <a:xfrm>
            <a:off x="12039480" y="5143680"/>
            <a:ext cx="5218920" cy="4078080"/>
          </a:xfrm>
          <a:prstGeom prst="rect">
            <a:avLst/>
          </a:prstGeom>
          <a:ln w="0">
            <a:noFill/>
          </a:ln>
        </p:spPr>
      </p:pic>
      <p:sp>
        <p:nvSpPr>
          <p:cNvPr id="123" name="CustomShape 9"/>
          <p:cNvSpPr/>
          <p:nvPr/>
        </p:nvSpPr>
        <p:spPr>
          <a:xfrm>
            <a:off x="2032920" y="5128920"/>
            <a:ext cx="9853560" cy="3898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286200" indent="-285120" algn="just">
              <a:lnSpc>
                <a:spcPct val="100000"/>
              </a:lnSpc>
              <a:buClr>
                <a:srgbClr val="000000"/>
              </a:buClr>
              <a:buFont typeface="Arial"/>
              <a:buChar char="•"/>
            </a:pPr>
            <a:r>
              <a:rPr lang="pt-BR" sz="2500" b="0" strike="noStrike" spc="-1">
                <a:solidFill>
                  <a:srgbClr val="000000"/>
                </a:solidFill>
                <a:latin typeface="Arial"/>
                <a:ea typeface="DejaVu Sans"/>
              </a:rPr>
              <a:t>Prestação de serviços de telecomunicação;</a:t>
            </a:r>
            <a:endParaRPr lang="pt-BR" sz="2500" b="0" strike="noStrike" spc="-1">
              <a:latin typeface="Arial"/>
            </a:endParaRPr>
          </a:p>
          <a:p>
            <a:pPr marL="286200" indent="-285120" algn="just">
              <a:lnSpc>
                <a:spcPct val="100000"/>
              </a:lnSpc>
              <a:buClr>
                <a:srgbClr val="000000"/>
              </a:buClr>
              <a:buFont typeface="Arial"/>
              <a:buChar char="•"/>
            </a:pPr>
            <a:r>
              <a:rPr lang="pt-BR" sz="2500" b="0" strike="noStrike" spc="-1">
                <a:solidFill>
                  <a:srgbClr val="000000"/>
                </a:solidFill>
                <a:latin typeface="Arial"/>
                <a:ea typeface="DejaVu Sans"/>
              </a:rPr>
              <a:t>Fornecimento de mercadorias com prestação de serviços;</a:t>
            </a:r>
            <a:endParaRPr lang="pt-BR" sz="2500" b="0" strike="noStrike" spc="-1">
              <a:latin typeface="Arial"/>
            </a:endParaRPr>
          </a:p>
          <a:p>
            <a:pPr marL="286200" indent="-285120" algn="just">
              <a:lnSpc>
                <a:spcPct val="100000"/>
              </a:lnSpc>
              <a:buClr>
                <a:srgbClr val="000000"/>
              </a:buClr>
              <a:buFont typeface="Arial"/>
              <a:buChar char="•"/>
            </a:pPr>
            <a:r>
              <a:rPr lang="pt-BR" sz="2500" b="0" strike="noStrike" spc="-1">
                <a:solidFill>
                  <a:srgbClr val="000000"/>
                </a:solidFill>
                <a:latin typeface="Arial"/>
                <a:ea typeface="DejaVu Sans"/>
              </a:rPr>
              <a:t>Importação de mercadorias do exterior, qualquer que seja a finalidade;</a:t>
            </a:r>
            <a:endParaRPr lang="pt-BR" sz="2500" b="0" strike="noStrike" spc="-1">
              <a:latin typeface="Arial"/>
            </a:endParaRPr>
          </a:p>
          <a:p>
            <a:pPr marL="286200" indent="-285120" algn="just">
              <a:lnSpc>
                <a:spcPct val="100000"/>
              </a:lnSpc>
              <a:buClr>
                <a:srgbClr val="000000"/>
              </a:buClr>
              <a:buFont typeface="Arial"/>
              <a:buChar char="•"/>
            </a:pPr>
            <a:r>
              <a:rPr lang="pt-BR" sz="2500" b="0" strike="noStrike" spc="-1">
                <a:solidFill>
                  <a:srgbClr val="000000"/>
                </a:solidFill>
                <a:latin typeface="Arial"/>
                <a:ea typeface="DejaVu Sans"/>
              </a:rPr>
              <a:t>Serviços prestados no exterior ou que tenham começado fora do país;</a:t>
            </a:r>
            <a:endParaRPr lang="pt-BR" sz="2500" b="0" strike="noStrike" spc="-1">
              <a:latin typeface="Arial"/>
            </a:endParaRPr>
          </a:p>
          <a:p>
            <a:pPr marL="286200" indent="-285120" algn="just">
              <a:lnSpc>
                <a:spcPct val="100000"/>
              </a:lnSpc>
              <a:buClr>
                <a:srgbClr val="000000"/>
              </a:buClr>
              <a:buFont typeface="Arial"/>
              <a:buChar char="•"/>
            </a:pPr>
            <a:r>
              <a:rPr lang="pt-BR" sz="2500" b="0" strike="noStrike" spc="-1">
                <a:solidFill>
                  <a:srgbClr val="000000"/>
                </a:solidFill>
                <a:latin typeface="Arial"/>
                <a:ea typeface="DejaVu Sans"/>
              </a:rPr>
              <a:t>Entrada, no estado de destino, de petróleo, inclusive lubrificantes e combustíveis líquidos e gasosos dele derivados, e de energia elétrica, quando não destinados à comercialização ou à industrialização.</a:t>
            </a:r>
            <a:endParaRPr lang="pt-BR" sz="25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0" name="Imagem1"/>
          <p:cNvPicPr/>
          <p:nvPr/>
        </p:nvPicPr>
        <p:blipFill>
          <a:blip r:embed="rId2"/>
          <a:stretch/>
        </p:blipFill>
        <p:spPr>
          <a:xfrm>
            <a:off x="0" y="0"/>
            <a:ext cx="1361880" cy="10173960"/>
          </a:xfrm>
          <a:prstGeom prst="rect">
            <a:avLst/>
          </a:prstGeom>
          <a:ln w="0">
            <a:noFill/>
          </a:ln>
        </p:spPr>
      </p:pic>
      <p:pic>
        <p:nvPicPr>
          <p:cNvPr id="561" name="Picture 2"/>
          <p:cNvPicPr/>
          <p:nvPr/>
        </p:nvPicPr>
        <p:blipFill>
          <a:blip r:embed="rId3"/>
          <a:stretch/>
        </p:blipFill>
        <p:spPr>
          <a:xfrm>
            <a:off x="13367880" y="532800"/>
            <a:ext cx="3890520" cy="991080"/>
          </a:xfrm>
          <a:prstGeom prst="rect">
            <a:avLst/>
          </a:prstGeom>
          <a:ln w="0">
            <a:noFill/>
          </a:ln>
        </p:spPr>
      </p:pic>
      <p:grpSp>
        <p:nvGrpSpPr>
          <p:cNvPr id="562" name="Group 1"/>
          <p:cNvGrpSpPr/>
          <p:nvPr/>
        </p:nvGrpSpPr>
        <p:grpSpPr>
          <a:xfrm>
            <a:off x="0" y="9520560"/>
            <a:ext cx="18287280" cy="765720"/>
            <a:chOff x="0" y="9520560"/>
            <a:chExt cx="18287280" cy="765720"/>
          </a:xfrm>
        </p:grpSpPr>
        <p:sp>
          <p:nvSpPr>
            <p:cNvPr id="563"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564" name="Group 3"/>
          <p:cNvGrpSpPr/>
          <p:nvPr/>
        </p:nvGrpSpPr>
        <p:grpSpPr>
          <a:xfrm>
            <a:off x="0" y="9634680"/>
            <a:ext cx="18287280" cy="651600"/>
            <a:chOff x="0" y="9634680"/>
            <a:chExt cx="18287280" cy="651600"/>
          </a:xfrm>
        </p:grpSpPr>
        <p:sp>
          <p:nvSpPr>
            <p:cNvPr id="565"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566"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567"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568" name="CustomShape 7"/>
          <p:cNvSpPr/>
          <p:nvPr/>
        </p:nvSpPr>
        <p:spPr>
          <a:xfrm>
            <a:off x="1523880" y="1607400"/>
            <a:ext cx="15734520" cy="7342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800" b="0" strike="noStrike" spc="-1">
                <a:solidFill>
                  <a:srgbClr val="000000"/>
                </a:solidFill>
                <a:latin typeface="Arial"/>
                <a:ea typeface="DejaVu Sans"/>
              </a:rPr>
              <a:t>Agora que já sabemos quais são os CST a serem utilizados na parametrização, vamos dividir o Pis e Cofins pela classificação, os produtos e serviços podem ser classificados nas seguintes categorias:</a:t>
            </a:r>
            <a:endParaRPr lang="pt-BR" sz="2800" b="0" strike="noStrike" spc="-1">
              <a:latin typeface="Arial"/>
            </a:endParaRPr>
          </a:p>
          <a:p>
            <a:pPr algn="just">
              <a:lnSpc>
                <a:spcPct val="100000"/>
              </a:lnSpc>
              <a:tabLst>
                <a:tab pos="0" algn="l"/>
              </a:tabLst>
            </a:pPr>
            <a:endParaRPr lang="pt-BR" sz="2800" b="0" strike="noStrike" spc="-1">
              <a:latin typeface="Arial"/>
            </a:endParaRPr>
          </a:p>
          <a:p>
            <a:pPr marL="216000" indent="-214560" algn="just">
              <a:lnSpc>
                <a:spcPct val="100000"/>
              </a:lnSpc>
              <a:buClr>
                <a:srgbClr val="000000"/>
              </a:buClr>
              <a:buFont typeface="Wingdings" charset="2"/>
              <a:buChar char=""/>
              <a:tabLst>
                <a:tab pos="0" algn="l"/>
              </a:tabLst>
            </a:pPr>
            <a:r>
              <a:rPr lang="pt-BR" sz="2800" b="1" strike="noStrike" spc="-1">
                <a:solidFill>
                  <a:srgbClr val="000000"/>
                </a:solidFill>
                <a:latin typeface="Arial"/>
                <a:ea typeface="DejaVu Sans"/>
              </a:rPr>
              <a:t>Tributados</a:t>
            </a:r>
            <a:r>
              <a:rPr lang="pt-BR" sz="2800" b="0" strike="noStrike" spc="-1">
                <a:solidFill>
                  <a:srgbClr val="000000"/>
                </a:solidFill>
                <a:latin typeface="Arial"/>
                <a:ea typeface="DejaVu Sans"/>
              </a:rPr>
              <a:t>: Nessa categoria é devido o débito de Pis e Cofins, mas também poderá se creditar caso a empresa pertença ao regime não cumulativo;</a:t>
            </a:r>
            <a:endParaRPr lang="pt-BR" sz="2800" b="0" strike="noStrike" spc="-1">
              <a:latin typeface="Arial"/>
            </a:endParaRPr>
          </a:p>
          <a:p>
            <a:pPr algn="just">
              <a:lnSpc>
                <a:spcPct val="100000"/>
              </a:lnSpc>
              <a:tabLst>
                <a:tab pos="0" algn="l"/>
              </a:tabLst>
            </a:pPr>
            <a:endParaRPr lang="pt-BR" sz="2800" b="0" strike="noStrike" spc="-1">
              <a:latin typeface="Arial"/>
            </a:endParaRPr>
          </a:p>
          <a:p>
            <a:pPr marL="216000" indent="-214560" algn="just">
              <a:lnSpc>
                <a:spcPct val="100000"/>
              </a:lnSpc>
              <a:buClr>
                <a:srgbClr val="000000"/>
              </a:buClr>
              <a:buFont typeface="Wingdings" charset="2"/>
              <a:buChar char=""/>
              <a:tabLst>
                <a:tab pos="0" algn="l"/>
              </a:tabLst>
            </a:pPr>
            <a:r>
              <a:rPr lang="pt-BR" sz="2800" b="1" strike="noStrike" spc="-1">
                <a:solidFill>
                  <a:srgbClr val="000000"/>
                </a:solidFill>
                <a:latin typeface="Arial"/>
                <a:ea typeface="DejaVu Sans"/>
              </a:rPr>
              <a:t>Monofásicos:</a:t>
            </a:r>
            <a:r>
              <a:rPr lang="pt-BR" sz="2800" b="0" strike="noStrike" spc="-1">
                <a:solidFill>
                  <a:srgbClr val="000000"/>
                </a:solidFill>
                <a:latin typeface="Arial"/>
                <a:ea typeface="DejaVu Sans"/>
              </a:rPr>
              <a:t> Nessa categoria a regra das alíquotas gerais de 0,65% ou 1,65% para o PIS e 3% ou 7,6% para a COFINS já não é mais válida, isto acontece por que os produtos Monofásicos possuem alíquotas diferentes dos demais produtos, temos como exemplo, cervejas, refrigerantes, produtos de perfumaria, dentre muitos outros, quem é obrigado a recolher tal tributo é o primeiro da cadeia, sendo o industrial ou o importador, que irá recolher por toda a cadeia seguinte, as demais empresas não pagarão o imposto em cima dos produtos monofásicos mas também não poderão se creditar;</a:t>
            </a:r>
            <a:endParaRPr lang="pt-BR" sz="2800" b="0" strike="noStrike" spc="-1">
              <a:latin typeface="Arial"/>
            </a:endParaRPr>
          </a:p>
          <a:p>
            <a:pPr algn="just">
              <a:lnSpc>
                <a:spcPct val="100000"/>
              </a:lnSpc>
              <a:tabLst>
                <a:tab pos="0" algn="l"/>
              </a:tabLst>
            </a:pPr>
            <a:endParaRPr lang="pt-BR" sz="2800" b="0" strike="noStrike" spc="-1">
              <a:latin typeface="Arial"/>
            </a:endParaRPr>
          </a:p>
          <a:p>
            <a:pPr marL="216000" indent="-214560" algn="just">
              <a:lnSpc>
                <a:spcPct val="100000"/>
              </a:lnSpc>
              <a:buClr>
                <a:srgbClr val="000000"/>
              </a:buClr>
              <a:buFont typeface="Wingdings" charset="2"/>
              <a:buChar char=""/>
              <a:tabLst>
                <a:tab pos="0" algn="l"/>
              </a:tabLst>
            </a:pPr>
            <a:r>
              <a:rPr lang="pt-BR" sz="2800" b="1" strike="noStrike" spc="-1">
                <a:solidFill>
                  <a:srgbClr val="000000"/>
                </a:solidFill>
                <a:latin typeface="Arial"/>
                <a:ea typeface="DejaVu Sans"/>
              </a:rPr>
              <a:t>Substituição Tributária</a:t>
            </a:r>
            <a:r>
              <a:rPr lang="pt-BR" sz="2800" b="0" strike="noStrike" spc="-1">
                <a:solidFill>
                  <a:srgbClr val="000000"/>
                </a:solidFill>
                <a:latin typeface="Arial"/>
                <a:ea typeface="DejaVu Sans"/>
              </a:rPr>
              <a:t>: Temos como exemplo os tabacos, cigarrilhas e também as motocicletas;</a:t>
            </a:r>
            <a:endParaRPr lang="pt-BR"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9" name="Imagem1"/>
          <p:cNvPicPr/>
          <p:nvPr/>
        </p:nvPicPr>
        <p:blipFill>
          <a:blip r:embed="rId2"/>
          <a:stretch/>
        </p:blipFill>
        <p:spPr>
          <a:xfrm>
            <a:off x="0" y="0"/>
            <a:ext cx="1361880" cy="10173960"/>
          </a:xfrm>
          <a:prstGeom prst="rect">
            <a:avLst/>
          </a:prstGeom>
          <a:ln w="0">
            <a:noFill/>
          </a:ln>
        </p:spPr>
      </p:pic>
      <p:pic>
        <p:nvPicPr>
          <p:cNvPr id="570" name="Picture 2"/>
          <p:cNvPicPr/>
          <p:nvPr/>
        </p:nvPicPr>
        <p:blipFill>
          <a:blip r:embed="rId3"/>
          <a:stretch/>
        </p:blipFill>
        <p:spPr>
          <a:xfrm>
            <a:off x="13367880" y="532800"/>
            <a:ext cx="3890520" cy="991080"/>
          </a:xfrm>
          <a:prstGeom prst="rect">
            <a:avLst/>
          </a:prstGeom>
          <a:ln w="0">
            <a:noFill/>
          </a:ln>
        </p:spPr>
      </p:pic>
      <p:grpSp>
        <p:nvGrpSpPr>
          <p:cNvPr id="571" name="Group 1"/>
          <p:cNvGrpSpPr/>
          <p:nvPr/>
        </p:nvGrpSpPr>
        <p:grpSpPr>
          <a:xfrm>
            <a:off x="0" y="9520560"/>
            <a:ext cx="18287280" cy="765720"/>
            <a:chOff x="0" y="9520560"/>
            <a:chExt cx="18287280" cy="765720"/>
          </a:xfrm>
        </p:grpSpPr>
        <p:sp>
          <p:nvSpPr>
            <p:cNvPr id="572"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573" name="Group 3"/>
          <p:cNvGrpSpPr/>
          <p:nvPr/>
        </p:nvGrpSpPr>
        <p:grpSpPr>
          <a:xfrm>
            <a:off x="0" y="9634680"/>
            <a:ext cx="18287280" cy="651600"/>
            <a:chOff x="0" y="9634680"/>
            <a:chExt cx="18287280" cy="651600"/>
          </a:xfrm>
        </p:grpSpPr>
        <p:sp>
          <p:nvSpPr>
            <p:cNvPr id="574"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575"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576"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577" name="CustomShape 7"/>
          <p:cNvSpPr/>
          <p:nvPr/>
        </p:nvSpPr>
        <p:spPr>
          <a:xfrm>
            <a:off x="1676520" y="1639080"/>
            <a:ext cx="15582240" cy="7770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572400" indent="-570960" algn="just">
              <a:lnSpc>
                <a:spcPct val="100000"/>
              </a:lnSpc>
              <a:buClr>
                <a:srgbClr val="000000"/>
              </a:buClr>
              <a:buFont typeface="Arial"/>
              <a:buChar char="•"/>
            </a:pPr>
            <a:r>
              <a:rPr lang="pt-BR" sz="3600" b="1" strike="noStrike" spc="-1">
                <a:solidFill>
                  <a:srgbClr val="000000"/>
                </a:solidFill>
                <a:latin typeface="Arial"/>
                <a:ea typeface="DejaVu Sans"/>
              </a:rPr>
              <a:t>Alíquota Zero</a:t>
            </a:r>
            <a:r>
              <a:rPr lang="pt-BR" sz="3600" b="0" strike="noStrike" spc="-1">
                <a:solidFill>
                  <a:srgbClr val="000000"/>
                </a:solidFill>
                <a:latin typeface="Arial"/>
                <a:ea typeface="DejaVu Sans"/>
              </a:rPr>
              <a:t>:  Geralmente são utilizados como forma de incentivo pelo governo, para que fiquem mais baratos, geralmente produtos da cesta básica, adubos, estes produtos não geram direito a crédito, mas também não é devido o Pis e Cofins nas saídas;</a:t>
            </a:r>
            <a:endParaRPr lang="pt-BR" sz="3600" b="0" strike="noStrike" spc="-1">
              <a:latin typeface="Arial"/>
            </a:endParaRPr>
          </a:p>
          <a:p>
            <a:pPr algn="just">
              <a:lnSpc>
                <a:spcPct val="100000"/>
              </a:lnSpc>
            </a:pPr>
            <a:endParaRPr lang="pt-BR" sz="3600" b="0" strike="noStrike" spc="-1">
              <a:latin typeface="Arial"/>
            </a:endParaRPr>
          </a:p>
          <a:p>
            <a:pPr marL="572400" indent="-570960" algn="just">
              <a:lnSpc>
                <a:spcPct val="100000"/>
              </a:lnSpc>
              <a:buClr>
                <a:srgbClr val="000000"/>
              </a:buClr>
              <a:buFont typeface="Arial"/>
              <a:buChar char="•"/>
            </a:pPr>
            <a:r>
              <a:rPr lang="pt-BR" sz="3600" b="1" strike="noStrike" spc="-1">
                <a:solidFill>
                  <a:srgbClr val="000000"/>
                </a:solidFill>
                <a:latin typeface="Arial"/>
                <a:ea typeface="DejaVu Sans"/>
              </a:rPr>
              <a:t>Isenção</a:t>
            </a:r>
            <a:r>
              <a:rPr lang="pt-BR" sz="3600" b="0" strike="noStrike" spc="-1">
                <a:solidFill>
                  <a:srgbClr val="000000"/>
                </a:solidFill>
                <a:latin typeface="Arial"/>
                <a:ea typeface="DejaVu Sans"/>
              </a:rPr>
              <a:t>: Na Isenção os impostos também não são devidos e os produtos não geram direito a créditos;</a:t>
            </a:r>
            <a:endParaRPr lang="pt-BR" sz="3600" b="0" strike="noStrike" spc="-1">
              <a:latin typeface="Arial"/>
            </a:endParaRPr>
          </a:p>
          <a:p>
            <a:pPr algn="just">
              <a:lnSpc>
                <a:spcPct val="100000"/>
              </a:lnSpc>
            </a:pPr>
            <a:endParaRPr lang="pt-BR" sz="3600" b="0" strike="noStrike" spc="-1">
              <a:latin typeface="Arial"/>
            </a:endParaRPr>
          </a:p>
          <a:p>
            <a:pPr marL="572400" indent="-570960" algn="just">
              <a:lnSpc>
                <a:spcPct val="100000"/>
              </a:lnSpc>
              <a:buClr>
                <a:srgbClr val="000000"/>
              </a:buClr>
              <a:buFont typeface="Arial"/>
              <a:buChar char="•"/>
            </a:pPr>
            <a:r>
              <a:rPr lang="pt-BR" sz="3600" b="1" strike="noStrike" spc="-1">
                <a:solidFill>
                  <a:srgbClr val="000000"/>
                </a:solidFill>
                <a:latin typeface="Arial"/>
                <a:ea typeface="DejaVu Sans"/>
              </a:rPr>
              <a:t>Não Incidência</a:t>
            </a:r>
            <a:r>
              <a:rPr lang="pt-BR" sz="3600" b="0" strike="noStrike" spc="-1">
                <a:solidFill>
                  <a:srgbClr val="000000"/>
                </a:solidFill>
                <a:latin typeface="Arial"/>
                <a:ea typeface="DejaVu Sans"/>
              </a:rPr>
              <a:t>: A não incidência ocorre quando naquela operação específica não incide Pis e Cofins;</a:t>
            </a:r>
            <a:endParaRPr lang="pt-BR" sz="3600" b="0" strike="noStrike" spc="-1">
              <a:latin typeface="Arial"/>
            </a:endParaRPr>
          </a:p>
          <a:p>
            <a:pPr algn="just">
              <a:lnSpc>
                <a:spcPct val="100000"/>
              </a:lnSpc>
            </a:pPr>
            <a:endParaRPr lang="pt-BR" sz="3600" b="0" strike="noStrike" spc="-1">
              <a:latin typeface="Arial"/>
            </a:endParaRPr>
          </a:p>
          <a:p>
            <a:pPr marL="572400" indent="-570960" algn="just">
              <a:lnSpc>
                <a:spcPct val="100000"/>
              </a:lnSpc>
              <a:buClr>
                <a:srgbClr val="000000"/>
              </a:buClr>
              <a:buFont typeface="Arial"/>
              <a:buChar char="•"/>
            </a:pPr>
            <a:r>
              <a:rPr lang="pt-BR" sz="3600" b="1" strike="noStrike" spc="-1">
                <a:solidFill>
                  <a:srgbClr val="000000"/>
                </a:solidFill>
                <a:latin typeface="Arial"/>
                <a:ea typeface="DejaVu Sans"/>
              </a:rPr>
              <a:t>Suspensão</a:t>
            </a:r>
            <a:r>
              <a:rPr lang="pt-BR" sz="3600" b="0" strike="noStrike" spc="-1">
                <a:solidFill>
                  <a:srgbClr val="000000"/>
                </a:solidFill>
                <a:latin typeface="Arial"/>
                <a:ea typeface="DejaVu Sans"/>
              </a:rPr>
              <a:t>: Na Suspensão o produto é tributado de Pis/Cofins, porém, ao vender o produto em uma situação específica, ele é suspenso de Pis e Cofins, temos como exemplo a exportação.</a:t>
            </a:r>
            <a:endParaRPr lang="pt-BR"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78" name="Imagem1"/>
          <p:cNvPicPr/>
          <p:nvPr/>
        </p:nvPicPr>
        <p:blipFill>
          <a:blip r:embed="rId2"/>
          <a:stretch/>
        </p:blipFill>
        <p:spPr>
          <a:xfrm>
            <a:off x="0" y="0"/>
            <a:ext cx="1361880" cy="10173960"/>
          </a:xfrm>
          <a:prstGeom prst="rect">
            <a:avLst/>
          </a:prstGeom>
          <a:ln w="0">
            <a:noFill/>
          </a:ln>
        </p:spPr>
      </p:pic>
      <p:pic>
        <p:nvPicPr>
          <p:cNvPr id="579" name="Picture 2"/>
          <p:cNvPicPr/>
          <p:nvPr/>
        </p:nvPicPr>
        <p:blipFill>
          <a:blip r:embed="rId3"/>
          <a:stretch/>
        </p:blipFill>
        <p:spPr>
          <a:xfrm>
            <a:off x="13367880" y="532800"/>
            <a:ext cx="3890520" cy="991080"/>
          </a:xfrm>
          <a:prstGeom prst="rect">
            <a:avLst/>
          </a:prstGeom>
          <a:ln w="0">
            <a:noFill/>
          </a:ln>
        </p:spPr>
      </p:pic>
      <p:grpSp>
        <p:nvGrpSpPr>
          <p:cNvPr id="580" name="Group 1"/>
          <p:cNvGrpSpPr/>
          <p:nvPr/>
        </p:nvGrpSpPr>
        <p:grpSpPr>
          <a:xfrm>
            <a:off x="0" y="9520560"/>
            <a:ext cx="18287280" cy="765720"/>
            <a:chOff x="0" y="9520560"/>
            <a:chExt cx="18287280" cy="765720"/>
          </a:xfrm>
        </p:grpSpPr>
        <p:sp>
          <p:nvSpPr>
            <p:cNvPr id="581"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582" name="Group 3"/>
          <p:cNvGrpSpPr/>
          <p:nvPr/>
        </p:nvGrpSpPr>
        <p:grpSpPr>
          <a:xfrm>
            <a:off x="0" y="9634680"/>
            <a:ext cx="18287280" cy="651600"/>
            <a:chOff x="0" y="9634680"/>
            <a:chExt cx="18287280" cy="651600"/>
          </a:xfrm>
        </p:grpSpPr>
        <p:sp>
          <p:nvSpPr>
            <p:cNvPr id="583"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584"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585"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586" name="CustomShape 7"/>
          <p:cNvSpPr/>
          <p:nvPr/>
        </p:nvSpPr>
        <p:spPr>
          <a:xfrm flipH="1">
            <a:off x="1523160" y="1602000"/>
            <a:ext cx="15734520" cy="7770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marL="572400" indent="-570960" algn="just">
              <a:lnSpc>
                <a:spcPct val="100000"/>
              </a:lnSpc>
              <a:buClr>
                <a:srgbClr val="000000"/>
              </a:buClr>
              <a:buFont typeface="Arial"/>
              <a:buChar char="•"/>
            </a:pPr>
            <a:r>
              <a:rPr lang="pt-BR" sz="3600" b="0" strike="noStrike" spc="-1">
                <a:solidFill>
                  <a:srgbClr val="000000"/>
                </a:solidFill>
                <a:latin typeface="Arial"/>
                <a:ea typeface="DejaVu Sans"/>
              </a:rPr>
              <a:t>Após verificados  os CST e também as categorias existentes, e visto como é efetuado a parametrização do Pis e Cofins e para isto é extremamente necessário estar em mãos todas as tabelas atualizadas disponibilizadas pela receita federal.</a:t>
            </a:r>
            <a:endParaRPr lang="pt-BR" sz="3600" b="0" strike="noStrike" spc="-1">
              <a:latin typeface="Arial"/>
            </a:endParaRPr>
          </a:p>
          <a:p>
            <a:pPr algn="just">
              <a:lnSpc>
                <a:spcPct val="100000"/>
              </a:lnSpc>
              <a:tabLst>
                <a:tab pos="0" algn="l"/>
              </a:tabLst>
            </a:pPr>
            <a:endParaRPr lang="pt-BR" sz="3600" b="0" strike="noStrike" spc="-1">
              <a:latin typeface="Arial"/>
            </a:endParaRPr>
          </a:p>
          <a:p>
            <a:pPr marL="572400" indent="-570960" algn="just">
              <a:lnSpc>
                <a:spcPct val="100000"/>
              </a:lnSpc>
              <a:buClr>
                <a:srgbClr val="000000"/>
              </a:buClr>
              <a:buFont typeface="Arial"/>
              <a:buChar char="•"/>
              <a:tabLst>
                <a:tab pos="0" algn="l"/>
              </a:tabLst>
            </a:pPr>
            <a:r>
              <a:rPr lang="pt-BR" sz="3600" b="0" strike="noStrike" spc="-1">
                <a:solidFill>
                  <a:srgbClr val="000000"/>
                </a:solidFill>
                <a:latin typeface="Arial"/>
                <a:ea typeface="DejaVu Sans"/>
              </a:rPr>
              <a:t>Como vimos no decorrer do curso a parametrização deve ser efetuada item a item, o processo se resume em conhecer bem os produtos e a qual classificação do Pis e Cofins os mesmos pertencem, lembrando também que é extremamente necessário que os NCM (Nomenclatura Comum do Mercosul) estejam todos corretos, pois é através deles que será efetuado a consulta nas tabelas disponibilizadas pela Receita Federal. E verificar o tipo de Regime tributário escolhido pela entidade e realizar a emissão e controle corretos dos créditos e débitos dos impostos Pis e Cofins. </a:t>
            </a:r>
            <a:endParaRPr lang="pt-BR"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7" name="Imagem1"/>
          <p:cNvPicPr/>
          <p:nvPr/>
        </p:nvPicPr>
        <p:blipFill>
          <a:blip r:embed="rId2"/>
          <a:stretch/>
        </p:blipFill>
        <p:spPr>
          <a:xfrm>
            <a:off x="0" y="0"/>
            <a:ext cx="1361880" cy="10173960"/>
          </a:xfrm>
          <a:prstGeom prst="rect">
            <a:avLst/>
          </a:prstGeom>
          <a:ln w="0">
            <a:noFill/>
          </a:ln>
        </p:spPr>
      </p:pic>
      <p:pic>
        <p:nvPicPr>
          <p:cNvPr id="588" name="Picture 2"/>
          <p:cNvPicPr/>
          <p:nvPr/>
        </p:nvPicPr>
        <p:blipFill>
          <a:blip r:embed="rId3"/>
          <a:stretch/>
        </p:blipFill>
        <p:spPr>
          <a:xfrm>
            <a:off x="13367880" y="532800"/>
            <a:ext cx="3890520" cy="991080"/>
          </a:xfrm>
          <a:prstGeom prst="rect">
            <a:avLst/>
          </a:prstGeom>
          <a:ln w="0">
            <a:noFill/>
          </a:ln>
        </p:spPr>
      </p:pic>
      <p:grpSp>
        <p:nvGrpSpPr>
          <p:cNvPr id="589" name="Group 1"/>
          <p:cNvGrpSpPr/>
          <p:nvPr/>
        </p:nvGrpSpPr>
        <p:grpSpPr>
          <a:xfrm>
            <a:off x="0" y="9520560"/>
            <a:ext cx="18287280" cy="765720"/>
            <a:chOff x="0" y="9520560"/>
            <a:chExt cx="18287280" cy="765720"/>
          </a:xfrm>
        </p:grpSpPr>
        <p:sp>
          <p:nvSpPr>
            <p:cNvPr id="590"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591" name="Group 3"/>
          <p:cNvGrpSpPr/>
          <p:nvPr/>
        </p:nvGrpSpPr>
        <p:grpSpPr>
          <a:xfrm>
            <a:off x="0" y="9634680"/>
            <a:ext cx="18287280" cy="651600"/>
            <a:chOff x="0" y="9634680"/>
            <a:chExt cx="18287280" cy="651600"/>
          </a:xfrm>
        </p:grpSpPr>
        <p:sp>
          <p:nvSpPr>
            <p:cNvPr id="592"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593"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594"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595" name="CustomShape 7"/>
          <p:cNvSpPr/>
          <p:nvPr/>
        </p:nvSpPr>
        <p:spPr>
          <a:xfrm>
            <a:off x="2932560" y="3883680"/>
            <a:ext cx="12422160" cy="173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pt-BR" sz="3600" b="0" strike="noStrike" spc="-1">
                <a:solidFill>
                  <a:srgbClr val="000000"/>
                </a:solidFill>
                <a:latin typeface="Monument Extended"/>
                <a:ea typeface="Calibri"/>
              </a:rPr>
              <a:t>II – IMPOSTO SOBRE IMPORTAÇÃO</a:t>
            </a:r>
            <a:endParaRPr lang="pt-BR" sz="3600" b="0" strike="noStrike" spc="-1">
              <a:latin typeface="Arial"/>
            </a:endParaRPr>
          </a:p>
          <a:p>
            <a:pPr algn="ctr">
              <a:lnSpc>
                <a:spcPct val="100000"/>
              </a:lnSpc>
              <a:tabLst>
                <a:tab pos="0" algn="l"/>
              </a:tabLst>
            </a:pPr>
            <a:endParaRPr lang="pt-BR" sz="3600" b="0" strike="noStrike" spc="-1">
              <a:latin typeface="Arial"/>
            </a:endParaRPr>
          </a:p>
          <a:p>
            <a:pPr algn="ctr">
              <a:lnSpc>
                <a:spcPct val="100000"/>
              </a:lnSpc>
              <a:tabLst>
                <a:tab pos="0" algn="l"/>
              </a:tabLst>
            </a:pPr>
            <a:r>
              <a:rPr lang="pt-BR" sz="3600" b="0" strike="noStrike" spc="-1">
                <a:solidFill>
                  <a:srgbClr val="000000"/>
                </a:solidFill>
                <a:latin typeface="Monument Extended"/>
                <a:ea typeface="Calibri"/>
              </a:rPr>
              <a:t>IE – IMPOSTO DE EXPOTAÇÃO</a:t>
            </a:r>
            <a:endParaRPr lang="pt-BR"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96" name="Imagem1"/>
          <p:cNvPicPr/>
          <p:nvPr/>
        </p:nvPicPr>
        <p:blipFill>
          <a:blip r:embed="rId2"/>
          <a:stretch/>
        </p:blipFill>
        <p:spPr>
          <a:xfrm>
            <a:off x="0" y="0"/>
            <a:ext cx="1361880" cy="10173960"/>
          </a:xfrm>
          <a:prstGeom prst="rect">
            <a:avLst/>
          </a:prstGeom>
          <a:ln w="0">
            <a:noFill/>
          </a:ln>
        </p:spPr>
      </p:pic>
      <p:pic>
        <p:nvPicPr>
          <p:cNvPr id="597" name="Picture 2"/>
          <p:cNvPicPr/>
          <p:nvPr/>
        </p:nvPicPr>
        <p:blipFill>
          <a:blip r:embed="rId3"/>
          <a:stretch/>
        </p:blipFill>
        <p:spPr>
          <a:xfrm>
            <a:off x="13367880" y="532800"/>
            <a:ext cx="3890520" cy="991080"/>
          </a:xfrm>
          <a:prstGeom prst="rect">
            <a:avLst/>
          </a:prstGeom>
          <a:ln w="0">
            <a:noFill/>
          </a:ln>
        </p:spPr>
      </p:pic>
      <p:grpSp>
        <p:nvGrpSpPr>
          <p:cNvPr id="598" name="Group 1"/>
          <p:cNvGrpSpPr/>
          <p:nvPr/>
        </p:nvGrpSpPr>
        <p:grpSpPr>
          <a:xfrm>
            <a:off x="0" y="9520560"/>
            <a:ext cx="18287280" cy="765720"/>
            <a:chOff x="0" y="9520560"/>
            <a:chExt cx="18287280" cy="765720"/>
          </a:xfrm>
        </p:grpSpPr>
        <p:sp>
          <p:nvSpPr>
            <p:cNvPr id="599"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600" name="Group 3"/>
          <p:cNvGrpSpPr/>
          <p:nvPr/>
        </p:nvGrpSpPr>
        <p:grpSpPr>
          <a:xfrm>
            <a:off x="0" y="9634680"/>
            <a:ext cx="18287280" cy="651600"/>
            <a:chOff x="0" y="9634680"/>
            <a:chExt cx="18287280" cy="651600"/>
          </a:xfrm>
        </p:grpSpPr>
        <p:sp>
          <p:nvSpPr>
            <p:cNvPr id="601"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602"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603"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604" name="CustomShape 7"/>
          <p:cNvSpPr/>
          <p:nvPr/>
        </p:nvSpPr>
        <p:spPr>
          <a:xfrm>
            <a:off x="1676520" y="1639080"/>
            <a:ext cx="15582240" cy="2284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400" b="1" strike="noStrike" spc="-1">
                <a:solidFill>
                  <a:srgbClr val="000000"/>
                </a:solidFill>
                <a:latin typeface="Arial"/>
                <a:ea typeface="DejaVu Sans"/>
              </a:rPr>
              <a:t>II – IMPOSTO SOBRE IMPORTAÇÃO</a:t>
            </a:r>
            <a:endParaRPr lang="pt-BR" sz="2400" b="0" strike="noStrike" spc="-1">
              <a:latin typeface="Arial"/>
            </a:endParaRPr>
          </a:p>
          <a:p>
            <a:pPr algn="just">
              <a:lnSpc>
                <a:spcPct val="100000"/>
              </a:lnSpc>
              <a:tabLst>
                <a:tab pos="0" algn="l"/>
              </a:tabLst>
            </a:pPr>
            <a:endParaRPr lang="pt-BR" sz="2400" b="0" strike="noStrike" spc="-1">
              <a:latin typeface="Arial"/>
            </a:endParaRPr>
          </a:p>
          <a:p>
            <a:pPr algn="just">
              <a:lnSpc>
                <a:spcPct val="100000"/>
              </a:lnSpc>
              <a:tabLst>
                <a:tab pos="0" algn="l"/>
              </a:tabLst>
            </a:pPr>
            <a:r>
              <a:rPr lang="pt-BR" sz="2400" b="0" strike="noStrike" spc="-1">
                <a:solidFill>
                  <a:srgbClr val="000000"/>
                </a:solidFill>
                <a:latin typeface="Arial"/>
                <a:ea typeface="DejaVu Sans"/>
              </a:rPr>
              <a:t> Incide sobre a importação de mercadorias estrangeiras e sobre a bagagem de viajante procedente do exterior. No caso de mercadorias estrangeiras, a base de cálculo é o valor aduaneiro e a alíquota está indicada na Tarifa Externa Comum (TEC). No caso da bagagem, a base de cálculo é o valor dos bens que ultrapassem a cota de isenção e a alíquota é de cinquenta por cento.</a:t>
            </a:r>
            <a:endParaRPr lang="pt-BR" sz="2400" b="0" strike="noStrike" spc="-1">
              <a:latin typeface="Arial"/>
            </a:endParaRPr>
          </a:p>
        </p:txBody>
      </p:sp>
      <p:pic>
        <p:nvPicPr>
          <p:cNvPr id="605" name="Imagem1_12"/>
          <p:cNvPicPr/>
          <p:nvPr/>
        </p:nvPicPr>
        <p:blipFill>
          <a:blip r:embed="rId4"/>
          <a:stretch/>
        </p:blipFill>
        <p:spPr>
          <a:xfrm>
            <a:off x="4561920" y="4447440"/>
            <a:ext cx="9163440" cy="457200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06" name="Imagem1"/>
          <p:cNvPicPr/>
          <p:nvPr/>
        </p:nvPicPr>
        <p:blipFill>
          <a:blip r:embed="rId2"/>
          <a:stretch/>
        </p:blipFill>
        <p:spPr>
          <a:xfrm>
            <a:off x="0" y="0"/>
            <a:ext cx="1361880" cy="10173960"/>
          </a:xfrm>
          <a:prstGeom prst="rect">
            <a:avLst/>
          </a:prstGeom>
          <a:ln w="0">
            <a:noFill/>
          </a:ln>
        </p:spPr>
      </p:pic>
      <p:pic>
        <p:nvPicPr>
          <p:cNvPr id="607" name="Picture 2"/>
          <p:cNvPicPr/>
          <p:nvPr/>
        </p:nvPicPr>
        <p:blipFill>
          <a:blip r:embed="rId3"/>
          <a:stretch/>
        </p:blipFill>
        <p:spPr>
          <a:xfrm>
            <a:off x="13367880" y="532800"/>
            <a:ext cx="3890520" cy="991080"/>
          </a:xfrm>
          <a:prstGeom prst="rect">
            <a:avLst/>
          </a:prstGeom>
          <a:ln w="0">
            <a:noFill/>
          </a:ln>
        </p:spPr>
      </p:pic>
      <p:grpSp>
        <p:nvGrpSpPr>
          <p:cNvPr id="608" name="Group 1"/>
          <p:cNvGrpSpPr/>
          <p:nvPr/>
        </p:nvGrpSpPr>
        <p:grpSpPr>
          <a:xfrm>
            <a:off x="0" y="9520560"/>
            <a:ext cx="18287280" cy="765720"/>
            <a:chOff x="0" y="9520560"/>
            <a:chExt cx="18287280" cy="765720"/>
          </a:xfrm>
        </p:grpSpPr>
        <p:sp>
          <p:nvSpPr>
            <p:cNvPr id="609"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610" name="Group 3"/>
          <p:cNvGrpSpPr/>
          <p:nvPr/>
        </p:nvGrpSpPr>
        <p:grpSpPr>
          <a:xfrm>
            <a:off x="0" y="9634680"/>
            <a:ext cx="18287280" cy="651600"/>
            <a:chOff x="0" y="9634680"/>
            <a:chExt cx="18287280" cy="651600"/>
          </a:xfrm>
        </p:grpSpPr>
        <p:sp>
          <p:nvSpPr>
            <p:cNvPr id="611"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612"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613"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614" name="CustomShape 7"/>
          <p:cNvSpPr/>
          <p:nvPr/>
        </p:nvSpPr>
        <p:spPr>
          <a:xfrm>
            <a:off x="1752480" y="1639080"/>
            <a:ext cx="15505920" cy="7418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3700" b="0" strike="noStrike" spc="-1">
                <a:solidFill>
                  <a:srgbClr val="000000"/>
                </a:solidFill>
                <a:latin typeface="Arial"/>
                <a:ea typeface="DejaVu Sans"/>
              </a:rPr>
              <a:t>Portanto, o Imposto de Importação  é uma tributo alfandegário brasileiro, de origem federal, ou seja, somente a União tem competência para instituí-lo. O fato gerador do Imposto de Importação ocorre quando da entrada de produtos estrangeiros no território nacional.</a:t>
            </a:r>
            <a:endParaRPr lang="pt-BR" sz="3700" b="0" strike="noStrike" spc="-1">
              <a:latin typeface="Arial"/>
            </a:endParaRPr>
          </a:p>
          <a:p>
            <a:pPr>
              <a:lnSpc>
                <a:spcPct val="100000"/>
              </a:lnSpc>
              <a:tabLst>
                <a:tab pos="0" algn="l"/>
              </a:tabLst>
            </a:pPr>
            <a:r>
              <a:rPr lang="pt-BR" sz="3700" b="0" strike="noStrike" spc="-1">
                <a:solidFill>
                  <a:srgbClr val="000000"/>
                </a:solidFill>
                <a:latin typeface="Arial"/>
                <a:ea typeface="DejaVu Sans"/>
              </a:rPr>
              <a:t> </a:t>
            </a:r>
            <a:endParaRPr lang="pt-BR" sz="3700" b="0" strike="noStrike" spc="-1">
              <a:latin typeface="Arial"/>
            </a:endParaRPr>
          </a:p>
          <a:p>
            <a:pPr>
              <a:lnSpc>
                <a:spcPct val="100000"/>
              </a:lnSpc>
              <a:tabLst>
                <a:tab pos="0" algn="l"/>
              </a:tabLst>
            </a:pPr>
            <a:r>
              <a:rPr lang="pt-BR" sz="3700" b="0" strike="noStrike" spc="-1">
                <a:solidFill>
                  <a:srgbClr val="000000"/>
                </a:solidFill>
                <a:latin typeface="Arial"/>
                <a:ea typeface="DejaVu Sans"/>
              </a:rPr>
              <a:t>Ao realizar a entrada da mercadoria importada aplica-se os seguintes tributos:</a:t>
            </a:r>
            <a:endParaRPr lang="pt-BR" sz="3700" b="0" strike="noStrike" spc="-1">
              <a:latin typeface="Arial"/>
            </a:endParaRPr>
          </a:p>
          <a:p>
            <a:pPr>
              <a:lnSpc>
                <a:spcPct val="100000"/>
              </a:lnSpc>
              <a:tabLst>
                <a:tab pos="0" algn="l"/>
              </a:tabLst>
            </a:pPr>
            <a:endParaRPr lang="pt-BR" sz="3700" b="0" strike="noStrike" spc="-1">
              <a:latin typeface="Arial"/>
            </a:endParaRPr>
          </a:p>
          <a:p>
            <a:pPr>
              <a:lnSpc>
                <a:spcPct val="100000"/>
              </a:lnSpc>
              <a:tabLst>
                <a:tab pos="0" algn="l"/>
              </a:tabLst>
            </a:pPr>
            <a:r>
              <a:rPr lang="pt-BR" sz="3700" b="0" strike="noStrike" spc="-1">
                <a:solidFill>
                  <a:srgbClr val="000000"/>
                </a:solidFill>
                <a:latin typeface="Arial"/>
                <a:ea typeface="DejaVu Sans"/>
              </a:rPr>
              <a:t>II (Imposto de Importação); </a:t>
            </a:r>
            <a:endParaRPr lang="pt-BR" sz="3700" b="0" strike="noStrike" spc="-1">
              <a:latin typeface="Arial"/>
            </a:endParaRPr>
          </a:p>
          <a:p>
            <a:pPr>
              <a:lnSpc>
                <a:spcPct val="100000"/>
              </a:lnSpc>
              <a:tabLst>
                <a:tab pos="0" algn="l"/>
              </a:tabLst>
            </a:pPr>
            <a:r>
              <a:rPr lang="pt-BR" sz="3700" b="0" strike="noStrike" spc="-1">
                <a:solidFill>
                  <a:srgbClr val="000000"/>
                </a:solidFill>
                <a:latin typeface="Arial"/>
                <a:ea typeface="DejaVu Sans"/>
              </a:rPr>
              <a:t>IPI (Impostos de Produto Industrializado);</a:t>
            </a:r>
            <a:endParaRPr lang="pt-BR" sz="3700" b="0" strike="noStrike" spc="-1">
              <a:latin typeface="Arial"/>
            </a:endParaRPr>
          </a:p>
          <a:p>
            <a:pPr>
              <a:lnSpc>
                <a:spcPct val="100000"/>
              </a:lnSpc>
              <a:tabLst>
                <a:tab pos="0" algn="l"/>
              </a:tabLst>
            </a:pPr>
            <a:r>
              <a:rPr lang="pt-BR" sz="3700" b="0" strike="noStrike" spc="-1">
                <a:solidFill>
                  <a:srgbClr val="000000"/>
                </a:solidFill>
                <a:latin typeface="Arial"/>
                <a:ea typeface="DejaVu Sans"/>
              </a:rPr>
              <a:t>PIS (Programa de Integração Social); </a:t>
            </a:r>
            <a:endParaRPr lang="pt-BR" sz="3700" b="0" strike="noStrike" spc="-1">
              <a:latin typeface="Arial"/>
            </a:endParaRPr>
          </a:p>
          <a:p>
            <a:pPr>
              <a:lnSpc>
                <a:spcPct val="100000"/>
              </a:lnSpc>
              <a:tabLst>
                <a:tab pos="0" algn="l"/>
              </a:tabLst>
            </a:pPr>
            <a:r>
              <a:rPr lang="pt-BR" sz="3700" b="0" strike="noStrike" spc="-1">
                <a:solidFill>
                  <a:srgbClr val="000000"/>
                </a:solidFill>
                <a:latin typeface="Arial"/>
                <a:ea typeface="DejaVu Sans"/>
              </a:rPr>
              <a:t>COFINS (Contribuição para Fins Sociais) </a:t>
            </a:r>
            <a:endParaRPr lang="pt-BR" sz="3700" b="0" strike="noStrike" spc="-1">
              <a:latin typeface="Arial"/>
            </a:endParaRPr>
          </a:p>
          <a:p>
            <a:pPr>
              <a:lnSpc>
                <a:spcPct val="100000"/>
              </a:lnSpc>
              <a:tabLst>
                <a:tab pos="0" algn="l"/>
              </a:tabLst>
            </a:pPr>
            <a:r>
              <a:rPr lang="pt-BR" sz="3700" b="0" strike="noStrike" spc="-1">
                <a:solidFill>
                  <a:srgbClr val="000000"/>
                </a:solidFill>
                <a:latin typeface="Arial"/>
                <a:ea typeface="DejaVu Sans"/>
              </a:rPr>
              <a:t>ICMS (Imposto sobre Circulação e Mercadorias e Serviços).</a:t>
            </a:r>
            <a:endParaRPr lang="pt-BR" sz="37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5" name="Imagem1"/>
          <p:cNvPicPr/>
          <p:nvPr/>
        </p:nvPicPr>
        <p:blipFill>
          <a:blip r:embed="rId2"/>
          <a:stretch/>
        </p:blipFill>
        <p:spPr>
          <a:xfrm>
            <a:off x="0" y="0"/>
            <a:ext cx="1361880" cy="10173960"/>
          </a:xfrm>
          <a:prstGeom prst="rect">
            <a:avLst/>
          </a:prstGeom>
          <a:ln w="0">
            <a:noFill/>
          </a:ln>
        </p:spPr>
      </p:pic>
      <p:pic>
        <p:nvPicPr>
          <p:cNvPr id="616" name="Picture 2"/>
          <p:cNvPicPr/>
          <p:nvPr/>
        </p:nvPicPr>
        <p:blipFill>
          <a:blip r:embed="rId3"/>
          <a:stretch/>
        </p:blipFill>
        <p:spPr>
          <a:xfrm>
            <a:off x="13367880" y="532800"/>
            <a:ext cx="3890520" cy="991080"/>
          </a:xfrm>
          <a:prstGeom prst="rect">
            <a:avLst/>
          </a:prstGeom>
          <a:ln w="0">
            <a:noFill/>
          </a:ln>
        </p:spPr>
      </p:pic>
      <p:grpSp>
        <p:nvGrpSpPr>
          <p:cNvPr id="617" name="Group 1"/>
          <p:cNvGrpSpPr/>
          <p:nvPr/>
        </p:nvGrpSpPr>
        <p:grpSpPr>
          <a:xfrm>
            <a:off x="0" y="9520560"/>
            <a:ext cx="18287280" cy="765720"/>
            <a:chOff x="0" y="9520560"/>
            <a:chExt cx="18287280" cy="765720"/>
          </a:xfrm>
        </p:grpSpPr>
        <p:sp>
          <p:nvSpPr>
            <p:cNvPr id="618"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619" name="Group 3"/>
          <p:cNvGrpSpPr/>
          <p:nvPr/>
        </p:nvGrpSpPr>
        <p:grpSpPr>
          <a:xfrm>
            <a:off x="0" y="9634680"/>
            <a:ext cx="18287280" cy="651600"/>
            <a:chOff x="0" y="9634680"/>
            <a:chExt cx="18287280" cy="651600"/>
          </a:xfrm>
        </p:grpSpPr>
        <p:sp>
          <p:nvSpPr>
            <p:cNvPr id="620"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621"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622"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623" name="CustomShape 7"/>
          <p:cNvSpPr/>
          <p:nvPr/>
        </p:nvSpPr>
        <p:spPr>
          <a:xfrm>
            <a:off x="1523880" y="1644480"/>
            <a:ext cx="15734520" cy="7222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3600" b="0" strike="noStrike" spc="-1">
                <a:solidFill>
                  <a:srgbClr val="000000"/>
                </a:solidFill>
                <a:latin typeface="Arial"/>
                <a:ea typeface="DejaVu Sans"/>
              </a:rPr>
              <a:t>Atualmente, como país-membro do Mercosul, o Brasil adota a Nomenclatura comum do Mercosul. Dessa forma, sabendo a correta classificação fiscal da mercadoria, devemos consultar a Tarifa Externa Comum (TEC) para conhecer a alíquota do II a ser aplicada sobre o item.  Apresentamos abaixo um exemplo de cálculo do Imposto de Importação:</a:t>
            </a:r>
            <a:endParaRPr lang="pt-BR" sz="3600" b="0" strike="noStrike" spc="-1">
              <a:latin typeface="Arial"/>
            </a:endParaRPr>
          </a:p>
          <a:p>
            <a:pPr algn="just">
              <a:lnSpc>
                <a:spcPct val="100000"/>
              </a:lnSpc>
              <a:tabLst>
                <a:tab pos="0" algn="l"/>
              </a:tabLst>
            </a:pPr>
            <a:endParaRPr lang="pt-BR" sz="3600" b="0" strike="noStrike" spc="-1">
              <a:latin typeface="Arial"/>
            </a:endParaRPr>
          </a:p>
          <a:p>
            <a:pPr algn="just">
              <a:lnSpc>
                <a:spcPct val="100000"/>
              </a:lnSpc>
              <a:tabLst>
                <a:tab pos="0" algn="l"/>
              </a:tabLst>
            </a:pPr>
            <a:r>
              <a:rPr lang="pt-BR" sz="3600" b="1" strike="noStrike" spc="-1">
                <a:solidFill>
                  <a:srgbClr val="000000"/>
                </a:solidFill>
                <a:latin typeface="Arial"/>
                <a:ea typeface="DejaVu Sans"/>
              </a:rPr>
              <a:t>Valor Aduaneiro:</a:t>
            </a:r>
            <a:r>
              <a:rPr lang="pt-BR" sz="3600" b="0" strike="noStrike" spc="-1">
                <a:solidFill>
                  <a:srgbClr val="000000"/>
                </a:solidFill>
                <a:latin typeface="Arial"/>
                <a:ea typeface="DejaVu Sans"/>
              </a:rPr>
              <a:t> R$ 50.000 (valor já convertido de acordo com a taxa de câmbio PTAX relativa ao dia útil imediatamente anterior ao da ocorrência do fato gerador).</a:t>
            </a:r>
            <a:endParaRPr lang="pt-BR" sz="3600" b="0" strike="noStrike" spc="-1">
              <a:latin typeface="Arial"/>
            </a:endParaRPr>
          </a:p>
          <a:p>
            <a:pPr algn="just">
              <a:lnSpc>
                <a:spcPct val="100000"/>
              </a:lnSpc>
              <a:tabLst>
                <a:tab pos="0" algn="l"/>
              </a:tabLst>
            </a:pPr>
            <a:r>
              <a:rPr lang="pt-BR" sz="3600" b="1" strike="noStrike" spc="-1">
                <a:solidFill>
                  <a:srgbClr val="000000"/>
                </a:solidFill>
                <a:latin typeface="Arial"/>
                <a:ea typeface="DejaVu Sans"/>
              </a:rPr>
              <a:t>Mercadoria</a:t>
            </a:r>
            <a:r>
              <a:rPr lang="pt-BR" sz="3600" b="0" strike="noStrike" spc="-1">
                <a:solidFill>
                  <a:srgbClr val="000000"/>
                </a:solidFill>
                <a:latin typeface="Arial"/>
                <a:ea typeface="DejaVu Sans"/>
              </a:rPr>
              <a:t>: bolas de tênis – Classificação Fiscal (NCM): 9506.61.00</a:t>
            </a:r>
            <a:endParaRPr lang="pt-BR" sz="3600" b="0" strike="noStrike" spc="-1">
              <a:latin typeface="Arial"/>
            </a:endParaRPr>
          </a:p>
          <a:p>
            <a:pPr algn="just">
              <a:lnSpc>
                <a:spcPct val="100000"/>
              </a:lnSpc>
              <a:tabLst>
                <a:tab pos="0" algn="l"/>
              </a:tabLst>
            </a:pPr>
            <a:r>
              <a:rPr lang="pt-BR" sz="3600" b="1" strike="noStrike" spc="-1">
                <a:solidFill>
                  <a:srgbClr val="000000"/>
                </a:solidFill>
                <a:latin typeface="Arial"/>
                <a:ea typeface="DejaVu Sans"/>
              </a:rPr>
              <a:t>Alíquota do II</a:t>
            </a:r>
            <a:r>
              <a:rPr lang="pt-BR" sz="3600" b="0" strike="noStrike" spc="-1">
                <a:solidFill>
                  <a:srgbClr val="000000"/>
                </a:solidFill>
                <a:latin typeface="Arial"/>
                <a:ea typeface="DejaVu Sans"/>
              </a:rPr>
              <a:t>: 20%</a:t>
            </a:r>
            <a:endParaRPr lang="pt-BR" sz="3600" b="0" strike="noStrike" spc="-1">
              <a:latin typeface="Arial"/>
            </a:endParaRPr>
          </a:p>
          <a:p>
            <a:pPr algn="just">
              <a:lnSpc>
                <a:spcPct val="100000"/>
              </a:lnSpc>
              <a:tabLst>
                <a:tab pos="0" algn="l"/>
              </a:tabLst>
            </a:pPr>
            <a:r>
              <a:rPr lang="pt-BR" sz="3600" b="1" strike="noStrike" spc="-1">
                <a:solidFill>
                  <a:srgbClr val="000000"/>
                </a:solidFill>
                <a:latin typeface="Arial"/>
                <a:ea typeface="DejaVu Sans"/>
              </a:rPr>
              <a:t>Valor a pagar de Imposto de Importação</a:t>
            </a:r>
            <a:r>
              <a:rPr lang="pt-BR" sz="3600" b="0" strike="noStrike" spc="-1">
                <a:solidFill>
                  <a:srgbClr val="000000"/>
                </a:solidFill>
                <a:latin typeface="Arial"/>
                <a:ea typeface="DejaVu Sans"/>
              </a:rPr>
              <a:t> :R$ 50.000 x 20% = R$ 10.000,00</a:t>
            </a:r>
            <a:endParaRPr lang="pt-BR"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4" name="Imagem1"/>
          <p:cNvPicPr/>
          <p:nvPr/>
        </p:nvPicPr>
        <p:blipFill>
          <a:blip r:embed="rId2"/>
          <a:stretch/>
        </p:blipFill>
        <p:spPr>
          <a:xfrm>
            <a:off x="0" y="0"/>
            <a:ext cx="1361880" cy="10173960"/>
          </a:xfrm>
          <a:prstGeom prst="rect">
            <a:avLst/>
          </a:prstGeom>
          <a:ln w="0">
            <a:noFill/>
          </a:ln>
        </p:spPr>
      </p:pic>
      <p:pic>
        <p:nvPicPr>
          <p:cNvPr id="625" name="Picture 2"/>
          <p:cNvPicPr/>
          <p:nvPr/>
        </p:nvPicPr>
        <p:blipFill>
          <a:blip r:embed="rId3"/>
          <a:stretch/>
        </p:blipFill>
        <p:spPr>
          <a:xfrm>
            <a:off x="13367880" y="532800"/>
            <a:ext cx="3890520" cy="991080"/>
          </a:xfrm>
          <a:prstGeom prst="rect">
            <a:avLst/>
          </a:prstGeom>
          <a:ln w="0">
            <a:noFill/>
          </a:ln>
        </p:spPr>
      </p:pic>
      <p:grpSp>
        <p:nvGrpSpPr>
          <p:cNvPr id="626" name="Group 1"/>
          <p:cNvGrpSpPr/>
          <p:nvPr/>
        </p:nvGrpSpPr>
        <p:grpSpPr>
          <a:xfrm>
            <a:off x="0" y="9520560"/>
            <a:ext cx="18287280" cy="765720"/>
            <a:chOff x="0" y="9520560"/>
            <a:chExt cx="18287280" cy="765720"/>
          </a:xfrm>
        </p:grpSpPr>
        <p:sp>
          <p:nvSpPr>
            <p:cNvPr id="627"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628" name="Group 3"/>
          <p:cNvGrpSpPr/>
          <p:nvPr/>
        </p:nvGrpSpPr>
        <p:grpSpPr>
          <a:xfrm>
            <a:off x="0" y="9634680"/>
            <a:ext cx="18287280" cy="651600"/>
            <a:chOff x="0" y="9634680"/>
            <a:chExt cx="18287280" cy="651600"/>
          </a:xfrm>
        </p:grpSpPr>
        <p:sp>
          <p:nvSpPr>
            <p:cNvPr id="629"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630"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631"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632" name="CustomShape 7"/>
          <p:cNvSpPr/>
          <p:nvPr/>
        </p:nvSpPr>
        <p:spPr>
          <a:xfrm>
            <a:off x="1600200" y="1639080"/>
            <a:ext cx="15656040" cy="1918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400" b="1" strike="noStrike" spc="-1">
                <a:solidFill>
                  <a:srgbClr val="1A2A39"/>
                </a:solidFill>
                <a:latin typeface="Arial"/>
                <a:ea typeface="DejaVu Sans"/>
              </a:rPr>
              <a:t>IE (IMPOSTO DE EXPORTAÇÃO)</a:t>
            </a:r>
            <a:endParaRPr lang="pt-BR" sz="2400" b="0" strike="noStrike" spc="-1">
              <a:latin typeface="Arial"/>
            </a:endParaRPr>
          </a:p>
          <a:p>
            <a:pPr algn="just">
              <a:lnSpc>
                <a:spcPct val="100000"/>
              </a:lnSpc>
              <a:tabLst>
                <a:tab pos="0" algn="l"/>
              </a:tabLst>
            </a:pPr>
            <a:r>
              <a:rPr lang="pt-BR" sz="2400" b="0" strike="noStrike" spc="-1">
                <a:solidFill>
                  <a:srgbClr val="000000"/>
                </a:solidFill>
                <a:latin typeface="Arial"/>
                <a:ea typeface="DejaVu Sans"/>
              </a:rPr>
              <a:t>O imposto sobre a exportação tem como fato gerador a saída da mercadoria do território aduaneiro. É calculado utilizando-se como base o preço normal que a mercadoria alcançaria em uma venda em condições de livre concorrência no mercado internacional. A alíquota do IE atualmente encontra-se em 30%, podendo ser reduzida ou aumentada pela Câmara de Comércio Exterior, não podendo ser superior a 150%.</a:t>
            </a:r>
            <a:endParaRPr lang="pt-BR" sz="2400" b="0" strike="noStrike" spc="-1">
              <a:latin typeface="Arial"/>
            </a:endParaRPr>
          </a:p>
        </p:txBody>
      </p:sp>
      <p:pic>
        <p:nvPicPr>
          <p:cNvPr id="633" name="Imagem1_13"/>
          <p:cNvPicPr/>
          <p:nvPr/>
        </p:nvPicPr>
        <p:blipFill>
          <a:blip r:embed="rId4"/>
          <a:stretch/>
        </p:blipFill>
        <p:spPr>
          <a:xfrm>
            <a:off x="10501560" y="3899160"/>
            <a:ext cx="6754680" cy="5206680"/>
          </a:xfrm>
          <a:prstGeom prst="rect">
            <a:avLst/>
          </a:prstGeom>
          <a:ln w="0">
            <a:noFill/>
          </a:ln>
        </p:spPr>
      </p:pic>
      <p:sp>
        <p:nvSpPr>
          <p:cNvPr id="634" name="CustomShape 8"/>
          <p:cNvSpPr/>
          <p:nvPr/>
        </p:nvSpPr>
        <p:spPr>
          <a:xfrm>
            <a:off x="1550880" y="3899160"/>
            <a:ext cx="8762400" cy="5667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3050" b="0" strike="noStrike" spc="-1">
                <a:solidFill>
                  <a:srgbClr val="000000"/>
                </a:solidFill>
                <a:latin typeface="Arial"/>
                <a:ea typeface="DejaVu Sans"/>
              </a:rPr>
              <a:t>O governo oferece uma série de benefícios fiscais para a exportação que favorecem as pequenas e micro empresas, incluindo as indústrias. Esses incentivos fiscais para exportação tem como objetivo eliminar os tributos que incidem sobre os produtos na operação de mercado interno, afinal, é importante que os produtos de origem nacional alcancem o mercado internacional em condições de competir em preço. Os tributos ICMS, IPI, IOF, PIS e Cofins são isentos na exportação e é uns dos principais benefícios.</a:t>
            </a:r>
            <a:endParaRPr lang="pt-BR" sz="305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5" name="Imagem1"/>
          <p:cNvPicPr/>
          <p:nvPr/>
        </p:nvPicPr>
        <p:blipFill>
          <a:blip r:embed="rId2"/>
          <a:stretch/>
        </p:blipFill>
        <p:spPr>
          <a:xfrm>
            <a:off x="0" y="0"/>
            <a:ext cx="1361880" cy="10173960"/>
          </a:xfrm>
          <a:prstGeom prst="rect">
            <a:avLst/>
          </a:prstGeom>
          <a:ln w="0">
            <a:noFill/>
          </a:ln>
        </p:spPr>
      </p:pic>
      <p:pic>
        <p:nvPicPr>
          <p:cNvPr id="636" name="Picture 2"/>
          <p:cNvPicPr/>
          <p:nvPr/>
        </p:nvPicPr>
        <p:blipFill>
          <a:blip r:embed="rId3"/>
          <a:stretch/>
        </p:blipFill>
        <p:spPr>
          <a:xfrm>
            <a:off x="13367880" y="532800"/>
            <a:ext cx="3890520" cy="991080"/>
          </a:xfrm>
          <a:prstGeom prst="rect">
            <a:avLst/>
          </a:prstGeom>
          <a:ln w="0">
            <a:noFill/>
          </a:ln>
        </p:spPr>
      </p:pic>
      <p:grpSp>
        <p:nvGrpSpPr>
          <p:cNvPr id="637" name="Group 1"/>
          <p:cNvGrpSpPr/>
          <p:nvPr/>
        </p:nvGrpSpPr>
        <p:grpSpPr>
          <a:xfrm>
            <a:off x="0" y="9520560"/>
            <a:ext cx="18287280" cy="765720"/>
            <a:chOff x="0" y="9520560"/>
            <a:chExt cx="18287280" cy="765720"/>
          </a:xfrm>
        </p:grpSpPr>
        <p:sp>
          <p:nvSpPr>
            <p:cNvPr id="638"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639" name="Group 3"/>
          <p:cNvGrpSpPr/>
          <p:nvPr/>
        </p:nvGrpSpPr>
        <p:grpSpPr>
          <a:xfrm>
            <a:off x="0" y="9634680"/>
            <a:ext cx="18287280" cy="651600"/>
            <a:chOff x="0" y="9634680"/>
            <a:chExt cx="18287280" cy="651600"/>
          </a:xfrm>
        </p:grpSpPr>
        <p:sp>
          <p:nvSpPr>
            <p:cNvPr id="640"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641"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642"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643" name="CustomShape 7"/>
          <p:cNvSpPr/>
          <p:nvPr/>
        </p:nvSpPr>
        <p:spPr>
          <a:xfrm>
            <a:off x="1523880" y="1602000"/>
            <a:ext cx="15734520" cy="7856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3000" b="1" strike="noStrike" spc="-1">
                <a:solidFill>
                  <a:srgbClr val="000000"/>
                </a:solidFill>
                <a:latin typeface="Arial"/>
                <a:ea typeface="DejaVu Sans"/>
              </a:rPr>
              <a:t>Como é feito o cálculo do Imposto sobre Exportação?</a:t>
            </a:r>
            <a:endParaRPr lang="pt-BR" sz="3000" b="0" strike="noStrike" spc="-1">
              <a:latin typeface="Arial"/>
            </a:endParaRPr>
          </a:p>
          <a:p>
            <a:pPr algn="just">
              <a:lnSpc>
                <a:spcPct val="100000"/>
              </a:lnSpc>
              <a:tabLst>
                <a:tab pos="0" algn="l"/>
              </a:tabLst>
            </a:pPr>
            <a:endParaRPr lang="pt-BR" sz="3000" b="0" strike="noStrike" spc="-1">
              <a:latin typeface="Arial"/>
            </a:endParaRPr>
          </a:p>
          <a:p>
            <a:pPr algn="just">
              <a:lnSpc>
                <a:spcPct val="100000"/>
              </a:lnSpc>
              <a:tabLst>
                <a:tab pos="0" algn="l"/>
              </a:tabLst>
            </a:pPr>
            <a:r>
              <a:rPr lang="pt-BR" sz="3000" b="0" strike="noStrike" spc="-1">
                <a:solidFill>
                  <a:srgbClr val="000000"/>
                </a:solidFill>
                <a:latin typeface="Arial"/>
                <a:ea typeface="DejaVu Sans"/>
              </a:rPr>
              <a:t>A base de cálculo do IE é definida utilizando como referência o preço normal que sua mercadoria alcançaria em uma venda no mercado externo, em um cenário de livre concorrência e no local de embarque.</a:t>
            </a:r>
            <a:endParaRPr lang="pt-BR" sz="3000" b="0" strike="noStrike" spc="-1">
              <a:latin typeface="Arial"/>
            </a:endParaRPr>
          </a:p>
          <a:p>
            <a:pPr algn="just">
              <a:lnSpc>
                <a:spcPct val="100000"/>
              </a:lnSpc>
              <a:tabLst>
                <a:tab pos="0" algn="l"/>
              </a:tabLst>
            </a:pPr>
            <a:endParaRPr lang="pt-BR" sz="3000" b="0" strike="noStrike" spc="-1">
              <a:latin typeface="Arial"/>
            </a:endParaRPr>
          </a:p>
          <a:p>
            <a:pPr algn="just">
              <a:lnSpc>
                <a:spcPct val="100000"/>
              </a:lnSpc>
              <a:tabLst>
                <a:tab pos="0" algn="l"/>
              </a:tabLst>
            </a:pPr>
            <a:r>
              <a:rPr lang="pt-BR" sz="3000" b="0" strike="noStrike" spc="-1">
                <a:solidFill>
                  <a:srgbClr val="000000"/>
                </a:solidFill>
                <a:latin typeface="Arial"/>
                <a:ea typeface="DejaVu Sans"/>
              </a:rPr>
              <a:t>Desse modo, para a alíquota do IE, a regra geral é de 30%.</a:t>
            </a:r>
            <a:endParaRPr lang="pt-BR" sz="3000" b="0" strike="noStrike" spc="-1">
              <a:latin typeface="Arial"/>
            </a:endParaRPr>
          </a:p>
          <a:p>
            <a:pPr algn="just">
              <a:lnSpc>
                <a:spcPct val="100000"/>
              </a:lnSpc>
              <a:tabLst>
                <a:tab pos="0" algn="l"/>
              </a:tabLst>
            </a:pPr>
            <a:endParaRPr lang="pt-BR" sz="3000" b="0" strike="noStrike" spc="-1">
              <a:latin typeface="Arial"/>
            </a:endParaRPr>
          </a:p>
          <a:p>
            <a:pPr algn="just">
              <a:lnSpc>
                <a:spcPct val="100000"/>
              </a:lnSpc>
              <a:tabLst>
                <a:tab pos="0" algn="l"/>
              </a:tabLst>
            </a:pPr>
            <a:r>
              <a:rPr lang="pt-BR" sz="3000" b="0" strike="noStrike" spc="-1">
                <a:solidFill>
                  <a:srgbClr val="000000"/>
                </a:solidFill>
                <a:latin typeface="Arial"/>
                <a:ea typeface="DejaVu Sans"/>
              </a:rPr>
              <a:t>Vale ressaltar que, a maioria dos produtos está imune e isenta de tributação.</a:t>
            </a:r>
            <a:endParaRPr lang="pt-BR" sz="3000" b="0" strike="noStrike" spc="-1">
              <a:latin typeface="Arial"/>
            </a:endParaRPr>
          </a:p>
          <a:p>
            <a:pPr algn="just">
              <a:lnSpc>
                <a:spcPct val="100000"/>
              </a:lnSpc>
              <a:tabLst>
                <a:tab pos="0" algn="l"/>
              </a:tabLst>
            </a:pPr>
            <a:endParaRPr lang="pt-BR" sz="3000" b="0" strike="noStrike" spc="-1">
              <a:latin typeface="Arial"/>
            </a:endParaRPr>
          </a:p>
          <a:p>
            <a:pPr algn="just">
              <a:lnSpc>
                <a:spcPct val="100000"/>
              </a:lnSpc>
              <a:tabLst>
                <a:tab pos="0" algn="l"/>
              </a:tabLst>
            </a:pPr>
            <a:r>
              <a:rPr lang="pt-BR" sz="3000" b="0" strike="noStrike" spc="-1">
                <a:solidFill>
                  <a:srgbClr val="000000"/>
                </a:solidFill>
                <a:latin typeface="Arial"/>
                <a:ea typeface="DejaVu Sans"/>
              </a:rPr>
              <a:t>Logo, apenas produtos específicos estão sujeitos à incidência do IE, e cada um tem sua alíquota determinada:</a:t>
            </a:r>
            <a:endParaRPr lang="pt-BR" sz="3000" b="0" strike="noStrike" spc="-1">
              <a:latin typeface="Arial"/>
            </a:endParaRPr>
          </a:p>
          <a:p>
            <a:pPr algn="just">
              <a:lnSpc>
                <a:spcPct val="100000"/>
              </a:lnSpc>
              <a:tabLst>
                <a:tab pos="0" algn="l"/>
              </a:tabLst>
            </a:pPr>
            <a:endParaRPr lang="pt-BR" sz="3000" b="0" strike="noStrike" spc="-1">
              <a:latin typeface="Arial"/>
            </a:endParaRPr>
          </a:p>
          <a:p>
            <a:pPr algn="just">
              <a:lnSpc>
                <a:spcPct val="100000"/>
              </a:lnSpc>
              <a:tabLst>
                <a:tab pos="0" algn="l"/>
              </a:tabLst>
            </a:pPr>
            <a:r>
              <a:rPr lang="pt-BR" sz="3000" b="0" strike="noStrike" spc="-1">
                <a:solidFill>
                  <a:srgbClr val="000000"/>
                </a:solidFill>
                <a:latin typeface="Arial"/>
                <a:ea typeface="DejaVu Sans"/>
              </a:rPr>
              <a:t>Couros e peles: 9%.</a:t>
            </a:r>
            <a:endParaRPr lang="pt-BR" sz="3000" b="0" strike="noStrike" spc="-1">
              <a:latin typeface="Arial"/>
            </a:endParaRPr>
          </a:p>
          <a:p>
            <a:pPr algn="just">
              <a:lnSpc>
                <a:spcPct val="100000"/>
              </a:lnSpc>
              <a:tabLst>
                <a:tab pos="0" algn="l"/>
              </a:tabLst>
            </a:pPr>
            <a:r>
              <a:rPr lang="pt-BR" sz="3000" b="0" strike="noStrike" spc="-1">
                <a:solidFill>
                  <a:srgbClr val="000000"/>
                </a:solidFill>
                <a:latin typeface="Arial"/>
                <a:ea typeface="DejaVu Sans"/>
              </a:rPr>
              <a:t>Concentrados de açúcar, leite e creme de leite: 100%.</a:t>
            </a:r>
            <a:endParaRPr lang="pt-BR" sz="3000" b="0" strike="noStrike" spc="-1">
              <a:latin typeface="Arial"/>
            </a:endParaRPr>
          </a:p>
          <a:p>
            <a:pPr algn="just">
              <a:lnSpc>
                <a:spcPct val="100000"/>
              </a:lnSpc>
              <a:tabLst>
                <a:tab pos="0" algn="l"/>
              </a:tabLst>
            </a:pPr>
            <a:r>
              <a:rPr lang="pt-BR" sz="3000" b="0" strike="noStrike" spc="-1">
                <a:solidFill>
                  <a:srgbClr val="000000"/>
                </a:solidFill>
                <a:latin typeface="Arial"/>
                <a:ea typeface="DejaVu Sans"/>
              </a:rPr>
              <a:t>Cigarros contendo tabaco e fumo: 150%.</a:t>
            </a:r>
            <a:endParaRPr lang="pt-BR" sz="3000" b="0" strike="noStrike" spc="-1">
              <a:latin typeface="Arial"/>
            </a:endParaRPr>
          </a:p>
          <a:p>
            <a:pPr algn="just">
              <a:lnSpc>
                <a:spcPct val="100000"/>
              </a:lnSpc>
              <a:tabLst>
                <a:tab pos="0" algn="l"/>
              </a:tabLst>
            </a:pPr>
            <a:r>
              <a:rPr lang="pt-BR" sz="3000" b="0" strike="noStrike" spc="-1">
                <a:solidFill>
                  <a:srgbClr val="000000"/>
                </a:solidFill>
                <a:latin typeface="Arial"/>
                <a:ea typeface="DejaVu Sans"/>
              </a:rPr>
              <a:t>Entre outros.</a:t>
            </a:r>
            <a:endParaRPr lang="pt-BR" sz="3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44" name="Imagem1"/>
          <p:cNvPicPr/>
          <p:nvPr/>
        </p:nvPicPr>
        <p:blipFill>
          <a:blip r:embed="rId2"/>
          <a:stretch/>
        </p:blipFill>
        <p:spPr>
          <a:xfrm>
            <a:off x="0" y="0"/>
            <a:ext cx="1361880" cy="10173960"/>
          </a:xfrm>
          <a:prstGeom prst="rect">
            <a:avLst/>
          </a:prstGeom>
          <a:ln w="0">
            <a:noFill/>
          </a:ln>
        </p:spPr>
      </p:pic>
      <p:pic>
        <p:nvPicPr>
          <p:cNvPr id="645" name="Picture 2"/>
          <p:cNvPicPr/>
          <p:nvPr/>
        </p:nvPicPr>
        <p:blipFill>
          <a:blip r:embed="rId3"/>
          <a:stretch/>
        </p:blipFill>
        <p:spPr>
          <a:xfrm>
            <a:off x="13367880" y="532800"/>
            <a:ext cx="3890520" cy="991080"/>
          </a:xfrm>
          <a:prstGeom prst="rect">
            <a:avLst/>
          </a:prstGeom>
          <a:ln w="0">
            <a:noFill/>
          </a:ln>
        </p:spPr>
      </p:pic>
      <p:grpSp>
        <p:nvGrpSpPr>
          <p:cNvPr id="646" name="Group 1"/>
          <p:cNvGrpSpPr/>
          <p:nvPr/>
        </p:nvGrpSpPr>
        <p:grpSpPr>
          <a:xfrm>
            <a:off x="0" y="9520560"/>
            <a:ext cx="18287280" cy="765720"/>
            <a:chOff x="0" y="9520560"/>
            <a:chExt cx="18287280" cy="765720"/>
          </a:xfrm>
        </p:grpSpPr>
        <p:sp>
          <p:nvSpPr>
            <p:cNvPr id="647"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648" name="Group 3"/>
          <p:cNvGrpSpPr/>
          <p:nvPr/>
        </p:nvGrpSpPr>
        <p:grpSpPr>
          <a:xfrm>
            <a:off x="0" y="9634680"/>
            <a:ext cx="18287280" cy="651600"/>
            <a:chOff x="0" y="9634680"/>
            <a:chExt cx="18287280" cy="651600"/>
          </a:xfrm>
        </p:grpSpPr>
        <p:sp>
          <p:nvSpPr>
            <p:cNvPr id="649"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650"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651"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652" name="CustomShape 7"/>
          <p:cNvSpPr/>
          <p:nvPr/>
        </p:nvSpPr>
        <p:spPr>
          <a:xfrm>
            <a:off x="1314000" y="4210200"/>
            <a:ext cx="15659640" cy="1735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pt-BR" sz="3600" b="0" strike="noStrike" spc="-1">
                <a:solidFill>
                  <a:srgbClr val="000000"/>
                </a:solidFill>
                <a:latin typeface="Monument Extended"/>
                <a:ea typeface="Calibri"/>
              </a:rPr>
              <a:t>NOÇÕES BÁSICAS SOBRE RETENÇÃO DE IMPOSTO</a:t>
            </a:r>
            <a:endParaRPr lang="pt-BR" sz="3600" b="0" strike="noStrike" spc="-1">
              <a:latin typeface="Arial"/>
            </a:endParaRPr>
          </a:p>
          <a:p>
            <a:pPr algn="ctr">
              <a:lnSpc>
                <a:spcPct val="100000"/>
              </a:lnSpc>
              <a:tabLst>
                <a:tab pos="0" algn="l"/>
              </a:tabLst>
            </a:pPr>
            <a:endParaRPr lang="pt-BR" sz="3600" b="0" strike="noStrike" spc="-1">
              <a:latin typeface="Arial"/>
            </a:endParaRPr>
          </a:p>
          <a:p>
            <a:pPr algn="ctr">
              <a:lnSpc>
                <a:spcPct val="100000"/>
              </a:lnSpc>
              <a:tabLst>
                <a:tab pos="0" algn="l"/>
              </a:tabLst>
            </a:pPr>
            <a:r>
              <a:rPr lang="pt-BR" sz="3600" b="0" strike="noStrike" spc="-1">
                <a:solidFill>
                  <a:srgbClr val="000000"/>
                </a:solidFill>
                <a:latin typeface="Monument Extended"/>
                <a:ea typeface="Calibri"/>
              </a:rPr>
              <a:t>PIS/COFINS, IRFF, CSLL E INSS</a:t>
            </a:r>
            <a:endParaRPr lang="pt-BR"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4" name="Imagem1"/>
          <p:cNvPicPr/>
          <p:nvPr/>
        </p:nvPicPr>
        <p:blipFill>
          <a:blip r:embed="rId2"/>
          <a:stretch/>
        </p:blipFill>
        <p:spPr>
          <a:xfrm>
            <a:off x="0" y="63360"/>
            <a:ext cx="1361880" cy="9996120"/>
          </a:xfrm>
          <a:prstGeom prst="rect">
            <a:avLst/>
          </a:prstGeom>
          <a:ln w="0">
            <a:noFill/>
          </a:ln>
        </p:spPr>
      </p:pic>
      <p:pic>
        <p:nvPicPr>
          <p:cNvPr id="125" name="Picture 2"/>
          <p:cNvPicPr/>
          <p:nvPr/>
        </p:nvPicPr>
        <p:blipFill>
          <a:blip r:embed="rId3"/>
          <a:stretch/>
        </p:blipFill>
        <p:spPr>
          <a:xfrm>
            <a:off x="13367880" y="532800"/>
            <a:ext cx="3890520" cy="991080"/>
          </a:xfrm>
          <a:prstGeom prst="rect">
            <a:avLst/>
          </a:prstGeom>
          <a:ln w="0">
            <a:noFill/>
          </a:ln>
        </p:spPr>
      </p:pic>
      <p:grpSp>
        <p:nvGrpSpPr>
          <p:cNvPr id="126" name="Group 1"/>
          <p:cNvGrpSpPr/>
          <p:nvPr/>
        </p:nvGrpSpPr>
        <p:grpSpPr>
          <a:xfrm>
            <a:off x="0" y="9457200"/>
            <a:ext cx="18287280" cy="765720"/>
            <a:chOff x="0" y="9457200"/>
            <a:chExt cx="18287280" cy="765720"/>
          </a:xfrm>
        </p:grpSpPr>
        <p:sp>
          <p:nvSpPr>
            <p:cNvPr id="127"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128" name="Group 3"/>
          <p:cNvGrpSpPr/>
          <p:nvPr/>
        </p:nvGrpSpPr>
        <p:grpSpPr>
          <a:xfrm>
            <a:off x="0" y="9592200"/>
            <a:ext cx="18287280" cy="694080"/>
            <a:chOff x="0" y="9592200"/>
            <a:chExt cx="18287280" cy="694080"/>
          </a:xfrm>
        </p:grpSpPr>
        <p:sp>
          <p:nvSpPr>
            <p:cNvPr id="129"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130"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131"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132" name="CustomShape 7"/>
          <p:cNvSpPr/>
          <p:nvPr/>
        </p:nvSpPr>
        <p:spPr>
          <a:xfrm>
            <a:off x="1362600" y="2174400"/>
            <a:ext cx="15895800" cy="6564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500" b="0" strike="noStrike" spc="-1" dirty="0">
                <a:solidFill>
                  <a:srgbClr val="000000"/>
                </a:solidFill>
                <a:latin typeface="Arial"/>
                <a:ea typeface="DejaVu Sans"/>
              </a:rPr>
              <a:t>O </a:t>
            </a:r>
            <a:r>
              <a:rPr lang="pt-BR" sz="2500" b="1" strike="noStrike" spc="-1" dirty="0">
                <a:solidFill>
                  <a:srgbClr val="C00000"/>
                </a:solidFill>
                <a:latin typeface="Arial"/>
                <a:ea typeface="DejaVu Sans"/>
              </a:rPr>
              <a:t>ICMS</a:t>
            </a:r>
            <a:r>
              <a:rPr lang="pt-BR" sz="2500" b="0" strike="noStrike" spc="-1" dirty="0">
                <a:solidFill>
                  <a:srgbClr val="C00000"/>
                </a:solidFill>
                <a:latin typeface="Arial"/>
                <a:ea typeface="DejaVu Sans"/>
              </a:rPr>
              <a:t> </a:t>
            </a:r>
            <a:r>
              <a:rPr lang="pt-BR" sz="2500" b="0" strike="noStrike" spc="-1" dirty="0">
                <a:solidFill>
                  <a:srgbClr val="000000"/>
                </a:solidFill>
                <a:latin typeface="Arial"/>
                <a:ea typeface="DejaVu Sans"/>
              </a:rPr>
              <a:t>é obrigatório às empresas comerciais, industriais, produtor rural e prestadoras de serviços de transportes, interestadual e intermunicipal e de comunicação. </a:t>
            </a:r>
            <a:endParaRPr lang="pt-BR" sz="2500" b="0" strike="noStrike" spc="-1" dirty="0">
              <a:latin typeface="Arial"/>
            </a:endParaRPr>
          </a:p>
          <a:p>
            <a:pPr algn="just">
              <a:lnSpc>
                <a:spcPct val="100000"/>
              </a:lnSpc>
              <a:tabLst>
                <a:tab pos="0" algn="l"/>
              </a:tabLst>
            </a:pPr>
            <a:r>
              <a:rPr lang="pt-BR" sz="2500" b="0" strike="noStrike" spc="-1" dirty="0">
                <a:solidFill>
                  <a:srgbClr val="000000"/>
                </a:solidFill>
                <a:latin typeface="Arial"/>
                <a:ea typeface="DejaVu Sans"/>
              </a:rPr>
              <a:t>O registro da empresa dar-se mediante a Inscrição Estadual junto a Secretaria da Fazenda do Estado, denominada (I.E.). A I.E. é o registro do contribuinte no cadastro do ICMS mantido pela Fazenda Estadual. Com a inscrição, o contribuinte passa a ter o registro formal do seu negócio, ou seja, poderá efetuar operações com mercadorias. </a:t>
            </a:r>
            <a:endParaRPr lang="pt-BR" sz="2500" b="0" strike="noStrike" spc="-1" dirty="0">
              <a:latin typeface="Arial"/>
            </a:endParaRPr>
          </a:p>
          <a:p>
            <a:pPr algn="just">
              <a:lnSpc>
                <a:spcPct val="100000"/>
              </a:lnSpc>
              <a:tabLst>
                <a:tab pos="0" algn="l"/>
              </a:tabLst>
            </a:pPr>
            <a:endParaRPr lang="pt-BR" sz="2500" b="0" strike="noStrike" spc="-1" dirty="0">
              <a:latin typeface="Arial"/>
            </a:endParaRPr>
          </a:p>
          <a:p>
            <a:pPr algn="just">
              <a:lnSpc>
                <a:spcPct val="100000"/>
              </a:lnSpc>
              <a:tabLst>
                <a:tab pos="0" algn="l"/>
              </a:tabLst>
            </a:pPr>
            <a:r>
              <a:rPr lang="pt-BR" sz="2500" b="1" strike="noStrike" spc="-1" dirty="0">
                <a:solidFill>
                  <a:srgbClr val="C00000"/>
                </a:solidFill>
                <a:latin typeface="Arial"/>
                <a:ea typeface="DejaVu Sans"/>
              </a:rPr>
              <a:t>CONTRIBUINTE:</a:t>
            </a:r>
            <a:r>
              <a:rPr lang="pt-BR" sz="2500" b="0" strike="noStrike" spc="-1" dirty="0">
                <a:solidFill>
                  <a:srgbClr val="C00000"/>
                </a:solidFill>
                <a:latin typeface="Arial"/>
                <a:ea typeface="DejaVu Sans"/>
              </a:rPr>
              <a:t> </a:t>
            </a:r>
            <a:r>
              <a:rPr lang="pt-BR" sz="2500" b="0" strike="noStrike" spc="-1" dirty="0">
                <a:solidFill>
                  <a:srgbClr val="000000"/>
                </a:solidFill>
                <a:latin typeface="Arial"/>
                <a:ea typeface="DejaVu Sans"/>
              </a:rPr>
              <a:t>É a pessoa física ou jurídica que pratica de forma habitual à circulação de mercadoria, bem como a prestação de serviços de transportes interestadual e intermunicipal e de comunicação.</a:t>
            </a:r>
            <a:endParaRPr lang="pt-BR" sz="2500" b="0" strike="noStrike" spc="-1" dirty="0">
              <a:latin typeface="Arial"/>
            </a:endParaRPr>
          </a:p>
          <a:p>
            <a:pPr algn="just">
              <a:lnSpc>
                <a:spcPct val="100000"/>
              </a:lnSpc>
              <a:tabLst>
                <a:tab pos="0" algn="l"/>
              </a:tabLst>
            </a:pPr>
            <a:endParaRPr lang="pt-BR" sz="2500" b="0" strike="noStrike" spc="-1" dirty="0">
              <a:latin typeface="Arial"/>
            </a:endParaRPr>
          </a:p>
          <a:p>
            <a:pPr algn="just">
              <a:lnSpc>
                <a:spcPct val="100000"/>
              </a:lnSpc>
              <a:tabLst>
                <a:tab pos="0" algn="l"/>
              </a:tabLst>
            </a:pPr>
            <a:r>
              <a:rPr lang="pt-BR" sz="2500" b="1" strike="noStrike" spc="-1" dirty="0">
                <a:solidFill>
                  <a:srgbClr val="C00000"/>
                </a:solidFill>
                <a:latin typeface="Arial"/>
                <a:ea typeface="DejaVu Sans"/>
              </a:rPr>
              <a:t>BASE DE CÁLCULO: </a:t>
            </a:r>
            <a:r>
              <a:rPr lang="pt-BR" sz="2500" b="0" strike="noStrike" spc="-1" dirty="0">
                <a:solidFill>
                  <a:srgbClr val="000000"/>
                </a:solidFill>
                <a:latin typeface="Arial"/>
                <a:ea typeface="DejaVu Sans"/>
              </a:rPr>
              <a:t>A base de cálculo é o valor atribuído pela legislação, em que será aplicado à alíquota correspondente ao produto, como regra geral, a base de cálculo do ICMS é o valor da operação incluindo o frete e despesas acessórias cobradas do adquirente/consumidor.</a:t>
            </a:r>
            <a:endParaRPr lang="pt-BR" sz="2500" b="0" strike="noStrike" spc="-1" dirty="0">
              <a:latin typeface="Arial"/>
            </a:endParaRPr>
          </a:p>
          <a:p>
            <a:pPr algn="just">
              <a:lnSpc>
                <a:spcPct val="100000"/>
              </a:lnSpc>
              <a:tabLst>
                <a:tab pos="0" algn="l"/>
              </a:tabLst>
            </a:pPr>
            <a:endParaRPr lang="pt-BR" sz="2500" b="0" strike="noStrike" spc="-1" dirty="0">
              <a:latin typeface="Arial"/>
            </a:endParaRPr>
          </a:p>
          <a:p>
            <a:pPr algn="just">
              <a:lnSpc>
                <a:spcPct val="100000"/>
              </a:lnSpc>
              <a:tabLst>
                <a:tab pos="0" algn="l"/>
              </a:tabLst>
            </a:pPr>
            <a:r>
              <a:rPr lang="pt-BR" sz="2500" b="1" strike="noStrike" spc="-1" dirty="0">
                <a:solidFill>
                  <a:srgbClr val="C00000"/>
                </a:solidFill>
                <a:latin typeface="Arial"/>
                <a:ea typeface="DejaVu Sans"/>
              </a:rPr>
              <a:t>ALÍQUOTA: </a:t>
            </a:r>
            <a:r>
              <a:rPr lang="pt-BR" sz="2500" b="0" strike="noStrike" spc="-1" dirty="0">
                <a:solidFill>
                  <a:srgbClr val="000000"/>
                </a:solidFill>
                <a:latin typeface="Arial"/>
                <a:ea typeface="DejaVu Sans"/>
              </a:rPr>
              <a:t>é o percentual, definido em Lei aplicado sobre a base de cálculo, resultando assim o tributo para o recolhimento. Deve ser verificado em cada UF e a cada operação qual alíquota correta a utilizar. </a:t>
            </a:r>
            <a:endParaRPr lang="pt-BR" sz="2500" b="0" strike="noStrike" spc="-1" dirty="0">
              <a:latin typeface="Arial"/>
            </a:endParaRPr>
          </a:p>
          <a:p>
            <a:pPr>
              <a:lnSpc>
                <a:spcPct val="100000"/>
              </a:lnSpc>
              <a:tabLst>
                <a:tab pos="0" algn="l"/>
              </a:tabLst>
            </a:pPr>
            <a:endParaRPr lang="pt-BR" sz="25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3" name="Imagem1"/>
          <p:cNvPicPr/>
          <p:nvPr/>
        </p:nvPicPr>
        <p:blipFill>
          <a:blip r:embed="rId2"/>
          <a:stretch/>
        </p:blipFill>
        <p:spPr>
          <a:xfrm>
            <a:off x="0" y="0"/>
            <a:ext cx="1361880" cy="10173960"/>
          </a:xfrm>
          <a:prstGeom prst="rect">
            <a:avLst/>
          </a:prstGeom>
          <a:ln w="0">
            <a:noFill/>
          </a:ln>
        </p:spPr>
      </p:pic>
      <p:pic>
        <p:nvPicPr>
          <p:cNvPr id="654" name="Picture 2"/>
          <p:cNvPicPr/>
          <p:nvPr/>
        </p:nvPicPr>
        <p:blipFill>
          <a:blip r:embed="rId3"/>
          <a:stretch/>
        </p:blipFill>
        <p:spPr>
          <a:xfrm>
            <a:off x="13367880" y="532800"/>
            <a:ext cx="3890520" cy="991080"/>
          </a:xfrm>
          <a:prstGeom prst="rect">
            <a:avLst/>
          </a:prstGeom>
          <a:ln w="0">
            <a:noFill/>
          </a:ln>
        </p:spPr>
      </p:pic>
      <p:grpSp>
        <p:nvGrpSpPr>
          <p:cNvPr id="655" name="Group 1"/>
          <p:cNvGrpSpPr/>
          <p:nvPr/>
        </p:nvGrpSpPr>
        <p:grpSpPr>
          <a:xfrm>
            <a:off x="0" y="9520560"/>
            <a:ext cx="18287280" cy="765720"/>
            <a:chOff x="0" y="9520560"/>
            <a:chExt cx="18287280" cy="765720"/>
          </a:xfrm>
        </p:grpSpPr>
        <p:sp>
          <p:nvSpPr>
            <p:cNvPr id="656"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657" name="Group 3"/>
          <p:cNvGrpSpPr/>
          <p:nvPr/>
        </p:nvGrpSpPr>
        <p:grpSpPr>
          <a:xfrm>
            <a:off x="0" y="9634680"/>
            <a:ext cx="18287280" cy="651600"/>
            <a:chOff x="0" y="9634680"/>
            <a:chExt cx="18287280" cy="651600"/>
          </a:xfrm>
        </p:grpSpPr>
        <p:sp>
          <p:nvSpPr>
            <p:cNvPr id="658"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659"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660"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661" name="CustomShape 7"/>
          <p:cNvSpPr/>
          <p:nvPr/>
        </p:nvSpPr>
        <p:spPr>
          <a:xfrm>
            <a:off x="1523880" y="1633320"/>
            <a:ext cx="15734520" cy="8319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3600" b="1" strike="noStrike" spc="-1">
                <a:solidFill>
                  <a:srgbClr val="000000"/>
                </a:solidFill>
                <a:latin typeface="Arial"/>
                <a:ea typeface="DejaVu Sans"/>
              </a:rPr>
              <a:t>RETENÇÃO DE IMPOSTOS </a:t>
            </a:r>
            <a:endParaRPr lang="pt-BR" sz="3600" b="0" strike="noStrike" spc="-1">
              <a:latin typeface="Arial"/>
            </a:endParaRPr>
          </a:p>
          <a:p>
            <a:pPr algn="just">
              <a:lnSpc>
                <a:spcPct val="100000"/>
              </a:lnSpc>
              <a:tabLst>
                <a:tab pos="0" algn="l"/>
              </a:tabLst>
            </a:pPr>
            <a:endParaRPr lang="pt-BR" sz="3600" b="0" strike="noStrike" spc="-1">
              <a:latin typeface="Arial"/>
            </a:endParaRPr>
          </a:p>
          <a:p>
            <a:pPr algn="just">
              <a:lnSpc>
                <a:spcPct val="100000"/>
              </a:lnSpc>
              <a:tabLst>
                <a:tab pos="0" algn="l"/>
              </a:tabLst>
            </a:pPr>
            <a:r>
              <a:rPr lang="pt-BR" sz="3600" b="0" strike="noStrike" spc="-1">
                <a:solidFill>
                  <a:srgbClr val="000000"/>
                </a:solidFill>
                <a:latin typeface="Arial"/>
                <a:ea typeface="DejaVu Sans"/>
              </a:rPr>
              <a:t>A retenção de impostos na nota fiscal de serviço corresponde aos tributos pagos na venda de algum serviço ofertado pela empresa.</a:t>
            </a:r>
            <a:endParaRPr lang="pt-BR" sz="3600" b="0" strike="noStrike" spc="-1">
              <a:latin typeface="Arial"/>
            </a:endParaRPr>
          </a:p>
          <a:p>
            <a:pPr algn="just">
              <a:lnSpc>
                <a:spcPct val="100000"/>
              </a:lnSpc>
              <a:tabLst>
                <a:tab pos="0" algn="l"/>
              </a:tabLst>
            </a:pPr>
            <a:endParaRPr lang="pt-BR" sz="3600" b="0" strike="noStrike" spc="-1">
              <a:latin typeface="Arial"/>
            </a:endParaRPr>
          </a:p>
          <a:p>
            <a:pPr algn="just">
              <a:lnSpc>
                <a:spcPct val="100000"/>
              </a:lnSpc>
              <a:tabLst>
                <a:tab pos="0" algn="l"/>
              </a:tabLst>
            </a:pPr>
            <a:r>
              <a:rPr lang="pt-BR" sz="3600" b="0" strike="noStrike" spc="-1">
                <a:solidFill>
                  <a:srgbClr val="000000"/>
                </a:solidFill>
                <a:latin typeface="Arial"/>
                <a:ea typeface="DejaVu Sans"/>
              </a:rPr>
              <a:t>O valor dos tributos será descontado diretamente na NFs-e, ou seja, tanto o contratante quanto o prestador podem recolher os valores.</a:t>
            </a:r>
            <a:endParaRPr lang="pt-BR" sz="3600" b="0" strike="noStrike" spc="-1">
              <a:latin typeface="Arial"/>
            </a:endParaRPr>
          </a:p>
          <a:p>
            <a:pPr algn="just">
              <a:lnSpc>
                <a:spcPct val="100000"/>
              </a:lnSpc>
              <a:tabLst>
                <a:tab pos="0" algn="l"/>
              </a:tabLst>
            </a:pPr>
            <a:endParaRPr lang="pt-BR" sz="3600" b="0" strike="noStrike" spc="-1">
              <a:latin typeface="Arial"/>
            </a:endParaRPr>
          </a:p>
          <a:p>
            <a:pPr algn="just">
              <a:lnSpc>
                <a:spcPct val="100000"/>
              </a:lnSpc>
              <a:tabLst>
                <a:tab pos="0" algn="l"/>
              </a:tabLst>
            </a:pPr>
            <a:r>
              <a:rPr lang="pt-BR" sz="3600" b="0" strike="noStrike" spc="-1">
                <a:solidFill>
                  <a:srgbClr val="000000"/>
                </a:solidFill>
                <a:latin typeface="Arial"/>
                <a:ea typeface="DejaVu Sans"/>
              </a:rPr>
              <a:t>Os tributos, em geral, são:</a:t>
            </a:r>
            <a:endParaRPr lang="pt-BR" sz="3600" b="0" strike="noStrike" spc="-1">
              <a:latin typeface="Arial"/>
            </a:endParaRPr>
          </a:p>
          <a:p>
            <a:pPr algn="just">
              <a:lnSpc>
                <a:spcPct val="100000"/>
              </a:lnSpc>
              <a:tabLst>
                <a:tab pos="0" algn="l"/>
              </a:tabLst>
            </a:pPr>
            <a:r>
              <a:rPr lang="pt-BR" sz="3600" b="0" strike="noStrike" spc="-1">
                <a:solidFill>
                  <a:srgbClr val="000000"/>
                </a:solidFill>
                <a:latin typeface="Arial"/>
                <a:ea typeface="DejaVu Sans"/>
              </a:rPr>
              <a:t>PIS, Cofins, CSLL, IR, INSS e  ISS.</a:t>
            </a:r>
            <a:endParaRPr lang="pt-BR" sz="3600" b="0" strike="noStrike" spc="-1">
              <a:latin typeface="Arial"/>
            </a:endParaRPr>
          </a:p>
          <a:p>
            <a:pPr algn="just">
              <a:lnSpc>
                <a:spcPct val="100000"/>
              </a:lnSpc>
              <a:tabLst>
                <a:tab pos="0" algn="l"/>
              </a:tabLst>
            </a:pPr>
            <a:endParaRPr lang="pt-BR" sz="3600" b="0" strike="noStrike" spc="-1">
              <a:latin typeface="Arial"/>
            </a:endParaRPr>
          </a:p>
          <a:p>
            <a:pPr algn="just">
              <a:lnSpc>
                <a:spcPct val="100000"/>
              </a:lnSpc>
              <a:tabLst>
                <a:tab pos="0" algn="l"/>
              </a:tabLst>
            </a:pPr>
            <a:r>
              <a:rPr lang="pt-BR" sz="3600" b="0" strike="noStrike" spc="-1">
                <a:solidFill>
                  <a:srgbClr val="000000"/>
                </a:solidFill>
                <a:latin typeface="Arial"/>
                <a:ea typeface="DejaVu Sans"/>
              </a:rPr>
              <a:t>A retenção de impostos, com exceção do ISS, não ocorrem para empresas optantes pelo Simples Nacional, apenas para aquelas nos regimes de Lucro Real e Lucro Presumido.</a:t>
            </a:r>
            <a:endParaRPr lang="pt-BR" sz="3600" b="0" strike="noStrike" spc="-1">
              <a:latin typeface="Arial"/>
            </a:endParaRPr>
          </a:p>
          <a:p>
            <a:pPr algn="just">
              <a:lnSpc>
                <a:spcPct val="100000"/>
              </a:lnSpc>
              <a:tabLst>
                <a:tab pos="0" algn="l"/>
              </a:tabLst>
            </a:pPr>
            <a:endParaRPr lang="pt-BR"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62" name="Imagem1"/>
          <p:cNvPicPr/>
          <p:nvPr/>
        </p:nvPicPr>
        <p:blipFill>
          <a:blip r:embed="rId2"/>
          <a:stretch/>
        </p:blipFill>
        <p:spPr>
          <a:xfrm>
            <a:off x="0" y="0"/>
            <a:ext cx="1361880" cy="10173960"/>
          </a:xfrm>
          <a:prstGeom prst="rect">
            <a:avLst/>
          </a:prstGeom>
          <a:ln w="0">
            <a:noFill/>
          </a:ln>
        </p:spPr>
      </p:pic>
      <p:pic>
        <p:nvPicPr>
          <p:cNvPr id="663" name="Picture 2"/>
          <p:cNvPicPr/>
          <p:nvPr/>
        </p:nvPicPr>
        <p:blipFill>
          <a:blip r:embed="rId3"/>
          <a:stretch/>
        </p:blipFill>
        <p:spPr>
          <a:xfrm>
            <a:off x="13367880" y="532800"/>
            <a:ext cx="3890520" cy="991080"/>
          </a:xfrm>
          <a:prstGeom prst="rect">
            <a:avLst/>
          </a:prstGeom>
          <a:ln w="0">
            <a:noFill/>
          </a:ln>
        </p:spPr>
      </p:pic>
      <p:grpSp>
        <p:nvGrpSpPr>
          <p:cNvPr id="664" name="Group 1"/>
          <p:cNvGrpSpPr/>
          <p:nvPr/>
        </p:nvGrpSpPr>
        <p:grpSpPr>
          <a:xfrm>
            <a:off x="0" y="9520560"/>
            <a:ext cx="18287280" cy="765720"/>
            <a:chOff x="0" y="9520560"/>
            <a:chExt cx="18287280" cy="765720"/>
          </a:xfrm>
        </p:grpSpPr>
        <p:sp>
          <p:nvSpPr>
            <p:cNvPr id="665"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666" name="Group 3"/>
          <p:cNvGrpSpPr/>
          <p:nvPr/>
        </p:nvGrpSpPr>
        <p:grpSpPr>
          <a:xfrm>
            <a:off x="0" y="9634680"/>
            <a:ext cx="18287280" cy="651600"/>
            <a:chOff x="0" y="9634680"/>
            <a:chExt cx="18287280" cy="651600"/>
          </a:xfrm>
        </p:grpSpPr>
        <p:sp>
          <p:nvSpPr>
            <p:cNvPr id="667"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668"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669"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670" name="CustomShape 7"/>
          <p:cNvSpPr/>
          <p:nvPr/>
        </p:nvSpPr>
        <p:spPr>
          <a:xfrm>
            <a:off x="1523880" y="1641240"/>
            <a:ext cx="15734520" cy="7399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3000" b="1" strike="noStrike" spc="-1">
                <a:solidFill>
                  <a:srgbClr val="000000"/>
                </a:solidFill>
                <a:latin typeface="Arial"/>
                <a:ea typeface="DejaVu Sans"/>
              </a:rPr>
              <a:t> RETENÇÃO IRRF:</a:t>
            </a:r>
            <a:endParaRPr lang="pt-BR" sz="3000" b="0" strike="noStrike" spc="-1">
              <a:latin typeface="Arial"/>
            </a:endParaRPr>
          </a:p>
          <a:p>
            <a:pPr algn="just">
              <a:lnSpc>
                <a:spcPct val="100000"/>
              </a:lnSpc>
              <a:tabLst>
                <a:tab pos="0" algn="l"/>
              </a:tabLst>
            </a:pPr>
            <a:r>
              <a:rPr lang="pt-BR" sz="3000" b="0" strike="noStrike" spc="-1">
                <a:solidFill>
                  <a:srgbClr val="000000"/>
                </a:solidFill>
                <a:latin typeface="Arial"/>
                <a:ea typeface="DejaVu Sans"/>
              </a:rPr>
              <a:t> </a:t>
            </a:r>
            <a:endParaRPr lang="pt-BR" sz="3000" b="0" strike="noStrike" spc="-1">
              <a:latin typeface="Arial"/>
            </a:endParaRPr>
          </a:p>
          <a:p>
            <a:pPr algn="just">
              <a:lnSpc>
                <a:spcPct val="100000"/>
              </a:lnSpc>
              <a:tabLst>
                <a:tab pos="0" algn="l"/>
              </a:tabLst>
            </a:pPr>
            <a:r>
              <a:rPr lang="pt-BR" sz="3000" b="0" strike="noStrike" spc="-1">
                <a:solidFill>
                  <a:srgbClr val="000000"/>
                </a:solidFill>
                <a:latin typeface="Arial"/>
                <a:ea typeface="DejaVu Sans"/>
              </a:rPr>
              <a:t>Primeiro deve-se consulta o art. 649 do RIR/99 e ADN COSIT nº 6/00 para verificar os serviços e alíquotas aplicadas sobre os mesmos.</a:t>
            </a:r>
            <a:endParaRPr lang="pt-BR" sz="3000" b="0" strike="noStrike" spc="-1">
              <a:latin typeface="Arial"/>
            </a:endParaRPr>
          </a:p>
          <a:p>
            <a:pPr algn="just">
              <a:lnSpc>
                <a:spcPct val="100000"/>
              </a:lnSpc>
              <a:tabLst>
                <a:tab pos="0" algn="l"/>
              </a:tabLst>
            </a:pPr>
            <a:r>
              <a:rPr lang="pt-BR" sz="3000" b="0" strike="noStrike" spc="-1">
                <a:solidFill>
                  <a:srgbClr val="000000"/>
                </a:solidFill>
                <a:latin typeface="Arial"/>
                <a:ea typeface="DejaVu Sans"/>
              </a:rPr>
              <a:t> </a:t>
            </a:r>
            <a:endParaRPr lang="pt-BR" sz="3000" b="0" strike="noStrike" spc="-1">
              <a:latin typeface="Arial"/>
            </a:endParaRPr>
          </a:p>
          <a:p>
            <a:pPr algn="just">
              <a:lnSpc>
                <a:spcPct val="100000"/>
              </a:lnSpc>
              <a:tabLst>
                <a:tab pos="0" algn="l"/>
              </a:tabLst>
            </a:pPr>
            <a:r>
              <a:rPr lang="pt-BR" sz="3000" b="1" strike="noStrike" spc="-1">
                <a:solidFill>
                  <a:srgbClr val="000000"/>
                </a:solidFill>
                <a:latin typeface="Arial"/>
                <a:ea typeface="DejaVu Sans"/>
              </a:rPr>
              <a:t>Observações importantes: </a:t>
            </a:r>
            <a:endParaRPr lang="pt-BR" sz="3000" b="0" strike="noStrike" spc="-1">
              <a:latin typeface="Arial"/>
            </a:endParaRPr>
          </a:p>
          <a:p>
            <a:pPr algn="just">
              <a:lnSpc>
                <a:spcPct val="100000"/>
              </a:lnSpc>
              <a:tabLst>
                <a:tab pos="0" algn="l"/>
              </a:tabLst>
            </a:pPr>
            <a:endParaRPr lang="pt-BR" sz="3000" b="0" strike="noStrike" spc="-1">
              <a:latin typeface="Arial"/>
            </a:endParaRPr>
          </a:p>
          <a:p>
            <a:pPr algn="just">
              <a:lnSpc>
                <a:spcPct val="100000"/>
              </a:lnSpc>
              <a:tabLst>
                <a:tab pos="0" algn="l"/>
              </a:tabLst>
            </a:pPr>
            <a:r>
              <a:rPr lang="pt-BR" sz="3000" b="0" strike="noStrike" spc="-1">
                <a:solidFill>
                  <a:srgbClr val="000000"/>
                </a:solidFill>
                <a:latin typeface="Arial"/>
                <a:ea typeface="DejaVu Sans"/>
              </a:rPr>
              <a:t>1. A retenção somente é obrigatória quando os serviços forem prestados por pessoas jurídicas para outras pessoas jurídicas. </a:t>
            </a:r>
            <a:endParaRPr lang="pt-BR" sz="3000" b="0" strike="noStrike" spc="-1">
              <a:latin typeface="Arial"/>
            </a:endParaRPr>
          </a:p>
          <a:p>
            <a:pPr algn="just">
              <a:lnSpc>
                <a:spcPct val="100000"/>
              </a:lnSpc>
              <a:tabLst>
                <a:tab pos="0" algn="l"/>
              </a:tabLst>
            </a:pPr>
            <a:endParaRPr lang="pt-BR" sz="3000" b="0" strike="noStrike" spc="-1">
              <a:latin typeface="Arial"/>
            </a:endParaRPr>
          </a:p>
          <a:p>
            <a:pPr algn="just">
              <a:lnSpc>
                <a:spcPct val="100000"/>
              </a:lnSpc>
              <a:tabLst>
                <a:tab pos="0" algn="l"/>
              </a:tabLst>
            </a:pPr>
            <a:r>
              <a:rPr lang="pt-BR" sz="3000" b="0" strike="noStrike" spc="-1">
                <a:solidFill>
                  <a:srgbClr val="000000"/>
                </a:solidFill>
                <a:latin typeface="Arial"/>
                <a:ea typeface="DejaVu Sans"/>
              </a:rPr>
              <a:t>2. A retenção do IR fica dispensada quando resultar em valor igual ou inferior a R$ 10,00.</a:t>
            </a:r>
            <a:endParaRPr lang="pt-BR" sz="3000" b="0" strike="noStrike" spc="-1">
              <a:latin typeface="Arial"/>
            </a:endParaRPr>
          </a:p>
          <a:p>
            <a:pPr algn="just">
              <a:lnSpc>
                <a:spcPct val="100000"/>
              </a:lnSpc>
              <a:tabLst>
                <a:tab pos="0" algn="l"/>
              </a:tabLst>
            </a:pPr>
            <a:endParaRPr lang="pt-BR" sz="3000" b="0" strike="noStrike" spc="-1">
              <a:latin typeface="Arial"/>
            </a:endParaRPr>
          </a:p>
          <a:p>
            <a:pPr algn="just">
              <a:lnSpc>
                <a:spcPct val="100000"/>
              </a:lnSpc>
              <a:tabLst>
                <a:tab pos="0" algn="l"/>
              </a:tabLst>
            </a:pPr>
            <a:r>
              <a:rPr lang="pt-BR" sz="3000" b="1" strike="noStrike" spc="-1">
                <a:solidFill>
                  <a:srgbClr val="000000"/>
                </a:solidFill>
                <a:latin typeface="Arial"/>
                <a:ea typeface="DejaVu Sans"/>
              </a:rPr>
              <a:t>Exemplo</a:t>
            </a:r>
            <a:r>
              <a:rPr lang="pt-BR" sz="3000" b="0" strike="noStrike" spc="-1">
                <a:solidFill>
                  <a:srgbClr val="000000"/>
                </a:solidFill>
                <a:latin typeface="Arial"/>
                <a:ea typeface="DejaVu Sans"/>
              </a:rPr>
              <a:t>: Se o serviço for igual ou inferior a 1.000,00 para a alíquota de 1% ou alíquota de 1,5% estão dispensados de retenção. </a:t>
            </a:r>
            <a:endParaRPr lang="pt-BR" sz="3000" b="0" strike="noStrike" spc="-1">
              <a:latin typeface="Arial"/>
            </a:endParaRPr>
          </a:p>
          <a:p>
            <a:pPr algn="just">
              <a:lnSpc>
                <a:spcPct val="100000"/>
              </a:lnSpc>
              <a:tabLst>
                <a:tab pos="0" algn="l"/>
              </a:tabLst>
            </a:pPr>
            <a:endParaRPr lang="pt-BR" sz="3000" b="0" strike="noStrike" spc="-1">
              <a:latin typeface="Arial"/>
            </a:endParaRPr>
          </a:p>
          <a:p>
            <a:pPr algn="just">
              <a:lnSpc>
                <a:spcPct val="100000"/>
              </a:lnSpc>
              <a:tabLst>
                <a:tab pos="0" algn="l"/>
              </a:tabLst>
            </a:pPr>
            <a:r>
              <a:rPr lang="pt-BR" sz="3000" b="0" strike="noStrike" spc="-1">
                <a:solidFill>
                  <a:srgbClr val="000000"/>
                </a:solidFill>
                <a:latin typeface="Arial"/>
                <a:ea typeface="DejaVu Sans"/>
              </a:rPr>
              <a:t>Fundamento Legal: Decreto 3000/99</a:t>
            </a:r>
            <a:endParaRPr lang="pt-BR" sz="30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71" name="Imagem1"/>
          <p:cNvPicPr/>
          <p:nvPr/>
        </p:nvPicPr>
        <p:blipFill>
          <a:blip r:embed="rId2"/>
          <a:stretch/>
        </p:blipFill>
        <p:spPr>
          <a:xfrm>
            <a:off x="0" y="0"/>
            <a:ext cx="1361880" cy="10173960"/>
          </a:xfrm>
          <a:prstGeom prst="rect">
            <a:avLst/>
          </a:prstGeom>
          <a:ln w="0">
            <a:noFill/>
          </a:ln>
        </p:spPr>
      </p:pic>
      <p:pic>
        <p:nvPicPr>
          <p:cNvPr id="672" name="Picture 2"/>
          <p:cNvPicPr/>
          <p:nvPr/>
        </p:nvPicPr>
        <p:blipFill>
          <a:blip r:embed="rId3"/>
          <a:stretch/>
        </p:blipFill>
        <p:spPr>
          <a:xfrm>
            <a:off x="13367880" y="532800"/>
            <a:ext cx="3890520" cy="991080"/>
          </a:xfrm>
          <a:prstGeom prst="rect">
            <a:avLst/>
          </a:prstGeom>
          <a:ln w="0">
            <a:noFill/>
          </a:ln>
        </p:spPr>
      </p:pic>
      <p:grpSp>
        <p:nvGrpSpPr>
          <p:cNvPr id="673" name="Group 1"/>
          <p:cNvGrpSpPr/>
          <p:nvPr/>
        </p:nvGrpSpPr>
        <p:grpSpPr>
          <a:xfrm>
            <a:off x="0" y="9520560"/>
            <a:ext cx="18287280" cy="765720"/>
            <a:chOff x="0" y="9520560"/>
            <a:chExt cx="18287280" cy="765720"/>
          </a:xfrm>
        </p:grpSpPr>
        <p:sp>
          <p:nvSpPr>
            <p:cNvPr id="674"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675" name="Group 3"/>
          <p:cNvGrpSpPr/>
          <p:nvPr/>
        </p:nvGrpSpPr>
        <p:grpSpPr>
          <a:xfrm>
            <a:off x="0" y="9634680"/>
            <a:ext cx="18287280" cy="651600"/>
            <a:chOff x="0" y="9634680"/>
            <a:chExt cx="18287280" cy="651600"/>
          </a:xfrm>
        </p:grpSpPr>
        <p:sp>
          <p:nvSpPr>
            <p:cNvPr id="676"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677"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678"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679" name="CustomShape 7"/>
          <p:cNvSpPr/>
          <p:nvPr/>
        </p:nvSpPr>
        <p:spPr>
          <a:xfrm>
            <a:off x="1676520" y="1772640"/>
            <a:ext cx="15582240" cy="6915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800" b="1" strike="noStrike" spc="-1">
                <a:solidFill>
                  <a:srgbClr val="000000"/>
                </a:solidFill>
                <a:latin typeface="Arial"/>
                <a:ea typeface="DejaVu Sans"/>
              </a:rPr>
              <a:t>RETENÇÃO PIS/COFINS/CSLL</a:t>
            </a:r>
            <a:endParaRPr lang="pt-BR" sz="2800" b="0" strike="noStrike" spc="-1">
              <a:latin typeface="Arial"/>
            </a:endParaRPr>
          </a:p>
          <a:p>
            <a:pPr algn="just">
              <a:lnSpc>
                <a:spcPct val="100000"/>
              </a:lnSpc>
              <a:tabLst>
                <a:tab pos="0" algn="l"/>
              </a:tabLst>
            </a:pPr>
            <a:endParaRPr lang="pt-BR" sz="2800" b="0" strike="noStrike" spc="-1">
              <a:latin typeface="Arial"/>
            </a:endParaRPr>
          </a:p>
          <a:p>
            <a:pPr algn="just">
              <a:lnSpc>
                <a:spcPct val="100000"/>
              </a:lnSpc>
              <a:tabLst>
                <a:tab pos="0" algn="l"/>
              </a:tabLst>
            </a:pPr>
            <a:r>
              <a:rPr lang="pt-BR" sz="2800" b="0" strike="noStrike" spc="-1">
                <a:solidFill>
                  <a:srgbClr val="000000"/>
                </a:solidFill>
                <a:latin typeface="Arial"/>
                <a:ea typeface="DejaVu Sans"/>
              </a:rPr>
              <a:t>Retenção de Pis e Cofins e CSLL (CSRF – Contribuições Sociais Retidas na Fonte):  alíquota de 4,65% sendo os percentuais: </a:t>
            </a:r>
            <a:endParaRPr lang="pt-BR" sz="2800" b="0" strike="noStrike" spc="-1">
              <a:latin typeface="Arial"/>
            </a:endParaRPr>
          </a:p>
          <a:p>
            <a:pPr algn="just">
              <a:lnSpc>
                <a:spcPct val="100000"/>
              </a:lnSpc>
              <a:tabLst>
                <a:tab pos="0" algn="l"/>
              </a:tabLst>
            </a:pPr>
            <a:endParaRPr lang="pt-BR" sz="2800" b="0" strike="noStrike" spc="-1">
              <a:latin typeface="Arial"/>
            </a:endParaRPr>
          </a:p>
          <a:p>
            <a:pPr algn="just">
              <a:lnSpc>
                <a:spcPct val="100000"/>
              </a:lnSpc>
              <a:tabLst>
                <a:tab pos="0" algn="l"/>
              </a:tabLst>
            </a:pPr>
            <a:r>
              <a:rPr lang="pt-BR" sz="2800" b="1" strike="noStrike" spc="-1">
                <a:solidFill>
                  <a:srgbClr val="000000"/>
                </a:solidFill>
                <a:latin typeface="Arial"/>
                <a:ea typeface="DejaVu Sans"/>
              </a:rPr>
              <a:t>0,65% para PIS; </a:t>
            </a:r>
            <a:endParaRPr lang="pt-BR" sz="2800" b="0" strike="noStrike" spc="-1">
              <a:latin typeface="Arial"/>
            </a:endParaRPr>
          </a:p>
          <a:p>
            <a:pPr algn="just">
              <a:lnSpc>
                <a:spcPct val="100000"/>
              </a:lnSpc>
              <a:tabLst>
                <a:tab pos="0" algn="l"/>
              </a:tabLst>
            </a:pPr>
            <a:r>
              <a:rPr lang="pt-BR" sz="2800" b="1" strike="noStrike" spc="-1">
                <a:solidFill>
                  <a:srgbClr val="000000"/>
                </a:solidFill>
                <a:latin typeface="Arial"/>
                <a:ea typeface="DejaVu Sans"/>
              </a:rPr>
              <a:t>3% para COFINS; </a:t>
            </a:r>
            <a:endParaRPr lang="pt-BR" sz="2800" b="0" strike="noStrike" spc="-1">
              <a:latin typeface="Arial"/>
            </a:endParaRPr>
          </a:p>
          <a:p>
            <a:pPr algn="just">
              <a:lnSpc>
                <a:spcPct val="100000"/>
              </a:lnSpc>
              <a:tabLst>
                <a:tab pos="0" algn="l"/>
              </a:tabLst>
            </a:pPr>
            <a:r>
              <a:rPr lang="pt-BR" sz="2800" b="1" strike="noStrike" spc="-1">
                <a:solidFill>
                  <a:srgbClr val="000000"/>
                </a:solidFill>
                <a:latin typeface="Arial"/>
                <a:ea typeface="DejaVu Sans"/>
              </a:rPr>
              <a:t>e 1% para CSLL</a:t>
            </a:r>
            <a:r>
              <a:rPr lang="pt-BR" sz="2800" b="0" strike="noStrike" spc="-1">
                <a:solidFill>
                  <a:srgbClr val="000000"/>
                </a:solidFill>
                <a:latin typeface="Arial"/>
                <a:ea typeface="DejaVu Sans"/>
              </a:rPr>
              <a:t>. </a:t>
            </a:r>
            <a:endParaRPr lang="pt-BR" sz="2800" b="0" strike="noStrike" spc="-1">
              <a:latin typeface="Arial"/>
            </a:endParaRPr>
          </a:p>
          <a:p>
            <a:pPr algn="just">
              <a:lnSpc>
                <a:spcPct val="100000"/>
              </a:lnSpc>
              <a:tabLst>
                <a:tab pos="0" algn="l"/>
              </a:tabLst>
            </a:pPr>
            <a:endParaRPr lang="pt-BR" sz="2800" b="0" strike="noStrike" spc="-1">
              <a:latin typeface="Arial"/>
            </a:endParaRPr>
          </a:p>
          <a:p>
            <a:pPr algn="just">
              <a:lnSpc>
                <a:spcPct val="100000"/>
              </a:lnSpc>
              <a:tabLst>
                <a:tab pos="0" algn="l"/>
              </a:tabLst>
            </a:pPr>
            <a:r>
              <a:rPr lang="pt-BR" sz="2800" b="0" strike="noStrike" spc="-1">
                <a:solidFill>
                  <a:srgbClr val="000000"/>
                </a:solidFill>
                <a:latin typeface="Arial"/>
                <a:ea typeface="DejaVu Sans"/>
              </a:rPr>
              <a:t>No artigo 30 estabelece que “Os pagamentos efetuados pelas pessoas jurídicas a outras pessoas jurídicas de direito privado, pela prestação de serviços de limpeza, conservação, manutenção, segurança, vigilância, transporte de valores e locação de mão-de-obra, pela prestação de serviços de assessoria creditícia, mercadológica, gestão de crédito, seleção e riscos, administração de contas a pagar e a receber, bem como pela remuneração de serviços profissionais, estão sujeitos a retenção na fonte da Contribuição Social sobre o Lucro Líquido – CSLL, da COFINS e da contribuição para o PIS/PASEP.”</a:t>
            </a:r>
            <a:endParaRPr lang="pt-BR" sz="28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0" name="Imagem1"/>
          <p:cNvPicPr/>
          <p:nvPr/>
        </p:nvPicPr>
        <p:blipFill>
          <a:blip r:embed="rId2"/>
          <a:stretch/>
        </p:blipFill>
        <p:spPr>
          <a:xfrm>
            <a:off x="0" y="0"/>
            <a:ext cx="1361880" cy="10173960"/>
          </a:xfrm>
          <a:prstGeom prst="rect">
            <a:avLst/>
          </a:prstGeom>
          <a:ln w="0">
            <a:noFill/>
          </a:ln>
        </p:spPr>
      </p:pic>
      <p:pic>
        <p:nvPicPr>
          <p:cNvPr id="681" name="Picture 2"/>
          <p:cNvPicPr/>
          <p:nvPr/>
        </p:nvPicPr>
        <p:blipFill>
          <a:blip r:embed="rId3"/>
          <a:stretch/>
        </p:blipFill>
        <p:spPr>
          <a:xfrm>
            <a:off x="13367880" y="532800"/>
            <a:ext cx="3890520" cy="991080"/>
          </a:xfrm>
          <a:prstGeom prst="rect">
            <a:avLst/>
          </a:prstGeom>
          <a:ln w="0">
            <a:noFill/>
          </a:ln>
        </p:spPr>
      </p:pic>
      <p:grpSp>
        <p:nvGrpSpPr>
          <p:cNvPr id="682" name="Group 1"/>
          <p:cNvGrpSpPr/>
          <p:nvPr/>
        </p:nvGrpSpPr>
        <p:grpSpPr>
          <a:xfrm>
            <a:off x="0" y="9520560"/>
            <a:ext cx="18287280" cy="765720"/>
            <a:chOff x="0" y="9520560"/>
            <a:chExt cx="18287280" cy="765720"/>
          </a:xfrm>
        </p:grpSpPr>
        <p:sp>
          <p:nvSpPr>
            <p:cNvPr id="683"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684" name="Group 3"/>
          <p:cNvGrpSpPr/>
          <p:nvPr/>
        </p:nvGrpSpPr>
        <p:grpSpPr>
          <a:xfrm>
            <a:off x="0" y="9634680"/>
            <a:ext cx="18287280" cy="651600"/>
            <a:chOff x="0" y="9634680"/>
            <a:chExt cx="18287280" cy="651600"/>
          </a:xfrm>
        </p:grpSpPr>
        <p:sp>
          <p:nvSpPr>
            <p:cNvPr id="685"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686"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687"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688" name="CustomShape 7"/>
          <p:cNvSpPr/>
          <p:nvPr/>
        </p:nvSpPr>
        <p:spPr>
          <a:xfrm>
            <a:off x="1836720" y="1602000"/>
            <a:ext cx="15421680" cy="7647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3100" b="1" strike="noStrike" spc="-1">
                <a:solidFill>
                  <a:srgbClr val="000000"/>
                </a:solidFill>
                <a:latin typeface="Arial"/>
                <a:ea typeface="DejaVu Sans"/>
              </a:rPr>
              <a:t>RETENÇÃO  INSS </a:t>
            </a:r>
            <a:endParaRPr lang="pt-BR" sz="3100" b="0" strike="noStrike" spc="-1">
              <a:latin typeface="Arial"/>
            </a:endParaRPr>
          </a:p>
          <a:p>
            <a:pPr algn="just">
              <a:lnSpc>
                <a:spcPct val="100000"/>
              </a:lnSpc>
              <a:tabLst>
                <a:tab pos="0" algn="l"/>
              </a:tabLst>
            </a:pPr>
            <a:endParaRPr lang="pt-BR" sz="3100" b="0" strike="noStrike" spc="-1">
              <a:latin typeface="Arial"/>
            </a:endParaRPr>
          </a:p>
          <a:p>
            <a:pPr algn="just">
              <a:lnSpc>
                <a:spcPct val="100000"/>
              </a:lnSpc>
              <a:tabLst>
                <a:tab pos="0" algn="l"/>
              </a:tabLst>
            </a:pPr>
            <a:r>
              <a:rPr lang="pt-BR" sz="3100" b="0" strike="noStrike" spc="-1">
                <a:solidFill>
                  <a:srgbClr val="000000"/>
                </a:solidFill>
                <a:latin typeface="Arial"/>
                <a:ea typeface="DejaVu Sans"/>
              </a:rPr>
              <a:t>Por meio da Lei 12.995, de 18-6-2014, que, dentre outras normas, alterou a Lei 12.546, de 14-11-2011 (Portal COAD), os tomadores de serviços que contratarem empresas prestadoras de serviços, mediante cessão de mão de obra, enquadradas na desoneração da folha de pagamento, deverão reter 3,5% sobre o montante da nota fiscal ou fatura em substituição a retenção de 11% a título de contribuição previdenciária, para afastar a responsabilidade solidária. A retenção ocorre quando uma pessoa jurídica contrata outra pessoa jurídica para lhe prestar serviços, sendo necessário que está prestação de serviços seja mediante cessão de mão de obra e/ou empreitada (art. 12 da IN RFB 971/2009). É preciso, ainda, analisar as situações de dispensa da retenção (prevista no artigo 120); não sujeição (artigo 142) e não aplicabilidade (artigo 149) todos da IN RFB 971/2009. Ademais, se faz necessário também, analisar o regime tributário, visto que o Simples Nacional está dispensado a retenção previdenciária, conforme prevê o artigo 191 da IN 971/2009, exceto para as empresas enquadradas no Anexo IV, visto que este anexo está sujeito a retenção.</a:t>
            </a:r>
            <a:endParaRPr lang="pt-BR" sz="31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89" name="Imagem1"/>
          <p:cNvPicPr/>
          <p:nvPr/>
        </p:nvPicPr>
        <p:blipFill>
          <a:blip r:embed="rId2"/>
          <a:stretch/>
        </p:blipFill>
        <p:spPr>
          <a:xfrm>
            <a:off x="0" y="0"/>
            <a:ext cx="1361880" cy="10173960"/>
          </a:xfrm>
          <a:prstGeom prst="rect">
            <a:avLst/>
          </a:prstGeom>
          <a:ln w="0">
            <a:noFill/>
          </a:ln>
        </p:spPr>
      </p:pic>
      <p:pic>
        <p:nvPicPr>
          <p:cNvPr id="690" name="Picture 2"/>
          <p:cNvPicPr/>
          <p:nvPr/>
        </p:nvPicPr>
        <p:blipFill>
          <a:blip r:embed="rId3"/>
          <a:stretch/>
        </p:blipFill>
        <p:spPr>
          <a:xfrm>
            <a:off x="13367880" y="532800"/>
            <a:ext cx="3890520" cy="991080"/>
          </a:xfrm>
          <a:prstGeom prst="rect">
            <a:avLst/>
          </a:prstGeom>
          <a:ln w="0">
            <a:noFill/>
          </a:ln>
        </p:spPr>
      </p:pic>
      <p:grpSp>
        <p:nvGrpSpPr>
          <p:cNvPr id="691" name="Group 1"/>
          <p:cNvGrpSpPr/>
          <p:nvPr/>
        </p:nvGrpSpPr>
        <p:grpSpPr>
          <a:xfrm>
            <a:off x="0" y="9520560"/>
            <a:ext cx="18287280" cy="765720"/>
            <a:chOff x="0" y="9520560"/>
            <a:chExt cx="18287280" cy="765720"/>
          </a:xfrm>
        </p:grpSpPr>
        <p:sp>
          <p:nvSpPr>
            <p:cNvPr id="692"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693" name="Group 3"/>
          <p:cNvGrpSpPr/>
          <p:nvPr/>
        </p:nvGrpSpPr>
        <p:grpSpPr>
          <a:xfrm>
            <a:off x="0" y="9634680"/>
            <a:ext cx="18287280" cy="651600"/>
            <a:chOff x="0" y="9634680"/>
            <a:chExt cx="18287280" cy="651600"/>
          </a:xfrm>
        </p:grpSpPr>
        <p:sp>
          <p:nvSpPr>
            <p:cNvPr id="694"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695"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696"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697" name="CustomShape 7"/>
          <p:cNvSpPr/>
          <p:nvPr/>
        </p:nvSpPr>
        <p:spPr>
          <a:xfrm>
            <a:off x="1600200" y="1602000"/>
            <a:ext cx="15658560" cy="3502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800" b="0" strike="noStrike" spc="-1">
                <a:solidFill>
                  <a:srgbClr val="000000"/>
                </a:solidFill>
                <a:latin typeface="Arial"/>
                <a:ea typeface="DejaVu Sans"/>
              </a:rPr>
              <a:t>O </a:t>
            </a:r>
            <a:r>
              <a:rPr lang="pt-BR" sz="2800" b="1" strike="noStrike" spc="-1">
                <a:solidFill>
                  <a:srgbClr val="000000"/>
                </a:solidFill>
                <a:latin typeface="Arial"/>
                <a:ea typeface="DejaVu Sans"/>
              </a:rPr>
              <a:t>ISSQN</a:t>
            </a:r>
            <a:r>
              <a:rPr lang="pt-BR" sz="2800" b="0" strike="noStrike" spc="-1">
                <a:solidFill>
                  <a:srgbClr val="000000"/>
                </a:solidFill>
                <a:latin typeface="Arial"/>
                <a:ea typeface="DejaVu Sans"/>
              </a:rPr>
              <a:t> </a:t>
            </a:r>
            <a:endParaRPr lang="pt-BR" sz="2800" b="0" strike="noStrike" spc="-1">
              <a:latin typeface="Arial"/>
            </a:endParaRPr>
          </a:p>
          <a:p>
            <a:pPr algn="just">
              <a:lnSpc>
                <a:spcPct val="100000"/>
              </a:lnSpc>
              <a:tabLst>
                <a:tab pos="0" algn="l"/>
              </a:tabLst>
            </a:pPr>
            <a:r>
              <a:rPr lang="pt-BR" sz="2800" b="0" strike="noStrike" spc="-1">
                <a:solidFill>
                  <a:srgbClr val="000000"/>
                </a:solidFill>
                <a:latin typeface="Arial"/>
                <a:ea typeface="DejaVu Sans"/>
              </a:rPr>
              <a:t>É um tributo que incide sobre a prestação de serviços, sendo cobrado também de empresas e profissionais autônomos, atingindo segmentos diversos, como consultores, arquitetos, advogados, transporte, construção, informática e serviços de saúde. É de competência dos municípios e do Distrito Federal, sendo disciplinado pela Lei Complementar nº 116, de 2003. O valor arrecadado é destinado ao município no qual a empresa está estabelecida, mas há exceções que preveem o recolhido onde a atividade foi prestada.</a:t>
            </a:r>
            <a:endParaRPr lang="pt-BR" sz="2800" b="0" strike="noStrike" spc="-1">
              <a:latin typeface="Arial"/>
            </a:endParaRPr>
          </a:p>
          <a:p>
            <a:pPr>
              <a:lnSpc>
                <a:spcPct val="100000"/>
              </a:lnSpc>
              <a:tabLst>
                <a:tab pos="0" algn="l"/>
              </a:tabLst>
            </a:pPr>
            <a:endParaRPr lang="pt-BR" sz="2800" b="0" strike="noStrike" spc="-1">
              <a:latin typeface="Arial"/>
            </a:endParaRPr>
          </a:p>
        </p:txBody>
      </p:sp>
      <p:pic>
        <p:nvPicPr>
          <p:cNvPr id="698" name="Imagem1_14"/>
          <p:cNvPicPr/>
          <p:nvPr/>
        </p:nvPicPr>
        <p:blipFill>
          <a:blip r:embed="rId4"/>
          <a:stretch/>
        </p:blipFill>
        <p:spPr>
          <a:xfrm>
            <a:off x="11430000" y="4853520"/>
            <a:ext cx="5828760" cy="4065840"/>
          </a:xfrm>
          <a:prstGeom prst="rect">
            <a:avLst/>
          </a:prstGeom>
          <a:ln w="0">
            <a:noFill/>
          </a:ln>
        </p:spPr>
      </p:pic>
      <p:sp>
        <p:nvSpPr>
          <p:cNvPr id="699" name="CustomShape 8"/>
          <p:cNvSpPr/>
          <p:nvPr/>
        </p:nvSpPr>
        <p:spPr>
          <a:xfrm>
            <a:off x="1600200" y="5087160"/>
            <a:ext cx="9591480" cy="40654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900" b="0" strike="noStrike" spc="-1">
                <a:solidFill>
                  <a:srgbClr val="000000"/>
                </a:solidFill>
                <a:latin typeface="Arial"/>
                <a:ea typeface="DejaVu Sans"/>
              </a:rPr>
              <a:t>A Base de cálculo é o valor dos serviços prestados. Já Alíquota de forma geral,  vai de 2% a 5%. Optantes pelo Simples Nacional recolhem o ISS de acordo com a faixa de faturamento. Já aqueles que escolheram o Lucro Real ou Lucro Presumido pagam sobre o valor da nota fiscal.</a:t>
            </a:r>
            <a:endParaRPr lang="pt-BR" sz="2900" b="0" strike="noStrike" spc="-1">
              <a:latin typeface="Arial"/>
            </a:endParaRPr>
          </a:p>
          <a:p>
            <a:pPr algn="just">
              <a:lnSpc>
                <a:spcPct val="100000"/>
              </a:lnSpc>
              <a:tabLst>
                <a:tab pos="0" algn="l"/>
              </a:tabLst>
            </a:pPr>
            <a:r>
              <a:rPr lang="pt-BR" sz="2900" b="0" strike="noStrike" spc="-1">
                <a:solidFill>
                  <a:srgbClr val="000000"/>
                </a:solidFill>
                <a:latin typeface="Arial"/>
                <a:ea typeface="DejaVu Sans"/>
              </a:rPr>
              <a:t>O fato gerador do ISS, constitui-se na prestação do serviço previsto em lista anexa à Lei Complementar nº 116, ainda que não se enquadre como a atividade principal do prestador.</a:t>
            </a:r>
            <a:endParaRPr lang="pt-BR" sz="29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0" name="Imagem1"/>
          <p:cNvPicPr/>
          <p:nvPr/>
        </p:nvPicPr>
        <p:blipFill>
          <a:blip r:embed="rId2"/>
          <a:stretch/>
        </p:blipFill>
        <p:spPr>
          <a:xfrm>
            <a:off x="0" y="0"/>
            <a:ext cx="1361880" cy="10173960"/>
          </a:xfrm>
          <a:prstGeom prst="rect">
            <a:avLst/>
          </a:prstGeom>
          <a:ln w="0">
            <a:noFill/>
          </a:ln>
        </p:spPr>
      </p:pic>
      <p:pic>
        <p:nvPicPr>
          <p:cNvPr id="701" name="Picture 2"/>
          <p:cNvPicPr/>
          <p:nvPr/>
        </p:nvPicPr>
        <p:blipFill>
          <a:blip r:embed="rId3"/>
          <a:stretch/>
        </p:blipFill>
        <p:spPr>
          <a:xfrm>
            <a:off x="13367880" y="532800"/>
            <a:ext cx="3890520" cy="991080"/>
          </a:xfrm>
          <a:prstGeom prst="rect">
            <a:avLst/>
          </a:prstGeom>
          <a:ln w="0">
            <a:noFill/>
          </a:ln>
        </p:spPr>
      </p:pic>
      <p:grpSp>
        <p:nvGrpSpPr>
          <p:cNvPr id="702" name="Group 1"/>
          <p:cNvGrpSpPr/>
          <p:nvPr/>
        </p:nvGrpSpPr>
        <p:grpSpPr>
          <a:xfrm>
            <a:off x="0" y="9520560"/>
            <a:ext cx="18287280" cy="765720"/>
            <a:chOff x="0" y="9520560"/>
            <a:chExt cx="18287280" cy="765720"/>
          </a:xfrm>
        </p:grpSpPr>
        <p:sp>
          <p:nvSpPr>
            <p:cNvPr id="703"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704" name="Group 3"/>
          <p:cNvGrpSpPr/>
          <p:nvPr/>
        </p:nvGrpSpPr>
        <p:grpSpPr>
          <a:xfrm>
            <a:off x="0" y="9634680"/>
            <a:ext cx="18287280" cy="651600"/>
            <a:chOff x="0" y="9634680"/>
            <a:chExt cx="18287280" cy="651600"/>
          </a:xfrm>
        </p:grpSpPr>
        <p:sp>
          <p:nvSpPr>
            <p:cNvPr id="705"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706"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707"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708" name="CustomShape 7"/>
          <p:cNvSpPr/>
          <p:nvPr/>
        </p:nvSpPr>
        <p:spPr>
          <a:xfrm>
            <a:off x="1467000" y="1639080"/>
            <a:ext cx="15734520" cy="7401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3200" b="0" strike="noStrike" spc="-1">
                <a:solidFill>
                  <a:srgbClr val="000000"/>
                </a:solidFill>
                <a:latin typeface="Arial"/>
                <a:ea typeface="DejaVu Sans"/>
              </a:rPr>
              <a:t>Para verificar a lista de serviços para aplicação da alíquota fica disponível no site </a:t>
            </a:r>
            <a:r>
              <a:rPr lang="pt-BR" sz="3200" b="0" u="sng" strike="noStrike" spc="-1">
                <a:solidFill>
                  <a:srgbClr val="0000FF"/>
                </a:solidFill>
                <a:uFillTx/>
                <a:latin typeface="Arial"/>
                <a:ea typeface="DejaVu Sans"/>
                <a:hlinkClick r:id="rId4"/>
              </a:rPr>
              <a:t>http://sped.rfb.gov.br/</a:t>
            </a:r>
            <a:r>
              <a:rPr lang="pt-BR" sz="3200" b="0" strike="noStrike" spc="-1">
                <a:solidFill>
                  <a:srgbClr val="000000"/>
                </a:solidFill>
                <a:latin typeface="Arial"/>
                <a:ea typeface="DejaVu Sans"/>
              </a:rPr>
              <a:t>, onde lista os Código do serviço prestado: Lista de serviços anexa à Lei Complementar nº 116, de 31 de julho de 2003.</a:t>
            </a:r>
            <a:endParaRPr lang="pt-BR" sz="3200" b="0" strike="noStrike" spc="-1">
              <a:latin typeface="Arial"/>
            </a:endParaRPr>
          </a:p>
          <a:p>
            <a:pPr algn="just">
              <a:lnSpc>
                <a:spcPct val="100000"/>
              </a:lnSpc>
              <a:tabLst>
                <a:tab pos="0" algn="l"/>
              </a:tabLst>
            </a:pPr>
            <a:endParaRPr lang="pt-BR" sz="3200" b="0" strike="noStrike" spc="-1">
              <a:latin typeface="Arial"/>
            </a:endParaRPr>
          </a:p>
          <a:p>
            <a:pPr algn="just">
              <a:lnSpc>
                <a:spcPct val="100000"/>
              </a:lnSpc>
              <a:tabLst>
                <a:tab pos="0" algn="l"/>
              </a:tabLst>
            </a:pPr>
            <a:endParaRPr lang="pt-BR" sz="3200" b="0" strike="noStrike" spc="-1">
              <a:latin typeface="Arial"/>
            </a:endParaRPr>
          </a:p>
          <a:p>
            <a:pPr>
              <a:lnSpc>
                <a:spcPct val="100000"/>
              </a:lnSpc>
              <a:tabLst>
                <a:tab pos="0" algn="l"/>
              </a:tabLst>
            </a:pPr>
            <a:r>
              <a:rPr lang="pt-BR" sz="3200" b="1" strike="noStrike" spc="-1">
                <a:solidFill>
                  <a:srgbClr val="C00000"/>
                </a:solidFill>
                <a:latin typeface="Arial"/>
                <a:ea typeface="DejaVu Sans"/>
              </a:rPr>
              <a:t>RETENÇÃO ISSQN </a:t>
            </a:r>
            <a:r>
              <a:t/>
            </a:r>
            <a:br/>
            <a:endParaRPr lang="pt-BR" sz="3200" b="0" strike="noStrike" spc="-1">
              <a:latin typeface="Arial"/>
            </a:endParaRPr>
          </a:p>
          <a:p>
            <a:pPr algn="just">
              <a:lnSpc>
                <a:spcPct val="100000"/>
              </a:lnSpc>
              <a:tabLst>
                <a:tab pos="0" algn="l"/>
              </a:tabLst>
            </a:pPr>
            <a:r>
              <a:rPr lang="pt-BR" sz="3200" b="0" strike="noStrike" spc="-1">
                <a:solidFill>
                  <a:srgbClr val="000000"/>
                </a:solidFill>
                <a:latin typeface="Arial"/>
                <a:ea typeface="DejaVu Sans"/>
              </a:rPr>
              <a:t>A retenção do ISS será realizada nos serviços prestados em que o imposto seja devido no local de prestação do serviço, nos casos em que os serviços são prestados em local diferente (outro município) do estabelecimento prestador (sede, filial, escritório). Entre as atividades enquadradas nessa regra, estão os serviços de construção civil, demolição, varrição, coleta de lixo, limpeza e controle e tratamento de efluentes.</a:t>
            </a:r>
            <a:endParaRPr lang="pt-BR" sz="3200" b="0" strike="noStrike" spc="-1">
              <a:latin typeface="Arial"/>
            </a:endParaRPr>
          </a:p>
          <a:p>
            <a:pPr algn="just">
              <a:lnSpc>
                <a:spcPct val="100000"/>
              </a:lnSpc>
              <a:tabLst>
                <a:tab pos="0" algn="l"/>
              </a:tabLst>
            </a:pPr>
            <a:r>
              <a:rPr lang="pt-BR" sz="3200" b="0" strike="noStrike" spc="-1">
                <a:solidFill>
                  <a:srgbClr val="000000"/>
                </a:solidFill>
                <a:latin typeface="Arial"/>
                <a:ea typeface="DejaVu Sans"/>
              </a:rPr>
              <a:t>Assim, uma empresa que contrate qualquer um desses serviços é obrigada a fazer a retenção do ISS devido pelo prestador.</a:t>
            </a:r>
            <a:endParaRPr lang="pt-BR" sz="32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09" name="Imagem1"/>
          <p:cNvPicPr/>
          <p:nvPr/>
        </p:nvPicPr>
        <p:blipFill>
          <a:blip r:embed="rId2"/>
          <a:stretch/>
        </p:blipFill>
        <p:spPr>
          <a:xfrm>
            <a:off x="0" y="0"/>
            <a:ext cx="1361880" cy="10173960"/>
          </a:xfrm>
          <a:prstGeom prst="rect">
            <a:avLst/>
          </a:prstGeom>
          <a:ln w="0">
            <a:noFill/>
          </a:ln>
        </p:spPr>
      </p:pic>
      <p:pic>
        <p:nvPicPr>
          <p:cNvPr id="710" name="Picture 2"/>
          <p:cNvPicPr/>
          <p:nvPr/>
        </p:nvPicPr>
        <p:blipFill>
          <a:blip r:embed="rId3"/>
          <a:stretch/>
        </p:blipFill>
        <p:spPr>
          <a:xfrm>
            <a:off x="13367880" y="532800"/>
            <a:ext cx="3890520" cy="991080"/>
          </a:xfrm>
          <a:prstGeom prst="rect">
            <a:avLst/>
          </a:prstGeom>
          <a:ln w="0">
            <a:noFill/>
          </a:ln>
        </p:spPr>
      </p:pic>
      <p:grpSp>
        <p:nvGrpSpPr>
          <p:cNvPr id="711" name="Group 1"/>
          <p:cNvGrpSpPr/>
          <p:nvPr/>
        </p:nvGrpSpPr>
        <p:grpSpPr>
          <a:xfrm>
            <a:off x="0" y="9520560"/>
            <a:ext cx="18287280" cy="765720"/>
            <a:chOff x="0" y="9520560"/>
            <a:chExt cx="18287280" cy="765720"/>
          </a:xfrm>
        </p:grpSpPr>
        <p:sp>
          <p:nvSpPr>
            <p:cNvPr id="712"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713" name="Group 3"/>
          <p:cNvGrpSpPr/>
          <p:nvPr/>
        </p:nvGrpSpPr>
        <p:grpSpPr>
          <a:xfrm>
            <a:off x="0" y="9634680"/>
            <a:ext cx="18287280" cy="651600"/>
            <a:chOff x="0" y="9634680"/>
            <a:chExt cx="18287280" cy="651600"/>
          </a:xfrm>
        </p:grpSpPr>
        <p:sp>
          <p:nvSpPr>
            <p:cNvPr id="714"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715"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716"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pic>
        <p:nvPicPr>
          <p:cNvPr id="717" name="Imagem 3_33"/>
          <p:cNvPicPr/>
          <p:nvPr/>
        </p:nvPicPr>
        <p:blipFill>
          <a:blip r:embed="rId4"/>
          <a:stretch/>
        </p:blipFill>
        <p:spPr>
          <a:xfrm>
            <a:off x="1771560" y="1524600"/>
            <a:ext cx="15125040" cy="766908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8" name="Imagem1"/>
          <p:cNvPicPr/>
          <p:nvPr/>
        </p:nvPicPr>
        <p:blipFill>
          <a:blip r:embed="rId2"/>
          <a:stretch/>
        </p:blipFill>
        <p:spPr>
          <a:xfrm>
            <a:off x="0" y="0"/>
            <a:ext cx="1361880" cy="10173960"/>
          </a:xfrm>
          <a:prstGeom prst="rect">
            <a:avLst/>
          </a:prstGeom>
          <a:ln w="0">
            <a:noFill/>
          </a:ln>
        </p:spPr>
      </p:pic>
      <p:pic>
        <p:nvPicPr>
          <p:cNvPr id="719" name="Picture 2"/>
          <p:cNvPicPr/>
          <p:nvPr/>
        </p:nvPicPr>
        <p:blipFill>
          <a:blip r:embed="rId3"/>
          <a:stretch/>
        </p:blipFill>
        <p:spPr>
          <a:xfrm>
            <a:off x="13367880" y="532800"/>
            <a:ext cx="3890520" cy="991080"/>
          </a:xfrm>
          <a:prstGeom prst="rect">
            <a:avLst/>
          </a:prstGeom>
          <a:ln w="0">
            <a:noFill/>
          </a:ln>
        </p:spPr>
      </p:pic>
      <p:grpSp>
        <p:nvGrpSpPr>
          <p:cNvPr id="720" name="Group 1"/>
          <p:cNvGrpSpPr/>
          <p:nvPr/>
        </p:nvGrpSpPr>
        <p:grpSpPr>
          <a:xfrm>
            <a:off x="0" y="9520560"/>
            <a:ext cx="18287280" cy="765720"/>
            <a:chOff x="0" y="9520560"/>
            <a:chExt cx="18287280" cy="765720"/>
          </a:xfrm>
        </p:grpSpPr>
        <p:sp>
          <p:nvSpPr>
            <p:cNvPr id="721"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722" name="Group 3"/>
          <p:cNvGrpSpPr/>
          <p:nvPr/>
        </p:nvGrpSpPr>
        <p:grpSpPr>
          <a:xfrm>
            <a:off x="0" y="9634680"/>
            <a:ext cx="18287280" cy="651600"/>
            <a:chOff x="0" y="9634680"/>
            <a:chExt cx="18287280" cy="651600"/>
          </a:xfrm>
        </p:grpSpPr>
        <p:sp>
          <p:nvSpPr>
            <p:cNvPr id="723"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724"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725" name="CustomShape 6"/>
          <p:cNvSpPr/>
          <p:nvPr/>
        </p:nvSpPr>
        <p:spPr>
          <a:xfrm>
            <a:off x="5313600" y="9712440"/>
            <a:ext cx="8040960" cy="4971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graphicFrame>
        <p:nvGraphicFramePr>
          <p:cNvPr id="726" name="Table 7"/>
          <p:cNvGraphicFramePr/>
          <p:nvPr/>
        </p:nvGraphicFramePr>
        <p:xfrm>
          <a:off x="1523880" y="2057400"/>
          <a:ext cx="15620760" cy="2093400"/>
        </p:xfrm>
        <a:graphic>
          <a:graphicData uri="http://schemas.openxmlformats.org/drawingml/2006/table">
            <a:tbl>
              <a:tblPr/>
              <a:tblGrid>
                <a:gridCol w="4722840">
                  <a:extLst>
                    <a:ext uri="{9D8B030D-6E8A-4147-A177-3AD203B41FA5}">
                      <a16:colId xmlns:a16="http://schemas.microsoft.com/office/drawing/2014/main" val="20000"/>
                    </a:ext>
                  </a:extLst>
                </a:gridCol>
                <a:gridCol w="1924560">
                  <a:extLst>
                    <a:ext uri="{9D8B030D-6E8A-4147-A177-3AD203B41FA5}">
                      <a16:colId xmlns:a16="http://schemas.microsoft.com/office/drawing/2014/main" val="20001"/>
                    </a:ext>
                  </a:extLst>
                </a:gridCol>
                <a:gridCol w="3165120">
                  <a:extLst>
                    <a:ext uri="{9D8B030D-6E8A-4147-A177-3AD203B41FA5}">
                      <a16:colId xmlns:a16="http://schemas.microsoft.com/office/drawing/2014/main" val="20002"/>
                    </a:ext>
                  </a:extLst>
                </a:gridCol>
                <a:gridCol w="1728360">
                  <a:extLst>
                    <a:ext uri="{9D8B030D-6E8A-4147-A177-3AD203B41FA5}">
                      <a16:colId xmlns:a16="http://schemas.microsoft.com/office/drawing/2014/main" val="20003"/>
                    </a:ext>
                  </a:extLst>
                </a:gridCol>
                <a:gridCol w="4079880">
                  <a:extLst>
                    <a:ext uri="{9D8B030D-6E8A-4147-A177-3AD203B41FA5}">
                      <a16:colId xmlns:a16="http://schemas.microsoft.com/office/drawing/2014/main" val="20004"/>
                    </a:ext>
                  </a:extLst>
                </a:gridCol>
              </a:tblGrid>
              <a:tr h="714600">
                <a:tc rowSpan="3">
                  <a:txBody>
                    <a:bodyPr/>
                    <a:lstStyle/>
                    <a:p>
                      <a:pPr>
                        <a:lnSpc>
                          <a:spcPct val="100000"/>
                        </a:lnSpc>
                        <a:tabLst>
                          <a:tab pos="0" algn="l"/>
                        </a:tabLst>
                      </a:pPr>
                      <a:endParaRPr lang="pt-BR" sz="1800" b="0" strike="noStrike" spc="-1">
                        <a:latin typeface="Arial"/>
                      </a:endParaRPr>
                    </a:p>
                    <a:p>
                      <a:pPr>
                        <a:lnSpc>
                          <a:spcPct val="100000"/>
                        </a:lnSpc>
                        <a:tabLst>
                          <a:tab pos="0" algn="l"/>
                        </a:tabLst>
                      </a:pPr>
                      <a:endParaRPr lang="pt-BR" sz="1800" b="0" strike="noStrike" spc="-1">
                        <a:latin typeface="Arial"/>
                      </a:endParaRPr>
                    </a:p>
                  </a:txBody>
                  <a:tcPr marL="35280" marR="35280">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nSpc>
                          <a:spcPct val="100000"/>
                        </a:lnSpc>
                        <a:tabLst>
                          <a:tab pos="0" algn="l"/>
                        </a:tabLst>
                      </a:pPr>
                      <a:r>
                        <a:rPr lang="en-US" sz="1400" b="1" strike="noStrike" spc="-1">
                          <a:solidFill>
                            <a:srgbClr val="000000"/>
                          </a:solidFill>
                          <a:latin typeface="Montserrat ExtraBold"/>
                          <a:ea typeface="Montserrat ExtraBold"/>
                        </a:rPr>
                        <a:t>TÍTULO:</a:t>
                      </a:r>
                      <a:endParaRPr lang="pt-BR" sz="1400" b="0" strike="noStrike" spc="-1">
                        <a:latin typeface="Arial"/>
                      </a:endParaRPr>
                    </a:p>
                  </a:txBody>
                  <a:tcPr marL="35280" marR="35280">
                    <a:lnL w="6480">
                      <a:solidFill>
                        <a:srgbClr val="000000"/>
                      </a:solidFill>
                    </a:lnL>
                    <a:lnR w="6480">
                      <a:solidFill>
                        <a:srgbClr val="000000"/>
                      </a:solidFill>
                    </a:lnR>
                    <a:lnT w="6480">
                      <a:solidFill>
                        <a:srgbClr val="000000"/>
                      </a:solidFill>
                    </a:lnT>
                    <a:lnB w="6480">
                      <a:solidFill>
                        <a:srgbClr val="000000"/>
                      </a:solidFill>
                    </a:lnB>
                    <a:solidFill>
                      <a:srgbClr val="E1E1E1"/>
                    </a:solidFill>
                  </a:tcPr>
                </a:tc>
                <a:tc>
                  <a:txBody>
                    <a:bodyPr/>
                    <a:lstStyle/>
                    <a:p>
                      <a:pPr>
                        <a:lnSpc>
                          <a:spcPct val="100000"/>
                        </a:lnSpc>
                        <a:tabLst>
                          <a:tab pos="0" algn="l"/>
                        </a:tabLst>
                      </a:pPr>
                      <a:r>
                        <a:rPr lang="en-US" sz="1800" b="1" strike="noStrike" spc="-1">
                          <a:solidFill>
                            <a:srgbClr val="000000"/>
                          </a:solidFill>
                          <a:latin typeface="Montserrat"/>
                          <a:ea typeface="Montserrat"/>
                        </a:rPr>
                        <a:t>ESCRITA FISCAL</a:t>
                      </a:r>
                      <a:endParaRPr lang="pt-BR" sz="1800" b="0" strike="noStrike" spc="-1">
                        <a:latin typeface="Arial"/>
                      </a:endParaRPr>
                    </a:p>
                    <a:p>
                      <a:pPr>
                        <a:lnSpc>
                          <a:spcPct val="100000"/>
                        </a:lnSpc>
                        <a:tabLst>
                          <a:tab pos="0" algn="l"/>
                        </a:tabLst>
                      </a:pPr>
                      <a:r>
                        <a:rPr lang="en-US" sz="1800" b="1" strike="noStrike" spc="-1">
                          <a:solidFill>
                            <a:srgbClr val="000000"/>
                          </a:solidFill>
                          <a:latin typeface="Montserrat"/>
                          <a:ea typeface="Montserrat"/>
                        </a:rPr>
                        <a:t>IMPOSTOS</a:t>
                      </a:r>
                      <a:endParaRPr lang="pt-BR" sz="1800" b="0" strike="noStrike" spc="-1">
                        <a:latin typeface="Arial"/>
                      </a:endParaRPr>
                    </a:p>
                  </a:txBody>
                  <a:tcPr marL="35280" marR="35280">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nSpc>
                          <a:spcPct val="100000"/>
                        </a:lnSpc>
                        <a:tabLst>
                          <a:tab pos="0" algn="l"/>
                        </a:tabLst>
                      </a:pPr>
                      <a:r>
                        <a:rPr lang="en-US" sz="1400" b="0" strike="noStrike" spc="-1">
                          <a:solidFill>
                            <a:srgbClr val="000000"/>
                          </a:solidFill>
                          <a:latin typeface="Montserrat ExtraBold"/>
                          <a:ea typeface="Montserrat ExtraBold"/>
                        </a:rPr>
                        <a:t>REGISTRO:</a:t>
                      </a:r>
                      <a:endParaRPr lang="pt-BR" sz="1400" b="0" strike="noStrike" spc="-1">
                        <a:latin typeface="Arial"/>
                      </a:endParaRPr>
                    </a:p>
                  </a:txBody>
                  <a:tcPr marL="35280" marR="35280">
                    <a:lnL w="6480">
                      <a:solidFill>
                        <a:srgbClr val="000000"/>
                      </a:solidFill>
                    </a:lnL>
                    <a:lnR w="6480">
                      <a:solidFill>
                        <a:srgbClr val="000000"/>
                      </a:solidFill>
                    </a:lnR>
                    <a:lnT w="6480">
                      <a:solidFill>
                        <a:srgbClr val="000000"/>
                      </a:solidFill>
                    </a:lnT>
                    <a:lnB w="6480">
                      <a:solidFill>
                        <a:srgbClr val="000000"/>
                      </a:solidFill>
                    </a:lnB>
                    <a:solidFill>
                      <a:srgbClr val="E1E1E1"/>
                    </a:solidFill>
                  </a:tcPr>
                </a:tc>
                <a:tc>
                  <a:txBody>
                    <a:bodyPr/>
                    <a:lstStyle/>
                    <a:p>
                      <a:endParaRPr lang="pt-BR"/>
                    </a:p>
                  </a:txBody>
                  <a:tcPr marL="35280" marR="35280">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0"/>
                  </a:ext>
                </a:extLst>
              </a:tr>
              <a:tr h="626400">
                <a:tc vMerge="1">
                  <a:txBody>
                    <a:bodyPr/>
                    <a:lstStyle/>
                    <a:p>
                      <a:endParaRPr lang="pt-BR"/>
                    </a:p>
                  </a:txBody>
                  <a:tcPr marL="90000" marR="90000">
                    <a:solidFill>
                      <a:srgbClr val="729FCF"/>
                    </a:solidFill>
                  </a:tcPr>
                </a:tc>
                <a:tc>
                  <a:txBody>
                    <a:bodyPr/>
                    <a:lstStyle/>
                    <a:p>
                      <a:pPr>
                        <a:lnSpc>
                          <a:spcPct val="100000"/>
                        </a:lnSpc>
                        <a:tabLst>
                          <a:tab pos="0" algn="l"/>
                        </a:tabLst>
                      </a:pPr>
                      <a:r>
                        <a:rPr lang="en-US" sz="1400" b="1" strike="noStrike" spc="-1">
                          <a:solidFill>
                            <a:srgbClr val="000000"/>
                          </a:solidFill>
                          <a:latin typeface="Montserrat ExtraBold"/>
                          <a:ea typeface="Montserrat ExtraBold"/>
                        </a:rPr>
                        <a:t>ELABORADO POR:</a:t>
                      </a:r>
                      <a:endParaRPr lang="pt-BR" sz="1400" b="0" strike="noStrike" spc="-1">
                        <a:latin typeface="Arial"/>
                      </a:endParaRPr>
                    </a:p>
                  </a:txBody>
                  <a:tcPr marL="35280" marR="35280">
                    <a:lnL w="6480">
                      <a:solidFill>
                        <a:srgbClr val="000000"/>
                      </a:solidFill>
                    </a:lnL>
                    <a:lnR w="6480">
                      <a:solidFill>
                        <a:srgbClr val="000000"/>
                      </a:solidFill>
                    </a:lnR>
                    <a:lnT w="6480">
                      <a:solidFill>
                        <a:srgbClr val="000000"/>
                      </a:solidFill>
                    </a:lnT>
                    <a:lnB w="6480">
                      <a:solidFill>
                        <a:srgbClr val="000000"/>
                      </a:solidFill>
                    </a:lnB>
                    <a:solidFill>
                      <a:srgbClr val="E1E1E1"/>
                    </a:solidFill>
                  </a:tcPr>
                </a:tc>
                <a:tc>
                  <a:txBody>
                    <a:bodyPr/>
                    <a:lstStyle/>
                    <a:p>
                      <a:endParaRPr lang="pt-BR"/>
                    </a:p>
                  </a:txBody>
                  <a:tcPr marL="35280" marR="35280">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nSpc>
                          <a:spcPct val="100000"/>
                        </a:lnSpc>
                        <a:tabLst>
                          <a:tab pos="0" algn="l"/>
                        </a:tabLst>
                      </a:pPr>
                      <a:r>
                        <a:rPr lang="en-US" sz="1400" b="0" strike="noStrike" spc="-1">
                          <a:solidFill>
                            <a:srgbClr val="000000"/>
                          </a:solidFill>
                          <a:latin typeface="Montserrat ExtraBold"/>
                          <a:ea typeface="Montserrat ExtraBold"/>
                        </a:rPr>
                        <a:t>DATA:</a:t>
                      </a:r>
                      <a:endParaRPr lang="pt-BR" sz="1400" b="0" strike="noStrike" spc="-1">
                        <a:latin typeface="Arial"/>
                      </a:endParaRPr>
                    </a:p>
                  </a:txBody>
                  <a:tcPr marL="35280" marR="35280">
                    <a:lnL w="6480">
                      <a:solidFill>
                        <a:srgbClr val="000000"/>
                      </a:solidFill>
                    </a:lnL>
                    <a:lnR w="6480">
                      <a:solidFill>
                        <a:srgbClr val="000000"/>
                      </a:solidFill>
                    </a:lnR>
                    <a:lnT w="6480">
                      <a:solidFill>
                        <a:srgbClr val="000000"/>
                      </a:solidFill>
                    </a:lnT>
                    <a:lnB w="6480">
                      <a:solidFill>
                        <a:srgbClr val="000000"/>
                      </a:solidFill>
                    </a:lnB>
                    <a:solidFill>
                      <a:srgbClr val="E1E1E1"/>
                    </a:solidFill>
                  </a:tcPr>
                </a:tc>
                <a:tc>
                  <a:txBody>
                    <a:bodyPr/>
                    <a:lstStyle/>
                    <a:p>
                      <a:endParaRPr lang="pt-BR"/>
                    </a:p>
                  </a:txBody>
                  <a:tcPr marL="35280" marR="35280">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1"/>
                  </a:ext>
                </a:extLst>
              </a:tr>
              <a:tr h="752400">
                <a:tc vMerge="1">
                  <a:txBody>
                    <a:bodyPr/>
                    <a:lstStyle/>
                    <a:p>
                      <a:endParaRPr lang="pt-BR"/>
                    </a:p>
                  </a:txBody>
                  <a:tcPr marL="90000" marR="90000">
                    <a:solidFill>
                      <a:srgbClr val="729FCF"/>
                    </a:solidFill>
                  </a:tcPr>
                </a:tc>
                <a:tc>
                  <a:txBody>
                    <a:bodyPr/>
                    <a:lstStyle/>
                    <a:p>
                      <a:pPr>
                        <a:lnSpc>
                          <a:spcPct val="100000"/>
                        </a:lnSpc>
                        <a:tabLst>
                          <a:tab pos="0" algn="l"/>
                        </a:tabLst>
                      </a:pPr>
                      <a:r>
                        <a:rPr lang="en-US" sz="1400" b="1" strike="noStrike" spc="-1">
                          <a:solidFill>
                            <a:srgbClr val="000000"/>
                          </a:solidFill>
                          <a:latin typeface="Montserrat ExtraBold"/>
                          <a:ea typeface="Montserrat ExtraBold"/>
                        </a:rPr>
                        <a:t>APROVADO POR:</a:t>
                      </a:r>
                      <a:endParaRPr lang="pt-BR" sz="1400" b="0" strike="noStrike" spc="-1">
                        <a:latin typeface="Arial"/>
                      </a:endParaRPr>
                    </a:p>
                  </a:txBody>
                  <a:tcPr marL="35280" marR="35280">
                    <a:lnL w="6480">
                      <a:solidFill>
                        <a:srgbClr val="000000"/>
                      </a:solidFill>
                    </a:lnL>
                    <a:lnR w="6480">
                      <a:solidFill>
                        <a:srgbClr val="000000"/>
                      </a:solidFill>
                    </a:lnR>
                    <a:lnT w="6480">
                      <a:solidFill>
                        <a:srgbClr val="000000"/>
                      </a:solidFill>
                    </a:lnT>
                    <a:lnB w="6480">
                      <a:solidFill>
                        <a:srgbClr val="000000"/>
                      </a:solidFill>
                    </a:lnB>
                    <a:solidFill>
                      <a:srgbClr val="E1E1E1"/>
                    </a:solidFill>
                  </a:tcPr>
                </a:tc>
                <a:tc>
                  <a:txBody>
                    <a:bodyPr/>
                    <a:lstStyle/>
                    <a:p>
                      <a:endParaRPr lang="pt-BR"/>
                    </a:p>
                  </a:txBody>
                  <a:tcPr marL="35280" marR="35280">
                    <a:lnL w="6480">
                      <a:solidFill>
                        <a:srgbClr val="000000"/>
                      </a:solidFill>
                    </a:lnL>
                    <a:lnR w="6480">
                      <a:solidFill>
                        <a:srgbClr val="000000"/>
                      </a:solidFill>
                    </a:lnR>
                    <a:lnT w="6480">
                      <a:solidFill>
                        <a:srgbClr val="000000"/>
                      </a:solidFill>
                    </a:lnT>
                    <a:lnB w="6480">
                      <a:solidFill>
                        <a:srgbClr val="000000"/>
                      </a:solidFill>
                    </a:lnB>
                    <a:noFill/>
                  </a:tcPr>
                </a:tc>
                <a:tc>
                  <a:txBody>
                    <a:bodyPr/>
                    <a:lstStyle/>
                    <a:p>
                      <a:pPr>
                        <a:lnSpc>
                          <a:spcPct val="100000"/>
                        </a:lnSpc>
                        <a:tabLst>
                          <a:tab pos="0" algn="l"/>
                        </a:tabLst>
                      </a:pPr>
                      <a:r>
                        <a:rPr lang="en-US" sz="1400" b="0" strike="noStrike" spc="-1">
                          <a:solidFill>
                            <a:srgbClr val="000000"/>
                          </a:solidFill>
                          <a:latin typeface="Montserrat ExtraBold"/>
                          <a:ea typeface="Montserrat ExtraBold"/>
                        </a:rPr>
                        <a:t>VERIFICADO:</a:t>
                      </a:r>
                      <a:endParaRPr lang="pt-BR" sz="1400" b="0" strike="noStrike" spc="-1">
                        <a:latin typeface="Arial"/>
                      </a:endParaRPr>
                    </a:p>
                  </a:txBody>
                  <a:tcPr marL="35280" marR="35280">
                    <a:lnL w="6480">
                      <a:solidFill>
                        <a:srgbClr val="000000"/>
                      </a:solidFill>
                    </a:lnL>
                    <a:lnR w="6480">
                      <a:solidFill>
                        <a:srgbClr val="000000"/>
                      </a:solidFill>
                    </a:lnR>
                    <a:lnT w="6480">
                      <a:solidFill>
                        <a:srgbClr val="000000"/>
                      </a:solidFill>
                    </a:lnT>
                    <a:lnB w="6480">
                      <a:solidFill>
                        <a:srgbClr val="000000"/>
                      </a:solidFill>
                    </a:lnB>
                    <a:solidFill>
                      <a:srgbClr val="E1E1E1"/>
                    </a:solidFill>
                  </a:tcPr>
                </a:tc>
                <a:tc>
                  <a:txBody>
                    <a:bodyPr/>
                    <a:lstStyle/>
                    <a:p>
                      <a:endParaRPr lang="pt-BR"/>
                    </a:p>
                  </a:txBody>
                  <a:tcPr marL="35280" marR="35280">
                    <a:lnL w="6480">
                      <a:solidFill>
                        <a:srgbClr val="000000"/>
                      </a:solidFill>
                    </a:lnL>
                    <a:lnR w="6480">
                      <a:solidFill>
                        <a:srgbClr val="000000"/>
                      </a:solidFill>
                    </a:lnR>
                    <a:lnT w="6480">
                      <a:solidFill>
                        <a:srgbClr val="000000"/>
                      </a:solidFill>
                    </a:lnT>
                    <a:lnB w="6480">
                      <a:solidFill>
                        <a:srgbClr val="000000"/>
                      </a:solidFill>
                    </a:lnB>
                    <a:noFill/>
                  </a:tcPr>
                </a:tc>
                <a:extLst>
                  <a:ext uri="{0D108BD9-81ED-4DB2-BD59-A6C34878D82A}">
                    <a16:rowId xmlns:a16="http://schemas.microsoft.com/office/drawing/2014/main" val="10002"/>
                  </a:ext>
                </a:extLst>
              </a:tr>
            </a:tbl>
          </a:graphicData>
        </a:graphic>
      </p:graphicFrame>
      <p:pic>
        <p:nvPicPr>
          <p:cNvPr id="727" name="Imagem2"/>
          <p:cNvPicPr/>
          <p:nvPr/>
        </p:nvPicPr>
        <p:blipFill>
          <a:blip r:embed="rId4"/>
          <a:stretch/>
        </p:blipFill>
        <p:spPr>
          <a:xfrm>
            <a:off x="2646000" y="1738080"/>
            <a:ext cx="2763360" cy="276336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blipFill rotWithShape="0">
          <a:blip r:embed="rId2"/>
          <a:stretch/>
        </a:blipFill>
        <a:effectLst/>
      </p:bgPr>
    </p:bg>
    <p:spTree>
      <p:nvGrpSpPr>
        <p:cNvPr id="1" name=""/>
        <p:cNvGrpSpPr/>
        <p:nvPr/>
      </p:nvGrpSpPr>
      <p:grpSpPr>
        <a:xfrm>
          <a:off x="0" y="0"/>
          <a:ext cx="0" cy="0"/>
          <a:chOff x="0" y="0"/>
          <a:chExt cx="0" cy="0"/>
        </a:xfrm>
      </p:grpSpPr>
      <p:pic>
        <p:nvPicPr>
          <p:cNvPr id="728" name="Picture 2"/>
          <p:cNvPicPr/>
          <p:nvPr/>
        </p:nvPicPr>
        <p:blipFill>
          <a:blip r:embed="rId3"/>
          <a:stretch/>
        </p:blipFill>
        <p:spPr>
          <a:xfrm>
            <a:off x="3993480" y="0"/>
            <a:ext cx="10300320" cy="10300320"/>
          </a:xfrm>
          <a:prstGeom prst="rect">
            <a:avLst/>
          </a:prstGeom>
          <a:ln w="0">
            <a:noFill/>
          </a:ln>
        </p:spPr>
      </p:pic>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 name="Imagem1"/>
          <p:cNvPicPr/>
          <p:nvPr/>
        </p:nvPicPr>
        <p:blipFill>
          <a:blip r:embed="rId2"/>
          <a:stretch/>
        </p:blipFill>
        <p:spPr>
          <a:xfrm>
            <a:off x="0" y="63360"/>
            <a:ext cx="1361880" cy="9996120"/>
          </a:xfrm>
          <a:prstGeom prst="rect">
            <a:avLst/>
          </a:prstGeom>
          <a:ln w="0">
            <a:noFill/>
          </a:ln>
        </p:spPr>
      </p:pic>
      <p:pic>
        <p:nvPicPr>
          <p:cNvPr id="134" name="Picture 2"/>
          <p:cNvPicPr/>
          <p:nvPr/>
        </p:nvPicPr>
        <p:blipFill>
          <a:blip r:embed="rId3"/>
          <a:stretch/>
        </p:blipFill>
        <p:spPr>
          <a:xfrm>
            <a:off x="13367880" y="532800"/>
            <a:ext cx="3890520" cy="991080"/>
          </a:xfrm>
          <a:prstGeom prst="rect">
            <a:avLst/>
          </a:prstGeom>
          <a:ln w="0">
            <a:noFill/>
          </a:ln>
        </p:spPr>
      </p:pic>
      <p:grpSp>
        <p:nvGrpSpPr>
          <p:cNvPr id="135" name="Group 1"/>
          <p:cNvGrpSpPr/>
          <p:nvPr/>
        </p:nvGrpSpPr>
        <p:grpSpPr>
          <a:xfrm>
            <a:off x="0" y="9457200"/>
            <a:ext cx="18287280" cy="765720"/>
            <a:chOff x="0" y="9457200"/>
            <a:chExt cx="18287280" cy="765720"/>
          </a:xfrm>
        </p:grpSpPr>
        <p:sp>
          <p:nvSpPr>
            <p:cNvPr id="136"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137" name="Group 3"/>
          <p:cNvGrpSpPr/>
          <p:nvPr/>
        </p:nvGrpSpPr>
        <p:grpSpPr>
          <a:xfrm>
            <a:off x="0" y="9592200"/>
            <a:ext cx="18287280" cy="694080"/>
            <a:chOff x="0" y="9592200"/>
            <a:chExt cx="18287280" cy="694080"/>
          </a:xfrm>
        </p:grpSpPr>
        <p:sp>
          <p:nvSpPr>
            <p:cNvPr id="138"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139"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140"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141" name="CustomShape 7"/>
          <p:cNvSpPr/>
          <p:nvPr/>
        </p:nvSpPr>
        <p:spPr>
          <a:xfrm>
            <a:off x="1657080" y="1379880"/>
            <a:ext cx="15601320" cy="7707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500" b="1" strike="noStrike" spc="-1" dirty="0">
                <a:solidFill>
                  <a:srgbClr val="C00000"/>
                </a:solidFill>
                <a:latin typeface="Arial"/>
                <a:ea typeface="DejaVu Sans"/>
              </a:rPr>
              <a:t>BENEFÍCIOS FISCAIS DO ICMS:</a:t>
            </a:r>
            <a:endParaRPr lang="pt-BR" sz="2500" b="0" strike="noStrike" spc="-1" dirty="0">
              <a:latin typeface="Arial"/>
            </a:endParaRPr>
          </a:p>
          <a:p>
            <a:pPr algn="just">
              <a:lnSpc>
                <a:spcPct val="100000"/>
              </a:lnSpc>
              <a:tabLst>
                <a:tab pos="0" algn="l"/>
              </a:tabLst>
            </a:pPr>
            <a:endParaRPr lang="pt-BR" sz="2500" b="0" strike="noStrike" spc="-1" dirty="0">
              <a:latin typeface="Arial"/>
            </a:endParaRPr>
          </a:p>
          <a:p>
            <a:pPr marL="288360" indent="-285120" algn="just">
              <a:lnSpc>
                <a:spcPct val="100000"/>
              </a:lnSpc>
              <a:buClr>
                <a:srgbClr val="000000"/>
              </a:buClr>
              <a:buFont typeface="Wingdings" charset="2"/>
              <a:buChar char=""/>
              <a:tabLst>
                <a:tab pos="0" algn="l"/>
              </a:tabLst>
            </a:pPr>
            <a:r>
              <a:rPr lang="pt-BR" sz="2500" b="1" strike="noStrike" spc="-1" dirty="0">
                <a:solidFill>
                  <a:srgbClr val="000000"/>
                </a:solidFill>
                <a:latin typeface="Arial"/>
                <a:ea typeface="DejaVu Sans"/>
              </a:rPr>
              <a:t>Redução da base de cálculo</a:t>
            </a:r>
            <a:r>
              <a:rPr lang="pt-BR" sz="2500" b="0" strike="noStrike" spc="-1" dirty="0">
                <a:solidFill>
                  <a:srgbClr val="000000"/>
                </a:solidFill>
                <a:latin typeface="Arial"/>
                <a:ea typeface="DejaVu Sans"/>
              </a:rPr>
              <a:t> – é um benefício fiscal que visa reduzir a carga tributária do imposto incidente em determinada operações/prestações. As reduções da base de cálculo podem ser concedidas por prazo determinado (certo) ou indeterminado e dependem da celebração de acordos entre os Estados, denominados Convênios. </a:t>
            </a:r>
            <a:endParaRPr lang="pt-BR" sz="2500" b="0" strike="noStrike" spc="-1" dirty="0">
              <a:latin typeface="Arial"/>
            </a:endParaRPr>
          </a:p>
          <a:p>
            <a:pPr algn="just">
              <a:lnSpc>
                <a:spcPct val="100000"/>
              </a:lnSpc>
              <a:tabLst>
                <a:tab pos="0" algn="l"/>
              </a:tabLst>
            </a:pPr>
            <a:endParaRPr lang="pt-BR" sz="2500" b="0" strike="noStrike" spc="-1" dirty="0">
              <a:latin typeface="Arial"/>
            </a:endParaRPr>
          </a:p>
          <a:p>
            <a:pPr marL="288360" indent="-285120" algn="just">
              <a:lnSpc>
                <a:spcPct val="100000"/>
              </a:lnSpc>
              <a:buClr>
                <a:srgbClr val="000000"/>
              </a:buClr>
              <a:buFont typeface="Wingdings" charset="2"/>
              <a:buChar char=""/>
              <a:tabLst>
                <a:tab pos="0" algn="l"/>
              </a:tabLst>
            </a:pPr>
            <a:r>
              <a:rPr lang="pt-BR" sz="2500" b="1" strike="noStrike" spc="-1" dirty="0">
                <a:solidFill>
                  <a:srgbClr val="000000"/>
                </a:solidFill>
                <a:latin typeface="Arial"/>
                <a:ea typeface="DejaVu Sans"/>
              </a:rPr>
              <a:t>Isenção</a:t>
            </a:r>
            <a:r>
              <a:rPr lang="pt-BR" sz="2500" b="0" strike="noStrike" spc="-1" dirty="0">
                <a:solidFill>
                  <a:srgbClr val="000000"/>
                </a:solidFill>
                <a:latin typeface="Arial"/>
                <a:ea typeface="DejaVu Sans"/>
              </a:rPr>
              <a:t> – é a dispensa legal do pagamento do imposto e também são concedidos por prazos determinados ou indeterminado e dependem da celebração de acordo entre os Convênio entre os Estados. </a:t>
            </a:r>
            <a:endParaRPr lang="pt-BR" sz="2500" b="0" strike="noStrike" spc="-1" dirty="0">
              <a:latin typeface="Arial"/>
            </a:endParaRPr>
          </a:p>
          <a:p>
            <a:pPr algn="just">
              <a:lnSpc>
                <a:spcPct val="100000"/>
              </a:lnSpc>
              <a:tabLst>
                <a:tab pos="0" algn="l"/>
              </a:tabLst>
            </a:pPr>
            <a:endParaRPr lang="pt-BR" sz="2500" b="0" strike="noStrike" spc="-1" dirty="0">
              <a:latin typeface="Arial"/>
            </a:endParaRPr>
          </a:p>
          <a:p>
            <a:pPr marL="288360" indent="-285120" algn="just">
              <a:lnSpc>
                <a:spcPct val="100000"/>
              </a:lnSpc>
              <a:buClr>
                <a:srgbClr val="000000"/>
              </a:buClr>
              <a:buFont typeface="Wingdings" charset="2"/>
              <a:buChar char=""/>
              <a:tabLst>
                <a:tab pos="0" algn="l"/>
              </a:tabLst>
            </a:pPr>
            <a:r>
              <a:rPr lang="pt-BR" sz="2500" b="1" strike="noStrike" spc="-1" dirty="0">
                <a:solidFill>
                  <a:srgbClr val="000000"/>
                </a:solidFill>
                <a:latin typeface="Arial"/>
                <a:ea typeface="DejaVu Sans"/>
              </a:rPr>
              <a:t>Suspensão</a:t>
            </a:r>
            <a:r>
              <a:rPr lang="pt-BR" sz="2500" b="0" strike="noStrike" spc="-1" dirty="0">
                <a:solidFill>
                  <a:srgbClr val="000000"/>
                </a:solidFill>
                <a:latin typeface="Arial"/>
                <a:ea typeface="DejaVu Sans"/>
              </a:rPr>
              <a:t> – a suspensão do lançamento do imposto pode ser procedida como a prorrogação do pagamento do imposto para um momento futuro, pelo mesmo contribuinte (</a:t>
            </a:r>
            <a:r>
              <a:rPr lang="pt-BR" sz="2500" b="0" strike="noStrike" spc="-1" dirty="0" err="1">
                <a:solidFill>
                  <a:srgbClr val="000000"/>
                </a:solidFill>
                <a:latin typeface="Arial"/>
                <a:ea typeface="DejaVu Sans"/>
              </a:rPr>
              <a:t>ex</a:t>
            </a:r>
            <a:r>
              <a:rPr lang="pt-BR" sz="2500" b="0" strike="noStrike" spc="-1" dirty="0">
                <a:solidFill>
                  <a:srgbClr val="000000"/>
                </a:solidFill>
                <a:latin typeface="Arial"/>
                <a:ea typeface="DejaVu Sans"/>
              </a:rPr>
              <a:t>: produtos destinados a cirurgias, mercadoria em demonstração, etc.)</a:t>
            </a:r>
            <a:endParaRPr lang="pt-BR" sz="2500" b="0" strike="noStrike" spc="-1" dirty="0">
              <a:latin typeface="Arial"/>
            </a:endParaRPr>
          </a:p>
          <a:p>
            <a:pPr algn="just">
              <a:lnSpc>
                <a:spcPct val="100000"/>
              </a:lnSpc>
              <a:tabLst>
                <a:tab pos="0" algn="l"/>
              </a:tabLst>
            </a:pPr>
            <a:endParaRPr lang="pt-BR" sz="2500" b="0" strike="noStrike" spc="-1" dirty="0">
              <a:latin typeface="Arial"/>
            </a:endParaRPr>
          </a:p>
          <a:p>
            <a:pPr marL="286200" indent="-285120" algn="just">
              <a:lnSpc>
                <a:spcPct val="100000"/>
              </a:lnSpc>
              <a:buClr>
                <a:srgbClr val="000000"/>
              </a:buClr>
              <a:buFont typeface="Wingdings" charset="2"/>
              <a:buChar char=""/>
              <a:tabLst>
                <a:tab pos="0" algn="l"/>
              </a:tabLst>
            </a:pPr>
            <a:r>
              <a:rPr lang="pt-BR" sz="2500" b="1" strike="noStrike" spc="-1" dirty="0">
                <a:solidFill>
                  <a:srgbClr val="000000"/>
                </a:solidFill>
                <a:latin typeface="Arial"/>
                <a:ea typeface="DejaVu Sans"/>
              </a:rPr>
              <a:t>Diferimento</a:t>
            </a:r>
            <a:r>
              <a:rPr lang="pt-BR" sz="2500" b="0" strike="noStrike" spc="-1" dirty="0">
                <a:solidFill>
                  <a:srgbClr val="000000"/>
                </a:solidFill>
                <a:latin typeface="Arial"/>
                <a:ea typeface="DejaVu Sans"/>
              </a:rPr>
              <a:t> – ocorre quando se transfere o lançamento e o pagamento do tributo para etapa posterior a ocorrência do fato gerador da obrigação tributária;</a:t>
            </a:r>
            <a:endParaRPr lang="pt-BR" sz="2500" b="0" strike="noStrike" spc="-1" dirty="0">
              <a:latin typeface="Arial"/>
            </a:endParaRPr>
          </a:p>
          <a:p>
            <a:pPr algn="just">
              <a:lnSpc>
                <a:spcPct val="100000"/>
              </a:lnSpc>
              <a:tabLst>
                <a:tab pos="0" algn="l"/>
              </a:tabLst>
            </a:pPr>
            <a:endParaRPr lang="pt-BR" sz="2500" b="0" strike="noStrike" spc="-1" dirty="0">
              <a:latin typeface="Arial"/>
            </a:endParaRPr>
          </a:p>
          <a:p>
            <a:pPr marL="288360" indent="-285120" algn="just">
              <a:lnSpc>
                <a:spcPct val="100000"/>
              </a:lnSpc>
              <a:buClr>
                <a:srgbClr val="000000"/>
              </a:buClr>
              <a:buFont typeface="Wingdings" charset="2"/>
              <a:buChar char=""/>
              <a:tabLst>
                <a:tab pos="0" algn="l"/>
              </a:tabLst>
            </a:pPr>
            <a:r>
              <a:rPr lang="pt-BR" sz="2500" b="1" strike="noStrike" spc="-1" dirty="0">
                <a:solidFill>
                  <a:srgbClr val="000000"/>
                </a:solidFill>
                <a:latin typeface="Arial"/>
                <a:ea typeface="DejaVu Sans"/>
              </a:rPr>
              <a:t>Substituição tributária</a:t>
            </a:r>
            <a:r>
              <a:rPr lang="pt-BR" sz="2500" b="0" strike="noStrike" spc="-1" dirty="0">
                <a:solidFill>
                  <a:srgbClr val="000000"/>
                </a:solidFill>
                <a:latin typeface="Arial"/>
                <a:ea typeface="DejaVu Sans"/>
              </a:rPr>
              <a:t> – a substituição tributária do ICMS caracteriza-se pela atribuição da legislação a determinado contribuinte, para que ele substitua outro no pagamento do imposto. </a:t>
            </a:r>
            <a:endParaRPr lang="pt-BR" sz="2500" b="0" strike="noStrike" spc="-1" dirty="0">
              <a:latin typeface="Arial"/>
            </a:endParaRPr>
          </a:p>
          <a:p>
            <a:pPr>
              <a:lnSpc>
                <a:spcPct val="100000"/>
              </a:lnSpc>
              <a:tabLst>
                <a:tab pos="0" algn="l"/>
              </a:tabLst>
            </a:pPr>
            <a:endParaRPr lang="pt-BR" sz="25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2" name="Imagem1"/>
          <p:cNvPicPr/>
          <p:nvPr/>
        </p:nvPicPr>
        <p:blipFill>
          <a:blip r:embed="rId2"/>
          <a:stretch/>
        </p:blipFill>
        <p:spPr>
          <a:xfrm>
            <a:off x="0" y="0"/>
            <a:ext cx="1361880" cy="10173960"/>
          </a:xfrm>
          <a:prstGeom prst="rect">
            <a:avLst/>
          </a:prstGeom>
          <a:ln w="0">
            <a:noFill/>
          </a:ln>
        </p:spPr>
      </p:pic>
      <p:pic>
        <p:nvPicPr>
          <p:cNvPr id="143" name="Picture 2"/>
          <p:cNvPicPr/>
          <p:nvPr/>
        </p:nvPicPr>
        <p:blipFill>
          <a:blip r:embed="rId3"/>
          <a:stretch/>
        </p:blipFill>
        <p:spPr>
          <a:xfrm>
            <a:off x="13367880" y="532800"/>
            <a:ext cx="3890520" cy="991080"/>
          </a:xfrm>
          <a:prstGeom prst="rect">
            <a:avLst/>
          </a:prstGeom>
          <a:ln w="0">
            <a:noFill/>
          </a:ln>
        </p:spPr>
      </p:pic>
      <p:grpSp>
        <p:nvGrpSpPr>
          <p:cNvPr id="144" name="Group 1"/>
          <p:cNvGrpSpPr/>
          <p:nvPr/>
        </p:nvGrpSpPr>
        <p:grpSpPr>
          <a:xfrm>
            <a:off x="0" y="9520560"/>
            <a:ext cx="18287280" cy="765720"/>
            <a:chOff x="0" y="9520560"/>
            <a:chExt cx="18287280" cy="765720"/>
          </a:xfrm>
        </p:grpSpPr>
        <p:sp>
          <p:nvSpPr>
            <p:cNvPr id="145" name="CustomShape 2"/>
            <p:cNvSpPr/>
            <p:nvPr/>
          </p:nvSpPr>
          <p:spPr>
            <a:xfrm>
              <a:off x="0" y="952056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146" name="Group 3"/>
          <p:cNvGrpSpPr/>
          <p:nvPr/>
        </p:nvGrpSpPr>
        <p:grpSpPr>
          <a:xfrm>
            <a:off x="0" y="9634680"/>
            <a:ext cx="18287280" cy="651600"/>
            <a:chOff x="0" y="9634680"/>
            <a:chExt cx="18287280" cy="651600"/>
          </a:xfrm>
        </p:grpSpPr>
        <p:sp>
          <p:nvSpPr>
            <p:cNvPr id="147" name="CustomShape 4"/>
            <p:cNvSpPr/>
            <p:nvPr/>
          </p:nvSpPr>
          <p:spPr>
            <a:xfrm>
              <a:off x="0" y="9634680"/>
              <a:ext cx="18287280" cy="651600"/>
            </a:xfrm>
            <a:custGeom>
              <a:avLst/>
              <a:gdLst/>
              <a:ahLst/>
              <a:cxnLst/>
              <a:rect l="l" t="t" r="r" b="b"/>
              <a:pathLst>
                <a:path w="18288000" h="652145">
                  <a:moveTo>
                    <a:pt x="0" y="0"/>
                  </a:moveTo>
                  <a:lnTo>
                    <a:pt x="18288000" y="0"/>
                  </a:lnTo>
                  <a:lnTo>
                    <a:pt x="18288000" y="652145"/>
                  </a:lnTo>
                  <a:lnTo>
                    <a:pt x="0" y="652145"/>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148"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149"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150" name="CustomShape 7"/>
          <p:cNvSpPr/>
          <p:nvPr/>
        </p:nvSpPr>
        <p:spPr>
          <a:xfrm>
            <a:off x="4004280" y="3619080"/>
            <a:ext cx="10279080" cy="22842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endParaRPr lang="pt-BR" sz="1800" b="0" strike="noStrike" spc="-1">
              <a:latin typeface="Arial"/>
            </a:endParaRPr>
          </a:p>
          <a:p>
            <a:pPr algn="ctr">
              <a:lnSpc>
                <a:spcPct val="100000"/>
              </a:lnSpc>
              <a:tabLst>
                <a:tab pos="0" algn="l"/>
              </a:tabLst>
            </a:pPr>
            <a:endParaRPr lang="pt-BR" sz="1800" b="0" strike="noStrike" spc="-1">
              <a:latin typeface="Arial"/>
            </a:endParaRPr>
          </a:p>
          <a:p>
            <a:pPr algn="ctr">
              <a:lnSpc>
                <a:spcPct val="100000"/>
              </a:lnSpc>
              <a:tabLst>
                <a:tab pos="0" algn="l"/>
              </a:tabLst>
            </a:pPr>
            <a:r>
              <a:rPr lang="pt-BR" sz="3600" b="0" strike="noStrike" spc="-1">
                <a:solidFill>
                  <a:srgbClr val="000000"/>
                </a:solidFill>
                <a:latin typeface="Monument Extended"/>
                <a:ea typeface="Calibri"/>
              </a:rPr>
              <a:t>COMO SE CALCULA O ICMS?   </a:t>
            </a:r>
            <a:endParaRPr lang="pt-BR" sz="3600" b="0" strike="noStrike" spc="-1">
              <a:latin typeface="Arial"/>
            </a:endParaRPr>
          </a:p>
          <a:p>
            <a:pPr algn="ctr">
              <a:lnSpc>
                <a:spcPct val="100000"/>
              </a:lnSpc>
              <a:tabLst>
                <a:tab pos="0" algn="l"/>
              </a:tabLst>
            </a:pPr>
            <a:endParaRPr lang="pt-BR" sz="3600" b="0" strike="noStrike" spc="-1">
              <a:latin typeface="Arial"/>
            </a:endParaRPr>
          </a:p>
          <a:p>
            <a:pPr>
              <a:lnSpc>
                <a:spcPct val="100000"/>
              </a:lnSpc>
              <a:tabLst>
                <a:tab pos="0" algn="l"/>
              </a:tabLst>
            </a:pPr>
            <a:endParaRPr lang="pt-BR" sz="3600" b="0" strike="noStrike" spc="-1">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1" name="Imagem1"/>
          <p:cNvPicPr/>
          <p:nvPr/>
        </p:nvPicPr>
        <p:blipFill>
          <a:blip r:embed="rId2"/>
          <a:stretch/>
        </p:blipFill>
        <p:spPr>
          <a:xfrm>
            <a:off x="0" y="63360"/>
            <a:ext cx="1361880" cy="9996120"/>
          </a:xfrm>
          <a:prstGeom prst="rect">
            <a:avLst/>
          </a:prstGeom>
          <a:ln w="0">
            <a:noFill/>
          </a:ln>
        </p:spPr>
      </p:pic>
      <p:pic>
        <p:nvPicPr>
          <p:cNvPr id="152" name="Picture 2"/>
          <p:cNvPicPr/>
          <p:nvPr/>
        </p:nvPicPr>
        <p:blipFill>
          <a:blip r:embed="rId3"/>
          <a:stretch/>
        </p:blipFill>
        <p:spPr>
          <a:xfrm>
            <a:off x="13367880" y="532800"/>
            <a:ext cx="3890520" cy="991080"/>
          </a:xfrm>
          <a:prstGeom prst="rect">
            <a:avLst/>
          </a:prstGeom>
          <a:ln w="0">
            <a:noFill/>
          </a:ln>
        </p:spPr>
      </p:pic>
      <p:grpSp>
        <p:nvGrpSpPr>
          <p:cNvPr id="153" name="Group 1"/>
          <p:cNvGrpSpPr/>
          <p:nvPr/>
        </p:nvGrpSpPr>
        <p:grpSpPr>
          <a:xfrm>
            <a:off x="0" y="9457200"/>
            <a:ext cx="18287280" cy="765720"/>
            <a:chOff x="0" y="9457200"/>
            <a:chExt cx="18287280" cy="765720"/>
          </a:xfrm>
        </p:grpSpPr>
        <p:sp>
          <p:nvSpPr>
            <p:cNvPr id="154" name="CustomShape 2"/>
            <p:cNvSpPr/>
            <p:nvPr/>
          </p:nvSpPr>
          <p:spPr>
            <a:xfrm>
              <a:off x="0" y="9457200"/>
              <a:ext cx="18287280" cy="765720"/>
            </a:xfrm>
            <a:custGeom>
              <a:avLst/>
              <a:gdLst/>
              <a:ahLst/>
              <a:cxnLst/>
              <a:rect l="l" t="t" r="r" b="b"/>
              <a:pathLst>
                <a:path w="18288000" h="766445">
                  <a:moveTo>
                    <a:pt x="0" y="0"/>
                  </a:moveTo>
                  <a:lnTo>
                    <a:pt x="18288000" y="0"/>
                  </a:lnTo>
                  <a:lnTo>
                    <a:pt x="18288000" y="766445"/>
                  </a:lnTo>
                  <a:lnTo>
                    <a:pt x="0" y="766445"/>
                  </a:lnTo>
                  <a:close/>
                </a:path>
              </a:pathLst>
            </a:custGeom>
            <a:solidFill>
              <a:srgbClr val="DA281C"/>
            </a:solidFill>
            <a:ln w="0">
              <a:noFill/>
            </a:ln>
          </p:spPr>
          <p:style>
            <a:lnRef idx="0">
              <a:scrgbClr r="0" g="0" b="0"/>
            </a:lnRef>
            <a:fillRef idx="0">
              <a:scrgbClr r="0" g="0" b="0"/>
            </a:fillRef>
            <a:effectRef idx="0">
              <a:scrgbClr r="0" g="0" b="0"/>
            </a:effectRef>
            <a:fontRef idx="minor"/>
          </p:style>
        </p:sp>
      </p:grpSp>
      <p:grpSp>
        <p:nvGrpSpPr>
          <p:cNvPr id="155" name="Group 3"/>
          <p:cNvGrpSpPr/>
          <p:nvPr/>
        </p:nvGrpSpPr>
        <p:grpSpPr>
          <a:xfrm>
            <a:off x="0" y="9592200"/>
            <a:ext cx="18287280" cy="694080"/>
            <a:chOff x="0" y="9592200"/>
            <a:chExt cx="18287280" cy="694080"/>
          </a:xfrm>
        </p:grpSpPr>
        <p:sp>
          <p:nvSpPr>
            <p:cNvPr id="156" name="CustomShape 4"/>
            <p:cNvSpPr/>
            <p:nvPr/>
          </p:nvSpPr>
          <p:spPr>
            <a:xfrm>
              <a:off x="0" y="9592200"/>
              <a:ext cx="18287280" cy="694080"/>
            </a:xfrm>
            <a:custGeom>
              <a:avLst/>
              <a:gdLst/>
              <a:ahLst/>
              <a:cxnLst/>
              <a:rect l="l" t="t" r="r" b="b"/>
              <a:pathLst>
                <a:path w="18288000" h="694690">
                  <a:moveTo>
                    <a:pt x="0" y="0"/>
                  </a:moveTo>
                  <a:lnTo>
                    <a:pt x="18288000" y="0"/>
                  </a:lnTo>
                  <a:lnTo>
                    <a:pt x="18288000" y="694690"/>
                  </a:lnTo>
                  <a:lnTo>
                    <a:pt x="0" y="694690"/>
                  </a:lnTo>
                  <a:close/>
                </a:path>
              </a:pathLst>
            </a:custGeom>
            <a:solidFill>
              <a:srgbClr val="232323"/>
            </a:solidFill>
            <a:ln w="0">
              <a:noFill/>
            </a:ln>
          </p:spPr>
          <p:style>
            <a:lnRef idx="0">
              <a:scrgbClr r="0" g="0" b="0"/>
            </a:lnRef>
            <a:fillRef idx="0">
              <a:scrgbClr r="0" g="0" b="0"/>
            </a:fillRef>
            <a:effectRef idx="0">
              <a:scrgbClr r="0" g="0" b="0"/>
            </a:effectRef>
            <a:fontRef idx="minor"/>
          </p:style>
        </p:sp>
      </p:grpSp>
      <p:sp>
        <p:nvSpPr>
          <p:cNvPr id="157" name="CustomShape 5"/>
          <p:cNvSpPr/>
          <p:nvPr/>
        </p:nvSpPr>
        <p:spPr>
          <a:xfrm>
            <a:off x="7145640" y="775440"/>
            <a:ext cx="3996000" cy="23472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6"/>
              </a:lnSpc>
              <a:tabLst>
                <a:tab pos="0" algn="l"/>
              </a:tabLst>
            </a:pPr>
            <a:r>
              <a:rPr lang="en-US" sz="1400" b="0" strike="noStrike" spc="-1">
                <a:solidFill>
                  <a:srgbClr val="000000"/>
                </a:solidFill>
                <a:latin typeface="Montserrat Classic"/>
                <a:ea typeface="Calibri"/>
              </a:rPr>
              <a:t>Todos os Direitos Reservados a Atak Sistemas</a:t>
            </a:r>
            <a:endParaRPr lang="pt-BR" sz="1400" b="0" strike="noStrike" spc="-1">
              <a:latin typeface="Arial"/>
            </a:endParaRPr>
          </a:p>
        </p:txBody>
      </p:sp>
      <p:sp>
        <p:nvSpPr>
          <p:cNvPr id="158" name="CustomShape 6"/>
          <p:cNvSpPr/>
          <p:nvPr/>
        </p:nvSpPr>
        <p:spPr>
          <a:xfrm>
            <a:off x="5123160" y="9648720"/>
            <a:ext cx="8040960" cy="47736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gn="ctr">
              <a:lnSpc>
                <a:spcPts val="1959"/>
              </a:lnSpc>
              <a:tabLst>
                <a:tab pos="0" algn="l"/>
              </a:tabLst>
            </a:pPr>
            <a:r>
              <a:rPr lang="en-US" sz="1400" b="0" strike="noStrike" spc="-1">
                <a:solidFill>
                  <a:srgbClr val="E1E1E1"/>
                </a:solidFill>
                <a:latin typeface="Montserrat"/>
                <a:ea typeface="Calibri"/>
              </a:rPr>
              <a:t>Av. Arqo. Nildo Ribeiro da Rocha, 564 - Zona 28 | Maringa - PR - BRASIL | CEP: 87030-250</a:t>
            </a:r>
            <a:endParaRPr lang="pt-BR" sz="1400" b="0" strike="noStrike" spc="-1">
              <a:latin typeface="Arial"/>
            </a:endParaRPr>
          </a:p>
          <a:p>
            <a:pPr algn="ctr">
              <a:lnSpc>
                <a:spcPts val="1959"/>
              </a:lnSpc>
              <a:tabLst>
                <a:tab pos="0" algn="l"/>
              </a:tabLst>
            </a:pPr>
            <a:r>
              <a:rPr lang="en-US" sz="1400" b="0" strike="noStrike" spc="-1">
                <a:solidFill>
                  <a:srgbClr val="E1E1E1"/>
                </a:solidFill>
                <a:latin typeface="Montserrat"/>
                <a:ea typeface="Calibri"/>
              </a:rPr>
              <a:t>(55) (44) 2101-5657 | www.atak.com.br | comercial@atak.com.br</a:t>
            </a:r>
            <a:endParaRPr lang="pt-BR" sz="1400" b="0" strike="noStrike" spc="-1">
              <a:latin typeface="Arial"/>
            </a:endParaRPr>
          </a:p>
        </p:txBody>
      </p:sp>
      <p:sp>
        <p:nvSpPr>
          <p:cNvPr id="159" name="CustomShape 7"/>
          <p:cNvSpPr/>
          <p:nvPr/>
        </p:nvSpPr>
        <p:spPr>
          <a:xfrm>
            <a:off x="1428840" y="1811880"/>
            <a:ext cx="15829920" cy="1004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tabLst>
                <a:tab pos="0" algn="l"/>
              </a:tabLst>
            </a:pPr>
            <a:r>
              <a:rPr lang="pt-BR" sz="2000" b="0" strike="noStrike" spc="-1">
                <a:solidFill>
                  <a:srgbClr val="000000"/>
                </a:solidFill>
                <a:latin typeface="Arial"/>
                <a:ea typeface="DejaVu Sans"/>
              </a:rPr>
              <a:t>Para conseguir realizar o cálculo do ICMS precisar saber algumas informações iniciais como: Se a operação é venda Interestadual, Alíquota, valor de Frete, despesas assessorias, verificar os percentuais de alíquota, os benefícios fiscais, etc.  </a:t>
            </a:r>
            <a:endParaRPr lang="pt-BR" sz="2000" b="0" strike="noStrike" spc="-1">
              <a:latin typeface="Arial"/>
            </a:endParaRPr>
          </a:p>
          <a:p>
            <a:pPr algn="just">
              <a:lnSpc>
                <a:spcPct val="100000"/>
              </a:lnSpc>
              <a:tabLst>
                <a:tab pos="0" algn="l"/>
              </a:tabLst>
            </a:pPr>
            <a:r>
              <a:rPr lang="pt-BR" sz="2000" b="0" strike="noStrike" spc="-1">
                <a:solidFill>
                  <a:srgbClr val="000000"/>
                </a:solidFill>
                <a:latin typeface="Arial"/>
                <a:ea typeface="DejaVu Sans"/>
              </a:rPr>
              <a:t>No exemplo a baixo é identificado todos os dados e executado o cálculo:</a:t>
            </a:r>
            <a:endParaRPr lang="pt-BR" sz="2000" b="0" strike="noStrike" spc="-1">
              <a:latin typeface="Arial"/>
            </a:endParaRPr>
          </a:p>
        </p:txBody>
      </p:sp>
      <p:sp>
        <p:nvSpPr>
          <p:cNvPr id="160" name="CustomShape 8"/>
          <p:cNvSpPr/>
          <p:nvPr/>
        </p:nvSpPr>
        <p:spPr>
          <a:xfrm>
            <a:off x="5518800" y="3312000"/>
            <a:ext cx="7249320" cy="5635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tabLst>
                <a:tab pos="0" algn="l"/>
              </a:tabLst>
            </a:pPr>
            <a:r>
              <a:rPr lang="pt-BR" sz="2800" b="0" strike="noStrike" spc="-1" dirty="0">
                <a:solidFill>
                  <a:srgbClr val="000000"/>
                </a:solidFill>
                <a:latin typeface="Arial"/>
                <a:ea typeface="DejaVu Sans"/>
              </a:rPr>
              <a:t>Dados para emissão da NF-e:</a:t>
            </a:r>
            <a:endParaRPr lang="pt-BR" sz="2800" b="0" strike="noStrike" spc="-1" dirty="0">
              <a:latin typeface="Arial"/>
            </a:endParaRPr>
          </a:p>
          <a:p>
            <a:pPr>
              <a:lnSpc>
                <a:spcPct val="100000"/>
              </a:lnSpc>
              <a:tabLst>
                <a:tab pos="0" algn="l"/>
              </a:tabLst>
            </a:pPr>
            <a:r>
              <a:rPr lang="pt-BR" sz="2800" b="1" strike="noStrike" spc="-1" dirty="0">
                <a:solidFill>
                  <a:srgbClr val="000000"/>
                </a:solidFill>
                <a:latin typeface="Arial"/>
                <a:ea typeface="DejaVu Sans"/>
              </a:rPr>
              <a:t>CFOP</a:t>
            </a:r>
            <a:r>
              <a:rPr lang="pt-BR" sz="2800" b="0" strike="noStrike" spc="-1" dirty="0">
                <a:solidFill>
                  <a:srgbClr val="000000"/>
                </a:solidFill>
                <a:latin typeface="Arial"/>
                <a:ea typeface="DejaVu Sans"/>
              </a:rPr>
              <a:t>: 6.102</a:t>
            </a:r>
            <a:endParaRPr lang="pt-BR" sz="2800" b="0" strike="noStrike" spc="-1" dirty="0">
              <a:latin typeface="Arial"/>
            </a:endParaRPr>
          </a:p>
          <a:p>
            <a:pPr>
              <a:lnSpc>
                <a:spcPct val="100000"/>
              </a:lnSpc>
              <a:tabLst>
                <a:tab pos="0" algn="l"/>
              </a:tabLst>
            </a:pPr>
            <a:r>
              <a:rPr lang="pt-BR" sz="2800" b="1" strike="noStrike" spc="-1" dirty="0">
                <a:solidFill>
                  <a:srgbClr val="000000"/>
                </a:solidFill>
                <a:latin typeface="Arial"/>
                <a:ea typeface="DejaVu Sans"/>
              </a:rPr>
              <a:t>CST ICMS</a:t>
            </a:r>
            <a:r>
              <a:rPr lang="pt-BR" sz="2800" b="0" strike="noStrike" spc="-1" dirty="0">
                <a:solidFill>
                  <a:srgbClr val="000000"/>
                </a:solidFill>
                <a:latin typeface="Arial"/>
                <a:ea typeface="DejaVu Sans"/>
              </a:rPr>
              <a:t>: 000</a:t>
            </a:r>
            <a:endParaRPr lang="pt-BR" sz="2800" b="0" strike="noStrike" spc="-1" dirty="0">
              <a:latin typeface="Arial"/>
            </a:endParaRPr>
          </a:p>
          <a:p>
            <a:pPr>
              <a:lnSpc>
                <a:spcPct val="100000"/>
              </a:lnSpc>
              <a:tabLst>
                <a:tab pos="0" algn="l"/>
              </a:tabLst>
            </a:pPr>
            <a:endParaRPr lang="pt-BR" sz="2800" b="0" strike="noStrike" spc="-1" dirty="0">
              <a:latin typeface="Arial"/>
            </a:endParaRPr>
          </a:p>
          <a:p>
            <a:pPr>
              <a:lnSpc>
                <a:spcPct val="100000"/>
              </a:lnSpc>
              <a:tabLst>
                <a:tab pos="0" algn="l"/>
              </a:tabLst>
            </a:pPr>
            <a:r>
              <a:rPr lang="pt-BR" sz="2800" b="0" strike="noStrike" spc="-1" dirty="0">
                <a:solidFill>
                  <a:srgbClr val="000000"/>
                </a:solidFill>
                <a:latin typeface="Arial"/>
                <a:ea typeface="DejaVu Sans"/>
              </a:rPr>
              <a:t>Dados para calculo:</a:t>
            </a:r>
            <a:endParaRPr lang="pt-BR" sz="2800" b="0" strike="noStrike" spc="-1" dirty="0">
              <a:latin typeface="Arial"/>
            </a:endParaRPr>
          </a:p>
          <a:p>
            <a:pPr>
              <a:lnSpc>
                <a:spcPct val="100000"/>
              </a:lnSpc>
              <a:tabLst>
                <a:tab pos="0" algn="l"/>
              </a:tabLst>
            </a:pPr>
            <a:r>
              <a:rPr lang="pt-BR" sz="2800" b="1" strike="noStrike" spc="-1" dirty="0">
                <a:solidFill>
                  <a:srgbClr val="000000"/>
                </a:solidFill>
                <a:latin typeface="Arial"/>
                <a:ea typeface="DejaVu Sans"/>
              </a:rPr>
              <a:t>Alíquota ICMS</a:t>
            </a:r>
            <a:r>
              <a:rPr lang="pt-BR" sz="2800" b="0" strike="noStrike" spc="-1" dirty="0">
                <a:solidFill>
                  <a:srgbClr val="000000"/>
                </a:solidFill>
                <a:latin typeface="Arial"/>
                <a:ea typeface="DejaVu Sans"/>
              </a:rPr>
              <a:t>: 12%</a:t>
            </a:r>
            <a:r>
              <a:rPr dirty="0"/>
              <a:t/>
            </a:r>
            <a:br>
              <a:rPr dirty="0"/>
            </a:br>
            <a:r>
              <a:rPr lang="pt-BR" sz="2800" b="1" strike="noStrike" spc="-1" dirty="0">
                <a:solidFill>
                  <a:srgbClr val="000000"/>
                </a:solidFill>
                <a:latin typeface="Arial"/>
                <a:ea typeface="DejaVu Sans"/>
              </a:rPr>
              <a:t>Valor total dos produtos</a:t>
            </a:r>
            <a:r>
              <a:rPr lang="pt-BR" sz="2800" b="0" strike="noStrike" spc="-1" dirty="0">
                <a:solidFill>
                  <a:srgbClr val="000000"/>
                </a:solidFill>
                <a:latin typeface="Arial"/>
                <a:ea typeface="DejaVu Sans"/>
              </a:rPr>
              <a:t>: 1.000,00</a:t>
            </a:r>
            <a:r>
              <a:rPr dirty="0"/>
              <a:t/>
            </a:r>
            <a:br>
              <a:rPr dirty="0"/>
            </a:br>
            <a:r>
              <a:rPr lang="pt-BR" sz="2800" b="1" strike="noStrike" spc="-1" dirty="0">
                <a:solidFill>
                  <a:srgbClr val="000000"/>
                </a:solidFill>
                <a:latin typeface="Arial"/>
                <a:ea typeface="DejaVu Sans"/>
              </a:rPr>
              <a:t>Frete:</a:t>
            </a:r>
            <a:r>
              <a:rPr lang="pt-BR" sz="2800" b="0" strike="noStrike" spc="-1" dirty="0">
                <a:solidFill>
                  <a:srgbClr val="000000"/>
                </a:solidFill>
                <a:latin typeface="Arial"/>
                <a:ea typeface="DejaVu Sans"/>
              </a:rPr>
              <a:t> 120,00</a:t>
            </a:r>
            <a:r>
              <a:rPr dirty="0"/>
              <a:t/>
            </a:r>
            <a:br>
              <a:rPr dirty="0"/>
            </a:br>
            <a:r>
              <a:rPr lang="pt-BR" sz="2800" b="1" strike="noStrike" spc="-1" dirty="0">
                <a:solidFill>
                  <a:srgbClr val="000000"/>
                </a:solidFill>
                <a:latin typeface="Arial"/>
                <a:ea typeface="DejaVu Sans"/>
              </a:rPr>
              <a:t>Despesas Acessórias (ex. seguros):</a:t>
            </a:r>
            <a:r>
              <a:rPr lang="pt-BR" sz="2800" b="0" strike="noStrike" spc="-1" dirty="0">
                <a:solidFill>
                  <a:srgbClr val="000000"/>
                </a:solidFill>
                <a:latin typeface="Arial"/>
                <a:ea typeface="DejaVu Sans"/>
              </a:rPr>
              <a:t> 80,00</a:t>
            </a:r>
            <a:endParaRPr lang="pt-BR" sz="2800" b="0" strike="noStrike" spc="-1" dirty="0">
              <a:latin typeface="Arial"/>
            </a:endParaRPr>
          </a:p>
          <a:p>
            <a:pPr>
              <a:lnSpc>
                <a:spcPct val="100000"/>
              </a:lnSpc>
              <a:tabLst>
                <a:tab pos="0" algn="l"/>
              </a:tabLst>
            </a:pPr>
            <a:r>
              <a:rPr lang="pt-BR" sz="2800" b="1" strike="noStrike" spc="-1" dirty="0">
                <a:solidFill>
                  <a:srgbClr val="F10D0C"/>
                </a:solidFill>
                <a:latin typeface="Arial"/>
                <a:ea typeface="DejaVu Sans"/>
              </a:rPr>
              <a:t>Total: 1.200,00</a:t>
            </a:r>
            <a:r>
              <a:rPr dirty="0"/>
              <a:t/>
            </a:r>
            <a:br>
              <a:rPr dirty="0"/>
            </a:br>
            <a:endParaRPr lang="pt-BR" sz="2800" b="0" strike="noStrike" spc="-1" dirty="0">
              <a:latin typeface="Arial"/>
            </a:endParaRPr>
          </a:p>
          <a:p>
            <a:pPr>
              <a:lnSpc>
                <a:spcPct val="100000"/>
              </a:lnSpc>
              <a:tabLst>
                <a:tab pos="0" algn="l"/>
              </a:tabLst>
            </a:pPr>
            <a:r>
              <a:rPr lang="pt-BR" sz="2800" b="1" strike="noStrike" spc="-1" dirty="0">
                <a:solidFill>
                  <a:srgbClr val="000000"/>
                </a:solidFill>
                <a:latin typeface="Arial"/>
                <a:ea typeface="DejaVu Sans"/>
              </a:rPr>
              <a:t>ICMS: 1.200,00 x 12% = 144,00</a:t>
            </a:r>
            <a:endParaRPr lang="pt-BR" sz="2800" b="0" strike="noStrike" spc="-1" dirty="0">
              <a:latin typeface="Arial"/>
            </a:endParaRPr>
          </a:p>
          <a:p>
            <a:pPr>
              <a:lnSpc>
                <a:spcPct val="100000"/>
              </a:lnSpc>
              <a:tabLst>
                <a:tab pos="0" algn="l"/>
              </a:tabLst>
            </a:pPr>
            <a:endParaRPr lang="pt-BR" sz="2800" b="0" strike="noStrike" spc="-1" dirty="0">
              <a:latin typeface="Arial"/>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p15="http://schemas.microsoft.com/office/powerpoint/2012/main"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349</TotalTime>
  <Words>9699</Words>
  <Application>Microsoft Office PowerPoint</Application>
  <PresentationFormat>Personalizar</PresentationFormat>
  <Paragraphs>620</Paragraphs>
  <Slides>68</Slides>
  <Notes>0</Notes>
  <HiddenSlides>0</HiddenSlides>
  <MMClips>0</MMClips>
  <ScaleCrop>false</ScaleCrop>
  <HeadingPairs>
    <vt:vector size="6" baseType="variant">
      <vt:variant>
        <vt:lpstr>Fontes usadas</vt:lpstr>
      </vt:variant>
      <vt:variant>
        <vt:i4>12</vt:i4>
      </vt:variant>
      <vt:variant>
        <vt:lpstr>Tema</vt:lpstr>
      </vt:variant>
      <vt:variant>
        <vt:i4>2</vt:i4>
      </vt:variant>
      <vt:variant>
        <vt:lpstr>Títulos de slides</vt:lpstr>
      </vt:variant>
      <vt:variant>
        <vt:i4>68</vt:i4>
      </vt:variant>
    </vt:vector>
  </HeadingPairs>
  <TitlesOfParts>
    <vt:vector size="82" baseType="lpstr">
      <vt:lpstr>SimSun</vt:lpstr>
      <vt:lpstr>Arial</vt:lpstr>
      <vt:lpstr>Calibri</vt:lpstr>
      <vt:lpstr>DejaVu Sans</vt:lpstr>
      <vt:lpstr>Lato</vt:lpstr>
      <vt:lpstr>Montserrat</vt:lpstr>
      <vt:lpstr>Montserrat Classic</vt:lpstr>
      <vt:lpstr>Montserrat ExtraBold</vt:lpstr>
      <vt:lpstr>Monument Extended</vt:lpstr>
      <vt:lpstr>Symbol</vt:lpstr>
      <vt:lpstr>Times New Roman</vt:lpstr>
      <vt:lpstr>Wingdings</vt:lpstr>
      <vt:lpstr>Office Theme</vt:lpstr>
      <vt:lpstr>Office Theme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Modelo Padrão Manuais ATAK 2021</dc:title>
  <dc:subject/>
  <dc:creator>Lennon Silva de Souza</dc:creator>
  <dc:description/>
  <cp:lastModifiedBy>Christofer</cp:lastModifiedBy>
  <cp:revision>62</cp:revision>
  <dcterms:created xsi:type="dcterms:W3CDTF">2006-08-16T00:00:00Z</dcterms:created>
  <dcterms:modified xsi:type="dcterms:W3CDTF">2024-05-27T17:31:04Z</dcterms:modified>
  <dc:language>pt-BR</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Personalizar</vt:lpwstr>
  </property>
  <property fmtid="{D5CDD505-2E9C-101B-9397-08002B2CF9AE}" pid="9" name="ScaleCrop">
    <vt:bool>false</vt:bool>
  </property>
  <property fmtid="{D5CDD505-2E9C-101B-9397-08002B2CF9AE}" pid="10" name="ShareDoc">
    <vt:bool>false</vt:bool>
  </property>
  <property fmtid="{D5CDD505-2E9C-101B-9397-08002B2CF9AE}" pid="11" name="Slides">
    <vt:i4>64</vt:i4>
  </property>
</Properties>
</file>