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70.png" ContentType="image/png"/>
  <Override PartName="/ppt/media/image71.png" ContentType="image/png"/>
  <Override PartName="/ppt/media/image5.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75.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6.png" ContentType="image/png"/>
  <Override PartName="/ppt/media/image77.png" ContentType="image/png"/>
  <Override PartName="/ppt/media/image7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8288000" cy="10287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914400" y="2406960"/>
            <a:ext cx="1645884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914400" y="240696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6479280" y="240696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12044160" y="240696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914400" y="552312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6479280" y="552312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12044160" y="552312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914400" y="2406960"/>
            <a:ext cx="16458840" cy="59659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914400" y="2406960"/>
            <a:ext cx="1645884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914400" y="240696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6479280" y="240696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12044160" y="240696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914400" y="552312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6479280" y="552312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12044160" y="5523120"/>
            <a:ext cx="529956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914400" y="2406960"/>
            <a:ext cx="16458840" cy="59659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9348120" y="2406960"/>
            <a:ext cx="8031600" cy="596592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914400" y="552312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914400" y="2406960"/>
            <a:ext cx="8031600" cy="596592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9348120" y="552312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91440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9348120" y="2406960"/>
            <a:ext cx="8031600" cy="28454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914400" y="5523120"/>
            <a:ext cx="16458840" cy="28454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pPr>
              <a:lnSpc>
                <a:spcPct val="100000"/>
              </a:lnSpc>
              <a:tabLst>
                <a:tab algn="l" pos="0"/>
              </a:tabLst>
            </a:pPr>
            <a:fld id="{CE44832D-68BC-4ADC-B0EA-5C8DA478EFF2}" type="datetime1">
              <a:rPr b="0" lang="en-US" sz="1200" spc="-1" strike="noStrike">
                <a:solidFill>
                  <a:srgbClr val="8c8c8c"/>
                </a:solidFill>
                <a:latin typeface="Calibri"/>
                <a:ea typeface="Calibri"/>
              </a:rPr>
              <a:t>07/21/2022</a:t>
            </a:fld>
            <a:endParaRPr b="0" lang="pt-BR" sz="12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noAutofit/>
          </a:bodyPr>
          <a:p>
            <a:endParaRPr b="0" lang="pt-BR"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tabLst>
                <a:tab algn="l" pos="0"/>
              </a:tabLst>
            </a:pPr>
            <a:fld id="{D4DC2138-2A66-47A7-A70B-A2F1CD836099}" type="slidenum">
              <a:rPr b="0" lang="en-US" sz="1200" spc="-1" strike="noStrike">
                <a:solidFill>
                  <a:srgbClr val="8c8c8c"/>
                </a:solidFill>
                <a:latin typeface="Calibri"/>
                <a:ea typeface="Calibri"/>
              </a:rPr>
              <a:t>&lt;número&gt;</a:t>
            </a:fld>
            <a:endParaRPr b="0" lang="pt-BR"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p:spPr>
        <p:txBody>
          <a:bodyPr lIns="0" rIns="0" tIns="0" bIns="0" anchor="ctr">
            <a:noAutofit/>
          </a:bodyPr>
          <a:p>
            <a:r>
              <a:rPr b="0" lang="en-US" sz="1800" spc="-1" strike="noStrike">
                <a:solidFill>
                  <a:srgbClr val="000000"/>
                </a:solidFill>
                <a:latin typeface="Calibri"/>
              </a:rPr>
              <a:t>Clique para editar o formato do texto do título</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Clique para editar o formato do texto da estrutura de tópicos</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2.º nível da estrutura de tópicos</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3.º nível da estrutura de tópicos</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4.º nível da estrutura de tópicos</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5.º nível da estrutura de tópicos</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6.º nível da estrutura de tópicos</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7.º nível da estrutura de tópicos</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5040"/>
            <a:ext cx="8229240" cy="1142640"/>
          </a:xfrm>
          <a:prstGeom prst="rect">
            <a:avLst/>
          </a:prstGeom>
        </p:spPr>
        <p:txBody>
          <a:bodyPr anchor="ctr">
            <a:noAutofit/>
          </a:bodyPr>
          <a:p>
            <a:pPr algn="ctr">
              <a:lnSpc>
                <a:spcPct val="100000"/>
              </a:lnSpc>
              <a:tabLst>
                <a:tab algn="l" pos="0"/>
              </a:tabLst>
            </a:pPr>
            <a:r>
              <a:rPr b="0" lang="en-US" sz="4400" spc="-1" strike="noStrike">
                <a:solidFill>
                  <a:srgbClr val="000000"/>
                </a:solidFill>
                <a:latin typeface="Calibri"/>
                <a:ea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920"/>
          </a:xfrm>
          <a:prstGeom prst="rect">
            <a:avLst/>
          </a:prstGeom>
        </p:spPr>
        <p:txBody>
          <a:bodyPr>
            <a:noAutofit/>
          </a:bodyPr>
          <a:p>
            <a:pPr marL="343080" indent="-342720">
              <a:lnSpc>
                <a:spcPct val="100000"/>
              </a:lnSpc>
              <a:spcBef>
                <a:spcPts val="765"/>
              </a:spcBef>
              <a:buClr>
                <a:srgbClr val="000000"/>
              </a:buClr>
              <a:buFont typeface="Arial"/>
              <a:buChar char="•"/>
            </a:pPr>
            <a:r>
              <a:rPr b="0" lang="en-US" sz="3200" spc="-1" strike="noStrike">
                <a:solidFill>
                  <a:srgbClr val="000000"/>
                </a:solidFill>
                <a:latin typeface="Calibri"/>
                <a:ea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669"/>
              </a:spcBef>
              <a:buClr>
                <a:srgbClr val="000000"/>
              </a:buClr>
              <a:buFont typeface="Arial"/>
              <a:buChar char="–"/>
            </a:pPr>
            <a:r>
              <a:rPr b="0" lang="en-US" sz="2800" spc="-1" strike="noStrike">
                <a:solidFill>
                  <a:srgbClr val="000000"/>
                </a:solidFill>
                <a:latin typeface="Calibri"/>
                <a:ea typeface="Calibri"/>
              </a:rPr>
              <a:t>Second level</a:t>
            </a:r>
            <a:endParaRPr b="0" lang="en-US" sz="2800" spc="-1" strike="noStrike">
              <a:solidFill>
                <a:srgbClr val="000000"/>
              </a:solidFill>
              <a:latin typeface="Calibri"/>
            </a:endParaRPr>
          </a:p>
          <a:p>
            <a:pPr lvl="2" marL="1143000" indent="-228240">
              <a:lnSpc>
                <a:spcPct val="100000"/>
              </a:lnSpc>
              <a:spcBef>
                <a:spcPts val="575"/>
              </a:spcBef>
              <a:buClr>
                <a:srgbClr val="000000"/>
              </a:buClr>
              <a:buFont typeface="Arial"/>
              <a:buChar char="•"/>
            </a:pPr>
            <a:r>
              <a:rPr b="0" lang="en-US" sz="2400" spc="-1" strike="noStrike">
                <a:solidFill>
                  <a:srgbClr val="000000"/>
                </a:solidFill>
                <a:latin typeface="Calibri"/>
                <a:ea typeface="Calibri"/>
              </a:rPr>
              <a:t>Third level</a:t>
            </a:r>
            <a:endParaRPr b="0" lang="en-US" sz="2400" spc="-1" strike="noStrike">
              <a:solidFill>
                <a:srgbClr val="000000"/>
              </a:solidFill>
              <a:latin typeface="Calibri"/>
            </a:endParaRPr>
          </a:p>
          <a:p>
            <a:pPr lvl="3" marL="1600200" indent="-228240">
              <a:lnSpc>
                <a:spcPct val="100000"/>
              </a:lnSpc>
              <a:spcBef>
                <a:spcPts val="479"/>
              </a:spcBef>
              <a:buClr>
                <a:srgbClr val="000000"/>
              </a:buClr>
              <a:buFont typeface="Arial"/>
              <a:buChar char="–"/>
            </a:pPr>
            <a:r>
              <a:rPr b="0" lang="en-US" sz="2000" spc="-1" strike="noStrike">
                <a:solidFill>
                  <a:srgbClr val="000000"/>
                </a:solidFill>
                <a:latin typeface="Calibri"/>
                <a:ea typeface="Calibri"/>
              </a:rPr>
              <a:t>Fourth level</a:t>
            </a:r>
            <a:endParaRPr b="0" lang="en-US" sz="2000" spc="-1" strike="noStrike">
              <a:solidFill>
                <a:srgbClr val="000000"/>
              </a:solidFill>
              <a:latin typeface="Calibri"/>
            </a:endParaRPr>
          </a:p>
          <a:p>
            <a:pPr lvl="4" marL="2057400" indent="-228240">
              <a:lnSpc>
                <a:spcPct val="100000"/>
              </a:lnSpc>
              <a:spcBef>
                <a:spcPts val="479"/>
              </a:spcBef>
              <a:buClr>
                <a:srgbClr val="000000"/>
              </a:buClr>
              <a:buFont typeface="Arial"/>
              <a:buChar char="»"/>
            </a:pPr>
            <a:r>
              <a:rPr b="0" lang="en-US" sz="2000" spc="-1" strike="noStrike">
                <a:solidFill>
                  <a:srgbClr val="000000"/>
                </a:solidFill>
                <a:latin typeface="Calibri"/>
                <a:ea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tabLst>
                <a:tab algn="l" pos="0"/>
              </a:tabLst>
            </a:pPr>
            <a:fld id="{CCE420EE-53CA-4C3D-A154-043CD5960577}" type="datetime1">
              <a:rPr b="0" lang="en-US" sz="1200" spc="-1" strike="noStrike">
                <a:solidFill>
                  <a:srgbClr val="8c8c8c"/>
                </a:solidFill>
                <a:latin typeface="Calibri"/>
                <a:ea typeface="Calibri"/>
              </a:rPr>
              <a:t>07/21/2022</a:t>
            </a:fld>
            <a:endParaRPr b="0" lang="pt-BR"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pt-BR"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tabLst>
                <a:tab algn="l" pos="0"/>
              </a:tabLst>
            </a:pPr>
            <a:fld id="{42FC5A83-AACC-486E-A65A-25D3C92D8364}" type="slidenum">
              <a:rPr b="0" lang="en-US" sz="1200" spc="-1" strike="noStrike">
                <a:solidFill>
                  <a:srgbClr val="8c8c8c"/>
                </a:solidFill>
                <a:latin typeface="Calibri"/>
                <a:ea typeface="Calibri"/>
              </a:rPr>
              <a:t>&lt;número&gt;</a:t>
            </a:fld>
            <a:endParaRPr b="0" lang="pt-B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9.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72.png"/><Relationship Id="rId2" Type="http://schemas.openxmlformats.org/officeDocument/2006/relationships/image" Target="../media/image73.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82" name="Group 1"/>
          <p:cNvGrpSpPr/>
          <p:nvPr/>
        </p:nvGrpSpPr>
        <p:grpSpPr>
          <a:xfrm>
            <a:off x="0" y="9468000"/>
            <a:ext cx="18287640" cy="842400"/>
            <a:chOff x="0" y="9468000"/>
            <a:chExt cx="18287640" cy="842400"/>
          </a:xfrm>
        </p:grpSpPr>
        <p:sp>
          <p:nvSpPr>
            <p:cNvPr id="83" name="CustomShape 2"/>
            <p:cNvSpPr/>
            <p:nvPr/>
          </p:nvSpPr>
          <p:spPr>
            <a:xfrm>
              <a:off x="0" y="9468000"/>
              <a:ext cx="18287640" cy="842400"/>
            </a:xfrm>
            <a:custGeom>
              <a:avLst/>
              <a:gdLst/>
              <a:ahLst/>
              <a:rect l="l" t="t" r="r" b="b"/>
              <a:pathLst>
                <a:path w="18288000" h="842645">
                  <a:moveTo>
                    <a:pt x="0" y="0"/>
                  </a:moveTo>
                  <a:lnTo>
                    <a:pt x="18288000" y="0"/>
                  </a:lnTo>
                  <a:lnTo>
                    <a:pt x="18288000" y="842645"/>
                  </a:lnTo>
                  <a:lnTo>
                    <a:pt x="0" y="842645"/>
                  </a:lnTo>
                  <a:close/>
                </a:path>
              </a:pathLst>
            </a:custGeom>
            <a:solidFill>
              <a:srgbClr val="da281c"/>
            </a:solidFill>
            <a:ln w="0">
              <a:noFill/>
            </a:ln>
          </p:spPr>
          <p:style>
            <a:lnRef idx="0"/>
            <a:fillRef idx="0"/>
            <a:effectRef idx="0"/>
            <a:fontRef idx="minor"/>
          </p:style>
        </p:sp>
      </p:grpSp>
      <p:grpSp>
        <p:nvGrpSpPr>
          <p:cNvPr id="84" name="Group 3"/>
          <p:cNvGrpSpPr/>
          <p:nvPr/>
        </p:nvGrpSpPr>
        <p:grpSpPr>
          <a:xfrm>
            <a:off x="0" y="9601200"/>
            <a:ext cx="18287640" cy="823320"/>
            <a:chOff x="0" y="9601200"/>
            <a:chExt cx="18287640" cy="823320"/>
          </a:xfrm>
        </p:grpSpPr>
        <p:sp>
          <p:nvSpPr>
            <p:cNvPr id="85" name="CustomShape 4"/>
            <p:cNvSpPr/>
            <p:nvPr/>
          </p:nvSpPr>
          <p:spPr>
            <a:xfrm>
              <a:off x="0" y="9601200"/>
              <a:ext cx="18287640" cy="823320"/>
            </a:xfrm>
            <a:custGeom>
              <a:avLst/>
              <a:gdLst/>
              <a:ahLst/>
              <a:rect l="l" t="t" r="r" b="b"/>
              <a:pathLst>
                <a:path w="18288000" h="823595">
                  <a:moveTo>
                    <a:pt x="0" y="0"/>
                  </a:moveTo>
                  <a:lnTo>
                    <a:pt x="18288000" y="0"/>
                  </a:lnTo>
                  <a:lnTo>
                    <a:pt x="18288000" y="823595"/>
                  </a:lnTo>
                  <a:lnTo>
                    <a:pt x="0" y="823595"/>
                  </a:lnTo>
                  <a:close/>
                </a:path>
              </a:pathLst>
            </a:custGeom>
            <a:solidFill>
              <a:srgbClr val="232323"/>
            </a:solidFill>
            <a:ln w="0">
              <a:noFill/>
            </a:ln>
          </p:spPr>
          <p:style>
            <a:lnRef idx="0"/>
            <a:fillRef idx="0"/>
            <a:effectRef idx="0"/>
            <a:fontRef idx="minor"/>
          </p:style>
        </p:sp>
      </p:grpSp>
      <p:pic>
        <p:nvPicPr>
          <p:cNvPr id="86" name="Picture 2" descr=""/>
          <p:cNvPicPr/>
          <p:nvPr/>
        </p:nvPicPr>
        <p:blipFill>
          <a:blip r:embed="rId2"/>
          <a:stretch/>
        </p:blipFill>
        <p:spPr>
          <a:xfrm>
            <a:off x="13367880" y="532800"/>
            <a:ext cx="3890880" cy="991440"/>
          </a:xfrm>
          <a:prstGeom prst="rect">
            <a:avLst/>
          </a:prstGeom>
          <a:ln w="0">
            <a:noFill/>
          </a:ln>
        </p:spPr>
      </p:pic>
      <p:sp>
        <p:nvSpPr>
          <p:cNvPr id="87" name="CustomShape 5"/>
          <p:cNvSpPr/>
          <p:nvPr/>
        </p:nvSpPr>
        <p:spPr>
          <a:xfrm>
            <a:off x="7705080" y="775440"/>
            <a:ext cx="2877480" cy="47772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Treinamento e Desenvolvimento</a:t>
            </a:r>
            <a:endParaRPr b="0" lang="pt-BR" sz="1400" spc="-1" strike="noStrike">
              <a:latin typeface="Arial"/>
            </a:endParaRPr>
          </a:p>
          <a:p>
            <a:pPr algn="ctr">
              <a:lnSpc>
                <a:spcPts val="1956"/>
              </a:lnSpc>
              <a:tabLst>
                <a:tab algn="l" pos="0"/>
              </a:tabLst>
            </a:pPr>
            <a:r>
              <a:rPr b="0" lang="en-US" sz="1400" spc="-1" strike="noStrike">
                <a:solidFill>
                  <a:srgbClr val="000000"/>
                </a:solidFill>
                <a:latin typeface="Montserrat Classic"/>
                <a:ea typeface="Calibri"/>
              </a:rPr>
              <a:t>Atak Sistemas</a:t>
            </a:r>
            <a:endParaRPr b="0" lang="pt-BR" sz="1400" spc="-1" strike="noStrike">
              <a:latin typeface="Arial"/>
            </a:endParaRPr>
          </a:p>
        </p:txBody>
      </p:sp>
      <p:sp>
        <p:nvSpPr>
          <p:cNvPr id="88" name="CustomShape 6"/>
          <p:cNvSpPr/>
          <p:nvPr/>
        </p:nvSpPr>
        <p:spPr>
          <a:xfrm>
            <a:off x="5124600" y="9608760"/>
            <a:ext cx="8305560" cy="588960"/>
          </a:xfrm>
          <a:prstGeom prst="rect">
            <a:avLst/>
          </a:prstGeom>
          <a:noFill/>
          <a:ln w="0">
            <a:noFill/>
          </a:ln>
        </p:spPr>
        <p:style>
          <a:lnRef idx="0"/>
          <a:fillRef idx="0"/>
          <a:effectRef idx="0"/>
          <a:fontRef idx="minor"/>
        </p:style>
        <p:txBody>
          <a:bodyPr lIns="90000" rIns="90000" tIns="45000" bIns="4500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pic>
        <p:nvPicPr>
          <p:cNvPr id="89" name="Imagem1" descr=""/>
          <p:cNvPicPr/>
          <p:nvPr/>
        </p:nvPicPr>
        <p:blipFill>
          <a:blip r:embed="rId3"/>
          <a:stretch/>
        </p:blipFill>
        <p:spPr>
          <a:xfrm>
            <a:off x="-203040" y="0"/>
            <a:ext cx="18694080" cy="105152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Imagem1" descr=""/>
          <p:cNvPicPr/>
          <p:nvPr/>
        </p:nvPicPr>
        <p:blipFill>
          <a:blip r:embed="rId1"/>
          <a:stretch/>
        </p:blipFill>
        <p:spPr>
          <a:xfrm>
            <a:off x="0" y="0"/>
            <a:ext cx="1362240" cy="10174320"/>
          </a:xfrm>
          <a:prstGeom prst="rect">
            <a:avLst/>
          </a:prstGeom>
          <a:ln w="0">
            <a:noFill/>
          </a:ln>
        </p:spPr>
      </p:pic>
      <p:pic>
        <p:nvPicPr>
          <p:cNvPr id="170" name="Picture 2" descr=""/>
          <p:cNvPicPr/>
          <p:nvPr/>
        </p:nvPicPr>
        <p:blipFill>
          <a:blip r:embed="rId2"/>
          <a:stretch/>
        </p:blipFill>
        <p:spPr>
          <a:xfrm>
            <a:off x="13367880" y="532800"/>
            <a:ext cx="3890880" cy="991440"/>
          </a:xfrm>
          <a:prstGeom prst="rect">
            <a:avLst/>
          </a:prstGeom>
          <a:ln w="0">
            <a:noFill/>
          </a:ln>
        </p:spPr>
      </p:pic>
      <p:grpSp>
        <p:nvGrpSpPr>
          <p:cNvPr id="171" name="Group 1"/>
          <p:cNvGrpSpPr/>
          <p:nvPr/>
        </p:nvGrpSpPr>
        <p:grpSpPr>
          <a:xfrm>
            <a:off x="0" y="9520560"/>
            <a:ext cx="18287640" cy="766080"/>
            <a:chOff x="0" y="9520560"/>
            <a:chExt cx="18287640" cy="766080"/>
          </a:xfrm>
        </p:grpSpPr>
        <p:sp>
          <p:nvSpPr>
            <p:cNvPr id="172"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73" name="Group 3"/>
          <p:cNvGrpSpPr/>
          <p:nvPr/>
        </p:nvGrpSpPr>
        <p:grpSpPr>
          <a:xfrm>
            <a:off x="0" y="9634680"/>
            <a:ext cx="18287640" cy="651960"/>
            <a:chOff x="0" y="9634680"/>
            <a:chExt cx="18287640" cy="651960"/>
          </a:xfrm>
        </p:grpSpPr>
        <p:sp>
          <p:nvSpPr>
            <p:cNvPr id="174"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75"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76"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77" name="CustomShape 7"/>
          <p:cNvSpPr/>
          <p:nvPr/>
        </p:nvSpPr>
        <p:spPr>
          <a:xfrm>
            <a:off x="1600200" y="1639080"/>
            <a:ext cx="15658920" cy="667080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4800" spc="-1" strike="noStrike">
                <a:solidFill>
                  <a:srgbClr val="c00000"/>
                </a:solidFill>
                <a:latin typeface="Calibri"/>
                <a:ea typeface="Calibri"/>
              </a:rPr>
              <a:t>CONCEITOS BÁSICOS:</a:t>
            </a:r>
            <a:endParaRPr b="0" lang="pt-BR" sz="4800" spc="-1" strike="noStrike">
              <a:latin typeface="Arial"/>
            </a:endParaRPr>
          </a:p>
          <a:p>
            <a:pPr algn="just">
              <a:lnSpc>
                <a:spcPct val="100000"/>
              </a:lnSpc>
              <a:tabLst>
                <a:tab algn="l" pos="0"/>
              </a:tabLst>
            </a:pPr>
            <a:endParaRPr b="0" lang="pt-BR" sz="4800" spc="-1" strike="noStrike">
              <a:latin typeface="Arial"/>
            </a:endParaRPr>
          </a:p>
          <a:p>
            <a:pPr algn="just">
              <a:lnSpc>
                <a:spcPct val="100000"/>
              </a:lnSpc>
              <a:tabLst>
                <a:tab algn="l" pos="0"/>
              </a:tabLst>
            </a:pPr>
            <a:r>
              <a:rPr b="1" lang="pt-BR" sz="4800" spc="-1" strike="noStrike">
                <a:solidFill>
                  <a:srgbClr val="000000"/>
                </a:solidFill>
                <a:latin typeface="Calibri"/>
                <a:ea typeface="Calibri"/>
              </a:rPr>
              <a:t>CFOP </a:t>
            </a:r>
            <a:r>
              <a:rPr b="0" lang="pt-BR" sz="4800" spc="-1" strike="noStrike">
                <a:solidFill>
                  <a:srgbClr val="000000"/>
                </a:solidFill>
                <a:latin typeface="Calibri"/>
                <a:ea typeface="Calibri"/>
              </a:rPr>
              <a:t>é a abreviação de Código Fiscal de Operações e Prestações. Esse código identifica uma determinada operação, por categorias no momento da emissão da nota fiscal.</a:t>
            </a:r>
            <a:endParaRPr b="0" lang="pt-BR" sz="4800" spc="-1" strike="noStrike">
              <a:latin typeface="Arial"/>
            </a:endParaRPr>
          </a:p>
          <a:p>
            <a:pPr algn="just">
              <a:lnSpc>
                <a:spcPct val="100000"/>
              </a:lnSpc>
              <a:tabLst>
                <a:tab algn="l" pos="0"/>
              </a:tabLst>
            </a:pPr>
            <a:r>
              <a:rPr b="0" lang="pt-BR" sz="4800" spc="-1" strike="noStrike">
                <a:solidFill>
                  <a:srgbClr val="000000"/>
                </a:solidFill>
                <a:latin typeface="Calibri"/>
                <a:ea typeface="Calibri"/>
              </a:rPr>
              <a:t>Os diferentes tipos de </a:t>
            </a:r>
            <a:r>
              <a:rPr b="1" lang="pt-BR" sz="4800" spc="-1" strike="noStrike">
                <a:solidFill>
                  <a:srgbClr val="000000"/>
                </a:solidFill>
                <a:latin typeface="Calibri"/>
                <a:ea typeface="Calibri"/>
              </a:rPr>
              <a:t>CFOP</a:t>
            </a:r>
            <a:r>
              <a:rPr b="0" lang="pt-BR" sz="4800" spc="-1" strike="noStrike">
                <a:solidFill>
                  <a:srgbClr val="000000"/>
                </a:solidFill>
                <a:latin typeface="Calibri"/>
                <a:ea typeface="Calibri"/>
              </a:rPr>
              <a:t>, separam as notas fiscais por tipo (nota de entrada ou saída), por região e por natureza da operação como: devolução, remessa, bonificação e outras operações do cotidiano das entidades</a:t>
            </a:r>
            <a:r>
              <a:rPr b="0" lang="pt-BR" sz="4800" spc="-1" strike="noStrike">
                <a:solidFill>
                  <a:srgbClr val="202124"/>
                </a:solidFill>
                <a:latin typeface="Calibri"/>
                <a:ea typeface="Calibri"/>
              </a:rPr>
              <a:t>.</a:t>
            </a:r>
            <a:endParaRPr b="0" lang="pt-BR" sz="4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Imagem1" descr=""/>
          <p:cNvPicPr/>
          <p:nvPr/>
        </p:nvPicPr>
        <p:blipFill>
          <a:blip r:embed="rId1"/>
          <a:stretch/>
        </p:blipFill>
        <p:spPr>
          <a:xfrm>
            <a:off x="0" y="0"/>
            <a:ext cx="1362240" cy="10174320"/>
          </a:xfrm>
          <a:prstGeom prst="rect">
            <a:avLst/>
          </a:prstGeom>
          <a:ln w="0">
            <a:noFill/>
          </a:ln>
        </p:spPr>
      </p:pic>
      <p:pic>
        <p:nvPicPr>
          <p:cNvPr id="179" name="Picture 2" descr=""/>
          <p:cNvPicPr/>
          <p:nvPr/>
        </p:nvPicPr>
        <p:blipFill>
          <a:blip r:embed="rId2"/>
          <a:stretch/>
        </p:blipFill>
        <p:spPr>
          <a:xfrm>
            <a:off x="13367880" y="532800"/>
            <a:ext cx="3890880" cy="991440"/>
          </a:xfrm>
          <a:prstGeom prst="rect">
            <a:avLst/>
          </a:prstGeom>
          <a:ln w="0">
            <a:noFill/>
          </a:ln>
        </p:spPr>
      </p:pic>
      <p:grpSp>
        <p:nvGrpSpPr>
          <p:cNvPr id="180" name="Group 1"/>
          <p:cNvGrpSpPr/>
          <p:nvPr/>
        </p:nvGrpSpPr>
        <p:grpSpPr>
          <a:xfrm>
            <a:off x="0" y="9520560"/>
            <a:ext cx="18287640" cy="766080"/>
            <a:chOff x="0" y="9520560"/>
            <a:chExt cx="18287640" cy="766080"/>
          </a:xfrm>
        </p:grpSpPr>
        <p:sp>
          <p:nvSpPr>
            <p:cNvPr id="181"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82" name="Group 3"/>
          <p:cNvGrpSpPr/>
          <p:nvPr/>
        </p:nvGrpSpPr>
        <p:grpSpPr>
          <a:xfrm>
            <a:off x="0" y="9634680"/>
            <a:ext cx="18287640" cy="651960"/>
            <a:chOff x="0" y="9634680"/>
            <a:chExt cx="18287640" cy="651960"/>
          </a:xfrm>
        </p:grpSpPr>
        <p:sp>
          <p:nvSpPr>
            <p:cNvPr id="183"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84"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85"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86" name="CustomShape 7"/>
          <p:cNvSpPr/>
          <p:nvPr/>
        </p:nvSpPr>
        <p:spPr>
          <a:xfrm>
            <a:off x="1600200" y="1639080"/>
            <a:ext cx="15658920" cy="2558160"/>
          </a:xfrm>
          <a:prstGeom prst="rect">
            <a:avLst/>
          </a:prstGeom>
          <a:noFill/>
          <a:ln w="0">
            <a:noFill/>
          </a:ln>
        </p:spPr>
        <p:style>
          <a:lnRef idx="0"/>
          <a:fillRef idx="0"/>
          <a:effectRef idx="0"/>
          <a:fontRef idx="minor"/>
        </p:style>
        <p:txBody>
          <a:bodyPr lIns="90000" rIns="90000" tIns="45000" bIns="45000">
            <a:spAutoFit/>
          </a:bodyPr>
          <a:p>
            <a:pPr algn="just">
              <a:lnSpc>
                <a:spcPct val="90000"/>
              </a:lnSpc>
              <a:tabLst>
                <a:tab algn="l" pos="0"/>
              </a:tabLst>
            </a:pPr>
            <a:r>
              <a:rPr b="0" lang="pt-BR" sz="3600" spc="-1" strike="noStrike">
                <a:solidFill>
                  <a:srgbClr val="000000"/>
                </a:solidFill>
                <a:latin typeface="Calibri"/>
                <a:ea typeface="Calibri"/>
              </a:rPr>
              <a:t>Para compreender melhor o que é o CFOP, devemos observar o que cita o Convênio S/Nº, de 15 de dezembro de 1970, que determinou a sua criação. Todas as entradas, saídas, aquisições ou prestações de serviços tem um código próprio. Assim, cada CFOP pode começar pelos dígitos 1, 2, 3, 5, 6 ou 7, conforme os seguintes grupos: </a:t>
            </a:r>
            <a:endParaRPr b="0" lang="pt-BR" sz="3600" spc="-1" strike="noStrike">
              <a:latin typeface="Arial"/>
            </a:endParaRPr>
          </a:p>
        </p:txBody>
      </p:sp>
      <p:sp>
        <p:nvSpPr>
          <p:cNvPr id="187" name="CustomShape 8"/>
          <p:cNvSpPr/>
          <p:nvPr/>
        </p:nvSpPr>
        <p:spPr>
          <a:xfrm>
            <a:off x="3543480" y="4611960"/>
            <a:ext cx="11201040" cy="447732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1" lang="pt-BR" sz="3200" spc="-1" strike="noStrike">
                <a:solidFill>
                  <a:srgbClr val="c00000"/>
                </a:solidFill>
                <a:latin typeface="Calibri"/>
                <a:ea typeface="Calibri"/>
              </a:rPr>
              <a:t>Quando se tratar CFOP de entrada aplica-se o começo do dígito:</a:t>
            </a:r>
            <a:endParaRPr b="0" lang="pt-BR" sz="3200" spc="-1" strike="noStrike">
              <a:latin typeface="Arial"/>
            </a:endParaRPr>
          </a:p>
          <a:p>
            <a:pPr marL="285840" indent="-283320" algn="just">
              <a:lnSpc>
                <a:spcPct val="100000"/>
              </a:lnSpc>
              <a:buClr>
                <a:srgbClr val="000000"/>
              </a:buClr>
              <a:buFont typeface="Wingdings" charset="2"/>
              <a:buChar char=""/>
              <a:tabLst>
                <a:tab algn="l" pos="0"/>
              </a:tabLst>
            </a:pPr>
            <a:r>
              <a:rPr b="0" lang="pt-BR" sz="3200" spc="-1" strike="noStrike">
                <a:solidFill>
                  <a:srgbClr val="000000"/>
                </a:solidFill>
                <a:latin typeface="Calibri"/>
                <a:ea typeface="Calibri"/>
              </a:rPr>
              <a:t> </a:t>
            </a:r>
            <a:r>
              <a:rPr b="1" lang="pt-BR" sz="3200" spc="-1" strike="noStrike">
                <a:solidFill>
                  <a:srgbClr val="000000"/>
                </a:solidFill>
                <a:latin typeface="Calibri"/>
                <a:ea typeface="Calibri"/>
              </a:rPr>
              <a:t>1.</a:t>
            </a:r>
            <a:r>
              <a:rPr b="0" lang="pt-BR" sz="3200" spc="-1" strike="noStrike">
                <a:solidFill>
                  <a:srgbClr val="000000"/>
                </a:solidFill>
                <a:latin typeface="Calibri"/>
                <a:ea typeface="Calibri"/>
              </a:rPr>
              <a:t>000 - Entradas ou Aquisições de Serviços do Estado ;</a:t>
            </a:r>
            <a:endParaRPr b="0" lang="pt-BR" sz="3200" spc="-1" strike="noStrike">
              <a:latin typeface="Arial"/>
            </a:endParaRPr>
          </a:p>
          <a:p>
            <a:pPr marL="285840" indent="-283320" algn="just">
              <a:lnSpc>
                <a:spcPct val="100000"/>
              </a:lnSpc>
              <a:buClr>
                <a:srgbClr val="000000"/>
              </a:buClr>
              <a:buFont typeface="Wingdings" charset="2"/>
              <a:buChar char=""/>
              <a:tabLst>
                <a:tab algn="l" pos="0"/>
              </a:tabLst>
            </a:pPr>
            <a:r>
              <a:rPr b="0" lang="pt-BR" sz="3200" spc="-1" strike="noStrike">
                <a:solidFill>
                  <a:srgbClr val="000000"/>
                </a:solidFill>
                <a:latin typeface="Calibri"/>
                <a:ea typeface="Calibri"/>
              </a:rPr>
              <a:t> </a:t>
            </a:r>
            <a:r>
              <a:rPr b="1" lang="pt-BR" sz="3200" spc="-1" strike="noStrike">
                <a:solidFill>
                  <a:srgbClr val="000000"/>
                </a:solidFill>
                <a:latin typeface="Calibri"/>
                <a:ea typeface="Calibri"/>
              </a:rPr>
              <a:t>2.</a:t>
            </a:r>
            <a:r>
              <a:rPr b="0" lang="pt-BR" sz="3200" spc="-1" strike="noStrike">
                <a:solidFill>
                  <a:srgbClr val="000000"/>
                </a:solidFill>
                <a:latin typeface="Calibri"/>
                <a:ea typeface="Calibri"/>
              </a:rPr>
              <a:t>000 - Entradas ou Aquisições de Serviços de Outros Estados;</a:t>
            </a:r>
            <a:endParaRPr b="0" lang="pt-BR" sz="3200" spc="-1" strike="noStrike">
              <a:latin typeface="Arial"/>
            </a:endParaRPr>
          </a:p>
          <a:p>
            <a:pPr marL="285840" indent="-283320" algn="just">
              <a:lnSpc>
                <a:spcPct val="100000"/>
              </a:lnSpc>
              <a:buClr>
                <a:srgbClr val="000000"/>
              </a:buClr>
              <a:buFont typeface="Wingdings" charset="2"/>
              <a:buChar char=""/>
              <a:tabLst>
                <a:tab algn="l" pos="0"/>
              </a:tabLst>
            </a:pPr>
            <a:r>
              <a:rPr b="0" lang="pt-BR" sz="3200" spc="-1" strike="noStrike">
                <a:solidFill>
                  <a:srgbClr val="000000"/>
                </a:solidFill>
                <a:latin typeface="Calibri"/>
                <a:ea typeface="Calibri"/>
              </a:rPr>
              <a:t> </a:t>
            </a:r>
            <a:r>
              <a:rPr b="1" lang="pt-BR" sz="3200" spc="-1" strike="noStrike">
                <a:solidFill>
                  <a:srgbClr val="000000"/>
                </a:solidFill>
                <a:latin typeface="Calibri"/>
                <a:ea typeface="Calibri"/>
              </a:rPr>
              <a:t>3.</a:t>
            </a:r>
            <a:r>
              <a:rPr b="0" lang="pt-BR" sz="3200" spc="-1" strike="noStrike">
                <a:solidFill>
                  <a:srgbClr val="000000"/>
                </a:solidFill>
                <a:latin typeface="Calibri"/>
                <a:ea typeface="Calibri"/>
              </a:rPr>
              <a:t>000 - Entradas ou Aquisições de Serviços do Exterior;</a:t>
            </a:r>
            <a:endParaRPr b="0" lang="pt-BR" sz="3200" spc="-1" strike="noStrike">
              <a:latin typeface="Arial"/>
            </a:endParaRPr>
          </a:p>
          <a:p>
            <a:pPr algn="just">
              <a:lnSpc>
                <a:spcPct val="100000"/>
              </a:lnSpc>
              <a:tabLst>
                <a:tab algn="l" pos="0"/>
              </a:tabLst>
            </a:pPr>
            <a:endParaRPr b="0" lang="pt-BR" sz="3200" spc="-1" strike="noStrike">
              <a:latin typeface="Arial"/>
            </a:endParaRPr>
          </a:p>
          <a:p>
            <a:pPr algn="just">
              <a:lnSpc>
                <a:spcPct val="100000"/>
              </a:lnSpc>
              <a:tabLst>
                <a:tab algn="l" pos="0"/>
              </a:tabLst>
            </a:pPr>
            <a:r>
              <a:rPr b="1" lang="pt-BR" sz="3200" spc="-1" strike="noStrike">
                <a:solidFill>
                  <a:srgbClr val="c00000"/>
                </a:solidFill>
                <a:latin typeface="Calibri"/>
                <a:ea typeface="Calibri"/>
              </a:rPr>
              <a:t>Quando se tratar CFOP de Saída aplica-se o começo do dígitos:</a:t>
            </a:r>
            <a:endParaRPr b="0" lang="pt-BR" sz="3200" spc="-1" strike="noStrike">
              <a:latin typeface="Arial"/>
            </a:endParaRPr>
          </a:p>
          <a:p>
            <a:pPr marL="285840" indent="-283320" algn="just">
              <a:lnSpc>
                <a:spcPct val="100000"/>
              </a:lnSpc>
              <a:buClr>
                <a:srgbClr val="000000"/>
              </a:buClr>
              <a:buFont typeface="Wingdings" charset="2"/>
              <a:buChar char=""/>
              <a:tabLst>
                <a:tab algn="l" pos="0"/>
              </a:tabLst>
            </a:pPr>
            <a:r>
              <a:rPr b="1" lang="pt-BR" sz="3200" spc="-1" strike="noStrike">
                <a:solidFill>
                  <a:srgbClr val="000000"/>
                </a:solidFill>
                <a:latin typeface="Calibri"/>
                <a:ea typeface="Calibri"/>
              </a:rPr>
              <a:t>5.</a:t>
            </a:r>
            <a:r>
              <a:rPr b="0" lang="pt-BR" sz="3200" spc="-1" strike="noStrike">
                <a:solidFill>
                  <a:srgbClr val="000000"/>
                </a:solidFill>
                <a:latin typeface="Calibri"/>
                <a:ea typeface="Calibri"/>
              </a:rPr>
              <a:t>000 - Saídas ou Prestações de Serviços para o Estado ;</a:t>
            </a:r>
            <a:endParaRPr b="0" lang="pt-BR" sz="3200" spc="-1" strike="noStrike">
              <a:latin typeface="Arial"/>
            </a:endParaRPr>
          </a:p>
          <a:p>
            <a:pPr marL="285840" indent="-283320" algn="just">
              <a:lnSpc>
                <a:spcPct val="100000"/>
              </a:lnSpc>
              <a:buClr>
                <a:srgbClr val="000000"/>
              </a:buClr>
              <a:buFont typeface="Wingdings" charset="2"/>
              <a:buChar char=""/>
              <a:tabLst>
                <a:tab algn="l" pos="0"/>
              </a:tabLst>
            </a:pPr>
            <a:r>
              <a:rPr b="1" lang="pt-BR" sz="3200" spc="-1" strike="noStrike">
                <a:solidFill>
                  <a:srgbClr val="000000"/>
                </a:solidFill>
                <a:latin typeface="Calibri"/>
                <a:ea typeface="Calibri"/>
              </a:rPr>
              <a:t>6.</a:t>
            </a:r>
            <a:r>
              <a:rPr b="0" lang="pt-BR" sz="3200" spc="-1" strike="noStrike">
                <a:solidFill>
                  <a:srgbClr val="000000"/>
                </a:solidFill>
                <a:latin typeface="Calibri"/>
                <a:ea typeface="Calibri"/>
              </a:rPr>
              <a:t>000 - Saídas ou Prestações de Serviços para outros Estados ;</a:t>
            </a:r>
            <a:endParaRPr b="0" lang="pt-BR" sz="3200" spc="-1" strike="noStrike">
              <a:latin typeface="Arial"/>
            </a:endParaRPr>
          </a:p>
          <a:p>
            <a:pPr marL="285840" indent="-283320" algn="just">
              <a:lnSpc>
                <a:spcPct val="100000"/>
              </a:lnSpc>
              <a:buClr>
                <a:srgbClr val="000000"/>
              </a:buClr>
              <a:buFont typeface="Wingdings" charset="2"/>
              <a:buChar char=""/>
              <a:tabLst>
                <a:tab algn="l" pos="0"/>
              </a:tabLst>
            </a:pPr>
            <a:r>
              <a:rPr b="1" lang="pt-BR" sz="3200" spc="-1" strike="noStrike">
                <a:solidFill>
                  <a:srgbClr val="000000"/>
                </a:solidFill>
                <a:latin typeface="Calibri"/>
                <a:ea typeface="Calibri"/>
              </a:rPr>
              <a:t>7.</a:t>
            </a:r>
            <a:r>
              <a:rPr b="0" lang="pt-BR" sz="3200" spc="-1" strike="noStrike">
                <a:solidFill>
                  <a:srgbClr val="000000"/>
                </a:solidFill>
                <a:latin typeface="Calibri"/>
                <a:ea typeface="Calibri"/>
              </a:rPr>
              <a:t>000 - Saídas ou Prestações de Serviços para o Exterior;</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Imagem1" descr=""/>
          <p:cNvPicPr/>
          <p:nvPr/>
        </p:nvPicPr>
        <p:blipFill>
          <a:blip r:embed="rId1"/>
          <a:stretch/>
        </p:blipFill>
        <p:spPr>
          <a:xfrm>
            <a:off x="0" y="0"/>
            <a:ext cx="1362240" cy="10174320"/>
          </a:xfrm>
          <a:prstGeom prst="rect">
            <a:avLst/>
          </a:prstGeom>
          <a:ln w="0">
            <a:noFill/>
          </a:ln>
        </p:spPr>
      </p:pic>
      <p:pic>
        <p:nvPicPr>
          <p:cNvPr id="189" name="Picture 2" descr=""/>
          <p:cNvPicPr/>
          <p:nvPr/>
        </p:nvPicPr>
        <p:blipFill>
          <a:blip r:embed="rId2"/>
          <a:stretch/>
        </p:blipFill>
        <p:spPr>
          <a:xfrm>
            <a:off x="13367880" y="532800"/>
            <a:ext cx="3890880" cy="991440"/>
          </a:xfrm>
          <a:prstGeom prst="rect">
            <a:avLst/>
          </a:prstGeom>
          <a:ln w="0">
            <a:noFill/>
          </a:ln>
        </p:spPr>
      </p:pic>
      <p:grpSp>
        <p:nvGrpSpPr>
          <p:cNvPr id="190" name="Group 1"/>
          <p:cNvGrpSpPr/>
          <p:nvPr/>
        </p:nvGrpSpPr>
        <p:grpSpPr>
          <a:xfrm>
            <a:off x="0" y="9520560"/>
            <a:ext cx="18287640" cy="766080"/>
            <a:chOff x="0" y="9520560"/>
            <a:chExt cx="18287640" cy="766080"/>
          </a:xfrm>
        </p:grpSpPr>
        <p:sp>
          <p:nvSpPr>
            <p:cNvPr id="191"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92" name="Group 3"/>
          <p:cNvGrpSpPr/>
          <p:nvPr/>
        </p:nvGrpSpPr>
        <p:grpSpPr>
          <a:xfrm>
            <a:off x="0" y="9634680"/>
            <a:ext cx="18287640" cy="651960"/>
            <a:chOff x="0" y="9634680"/>
            <a:chExt cx="18287640" cy="651960"/>
          </a:xfrm>
        </p:grpSpPr>
        <p:sp>
          <p:nvSpPr>
            <p:cNvPr id="193"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94"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95"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96" name="CustomShape 7"/>
          <p:cNvSpPr/>
          <p:nvPr/>
        </p:nvSpPr>
        <p:spPr>
          <a:xfrm>
            <a:off x="1752480" y="1639080"/>
            <a:ext cx="15506280" cy="3138480"/>
          </a:xfrm>
          <a:prstGeom prst="rect">
            <a:avLst/>
          </a:prstGeom>
          <a:noFill/>
          <a:ln w="0">
            <a:noFill/>
          </a:ln>
        </p:spPr>
        <p:style>
          <a:lnRef idx="0"/>
          <a:fillRef idx="0"/>
          <a:effectRef idx="0"/>
          <a:fontRef idx="minor"/>
        </p:style>
        <p:txBody>
          <a:bodyPr lIns="90000" rIns="90000" tIns="45000" bIns="45000">
            <a:spAutoFit/>
          </a:bodyPr>
          <a:p>
            <a:pPr algn="just">
              <a:lnSpc>
                <a:spcPct val="90000"/>
              </a:lnSpc>
              <a:spcBef>
                <a:spcPts val="1001"/>
              </a:spcBef>
              <a:tabLst>
                <a:tab algn="l" pos="0"/>
              </a:tabLst>
            </a:pPr>
            <a:r>
              <a:rPr b="0" lang="pt-BR" sz="2400" spc="-1" strike="noStrike">
                <a:solidFill>
                  <a:srgbClr val="000000"/>
                </a:solidFill>
                <a:latin typeface="Calibri"/>
                <a:ea typeface="Calibri"/>
              </a:rPr>
              <a:t>Para exemplificar melhor como funciona o CFOP veja abaixo:</a:t>
            </a:r>
            <a:endParaRPr b="0" lang="pt-BR" sz="2400" spc="-1" strike="noStrike">
              <a:latin typeface="Arial"/>
            </a:endParaRPr>
          </a:p>
          <a:p>
            <a:pPr algn="just">
              <a:lnSpc>
                <a:spcPct val="90000"/>
              </a:lnSpc>
              <a:spcBef>
                <a:spcPts val="1001"/>
              </a:spcBef>
              <a:tabLst>
                <a:tab algn="l" pos="0"/>
              </a:tabLst>
            </a:pPr>
            <a:r>
              <a:rPr b="0" lang="pt-BR" sz="2400" spc="-1" strike="noStrike">
                <a:solidFill>
                  <a:srgbClr val="000000"/>
                </a:solidFill>
                <a:latin typeface="Calibri"/>
                <a:ea typeface="Calibri"/>
              </a:rPr>
              <a:t>Há uma lógica na sequência numérica do código que, se conhecida em detalhes, pode facilitar o trabalho de quem é responsável pelas notas fiscais. </a:t>
            </a:r>
            <a:endParaRPr b="0" lang="pt-BR" sz="2400" spc="-1" strike="noStrike">
              <a:latin typeface="Arial"/>
            </a:endParaRPr>
          </a:p>
          <a:p>
            <a:pPr algn="just">
              <a:lnSpc>
                <a:spcPct val="90000"/>
              </a:lnSpc>
              <a:spcBef>
                <a:spcPts val="1001"/>
              </a:spcBef>
              <a:tabLst>
                <a:tab algn="l" pos="0"/>
              </a:tabLst>
            </a:pPr>
            <a:r>
              <a:rPr b="1" lang="pt-BR" sz="2400" spc="-1" strike="noStrike">
                <a:solidFill>
                  <a:srgbClr val="000000"/>
                </a:solidFill>
                <a:latin typeface="Calibri"/>
                <a:ea typeface="Calibri"/>
              </a:rPr>
              <a:t>Primeiro dígito:</a:t>
            </a:r>
            <a:r>
              <a:rPr b="0" lang="pt-BR" sz="2400" spc="-1" strike="noStrike">
                <a:solidFill>
                  <a:srgbClr val="000000"/>
                </a:solidFill>
                <a:latin typeface="Calibri"/>
                <a:ea typeface="Calibri"/>
              </a:rPr>
              <a:t> informa se o produto ou a atividade é de entrada ou de saída;</a:t>
            </a:r>
            <a:endParaRPr b="0" lang="pt-BR" sz="2400" spc="-1" strike="noStrike">
              <a:latin typeface="Arial"/>
            </a:endParaRPr>
          </a:p>
          <a:p>
            <a:pPr algn="just">
              <a:lnSpc>
                <a:spcPct val="90000"/>
              </a:lnSpc>
              <a:spcBef>
                <a:spcPts val="1001"/>
              </a:spcBef>
              <a:tabLst>
                <a:tab algn="l" pos="0"/>
              </a:tabLst>
            </a:pPr>
            <a:r>
              <a:rPr b="1" lang="pt-BR" sz="2400" spc="-1" strike="noStrike">
                <a:solidFill>
                  <a:srgbClr val="000000"/>
                </a:solidFill>
                <a:latin typeface="Calibri"/>
                <a:ea typeface="Calibri"/>
              </a:rPr>
              <a:t>Segundo dígito:</a:t>
            </a:r>
            <a:r>
              <a:rPr b="0" lang="pt-BR" sz="2400" spc="-1" strike="noStrike">
                <a:solidFill>
                  <a:srgbClr val="000000"/>
                </a:solidFill>
                <a:latin typeface="Calibri"/>
                <a:ea typeface="Calibri"/>
              </a:rPr>
              <a:t> mostra qual é o grupo ou a operação referida no documento fiscal;</a:t>
            </a:r>
            <a:endParaRPr b="0" lang="pt-BR" sz="2400" spc="-1" strike="noStrike">
              <a:latin typeface="Arial"/>
            </a:endParaRPr>
          </a:p>
          <a:p>
            <a:pPr algn="just">
              <a:lnSpc>
                <a:spcPct val="90000"/>
              </a:lnSpc>
              <a:spcBef>
                <a:spcPts val="1001"/>
              </a:spcBef>
              <a:tabLst>
                <a:tab algn="l" pos="0"/>
              </a:tabLst>
            </a:pPr>
            <a:r>
              <a:rPr b="1" lang="pt-BR" sz="2400" spc="-1" strike="noStrike">
                <a:solidFill>
                  <a:srgbClr val="000000"/>
                </a:solidFill>
                <a:latin typeface="Calibri"/>
                <a:ea typeface="Calibri"/>
              </a:rPr>
              <a:t>Terceiro e quarto dígitos:</a:t>
            </a:r>
            <a:r>
              <a:rPr b="0" lang="pt-BR" sz="2400" spc="-1" strike="noStrike">
                <a:solidFill>
                  <a:srgbClr val="000000"/>
                </a:solidFill>
                <a:latin typeface="Calibri"/>
                <a:ea typeface="Calibri"/>
              </a:rPr>
              <a:t> especificam o tipo de prestação ou de operação</a:t>
            </a:r>
            <a:r>
              <a:rPr b="0" lang="pt-BR" sz="2800" spc="-1" strike="noStrike">
                <a:solidFill>
                  <a:srgbClr val="000000"/>
                </a:solidFill>
                <a:latin typeface="Calibri"/>
                <a:ea typeface="Calibri"/>
              </a:rPr>
              <a:t>;</a:t>
            </a:r>
            <a:endParaRPr b="0" lang="pt-BR" sz="2800" spc="-1" strike="noStrike">
              <a:latin typeface="Arial"/>
            </a:endParaRPr>
          </a:p>
          <a:p>
            <a:pPr algn="just">
              <a:lnSpc>
                <a:spcPct val="90000"/>
              </a:lnSpc>
              <a:spcBef>
                <a:spcPts val="1001"/>
              </a:spcBef>
              <a:tabLst>
                <a:tab algn="l" pos="0"/>
              </a:tabLst>
            </a:pPr>
            <a:r>
              <a:rPr b="1" lang="pt-BR" sz="2800" spc="-1" strike="noStrike">
                <a:solidFill>
                  <a:srgbClr val="c00000"/>
                </a:solidFill>
                <a:latin typeface="Calibri"/>
                <a:ea typeface="Calibri"/>
              </a:rPr>
              <a:t>Exemplos de CFOP:</a:t>
            </a:r>
            <a:endParaRPr b="0" lang="pt-BR" sz="2800" spc="-1" strike="noStrike">
              <a:latin typeface="Arial"/>
            </a:endParaRPr>
          </a:p>
        </p:txBody>
      </p:sp>
      <p:pic>
        <p:nvPicPr>
          <p:cNvPr id="197" name="Imagem 6_2" descr=""/>
          <p:cNvPicPr/>
          <p:nvPr/>
        </p:nvPicPr>
        <p:blipFill>
          <a:blip r:embed="rId3"/>
          <a:stretch/>
        </p:blipFill>
        <p:spPr>
          <a:xfrm>
            <a:off x="5396760" y="5035320"/>
            <a:ext cx="7494120" cy="39546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Imagem1" descr=""/>
          <p:cNvPicPr/>
          <p:nvPr/>
        </p:nvPicPr>
        <p:blipFill>
          <a:blip r:embed="rId1"/>
          <a:stretch/>
        </p:blipFill>
        <p:spPr>
          <a:xfrm>
            <a:off x="0" y="0"/>
            <a:ext cx="1362240" cy="10174320"/>
          </a:xfrm>
          <a:prstGeom prst="rect">
            <a:avLst/>
          </a:prstGeom>
          <a:ln w="0">
            <a:noFill/>
          </a:ln>
        </p:spPr>
      </p:pic>
      <p:pic>
        <p:nvPicPr>
          <p:cNvPr id="199" name="Picture 2" descr=""/>
          <p:cNvPicPr/>
          <p:nvPr/>
        </p:nvPicPr>
        <p:blipFill>
          <a:blip r:embed="rId2"/>
          <a:stretch/>
        </p:blipFill>
        <p:spPr>
          <a:xfrm>
            <a:off x="13367880" y="532800"/>
            <a:ext cx="3890880" cy="991440"/>
          </a:xfrm>
          <a:prstGeom prst="rect">
            <a:avLst/>
          </a:prstGeom>
          <a:ln w="0">
            <a:noFill/>
          </a:ln>
        </p:spPr>
      </p:pic>
      <p:grpSp>
        <p:nvGrpSpPr>
          <p:cNvPr id="200" name="Group 1"/>
          <p:cNvGrpSpPr/>
          <p:nvPr/>
        </p:nvGrpSpPr>
        <p:grpSpPr>
          <a:xfrm>
            <a:off x="0" y="9520560"/>
            <a:ext cx="18287640" cy="766080"/>
            <a:chOff x="0" y="9520560"/>
            <a:chExt cx="18287640" cy="766080"/>
          </a:xfrm>
        </p:grpSpPr>
        <p:sp>
          <p:nvSpPr>
            <p:cNvPr id="201"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02" name="Group 3"/>
          <p:cNvGrpSpPr/>
          <p:nvPr/>
        </p:nvGrpSpPr>
        <p:grpSpPr>
          <a:xfrm>
            <a:off x="0" y="9634680"/>
            <a:ext cx="18287640" cy="651960"/>
            <a:chOff x="0" y="9634680"/>
            <a:chExt cx="18287640" cy="651960"/>
          </a:xfrm>
        </p:grpSpPr>
        <p:sp>
          <p:nvSpPr>
            <p:cNvPr id="203"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04"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05"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06" name="CustomShape 7"/>
          <p:cNvSpPr/>
          <p:nvPr/>
        </p:nvSpPr>
        <p:spPr>
          <a:xfrm>
            <a:off x="3627000" y="2987280"/>
            <a:ext cx="11033280" cy="15526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pt-BR" sz="3200" spc="-1" strike="noStrike">
                <a:solidFill>
                  <a:srgbClr val="000000"/>
                </a:solidFill>
                <a:latin typeface="Monument Extended"/>
                <a:ea typeface="Calibri"/>
              </a:rPr>
              <a:t>CONCEITOS E CONHECIMENTOS</a:t>
            </a:r>
            <a:endParaRPr b="0" lang="pt-BR" sz="3200" spc="-1" strike="noStrike">
              <a:latin typeface="Arial"/>
            </a:endParaRPr>
          </a:p>
          <a:p>
            <a:pPr algn="ctr">
              <a:lnSpc>
                <a:spcPct val="100000"/>
              </a:lnSpc>
              <a:tabLst>
                <a:tab algn="l" pos="0"/>
              </a:tabLst>
            </a:pPr>
            <a:r>
              <a:rPr b="0" lang="pt-BR" sz="3200" spc="-1" strike="noStrike">
                <a:solidFill>
                  <a:srgbClr val="000000"/>
                </a:solidFill>
                <a:latin typeface="Monument Extended"/>
                <a:ea typeface="Calibri"/>
              </a:rPr>
              <a:t>BÁSICOS QUE CERCAM A</a:t>
            </a:r>
            <a:endParaRPr b="0" lang="pt-BR" sz="3200" spc="-1" strike="noStrike">
              <a:latin typeface="Arial"/>
            </a:endParaRPr>
          </a:p>
          <a:p>
            <a:pPr algn="ctr">
              <a:lnSpc>
                <a:spcPct val="100000"/>
              </a:lnSpc>
              <a:tabLst>
                <a:tab algn="l" pos="0"/>
              </a:tabLst>
            </a:pPr>
            <a:r>
              <a:rPr b="0" lang="pt-BR" sz="3200" spc="-1" strike="noStrike">
                <a:solidFill>
                  <a:srgbClr val="000000"/>
                </a:solidFill>
                <a:latin typeface="Monument Extended"/>
                <a:ea typeface="Calibri"/>
              </a:rPr>
              <a:t>ESCRITA FISCAL</a:t>
            </a:r>
            <a:endParaRPr b="0" lang="pt-BR" sz="3200" spc="-1" strike="noStrike">
              <a:latin typeface="Arial"/>
            </a:endParaRPr>
          </a:p>
        </p:txBody>
      </p:sp>
      <p:sp>
        <p:nvSpPr>
          <p:cNvPr id="207" name="CustomShape 8"/>
          <p:cNvSpPr/>
          <p:nvPr/>
        </p:nvSpPr>
        <p:spPr>
          <a:xfrm>
            <a:off x="7544160" y="4671360"/>
            <a:ext cx="3198600" cy="639000"/>
          </a:xfrm>
          <a:prstGeom prst="rect">
            <a:avLst/>
          </a:prstGeom>
          <a:noFill/>
          <a:ln w="0">
            <a:noFill/>
          </a:ln>
        </p:spPr>
        <p:style>
          <a:lnRef idx="0"/>
          <a:fillRef idx="0"/>
          <a:effectRef idx="0"/>
          <a:fontRef idx="minor"/>
        </p:style>
        <p:txBody>
          <a:bodyPr wrap="none" lIns="90000" rIns="90000" tIns="45000" bIns="45000">
            <a:spAutoFit/>
          </a:bodyPr>
          <a:p>
            <a:pPr>
              <a:lnSpc>
                <a:spcPct val="100000"/>
              </a:lnSpc>
              <a:tabLst>
                <a:tab algn="l" pos="0"/>
              </a:tabLst>
            </a:pPr>
            <a:r>
              <a:rPr b="0" lang="pt-BR" sz="3600" spc="-1" strike="noStrike">
                <a:solidFill>
                  <a:srgbClr val="ff0000"/>
                </a:solidFill>
                <a:latin typeface="Monument Extended"/>
                <a:ea typeface="Calibri"/>
              </a:rPr>
              <a:t>CST E CSOSN</a:t>
            </a:r>
            <a:endParaRPr b="0" lang="pt-BR" sz="3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Imagem1" descr=""/>
          <p:cNvPicPr/>
          <p:nvPr/>
        </p:nvPicPr>
        <p:blipFill>
          <a:blip r:embed="rId1"/>
          <a:stretch/>
        </p:blipFill>
        <p:spPr>
          <a:xfrm>
            <a:off x="0" y="0"/>
            <a:ext cx="1362240" cy="10174320"/>
          </a:xfrm>
          <a:prstGeom prst="rect">
            <a:avLst/>
          </a:prstGeom>
          <a:ln w="0">
            <a:noFill/>
          </a:ln>
        </p:spPr>
      </p:pic>
      <p:pic>
        <p:nvPicPr>
          <p:cNvPr id="209" name="Picture 2" descr=""/>
          <p:cNvPicPr/>
          <p:nvPr/>
        </p:nvPicPr>
        <p:blipFill>
          <a:blip r:embed="rId2"/>
          <a:stretch/>
        </p:blipFill>
        <p:spPr>
          <a:xfrm>
            <a:off x="13367880" y="532800"/>
            <a:ext cx="3890880" cy="991440"/>
          </a:xfrm>
          <a:prstGeom prst="rect">
            <a:avLst/>
          </a:prstGeom>
          <a:ln w="0">
            <a:noFill/>
          </a:ln>
        </p:spPr>
      </p:pic>
      <p:grpSp>
        <p:nvGrpSpPr>
          <p:cNvPr id="210" name="Group 1"/>
          <p:cNvGrpSpPr/>
          <p:nvPr/>
        </p:nvGrpSpPr>
        <p:grpSpPr>
          <a:xfrm>
            <a:off x="0" y="9520560"/>
            <a:ext cx="18287640" cy="766080"/>
            <a:chOff x="0" y="9520560"/>
            <a:chExt cx="18287640" cy="766080"/>
          </a:xfrm>
        </p:grpSpPr>
        <p:sp>
          <p:nvSpPr>
            <p:cNvPr id="211"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12" name="Group 3"/>
          <p:cNvGrpSpPr/>
          <p:nvPr/>
        </p:nvGrpSpPr>
        <p:grpSpPr>
          <a:xfrm>
            <a:off x="0" y="9634680"/>
            <a:ext cx="18287640" cy="651960"/>
            <a:chOff x="0" y="9634680"/>
            <a:chExt cx="18287640" cy="651960"/>
          </a:xfrm>
        </p:grpSpPr>
        <p:sp>
          <p:nvSpPr>
            <p:cNvPr id="213"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14"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15"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16" name="CustomShape 7"/>
          <p:cNvSpPr/>
          <p:nvPr/>
        </p:nvSpPr>
        <p:spPr>
          <a:xfrm>
            <a:off x="1666800" y="2215440"/>
            <a:ext cx="14954040" cy="478260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4400" spc="-1" strike="noStrike">
                <a:solidFill>
                  <a:srgbClr val="c00000"/>
                </a:solidFill>
                <a:latin typeface="Calibri"/>
                <a:ea typeface="Calibri"/>
              </a:rPr>
              <a:t>CONCEITOS BÁSICOS:</a:t>
            </a:r>
            <a:endParaRPr b="0" lang="pt-BR" sz="4400" spc="-1" strike="noStrike">
              <a:latin typeface="Arial"/>
            </a:endParaRPr>
          </a:p>
          <a:p>
            <a:pPr algn="ctr">
              <a:lnSpc>
                <a:spcPct val="100000"/>
              </a:lnSpc>
              <a:tabLst>
                <a:tab algn="l" pos="0"/>
              </a:tabLst>
            </a:pPr>
            <a:endParaRPr b="0" lang="pt-BR" sz="4400" spc="-1" strike="noStrike">
              <a:latin typeface="Arial"/>
            </a:endParaRPr>
          </a:p>
          <a:p>
            <a:pPr algn="just">
              <a:lnSpc>
                <a:spcPct val="100000"/>
              </a:lnSpc>
              <a:tabLst>
                <a:tab algn="l" pos="0"/>
              </a:tabLst>
            </a:pPr>
            <a:r>
              <a:rPr b="1" lang="pt-BR" sz="4400" spc="-1" strike="noStrike">
                <a:solidFill>
                  <a:srgbClr val="000000"/>
                </a:solidFill>
                <a:latin typeface="Calibri"/>
                <a:ea typeface="Calibri"/>
              </a:rPr>
              <a:t>CST</a:t>
            </a:r>
            <a:r>
              <a:rPr b="0" lang="pt-BR" sz="4400" spc="-1" strike="noStrike">
                <a:solidFill>
                  <a:srgbClr val="000000"/>
                </a:solidFill>
                <a:latin typeface="Calibri"/>
                <a:ea typeface="Calibri"/>
              </a:rPr>
              <a:t> é abreviação de  Código de Situação Tributária e esse código tem como objetivo  identificar a origem de uma mercadoria. Os números atribuídos a cada uma das mercadorias, indica se ela veio do Brasil ou do exterior e também identifica qual será a forma que a operação da NF-e será tributada.</a:t>
            </a:r>
            <a:endParaRPr b="0" lang="pt-BR" sz="4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Imagem1" descr=""/>
          <p:cNvPicPr/>
          <p:nvPr/>
        </p:nvPicPr>
        <p:blipFill>
          <a:blip r:embed="rId1"/>
          <a:stretch/>
        </p:blipFill>
        <p:spPr>
          <a:xfrm>
            <a:off x="0" y="0"/>
            <a:ext cx="1362240" cy="10174320"/>
          </a:xfrm>
          <a:prstGeom prst="rect">
            <a:avLst/>
          </a:prstGeom>
          <a:ln w="0">
            <a:noFill/>
          </a:ln>
        </p:spPr>
      </p:pic>
      <p:pic>
        <p:nvPicPr>
          <p:cNvPr id="218" name="Picture 2" descr=""/>
          <p:cNvPicPr/>
          <p:nvPr/>
        </p:nvPicPr>
        <p:blipFill>
          <a:blip r:embed="rId2"/>
          <a:stretch/>
        </p:blipFill>
        <p:spPr>
          <a:xfrm>
            <a:off x="13367880" y="532800"/>
            <a:ext cx="3890880" cy="991440"/>
          </a:xfrm>
          <a:prstGeom prst="rect">
            <a:avLst/>
          </a:prstGeom>
          <a:ln w="0">
            <a:noFill/>
          </a:ln>
        </p:spPr>
      </p:pic>
      <p:grpSp>
        <p:nvGrpSpPr>
          <p:cNvPr id="219" name="Group 1"/>
          <p:cNvGrpSpPr/>
          <p:nvPr/>
        </p:nvGrpSpPr>
        <p:grpSpPr>
          <a:xfrm>
            <a:off x="0" y="9520560"/>
            <a:ext cx="18287640" cy="766080"/>
            <a:chOff x="0" y="9520560"/>
            <a:chExt cx="18287640" cy="766080"/>
          </a:xfrm>
        </p:grpSpPr>
        <p:sp>
          <p:nvSpPr>
            <p:cNvPr id="220"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21" name="Group 3"/>
          <p:cNvGrpSpPr/>
          <p:nvPr/>
        </p:nvGrpSpPr>
        <p:grpSpPr>
          <a:xfrm>
            <a:off x="0" y="9634680"/>
            <a:ext cx="18287640" cy="651960"/>
            <a:chOff x="0" y="9634680"/>
            <a:chExt cx="18287640" cy="651960"/>
          </a:xfrm>
        </p:grpSpPr>
        <p:sp>
          <p:nvSpPr>
            <p:cNvPr id="222"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23"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24"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25" name="CustomShape 7"/>
          <p:cNvSpPr/>
          <p:nvPr/>
        </p:nvSpPr>
        <p:spPr>
          <a:xfrm>
            <a:off x="1752480" y="1639080"/>
            <a:ext cx="15506280" cy="149148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1" lang="pt-BR" sz="2300" spc="-1" strike="noStrike">
                <a:solidFill>
                  <a:srgbClr val="000000"/>
                </a:solidFill>
                <a:latin typeface="Arial"/>
                <a:ea typeface="DejaVu Sans"/>
              </a:rPr>
              <a:t>Como descobrir o código CST de um produto? </a:t>
            </a:r>
            <a:endParaRPr b="0" lang="pt-BR" sz="2300" spc="-1" strike="noStrike">
              <a:latin typeface="Arial"/>
            </a:endParaRPr>
          </a:p>
          <a:p>
            <a:pPr algn="just">
              <a:lnSpc>
                <a:spcPct val="100000"/>
              </a:lnSpc>
              <a:tabLst>
                <a:tab algn="l" pos="0"/>
              </a:tabLst>
            </a:pPr>
            <a:endParaRPr b="0" lang="pt-BR" sz="2300" spc="-1" strike="noStrike">
              <a:latin typeface="Arial"/>
            </a:endParaRPr>
          </a:p>
          <a:p>
            <a:pPr algn="just">
              <a:lnSpc>
                <a:spcPct val="100000"/>
              </a:lnSpc>
              <a:tabLst>
                <a:tab algn="l" pos="0"/>
              </a:tabLst>
            </a:pPr>
            <a:r>
              <a:rPr b="0" lang="pt-BR" sz="2300" spc="-1" strike="noStrike">
                <a:solidFill>
                  <a:srgbClr val="000000"/>
                </a:solidFill>
                <a:latin typeface="Arial"/>
                <a:ea typeface="DejaVu Sans"/>
              </a:rPr>
              <a:t>Descobrir o código CST de um produto é bem simples, primeiro você deve ter em mente as seguintes indicações:</a:t>
            </a:r>
            <a:endParaRPr b="0" lang="pt-BR" sz="2300" spc="-1" strike="noStrike">
              <a:latin typeface="Arial"/>
            </a:endParaRPr>
          </a:p>
          <a:p>
            <a:pPr>
              <a:lnSpc>
                <a:spcPct val="100000"/>
              </a:lnSpc>
              <a:tabLst>
                <a:tab algn="l" pos="0"/>
              </a:tabLst>
            </a:pPr>
            <a:r>
              <a:rPr b="0" lang="pt-BR" sz="2300" spc="-1" strike="noStrike">
                <a:solidFill>
                  <a:srgbClr val="000000"/>
                </a:solidFill>
                <a:latin typeface="Arial"/>
                <a:ea typeface="DejaVu Sans"/>
              </a:rPr>
              <a:t>Os números do código CST são determinadas primeiramente pelo primeiro dígito que indica a origem da mercadoria. </a:t>
            </a:r>
            <a:endParaRPr b="0" lang="pt-BR" sz="2300" spc="-1" strike="noStrike">
              <a:latin typeface="Arial"/>
            </a:endParaRPr>
          </a:p>
        </p:txBody>
      </p:sp>
      <p:graphicFrame>
        <p:nvGraphicFramePr>
          <p:cNvPr id="226" name="Table 8"/>
          <p:cNvGraphicFramePr/>
          <p:nvPr/>
        </p:nvGraphicFramePr>
        <p:xfrm>
          <a:off x="2773800" y="3653280"/>
          <a:ext cx="12740400" cy="5353200"/>
        </p:xfrm>
        <a:graphic>
          <a:graphicData uri="http://schemas.openxmlformats.org/drawingml/2006/table">
            <a:tbl>
              <a:tblPr/>
              <a:tblGrid>
                <a:gridCol w="12740400"/>
              </a:tblGrid>
              <a:tr h="668880">
                <a:tc>
                  <a:txBody>
                    <a:bodyPr lIns="95040" rIns="95040">
                      <a:noAutofit/>
                    </a:bodyPr>
                    <a:p>
                      <a:pPr>
                        <a:lnSpc>
                          <a:spcPct val="100000"/>
                        </a:lnSpc>
                        <a:tabLst>
                          <a:tab algn="l" pos="0"/>
                        </a:tabLst>
                      </a:pPr>
                      <a:r>
                        <a:rPr b="1" lang="pt-BR" sz="1600" spc="-1" strike="noStrike">
                          <a:solidFill>
                            <a:srgbClr val="c00000"/>
                          </a:solidFill>
                          <a:latin typeface="Arial"/>
                          <a:ea typeface="Calibri"/>
                        </a:rPr>
                        <a:t>0 – Nacional, exceto as indicadas nos códigos 3 a 5;</a:t>
                      </a:r>
                      <a:endParaRPr b="0" lang="pt-BR" sz="1600" spc="-1" strike="noStrike">
                        <a:latin typeface="Arial"/>
                      </a:endParaRPr>
                    </a:p>
                  </a:txBody>
                  <a:tcPr marL="95040" marR="95040">
                    <a:solidFill>
                      <a:srgbClr val="f6f6f6"/>
                    </a:solidFill>
                  </a:tcPr>
                </a:tc>
              </a:tr>
              <a:tr h="668880">
                <a:tc>
                  <a:txBody>
                    <a:bodyPr lIns="95040" rIns="95040">
                      <a:noAutofit/>
                    </a:bodyPr>
                    <a:p>
                      <a:pPr>
                        <a:lnSpc>
                          <a:spcPct val="100000"/>
                        </a:lnSpc>
                        <a:tabLst>
                          <a:tab algn="l" pos="0"/>
                        </a:tabLst>
                      </a:pPr>
                      <a:r>
                        <a:rPr b="1" lang="pt-BR" sz="1600" spc="-1" strike="noStrike">
                          <a:solidFill>
                            <a:srgbClr val="c00000"/>
                          </a:solidFill>
                          <a:latin typeface="Arial"/>
                          <a:ea typeface="Calibri"/>
                        </a:rPr>
                        <a:t>1 – Estrangeira – Importação direta, exceto a indicada no código 6;</a:t>
                      </a:r>
                      <a:endParaRPr b="0" lang="pt-BR" sz="1600" spc="-1" strike="noStrike">
                        <a:latin typeface="Arial"/>
                      </a:endParaRPr>
                    </a:p>
                  </a:txBody>
                  <a:tcPr marL="95040" marR="95040">
                    <a:solidFill>
                      <a:srgbClr val="f9f9f9"/>
                    </a:solidFill>
                  </a:tcPr>
                </a:tc>
              </a:tr>
              <a:tr h="668880">
                <a:tc>
                  <a:txBody>
                    <a:bodyPr lIns="95040" rIns="95040">
                      <a:noAutofit/>
                    </a:bodyPr>
                    <a:p>
                      <a:pPr>
                        <a:lnSpc>
                          <a:spcPct val="100000"/>
                        </a:lnSpc>
                        <a:tabLst>
                          <a:tab algn="l" pos="0"/>
                        </a:tabLst>
                      </a:pPr>
                      <a:r>
                        <a:rPr b="1" lang="pt-BR" sz="1600" spc="-1" strike="noStrike">
                          <a:solidFill>
                            <a:srgbClr val="c00000"/>
                          </a:solidFill>
                          <a:latin typeface="Arial"/>
                          <a:ea typeface="Calibri"/>
                        </a:rPr>
                        <a:t>2 – Estrangeira – Adquirida no mercado interno, exceto a indicada no código 7;</a:t>
                      </a:r>
                      <a:endParaRPr b="0" lang="pt-BR" sz="1600" spc="-1" strike="noStrike">
                        <a:latin typeface="Arial"/>
                      </a:endParaRPr>
                    </a:p>
                  </a:txBody>
                  <a:tcPr marL="95040" marR="95040">
                    <a:solidFill>
                      <a:srgbClr val="ffffff"/>
                    </a:solidFill>
                  </a:tcPr>
                </a:tc>
              </a:tr>
              <a:tr h="668880">
                <a:tc>
                  <a:txBody>
                    <a:bodyPr lIns="95040" rIns="95040">
                      <a:noAutofit/>
                    </a:bodyPr>
                    <a:p>
                      <a:pPr>
                        <a:lnSpc>
                          <a:spcPct val="100000"/>
                        </a:lnSpc>
                        <a:tabLst>
                          <a:tab algn="l" pos="0"/>
                        </a:tabLst>
                      </a:pPr>
                      <a:r>
                        <a:rPr b="1" lang="pt-BR" sz="1600" spc="-1" strike="noStrike">
                          <a:solidFill>
                            <a:srgbClr val="c00000"/>
                          </a:solidFill>
                          <a:latin typeface="Arial"/>
                          <a:ea typeface="Calibri"/>
                        </a:rPr>
                        <a:t>3 – Nacional, mercadoria ou bem com Conteúdo de Importação superior a 40%;</a:t>
                      </a:r>
                      <a:endParaRPr b="0" lang="pt-BR" sz="1600" spc="-1" strike="noStrike">
                        <a:latin typeface="Arial"/>
                      </a:endParaRPr>
                    </a:p>
                  </a:txBody>
                  <a:tcPr marL="95040" marR="95040">
                    <a:solidFill>
                      <a:srgbClr val="f9f9f9"/>
                    </a:solidFill>
                  </a:tcPr>
                </a:tc>
              </a:tr>
              <a:tr h="668880">
                <a:tc>
                  <a:txBody>
                    <a:bodyPr lIns="95040" rIns="95040">
                      <a:noAutofit/>
                    </a:bodyPr>
                    <a:p>
                      <a:pPr>
                        <a:lnSpc>
                          <a:spcPct val="100000"/>
                        </a:lnSpc>
                        <a:tabLst>
                          <a:tab algn="l" pos="0"/>
                        </a:tabLst>
                      </a:pPr>
                      <a:r>
                        <a:rPr b="1" lang="pt-BR" sz="1600" spc="-1" strike="noStrike">
                          <a:solidFill>
                            <a:srgbClr val="c00000"/>
                          </a:solidFill>
                          <a:latin typeface="Arial"/>
                          <a:ea typeface="Calibri"/>
                        </a:rPr>
                        <a:t>4 – Nacional, cuja produção tenha sido feita em conformidade com os processos produtivos básicos;</a:t>
                      </a:r>
                      <a:endParaRPr b="0" lang="pt-BR" sz="1600" spc="-1" strike="noStrike">
                        <a:latin typeface="Arial"/>
                      </a:endParaRPr>
                    </a:p>
                  </a:txBody>
                  <a:tcPr marL="95040" marR="95040">
                    <a:solidFill>
                      <a:srgbClr val="ffffff"/>
                    </a:solidFill>
                  </a:tcPr>
                </a:tc>
              </a:tr>
              <a:tr h="668880">
                <a:tc>
                  <a:txBody>
                    <a:bodyPr lIns="95040" rIns="95040">
                      <a:noAutofit/>
                    </a:bodyPr>
                    <a:p>
                      <a:pPr>
                        <a:lnSpc>
                          <a:spcPct val="100000"/>
                        </a:lnSpc>
                        <a:tabLst>
                          <a:tab algn="l" pos="0"/>
                        </a:tabLst>
                      </a:pPr>
                      <a:r>
                        <a:rPr b="1" lang="pt-BR" sz="1600" spc="-1" strike="noStrike">
                          <a:solidFill>
                            <a:srgbClr val="c00000"/>
                          </a:solidFill>
                          <a:latin typeface="Arial"/>
                          <a:ea typeface="Calibri"/>
                        </a:rPr>
                        <a:t>5 – Nacional, mercadoria ou bem com Conteúdo de Importação inferior ou igual a 40%;</a:t>
                      </a:r>
                      <a:endParaRPr b="0" lang="pt-BR" sz="1600" spc="-1" strike="noStrike">
                        <a:latin typeface="Arial"/>
                      </a:endParaRPr>
                    </a:p>
                  </a:txBody>
                  <a:tcPr marL="95040" marR="95040">
                    <a:solidFill>
                      <a:srgbClr val="f9f9f9"/>
                    </a:solidFill>
                  </a:tcPr>
                </a:tc>
              </a:tr>
              <a:tr h="668880">
                <a:tc>
                  <a:txBody>
                    <a:bodyPr lIns="95040" rIns="95040">
                      <a:noAutofit/>
                    </a:bodyPr>
                    <a:p>
                      <a:pPr>
                        <a:lnSpc>
                          <a:spcPct val="100000"/>
                        </a:lnSpc>
                        <a:tabLst>
                          <a:tab algn="l" pos="0"/>
                        </a:tabLst>
                      </a:pPr>
                      <a:r>
                        <a:rPr b="1" lang="pt-BR" sz="1600" spc="-1" strike="noStrike">
                          <a:solidFill>
                            <a:srgbClr val="c00000"/>
                          </a:solidFill>
                          <a:latin typeface="Arial"/>
                          <a:ea typeface="Calibri"/>
                        </a:rPr>
                        <a:t>6 – Estrangeira – Importação direta, sem similar nacional;</a:t>
                      </a:r>
                      <a:endParaRPr b="0" lang="pt-BR" sz="1600" spc="-1" strike="noStrike">
                        <a:latin typeface="Arial"/>
                      </a:endParaRPr>
                    </a:p>
                  </a:txBody>
                  <a:tcPr marL="95040" marR="95040">
                    <a:solidFill>
                      <a:srgbClr val="ffffff"/>
                    </a:solidFill>
                  </a:tcPr>
                </a:tc>
              </a:tr>
              <a:tr h="671040">
                <a:tc>
                  <a:txBody>
                    <a:bodyPr lIns="95040" rIns="95040">
                      <a:noAutofit/>
                    </a:bodyPr>
                    <a:p>
                      <a:pPr>
                        <a:lnSpc>
                          <a:spcPct val="100000"/>
                        </a:lnSpc>
                        <a:tabLst>
                          <a:tab algn="l" pos="0"/>
                        </a:tabLst>
                      </a:pPr>
                      <a:r>
                        <a:rPr b="1" lang="pt-BR" sz="1600" spc="-1" strike="noStrike">
                          <a:solidFill>
                            <a:srgbClr val="c00000"/>
                          </a:solidFill>
                          <a:latin typeface="Arial"/>
                          <a:ea typeface="Calibri"/>
                        </a:rPr>
                        <a:t>7 – Estrangeira – Adquirida no mercado interno, sem similar nacional;</a:t>
                      </a:r>
                      <a:endParaRPr b="0" lang="pt-BR" sz="1600" spc="-1" strike="noStrike">
                        <a:latin typeface="Arial"/>
                      </a:endParaRPr>
                    </a:p>
                  </a:txBody>
                  <a:tcPr marL="95040" marR="95040">
                    <a:solidFill>
                      <a:srgbClr val="f9f9f9"/>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7" name="Imagem1" descr=""/>
          <p:cNvPicPr/>
          <p:nvPr/>
        </p:nvPicPr>
        <p:blipFill>
          <a:blip r:embed="rId1"/>
          <a:stretch/>
        </p:blipFill>
        <p:spPr>
          <a:xfrm>
            <a:off x="0" y="0"/>
            <a:ext cx="1362240" cy="10174320"/>
          </a:xfrm>
          <a:prstGeom prst="rect">
            <a:avLst/>
          </a:prstGeom>
          <a:ln w="0">
            <a:noFill/>
          </a:ln>
        </p:spPr>
      </p:pic>
      <p:pic>
        <p:nvPicPr>
          <p:cNvPr id="228" name="Picture 2" descr=""/>
          <p:cNvPicPr/>
          <p:nvPr/>
        </p:nvPicPr>
        <p:blipFill>
          <a:blip r:embed="rId2"/>
          <a:stretch/>
        </p:blipFill>
        <p:spPr>
          <a:xfrm>
            <a:off x="13367880" y="532800"/>
            <a:ext cx="3890880" cy="991440"/>
          </a:xfrm>
          <a:prstGeom prst="rect">
            <a:avLst/>
          </a:prstGeom>
          <a:ln w="0">
            <a:noFill/>
          </a:ln>
        </p:spPr>
      </p:pic>
      <p:grpSp>
        <p:nvGrpSpPr>
          <p:cNvPr id="229" name="Group 1"/>
          <p:cNvGrpSpPr/>
          <p:nvPr/>
        </p:nvGrpSpPr>
        <p:grpSpPr>
          <a:xfrm>
            <a:off x="0" y="9520560"/>
            <a:ext cx="18287640" cy="766080"/>
            <a:chOff x="0" y="9520560"/>
            <a:chExt cx="18287640" cy="766080"/>
          </a:xfrm>
        </p:grpSpPr>
        <p:sp>
          <p:nvSpPr>
            <p:cNvPr id="230"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31" name="Group 3"/>
          <p:cNvGrpSpPr/>
          <p:nvPr/>
        </p:nvGrpSpPr>
        <p:grpSpPr>
          <a:xfrm>
            <a:off x="0" y="9634680"/>
            <a:ext cx="18287640" cy="651960"/>
            <a:chOff x="0" y="9634680"/>
            <a:chExt cx="18287640" cy="651960"/>
          </a:xfrm>
        </p:grpSpPr>
        <p:sp>
          <p:nvSpPr>
            <p:cNvPr id="232"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33"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34"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35" name="CustomShape 7"/>
          <p:cNvSpPr/>
          <p:nvPr/>
        </p:nvSpPr>
        <p:spPr>
          <a:xfrm>
            <a:off x="1600200" y="1639080"/>
            <a:ext cx="15658920" cy="191772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pt-BR" sz="3000" spc="-1" strike="noStrike">
                <a:solidFill>
                  <a:srgbClr val="000000"/>
                </a:solidFill>
                <a:latin typeface="Arial"/>
                <a:ea typeface="DejaVu Sans"/>
              </a:rPr>
              <a:t>Os dois outros dígitos são encontrados abaixo na tabela, que indica o tipo de tributação a que a mercadoria deve ser submetida, devendo lembrar que existe o CST para os impostos ICMS, IPI, PIS e COFINS, no exemplo, está sendo aplicado é referente ao ICMS, mais cada um contém seu grupo e deve obedecer a mesma regra de identificação.</a:t>
            </a:r>
            <a:endParaRPr b="0" lang="pt-BR" sz="3000" spc="-1" strike="noStrike">
              <a:latin typeface="Arial"/>
            </a:endParaRPr>
          </a:p>
        </p:txBody>
      </p:sp>
      <p:graphicFrame>
        <p:nvGraphicFramePr>
          <p:cNvPr id="236" name="Table 8"/>
          <p:cNvGraphicFramePr/>
          <p:nvPr/>
        </p:nvGraphicFramePr>
        <p:xfrm>
          <a:off x="3085920" y="4229280"/>
          <a:ext cx="12115800" cy="4972320"/>
        </p:xfrm>
        <a:graphic>
          <a:graphicData uri="http://schemas.openxmlformats.org/drawingml/2006/table">
            <a:tbl>
              <a:tblPr/>
              <a:tblGrid>
                <a:gridCol w="1275840"/>
                <a:gridCol w="10839960"/>
              </a:tblGrid>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00</a:t>
                      </a:r>
                      <a:endParaRPr b="0" lang="pt-BR" sz="1600" spc="-1" strike="noStrike">
                        <a:latin typeface="Arial"/>
                      </a:endParaRPr>
                    </a:p>
                  </a:txBody>
                  <a:tcPr marL="67680" marR="67680">
                    <a:solidFill>
                      <a:srgbClr val="f6f6f6"/>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Tributada integralmente</a:t>
                      </a:r>
                      <a:endParaRPr b="0" lang="pt-BR" sz="1600" spc="-1" strike="noStrike">
                        <a:latin typeface="Arial"/>
                      </a:endParaRPr>
                    </a:p>
                  </a:txBody>
                  <a:tcPr marL="67680" marR="67680">
                    <a:solidFill>
                      <a:srgbClr val="f6f6f6"/>
                    </a:solidFill>
                  </a:tcPr>
                </a:tc>
              </a:tr>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10</a:t>
                      </a:r>
                      <a:endParaRPr b="0" lang="pt-BR" sz="1600" spc="-1" strike="noStrike">
                        <a:latin typeface="Arial"/>
                      </a:endParaRPr>
                    </a:p>
                  </a:txBody>
                  <a:tcPr marL="67680" marR="67680">
                    <a:solidFill>
                      <a:srgbClr val="ffffff"/>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Tributada e com cobrança do ICMS por substituição tributária</a:t>
                      </a:r>
                      <a:endParaRPr b="0" lang="pt-BR" sz="1600" spc="-1" strike="noStrike">
                        <a:latin typeface="Arial"/>
                      </a:endParaRPr>
                    </a:p>
                  </a:txBody>
                  <a:tcPr marL="67680" marR="67680">
                    <a:solidFill>
                      <a:srgbClr val="ffffff"/>
                    </a:solidFill>
                  </a:tcPr>
                </a:tc>
              </a:tr>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20</a:t>
                      </a:r>
                      <a:endParaRPr b="0" lang="pt-BR" sz="1600" spc="-1" strike="noStrike">
                        <a:latin typeface="Arial"/>
                      </a:endParaRPr>
                    </a:p>
                  </a:txBody>
                  <a:tcPr marL="67680" marR="67680">
                    <a:solidFill>
                      <a:srgbClr val="f9f9f9"/>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Com redução de base de cálculo</a:t>
                      </a:r>
                      <a:endParaRPr b="0" lang="pt-BR" sz="1600" spc="-1" strike="noStrike">
                        <a:latin typeface="Arial"/>
                      </a:endParaRPr>
                    </a:p>
                  </a:txBody>
                  <a:tcPr marL="67680" marR="67680">
                    <a:solidFill>
                      <a:srgbClr val="f9f9f9"/>
                    </a:solidFill>
                  </a:tcPr>
                </a:tc>
              </a:tr>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30</a:t>
                      </a:r>
                      <a:endParaRPr b="0" lang="pt-BR" sz="1600" spc="-1" strike="noStrike">
                        <a:latin typeface="Arial"/>
                      </a:endParaRPr>
                    </a:p>
                  </a:txBody>
                  <a:tcPr marL="67680" marR="67680">
                    <a:solidFill>
                      <a:srgbClr val="ffffff"/>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Isenta ou não tributada e com cobrança do ICMS por substituição tributária</a:t>
                      </a:r>
                      <a:endParaRPr b="0" lang="pt-BR" sz="1600" spc="-1" strike="noStrike">
                        <a:latin typeface="Arial"/>
                      </a:endParaRPr>
                    </a:p>
                  </a:txBody>
                  <a:tcPr marL="67680" marR="67680">
                    <a:solidFill>
                      <a:srgbClr val="ffffff"/>
                    </a:solidFill>
                  </a:tcPr>
                </a:tc>
              </a:tr>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40</a:t>
                      </a:r>
                      <a:endParaRPr b="0" lang="pt-BR" sz="1600" spc="-1" strike="noStrike">
                        <a:latin typeface="Arial"/>
                      </a:endParaRPr>
                    </a:p>
                  </a:txBody>
                  <a:tcPr marL="67680" marR="67680">
                    <a:solidFill>
                      <a:srgbClr val="f9f9f9"/>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Isenta</a:t>
                      </a:r>
                      <a:endParaRPr b="0" lang="pt-BR" sz="1600" spc="-1" strike="noStrike">
                        <a:latin typeface="Arial"/>
                      </a:endParaRPr>
                    </a:p>
                  </a:txBody>
                  <a:tcPr marL="67680" marR="67680">
                    <a:solidFill>
                      <a:srgbClr val="f9f9f9"/>
                    </a:solidFill>
                  </a:tcPr>
                </a:tc>
              </a:tr>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41</a:t>
                      </a:r>
                      <a:endParaRPr b="0" lang="pt-BR" sz="1600" spc="-1" strike="noStrike">
                        <a:latin typeface="Arial"/>
                      </a:endParaRPr>
                    </a:p>
                  </a:txBody>
                  <a:tcPr marL="67680" marR="67680">
                    <a:solidFill>
                      <a:srgbClr val="ffffff"/>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Não tributada</a:t>
                      </a:r>
                      <a:endParaRPr b="0" lang="pt-BR" sz="1600" spc="-1" strike="noStrike">
                        <a:latin typeface="Arial"/>
                      </a:endParaRPr>
                    </a:p>
                  </a:txBody>
                  <a:tcPr marL="67680" marR="67680">
                    <a:solidFill>
                      <a:srgbClr val="ffffff"/>
                    </a:solidFill>
                  </a:tcPr>
                </a:tc>
              </a:tr>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50</a:t>
                      </a:r>
                      <a:endParaRPr b="0" lang="pt-BR" sz="1600" spc="-1" strike="noStrike">
                        <a:latin typeface="Arial"/>
                      </a:endParaRPr>
                    </a:p>
                  </a:txBody>
                  <a:tcPr marL="67680" marR="67680">
                    <a:solidFill>
                      <a:srgbClr val="f9f9f9"/>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Suspensão</a:t>
                      </a:r>
                      <a:endParaRPr b="0" lang="pt-BR" sz="1600" spc="-1" strike="noStrike">
                        <a:latin typeface="Arial"/>
                      </a:endParaRPr>
                    </a:p>
                  </a:txBody>
                  <a:tcPr marL="67680" marR="67680">
                    <a:solidFill>
                      <a:srgbClr val="f9f9f9"/>
                    </a:solidFill>
                  </a:tcPr>
                </a:tc>
              </a:tr>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51</a:t>
                      </a:r>
                      <a:endParaRPr b="0" lang="pt-BR" sz="1600" spc="-1" strike="noStrike">
                        <a:latin typeface="Arial"/>
                      </a:endParaRPr>
                    </a:p>
                  </a:txBody>
                  <a:tcPr marL="67680" marR="67680">
                    <a:solidFill>
                      <a:srgbClr val="ffffff"/>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Deferimento</a:t>
                      </a:r>
                      <a:endParaRPr b="0" lang="pt-BR" sz="1600" spc="-1" strike="noStrike">
                        <a:latin typeface="Arial"/>
                      </a:endParaRPr>
                    </a:p>
                  </a:txBody>
                  <a:tcPr marL="67680" marR="67680">
                    <a:solidFill>
                      <a:srgbClr val="ffffff"/>
                    </a:solidFill>
                  </a:tcPr>
                </a:tc>
              </a:tr>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60</a:t>
                      </a:r>
                      <a:endParaRPr b="0" lang="pt-BR" sz="1600" spc="-1" strike="noStrike">
                        <a:latin typeface="Arial"/>
                      </a:endParaRPr>
                    </a:p>
                  </a:txBody>
                  <a:tcPr marL="67680" marR="67680">
                    <a:solidFill>
                      <a:srgbClr val="f9f9f9"/>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ICMS cobrado anteriormente por substituição tributária</a:t>
                      </a:r>
                      <a:endParaRPr b="0" lang="pt-BR" sz="1600" spc="-1" strike="noStrike">
                        <a:latin typeface="Arial"/>
                      </a:endParaRPr>
                    </a:p>
                  </a:txBody>
                  <a:tcPr marL="67680" marR="67680">
                    <a:solidFill>
                      <a:srgbClr val="f9f9f9"/>
                    </a:solidFill>
                  </a:tcPr>
                </a:tc>
              </a:tr>
              <a:tr h="451800">
                <a:tc>
                  <a:txBody>
                    <a:bodyPr lIns="67680" rIns="67680">
                      <a:noAutofit/>
                    </a:bodyPr>
                    <a:p>
                      <a:pPr>
                        <a:lnSpc>
                          <a:spcPct val="100000"/>
                        </a:lnSpc>
                        <a:tabLst>
                          <a:tab algn="l" pos="0"/>
                        </a:tabLst>
                      </a:pPr>
                      <a:r>
                        <a:rPr b="1" lang="pt-BR" sz="1600" spc="-1" strike="noStrike">
                          <a:solidFill>
                            <a:srgbClr val="c00000"/>
                          </a:solidFill>
                          <a:latin typeface="Arial"/>
                          <a:ea typeface="Calibri"/>
                        </a:rPr>
                        <a:t>70</a:t>
                      </a:r>
                      <a:endParaRPr b="0" lang="pt-BR" sz="1600" spc="-1" strike="noStrike">
                        <a:latin typeface="Arial"/>
                      </a:endParaRPr>
                    </a:p>
                  </a:txBody>
                  <a:tcPr marL="67680" marR="67680">
                    <a:solidFill>
                      <a:srgbClr val="ffffff"/>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Com redução de base de cálculo e cobrança do ICMS por substituição tributária</a:t>
                      </a:r>
                      <a:endParaRPr b="0" lang="pt-BR" sz="1600" spc="-1" strike="noStrike">
                        <a:latin typeface="Arial"/>
                      </a:endParaRPr>
                    </a:p>
                  </a:txBody>
                  <a:tcPr marL="67680" marR="67680">
                    <a:solidFill>
                      <a:srgbClr val="ffffff"/>
                    </a:solidFill>
                  </a:tcPr>
                </a:tc>
              </a:tr>
              <a:tr h="454320">
                <a:tc>
                  <a:txBody>
                    <a:bodyPr lIns="67680" rIns="67680">
                      <a:noAutofit/>
                    </a:bodyPr>
                    <a:p>
                      <a:pPr>
                        <a:lnSpc>
                          <a:spcPct val="100000"/>
                        </a:lnSpc>
                        <a:tabLst>
                          <a:tab algn="l" pos="0"/>
                        </a:tabLst>
                      </a:pPr>
                      <a:r>
                        <a:rPr b="1" lang="pt-BR" sz="1600" spc="-1" strike="noStrike">
                          <a:solidFill>
                            <a:srgbClr val="c00000"/>
                          </a:solidFill>
                          <a:latin typeface="Arial"/>
                          <a:ea typeface="Calibri"/>
                        </a:rPr>
                        <a:t>90</a:t>
                      </a:r>
                      <a:endParaRPr b="0" lang="pt-BR" sz="1600" spc="-1" strike="noStrike">
                        <a:latin typeface="Arial"/>
                      </a:endParaRPr>
                    </a:p>
                  </a:txBody>
                  <a:tcPr marL="67680" marR="67680">
                    <a:solidFill>
                      <a:srgbClr val="f9f9f9"/>
                    </a:solidFill>
                  </a:tcPr>
                </a:tc>
                <a:tc>
                  <a:txBody>
                    <a:bodyPr lIns="67680" rIns="67680">
                      <a:noAutofit/>
                    </a:bodyPr>
                    <a:p>
                      <a:pPr>
                        <a:lnSpc>
                          <a:spcPct val="100000"/>
                        </a:lnSpc>
                        <a:tabLst>
                          <a:tab algn="l" pos="0"/>
                        </a:tabLst>
                      </a:pPr>
                      <a:r>
                        <a:rPr b="1" lang="pt-BR" sz="1600" spc="-1" strike="noStrike">
                          <a:solidFill>
                            <a:srgbClr val="c00000"/>
                          </a:solidFill>
                          <a:latin typeface="Arial"/>
                          <a:ea typeface="Calibri"/>
                        </a:rPr>
                        <a:t>Outras</a:t>
                      </a:r>
                      <a:endParaRPr b="0" lang="pt-BR" sz="1600" spc="-1" strike="noStrike">
                        <a:latin typeface="Arial"/>
                      </a:endParaRPr>
                    </a:p>
                  </a:txBody>
                  <a:tcPr marL="67680" marR="67680">
                    <a:solidFill>
                      <a:srgbClr val="f9f9f9"/>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7" name="Imagem1" descr=""/>
          <p:cNvPicPr/>
          <p:nvPr/>
        </p:nvPicPr>
        <p:blipFill>
          <a:blip r:embed="rId1"/>
          <a:stretch/>
        </p:blipFill>
        <p:spPr>
          <a:xfrm>
            <a:off x="0" y="0"/>
            <a:ext cx="1362240" cy="10174320"/>
          </a:xfrm>
          <a:prstGeom prst="rect">
            <a:avLst/>
          </a:prstGeom>
          <a:ln w="0">
            <a:noFill/>
          </a:ln>
        </p:spPr>
      </p:pic>
      <p:pic>
        <p:nvPicPr>
          <p:cNvPr id="238" name="Picture 2" descr=""/>
          <p:cNvPicPr/>
          <p:nvPr/>
        </p:nvPicPr>
        <p:blipFill>
          <a:blip r:embed="rId2"/>
          <a:stretch/>
        </p:blipFill>
        <p:spPr>
          <a:xfrm>
            <a:off x="13367880" y="532800"/>
            <a:ext cx="3890880" cy="991440"/>
          </a:xfrm>
          <a:prstGeom prst="rect">
            <a:avLst/>
          </a:prstGeom>
          <a:ln w="0">
            <a:noFill/>
          </a:ln>
        </p:spPr>
      </p:pic>
      <p:grpSp>
        <p:nvGrpSpPr>
          <p:cNvPr id="239" name="Group 1"/>
          <p:cNvGrpSpPr/>
          <p:nvPr/>
        </p:nvGrpSpPr>
        <p:grpSpPr>
          <a:xfrm>
            <a:off x="0" y="9520560"/>
            <a:ext cx="18287640" cy="766080"/>
            <a:chOff x="0" y="9520560"/>
            <a:chExt cx="18287640" cy="766080"/>
          </a:xfrm>
        </p:grpSpPr>
        <p:sp>
          <p:nvSpPr>
            <p:cNvPr id="240"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41" name="Group 3"/>
          <p:cNvGrpSpPr/>
          <p:nvPr/>
        </p:nvGrpSpPr>
        <p:grpSpPr>
          <a:xfrm>
            <a:off x="0" y="9634680"/>
            <a:ext cx="18287640" cy="651960"/>
            <a:chOff x="0" y="9634680"/>
            <a:chExt cx="18287640" cy="651960"/>
          </a:xfrm>
        </p:grpSpPr>
        <p:sp>
          <p:nvSpPr>
            <p:cNvPr id="242"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43"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44"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45" name="CustomShape 7"/>
          <p:cNvSpPr/>
          <p:nvPr/>
        </p:nvSpPr>
        <p:spPr>
          <a:xfrm>
            <a:off x="1523880" y="1639080"/>
            <a:ext cx="15734880" cy="155340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1" lang="pt-BR" sz="2400" spc="-1" strike="noStrike">
                <a:solidFill>
                  <a:srgbClr val="c00000"/>
                </a:solidFill>
                <a:latin typeface="Arial"/>
                <a:ea typeface="DejaVu Sans"/>
              </a:rPr>
              <a:t>O CSOSN ou Código de Situação da Operação do Simples Nacional, </a:t>
            </a:r>
            <a:r>
              <a:rPr b="0" lang="pt-BR" sz="2400" spc="-1" strike="noStrike">
                <a:solidFill>
                  <a:srgbClr val="000000"/>
                </a:solidFill>
                <a:latin typeface="Arial"/>
                <a:ea typeface="DejaVu Sans"/>
              </a:rPr>
              <a:t>é uma numeração para operações de empresas optantes pelos Simples Nacional na emissão de NF-e. Os códigos foram estabelecidos para fins de identificar a origem da mercadoria e o regime de tributação na operação. Empresas optantes pelo Simples Nacional, utilizam os códigos CSOSN, já as empresas optantes pelo Regime Normal utilizam os códigos CST</a:t>
            </a:r>
            <a:r>
              <a:rPr b="0" lang="pt-BR" sz="2000" spc="-1" strike="noStrike">
                <a:solidFill>
                  <a:srgbClr val="000000"/>
                </a:solidFill>
                <a:latin typeface="Arial"/>
                <a:ea typeface="DejaVu Sans"/>
              </a:rPr>
              <a:t>.</a:t>
            </a:r>
            <a:endParaRPr b="0" lang="pt-BR" sz="2000" spc="-1" strike="noStrike">
              <a:latin typeface="Arial"/>
            </a:endParaRPr>
          </a:p>
        </p:txBody>
      </p:sp>
      <p:pic>
        <p:nvPicPr>
          <p:cNvPr id="246" name="Imagem 4_3" descr=""/>
          <p:cNvPicPr/>
          <p:nvPr/>
        </p:nvPicPr>
        <p:blipFill>
          <a:blip r:embed="rId3"/>
          <a:stretch/>
        </p:blipFill>
        <p:spPr>
          <a:xfrm>
            <a:off x="2685960" y="3404160"/>
            <a:ext cx="12915720" cy="58827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7" name="Imagem1" descr=""/>
          <p:cNvPicPr/>
          <p:nvPr/>
        </p:nvPicPr>
        <p:blipFill>
          <a:blip r:embed="rId1"/>
          <a:stretch/>
        </p:blipFill>
        <p:spPr>
          <a:xfrm>
            <a:off x="0" y="0"/>
            <a:ext cx="1362240" cy="10174320"/>
          </a:xfrm>
          <a:prstGeom prst="rect">
            <a:avLst/>
          </a:prstGeom>
          <a:ln w="0">
            <a:noFill/>
          </a:ln>
        </p:spPr>
      </p:pic>
      <p:pic>
        <p:nvPicPr>
          <p:cNvPr id="248" name="Picture 2" descr=""/>
          <p:cNvPicPr/>
          <p:nvPr/>
        </p:nvPicPr>
        <p:blipFill>
          <a:blip r:embed="rId2"/>
          <a:stretch/>
        </p:blipFill>
        <p:spPr>
          <a:xfrm>
            <a:off x="13367880" y="532800"/>
            <a:ext cx="3890880" cy="991440"/>
          </a:xfrm>
          <a:prstGeom prst="rect">
            <a:avLst/>
          </a:prstGeom>
          <a:ln w="0">
            <a:noFill/>
          </a:ln>
        </p:spPr>
      </p:pic>
      <p:grpSp>
        <p:nvGrpSpPr>
          <p:cNvPr id="249" name="Group 1"/>
          <p:cNvGrpSpPr/>
          <p:nvPr/>
        </p:nvGrpSpPr>
        <p:grpSpPr>
          <a:xfrm>
            <a:off x="0" y="9520560"/>
            <a:ext cx="18287640" cy="766080"/>
            <a:chOff x="0" y="9520560"/>
            <a:chExt cx="18287640" cy="766080"/>
          </a:xfrm>
        </p:grpSpPr>
        <p:sp>
          <p:nvSpPr>
            <p:cNvPr id="250"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51" name="Group 3"/>
          <p:cNvGrpSpPr/>
          <p:nvPr/>
        </p:nvGrpSpPr>
        <p:grpSpPr>
          <a:xfrm>
            <a:off x="0" y="9634680"/>
            <a:ext cx="18287640" cy="651960"/>
            <a:chOff x="0" y="9634680"/>
            <a:chExt cx="18287640" cy="651960"/>
          </a:xfrm>
        </p:grpSpPr>
        <p:sp>
          <p:nvSpPr>
            <p:cNvPr id="252"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53"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54"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55" name="CustomShape 7"/>
          <p:cNvSpPr/>
          <p:nvPr/>
        </p:nvSpPr>
        <p:spPr>
          <a:xfrm>
            <a:off x="3627000" y="2987280"/>
            <a:ext cx="11033280" cy="15526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pt-BR" sz="3200" spc="-1" strike="noStrike">
                <a:solidFill>
                  <a:srgbClr val="000000"/>
                </a:solidFill>
                <a:latin typeface="Monument Extended"/>
                <a:ea typeface="Calibri"/>
              </a:rPr>
              <a:t>CONCEITOS E CONHECIMENTOS</a:t>
            </a:r>
            <a:endParaRPr b="0" lang="pt-BR" sz="3200" spc="-1" strike="noStrike">
              <a:latin typeface="Arial"/>
            </a:endParaRPr>
          </a:p>
          <a:p>
            <a:pPr algn="ctr">
              <a:lnSpc>
                <a:spcPct val="100000"/>
              </a:lnSpc>
              <a:tabLst>
                <a:tab algn="l" pos="0"/>
              </a:tabLst>
            </a:pPr>
            <a:r>
              <a:rPr b="0" lang="pt-BR" sz="3200" spc="-1" strike="noStrike">
                <a:solidFill>
                  <a:srgbClr val="000000"/>
                </a:solidFill>
                <a:latin typeface="Monument Extended"/>
                <a:ea typeface="Calibri"/>
              </a:rPr>
              <a:t>BÁSICOS QUE CERCAM A</a:t>
            </a:r>
            <a:endParaRPr b="0" lang="pt-BR" sz="3200" spc="-1" strike="noStrike">
              <a:latin typeface="Arial"/>
            </a:endParaRPr>
          </a:p>
          <a:p>
            <a:pPr algn="ctr">
              <a:lnSpc>
                <a:spcPct val="100000"/>
              </a:lnSpc>
              <a:tabLst>
                <a:tab algn="l" pos="0"/>
              </a:tabLst>
            </a:pPr>
            <a:r>
              <a:rPr b="0" lang="pt-BR" sz="3200" spc="-1" strike="noStrike">
                <a:solidFill>
                  <a:srgbClr val="000000"/>
                </a:solidFill>
                <a:latin typeface="Monument Extended"/>
                <a:ea typeface="Calibri"/>
              </a:rPr>
              <a:t>ESCRITA FISCAL</a:t>
            </a:r>
            <a:endParaRPr b="0" lang="pt-BR" sz="3200" spc="-1" strike="noStrike">
              <a:latin typeface="Arial"/>
            </a:endParaRPr>
          </a:p>
        </p:txBody>
      </p:sp>
      <p:sp>
        <p:nvSpPr>
          <p:cNvPr id="256" name="CustomShape 8"/>
          <p:cNvSpPr/>
          <p:nvPr/>
        </p:nvSpPr>
        <p:spPr>
          <a:xfrm>
            <a:off x="8641800" y="4671360"/>
            <a:ext cx="1004040" cy="639000"/>
          </a:xfrm>
          <a:prstGeom prst="rect">
            <a:avLst/>
          </a:prstGeom>
          <a:noFill/>
          <a:ln w="0">
            <a:noFill/>
          </a:ln>
        </p:spPr>
        <p:style>
          <a:lnRef idx="0"/>
          <a:fillRef idx="0"/>
          <a:effectRef idx="0"/>
          <a:fontRef idx="minor"/>
        </p:style>
        <p:txBody>
          <a:bodyPr wrap="none" lIns="90000" rIns="90000" tIns="45000" bIns="45000">
            <a:spAutoFit/>
          </a:bodyPr>
          <a:p>
            <a:pPr>
              <a:lnSpc>
                <a:spcPct val="100000"/>
              </a:lnSpc>
              <a:tabLst>
                <a:tab algn="l" pos="0"/>
              </a:tabLst>
            </a:pPr>
            <a:r>
              <a:rPr b="0" lang="pt-BR" sz="3600" spc="-1" strike="noStrike">
                <a:solidFill>
                  <a:srgbClr val="ff0000"/>
                </a:solidFill>
                <a:latin typeface="Monument Extended"/>
                <a:ea typeface="Calibri"/>
              </a:rPr>
              <a:t>NCM</a:t>
            </a:r>
            <a:endParaRPr b="0" lang="pt-BR" sz="3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Imagem1" descr=""/>
          <p:cNvPicPr/>
          <p:nvPr/>
        </p:nvPicPr>
        <p:blipFill>
          <a:blip r:embed="rId1"/>
          <a:stretch/>
        </p:blipFill>
        <p:spPr>
          <a:xfrm>
            <a:off x="0" y="0"/>
            <a:ext cx="1362240" cy="10174320"/>
          </a:xfrm>
          <a:prstGeom prst="rect">
            <a:avLst/>
          </a:prstGeom>
          <a:ln w="0">
            <a:noFill/>
          </a:ln>
        </p:spPr>
      </p:pic>
      <p:pic>
        <p:nvPicPr>
          <p:cNvPr id="258" name="Picture 2" descr=""/>
          <p:cNvPicPr/>
          <p:nvPr/>
        </p:nvPicPr>
        <p:blipFill>
          <a:blip r:embed="rId2"/>
          <a:stretch/>
        </p:blipFill>
        <p:spPr>
          <a:xfrm>
            <a:off x="13367880" y="532800"/>
            <a:ext cx="3890880" cy="991440"/>
          </a:xfrm>
          <a:prstGeom prst="rect">
            <a:avLst/>
          </a:prstGeom>
          <a:ln w="0">
            <a:noFill/>
          </a:ln>
        </p:spPr>
      </p:pic>
      <p:grpSp>
        <p:nvGrpSpPr>
          <p:cNvPr id="259" name="Group 1"/>
          <p:cNvGrpSpPr/>
          <p:nvPr/>
        </p:nvGrpSpPr>
        <p:grpSpPr>
          <a:xfrm>
            <a:off x="0" y="9520560"/>
            <a:ext cx="18287640" cy="766080"/>
            <a:chOff x="0" y="9520560"/>
            <a:chExt cx="18287640" cy="766080"/>
          </a:xfrm>
        </p:grpSpPr>
        <p:sp>
          <p:nvSpPr>
            <p:cNvPr id="260"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61" name="Group 3"/>
          <p:cNvGrpSpPr/>
          <p:nvPr/>
        </p:nvGrpSpPr>
        <p:grpSpPr>
          <a:xfrm>
            <a:off x="0" y="9634680"/>
            <a:ext cx="18287640" cy="651960"/>
            <a:chOff x="0" y="9634680"/>
            <a:chExt cx="18287640" cy="651960"/>
          </a:xfrm>
        </p:grpSpPr>
        <p:sp>
          <p:nvSpPr>
            <p:cNvPr id="262"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63"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64"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65" name="CustomShape 7"/>
          <p:cNvSpPr/>
          <p:nvPr/>
        </p:nvSpPr>
        <p:spPr>
          <a:xfrm>
            <a:off x="1362600" y="3052080"/>
            <a:ext cx="15734880" cy="338220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3600" spc="-1" strike="noStrike">
                <a:solidFill>
                  <a:srgbClr val="c00000"/>
                </a:solidFill>
                <a:latin typeface="Calibri"/>
                <a:ea typeface="Calibri"/>
              </a:rPr>
              <a:t>CONCEITOS BÁSICOS:</a:t>
            </a:r>
            <a:endParaRPr b="0" lang="pt-BR" sz="3600" spc="-1" strike="noStrike">
              <a:latin typeface="Arial"/>
            </a:endParaRPr>
          </a:p>
          <a:p>
            <a:pPr algn="ctr">
              <a:lnSpc>
                <a:spcPct val="100000"/>
              </a:lnSpc>
              <a:tabLst>
                <a:tab algn="l" pos="0"/>
              </a:tabLst>
            </a:pPr>
            <a:endParaRPr b="0" lang="pt-BR" sz="3600" spc="-1" strike="noStrike">
              <a:latin typeface="Arial"/>
            </a:endParaRPr>
          </a:p>
          <a:p>
            <a:pPr algn="just">
              <a:lnSpc>
                <a:spcPct val="100000"/>
              </a:lnSpc>
              <a:tabLst>
                <a:tab algn="l" pos="0"/>
              </a:tabLst>
            </a:pPr>
            <a:r>
              <a:rPr b="1" lang="pt-BR" sz="3600" spc="-1" strike="noStrike">
                <a:solidFill>
                  <a:srgbClr val="000000"/>
                </a:solidFill>
                <a:latin typeface="Calibri"/>
                <a:ea typeface="Calibri"/>
              </a:rPr>
              <a:t>NCM </a:t>
            </a:r>
            <a:r>
              <a:rPr b="0" lang="pt-BR" sz="3600" spc="-1" strike="noStrike">
                <a:solidFill>
                  <a:srgbClr val="000000"/>
                </a:solidFill>
                <a:latin typeface="Calibri"/>
                <a:ea typeface="Calibri"/>
              </a:rPr>
              <a:t>é a abreviação de Nomenclatura Comum Mercosul que é o código utilizado para designar as mercadorias que circulam no Brasil e nos demais países que fazem parte do Mercosul. Portanto, todas as notas fiscais de mercadorias importadas ou exportadas devem ter o NCM dos produtos descritos na nota.</a:t>
            </a:r>
            <a:endParaRPr b="0" lang="pt-BR"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grpSp>
        <p:nvGrpSpPr>
          <p:cNvPr id="90" name="Group 1"/>
          <p:cNvGrpSpPr/>
          <p:nvPr/>
        </p:nvGrpSpPr>
        <p:grpSpPr>
          <a:xfrm>
            <a:off x="0" y="9468000"/>
            <a:ext cx="18287640" cy="842400"/>
            <a:chOff x="0" y="9468000"/>
            <a:chExt cx="18287640" cy="842400"/>
          </a:xfrm>
        </p:grpSpPr>
        <p:sp>
          <p:nvSpPr>
            <p:cNvPr id="91" name="CustomShape 2"/>
            <p:cNvSpPr/>
            <p:nvPr/>
          </p:nvSpPr>
          <p:spPr>
            <a:xfrm>
              <a:off x="0" y="9468000"/>
              <a:ext cx="18287640" cy="842400"/>
            </a:xfrm>
            <a:custGeom>
              <a:avLst/>
              <a:gdLst/>
              <a:ahLst/>
              <a:rect l="l" t="t" r="r" b="b"/>
              <a:pathLst>
                <a:path w="18288000" h="842645">
                  <a:moveTo>
                    <a:pt x="0" y="0"/>
                  </a:moveTo>
                  <a:lnTo>
                    <a:pt x="18288000" y="0"/>
                  </a:lnTo>
                  <a:lnTo>
                    <a:pt x="18288000" y="842645"/>
                  </a:lnTo>
                  <a:lnTo>
                    <a:pt x="0" y="842645"/>
                  </a:lnTo>
                  <a:close/>
                </a:path>
              </a:pathLst>
            </a:custGeom>
            <a:solidFill>
              <a:srgbClr val="da281c"/>
            </a:solidFill>
            <a:ln w="0">
              <a:noFill/>
            </a:ln>
          </p:spPr>
          <p:style>
            <a:lnRef idx="0"/>
            <a:fillRef idx="0"/>
            <a:effectRef idx="0"/>
            <a:fontRef idx="minor"/>
          </p:style>
        </p:sp>
      </p:grpSp>
      <p:grpSp>
        <p:nvGrpSpPr>
          <p:cNvPr id="92" name="Group 3"/>
          <p:cNvGrpSpPr/>
          <p:nvPr/>
        </p:nvGrpSpPr>
        <p:grpSpPr>
          <a:xfrm>
            <a:off x="0" y="9601200"/>
            <a:ext cx="18287640" cy="823320"/>
            <a:chOff x="0" y="9601200"/>
            <a:chExt cx="18287640" cy="823320"/>
          </a:xfrm>
        </p:grpSpPr>
        <p:sp>
          <p:nvSpPr>
            <p:cNvPr id="93" name="CustomShape 4"/>
            <p:cNvSpPr/>
            <p:nvPr/>
          </p:nvSpPr>
          <p:spPr>
            <a:xfrm>
              <a:off x="0" y="9601200"/>
              <a:ext cx="18287640" cy="823320"/>
            </a:xfrm>
            <a:custGeom>
              <a:avLst/>
              <a:gdLst/>
              <a:ahLst/>
              <a:rect l="l" t="t" r="r" b="b"/>
              <a:pathLst>
                <a:path w="18288000" h="823595">
                  <a:moveTo>
                    <a:pt x="0" y="0"/>
                  </a:moveTo>
                  <a:lnTo>
                    <a:pt x="18288000" y="0"/>
                  </a:lnTo>
                  <a:lnTo>
                    <a:pt x="18288000" y="823595"/>
                  </a:lnTo>
                  <a:lnTo>
                    <a:pt x="0" y="823595"/>
                  </a:lnTo>
                  <a:close/>
                </a:path>
              </a:pathLst>
            </a:custGeom>
            <a:solidFill>
              <a:srgbClr val="232323"/>
            </a:solidFill>
            <a:ln w="0">
              <a:noFill/>
            </a:ln>
          </p:spPr>
          <p:style>
            <a:lnRef idx="0"/>
            <a:fillRef idx="0"/>
            <a:effectRef idx="0"/>
            <a:fontRef idx="minor"/>
          </p:style>
        </p:sp>
      </p:grpSp>
      <p:pic>
        <p:nvPicPr>
          <p:cNvPr id="94" name="Picture 2" descr=""/>
          <p:cNvPicPr/>
          <p:nvPr/>
        </p:nvPicPr>
        <p:blipFill>
          <a:blip r:embed="rId2"/>
          <a:stretch/>
        </p:blipFill>
        <p:spPr>
          <a:xfrm>
            <a:off x="13367880" y="532800"/>
            <a:ext cx="3890880" cy="991440"/>
          </a:xfrm>
          <a:prstGeom prst="rect">
            <a:avLst/>
          </a:prstGeom>
          <a:ln w="0">
            <a:noFill/>
          </a:ln>
        </p:spPr>
      </p:pic>
      <p:sp>
        <p:nvSpPr>
          <p:cNvPr id="95" name="CustomShape 5"/>
          <p:cNvSpPr/>
          <p:nvPr/>
        </p:nvSpPr>
        <p:spPr>
          <a:xfrm>
            <a:off x="2306880" y="3254400"/>
            <a:ext cx="13673880" cy="1888920"/>
          </a:xfrm>
          <a:prstGeom prst="rect">
            <a:avLst/>
          </a:prstGeom>
          <a:noFill/>
          <a:ln w="0">
            <a:noFill/>
          </a:ln>
        </p:spPr>
        <p:style>
          <a:lnRef idx="0"/>
          <a:fillRef idx="0"/>
          <a:effectRef idx="0"/>
          <a:fontRef idx="minor"/>
        </p:style>
        <p:txBody>
          <a:bodyPr lIns="0" rIns="0" tIns="0" bIns="0">
            <a:noAutofit/>
          </a:bodyPr>
          <a:p>
            <a:pPr algn="ctr">
              <a:lnSpc>
                <a:spcPts val="7631"/>
              </a:lnSpc>
              <a:tabLst>
                <a:tab algn="l" pos="0"/>
              </a:tabLst>
            </a:pPr>
            <a:r>
              <a:rPr b="0" lang="en-US" sz="5450" spc="-1" strike="noStrike">
                <a:solidFill>
                  <a:srgbClr val="000000"/>
                </a:solidFill>
                <a:latin typeface="Monument Extended"/>
                <a:ea typeface="Calibri"/>
              </a:rPr>
              <a:t>GESTÃO DE CONHECIMENTO </a:t>
            </a:r>
            <a:endParaRPr b="0" lang="pt-BR" sz="5450" spc="-1" strike="noStrike">
              <a:latin typeface="Arial"/>
            </a:endParaRPr>
          </a:p>
          <a:p>
            <a:pPr algn="ctr">
              <a:lnSpc>
                <a:spcPts val="7631"/>
              </a:lnSpc>
              <a:tabLst>
                <a:tab algn="l" pos="0"/>
              </a:tabLst>
            </a:pPr>
            <a:r>
              <a:rPr b="0" i="1" lang="en-US" sz="5450" spc="-1" strike="noStrike">
                <a:solidFill>
                  <a:srgbClr val="000000"/>
                </a:solidFill>
                <a:latin typeface="Monument Extended"/>
                <a:ea typeface="Calibri"/>
              </a:rPr>
              <a:t>ESCRITA FISCAL</a:t>
            </a:r>
            <a:endParaRPr b="0" lang="pt-BR" sz="5450" spc="-1" strike="noStrike">
              <a:latin typeface="Arial"/>
            </a:endParaRPr>
          </a:p>
        </p:txBody>
      </p:sp>
      <p:sp>
        <p:nvSpPr>
          <p:cNvPr id="96" name="CustomShape 6"/>
          <p:cNvSpPr/>
          <p:nvPr/>
        </p:nvSpPr>
        <p:spPr>
          <a:xfrm>
            <a:off x="7705080" y="775440"/>
            <a:ext cx="2877480" cy="47772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Treinamento e Desenvolvimento</a:t>
            </a:r>
            <a:endParaRPr b="0" lang="pt-BR" sz="1400" spc="-1" strike="noStrike">
              <a:latin typeface="Arial"/>
            </a:endParaRPr>
          </a:p>
          <a:p>
            <a:pPr algn="ctr">
              <a:lnSpc>
                <a:spcPts val="1956"/>
              </a:lnSpc>
              <a:tabLst>
                <a:tab algn="l" pos="0"/>
              </a:tabLst>
            </a:pPr>
            <a:r>
              <a:rPr b="0" lang="en-US" sz="1400" spc="-1" strike="noStrike">
                <a:solidFill>
                  <a:srgbClr val="000000"/>
                </a:solidFill>
                <a:latin typeface="Montserrat Classic"/>
                <a:ea typeface="Calibri"/>
              </a:rPr>
              <a:t>Atak Sistemas</a:t>
            </a:r>
            <a:endParaRPr b="0" lang="pt-BR" sz="1400" spc="-1" strike="noStrike">
              <a:latin typeface="Arial"/>
            </a:endParaRPr>
          </a:p>
        </p:txBody>
      </p:sp>
      <p:sp>
        <p:nvSpPr>
          <p:cNvPr id="97" name="CustomShape 7"/>
          <p:cNvSpPr/>
          <p:nvPr/>
        </p:nvSpPr>
        <p:spPr>
          <a:xfrm>
            <a:off x="5124600" y="9608760"/>
            <a:ext cx="8305560" cy="588960"/>
          </a:xfrm>
          <a:prstGeom prst="rect">
            <a:avLst/>
          </a:prstGeom>
          <a:noFill/>
          <a:ln w="0">
            <a:noFill/>
          </a:ln>
        </p:spPr>
        <p:style>
          <a:lnRef idx="0"/>
          <a:fillRef idx="0"/>
          <a:effectRef idx="0"/>
          <a:fontRef idx="minor"/>
        </p:style>
        <p:txBody>
          <a:bodyPr lIns="90000" rIns="90000" tIns="45000" bIns="4500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6" name="Imagem 1_4" descr=""/>
          <p:cNvPicPr/>
          <p:nvPr/>
        </p:nvPicPr>
        <p:blipFill>
          <a:blip r:embed="rId1"/>
          <a:stretch/>
        </p:blipFill>
        <p:spPr>
          <a:xfrm>
            <a:off x="3743640" y="5720400"/>
            <a:ext cx="10800360" cy="3639960"/>
          </a:xfrm>
          <a:prstGeom prst="rect">
            <a:avLst/>
          </a:prstGeom>
          <a:ln w="0">
            <a:noFill/>
          </a:ln>
        </p:spPr>
      </p:pic>
      <p:pic>
        <p:nvPicPr>
          <p:cNvPr id="267" name="Imagem1" descr=""/>
          <p:cNvPicPr/>
          <p:nvPr/>
        </p:nvPicPr>
        <p:blipFill>
          <a:blip r:embed="rId2"/>
          <a:stretch/>
        </p:blipFill>
        <p:spPr>
          <a:xfrm>
            <a:off x="0" y="0"/>
            <a:ext cx="1362240" cy="10174320"/>
          </a:xfrm>
          <a:prstGeom prst="rect">
            <a:avLst/>
          </a:prstGeom>
          <a:ln w="0">
            <a:noFill/>
          </a:ln>
        </p:spPr>
      </p:pic>
      <p:pic>
        <p:nvPicPr>
          <p:cNvPr id="268" name="Picture 2" descr=""/>
          <p:cNvPicPr/>
          <p:nvPr/>
        </p:nvPicPr>
        <p:blipFill>
          <a:blip r:embed="rId3"/>
          <a:stretch/>
        </p:blipFill>
        <p:spPr>
          <a:xfrm>
            <a:off x="13367880" y="532800"/>
            <a:ext cx="3890880" cy="991440"/>
          </a:xfrm>
          <a:prstGeom prst="rect">
            <a:avLst/>
          </a:prstGeom>
          <a:ln w="0">
            <a:noFill/>
          </a:ln>
        </p:spPr>
      </p:pic>
      <p:grpSp>
        <p:nvGrpSpPr>
          <p:cNvPr id="269" name="Group 1"/>
          <p:cNvGrpSpPr/>
          <p:nvPr/>
        </p:nvGrpSpPr>
        <p:grpSpPr>
          <a:xfrm>
            <a:off x="0" y="9520560"/>
            <a:ext cx="18287640" cy="766080"/>
            <a:chOff x="0" y="9520560"/>
            <a:chExt cx="18287640" cy="766080"/>
          </a:xfrm>
        </p:grpSpPr>
        <p:sp>
          <p:nvSpPr>
            <p:cNvPr id="270"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71" name="Group 3"/>
          <p:cNvGrpSpPr/>
          <p:nvPr/>
        </p:nvGrpSpPr>
        <p:grpSpPr>
          <a:xfrm>
            <a:off x="0" y="9634680"/>
            <a:ext cx="18287640" cy="651960"/>
            <a:chOff x="0" y="9634680"/>
            <a:chExt cx="18287640" cy="651960"/>
          </a:xfrm>
        </p:grpSpPr>
        <p:sp>
          <p:nvSpPr>
            <p:cNvPr id="272"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73"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74"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75" name="CustomShape 7"/>
          <p:cNvSpPr/>
          <p:nvPr/>
        </p:nvSpPr>
        <p:spPr>
          <a:xfrm>
            <a:off x="1905120" y="1644480"/>
            <a:ext cx="15354000" cy="351756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1" lang="pt-BR" sz="2250" spc="-1" strike="noStrike">
                <a:solidFill>
                  <a:srgbClr val="000000"/>
                </a:solidFill>
                <a:latin typeface="Arial"/>
                <a:ea typeface="DejaVu Sans"/>
              </a:rPr>
              <a:t>Como funciona o NCM?</a:t>
            </a:r>
            <a:endParaRPr b="0" lang="pt-BR" sz="2250" spc="-1" strike="noStrike">
              <a:latin typeface="Arial"/>
            </a:endParaRPr>
          </a:p>
          <a:p>
            <a:pPr algn="just">
              <a:lnSpc>
                <a:spcPct val="100000"/>
              </a:lnSpc>
              <a:tabLst>
                <a:tab algn="l" pos="0"/>
              </a:tabLst>
            </a:pPr>
            <a:r>
              <a:rPr b="0" lang="pt-BR" sz="2250" spc="-1" strike="noStrike">
                <a:solidFill>
                  <a:srgbClr val="000000"/>
                </a:solidFill>
                <a:latin typeface="Arial"/>
                <a:ea typeface="DejaVu Sans"/>
              </a:rPr>
              <a:t>O código é composto por oito dígitos, sendo que os seis primeiros correspondem à classificação SH da mercadoria, enquanto que os dois últimos se referem a classificação do Mercosul. </a:t>
            </a:r>
            <a:endParaRPr b="0" lang="pt-BR" sz="2250" spc="-1" strike="noStrike">
              <a:latin typeface="Arial"/>
            </a:endParaRPr>
          </a:p>
          <a:p>
            <a:pPr algn="just">
              <a:lnSpc>
                <a:spcPct val="100000"/>
              </a:lnSpc>
              <a:tabLst>
                <a:tab algn="l" pos="0"/>
              </a:tabLst>
            </a:pPr>
            <a:endParaRPr b="0" lang="pt-BR" sz="2250" spc="-1" strike="noStrike">
              <a:latin typeface="Arial"/>
            </a:endParaRPr>
          </a:p>
          <a:p>
            <a:pPr algn="just">
              <a:lnSpc>
                <a:spcPct val="100000"/>
              </a:lnSpc>
              <a:tabLst>
                <a:tab algn="l" pos="0"/>
              </a:tabLst>
            </a:pPr>
            <a:r>
              <a:rPr b="1" lang="pt-BR" sz="2250" spc="-1" strike="noStrike">
                <a:solidFill>
                  <a:srgbClr val="c00000"/>
                </a:solidFill>
                <a:latin typeface="Arial"/>
                <a:ea typeface="DejaVu Sans"/>
              </a:rPr>
              <a:t>O número é composto seguindo a estrutura:</a:t>
            </a:r>
            <a:endParaRPr b="0" lang="pt-BR" sz="2250" spc="-1" strike="noStrike">
              <a:latin typeface="Arial"/>
            </a:endParaRPr>
          </a:p>
          <a:p>
            <a:pPr algn="just">
              <a:lnSpc>
                <a:spcPct val="100000"/>
              </a:lnSpc>
              <a:tabLst>
                <a:tab algn="l" pos="0"/>
              </a:tabLst>
            </a:pPr>
            <a:r>
              <a:rPr b="1" lang="pt-BR" sz="2250" spc="-1" strike="noStrike">
                <a:solidFill>
                  <a:srgbClr val="000000"/>
                </a:solidFill>
                <a:latin typeface="Arial"/>
                <a:ea typeface="DejaVu Sans"/>
              </a:rPr>
              <a:t>Dois primeiros dígitos:</a:t>
            </a:r>
            <a:r>
              <a:rPr b="0" lang="pt-BR" sz="2250" spc="-1" strike="noStrike">
                <a:solidFill>
                  <a:srgbClr val="000000"/>
                </a:solidFill>
                <a:latin typeface="Arial"/>
                <a:ea typeface="DejaVu Sans"/>
              </a:rPr>
              <a:t> capítulo, características do produto;</a:t>
            </a:r>
            <a:endParaRPr b="0" lang="pt-BR" sz="2250" spc="-1" strike="noStrike">
              <a:latin typeface="Arial"/>
            </a:endParaRPr>
          </a:p>
          <a:p>
            <a:pPr algn="just">
              <a:lnSpc>
                <a:spcPct val="100000"/>
              </a:lnSpc>
              <a:tabLst>
                <a:tab algn="l" pos="0"/>
              </a:tabLst>
            </a:pPr>
            <a:r>
              <a:rPr b="1" lang="pt-BR" sz="2250" spc="-1" strike="noStrike">
                <a:solidFill>
                  <a:srgbClr val="000000"/>
                </a:solidFill>
                <a:latin typeface="Arial"/>
                <a:ea typeface="DejaVu Sans"/>
              </a:rPr>
              <a:t>Terceiro e quarto dígitos: </a:t>
            </a:r>
            <a:r>
              <a:rPr b="0" lang="pt-BR" sz="2250" spc="-1" strike="noStrike">
                <a:solidFill>
                  <a:srgbClr val="000000"/>
                </a:solidFill>
                <a:latin typeface="Arial"/>
                <a:ea typeface="DejaVu Sans"/>
              </a:rPr>
              <a:t>posição, desdobramento da característica de uma mercadoria identificada no capítulo;</a:t>
            </a:r>
            <a:endParaRPr b="0" lang="pt-BR" sz="2250" spc="-1" strike="noStrike">
              <a:latin typeface="Arial"/>
            </a:endParaRPr>
          </a:p>
          <a:p>
            <a:pPr algn="just">
              <a:lnSpc>
                <a:spcPct val="100000"/>
              </a:lnSpc>
              <a:tabLst>
                <a:tab algn="l" pos="0"/>
              </a:tabLst>
            </a:pPr>
            <a:r>
              <a:rPr b="1" lang="pt-BR" sz="2250" spc="-1" strike="noStrike">
                <a:solidFill>
                  <a:srgbClr val="000000"/>
                </a:solidFill>
                <a:latin typeface="Arial"/>
                <a:ea typeface="DejaVu Sans"/>
              </a:rPr>
              <a:t>Quinto e sexto dígitos: </a:t>
            </a:r>
            <a:r>
              <a:rPr b="0" lang="pt-BR" sz="2250" spc="-1" strike="noStrike">
                <a:solidFill>
                  <a:srgbClr val="000000"/>
                </a:solidFill>
                <a:latin typeface="Arial"/>
                <a:ea typeface="DejaVu Sans"/>
              </a:rPr>
              <a:t>subposição, desdobramentos da característica de uma mercadoria identificada na posição;</a:t>
            </a:r>
            <a:endParaRPr b="0" lang="pt-BR" sz="2250" spc="-1" strike="noStrike">
              <a:latin typeface="Arial"/>
            </a:endParaRPr>
          </a:p>
          <a:p>
            <a:pPr algn="just">
              <a:lnSpc>
                <a:spcPct val="100000"/>
              </a:lnSpc>
              <a:tabLst>
                <a:tab algn="l" pos="0"/>
              </a:tabLst>
            </a:pPr>
            <a:r>
              <a:rPr b="1" lang="pt-BR" sz="2250" spc="-1" strike="noStrike">
                <a:solidFill>
                  <a:srgbClr val="000000"/>
                </a:solidFill>
                <a:latin typeface="Arial"/>
                <a:ea typeface="DejaVu Sans"/>
              </a:rPr>
              <a:t>Sétimo dígito:</a:t>
            </a:r>
            <a:r>
              <a:rPr b="0" lang="pt-BR" sz="2250" spc="-1" strike="noStrike">
                <a:solidFill>
                  <a:srgbClr val="000000"/>
                </a:solidFill>
                <a:latin typeface="Arial"/>
                <a:ea typeface="DejaVu Sans"/>
              </a:rPr>
              <a:t> item, classificação do produto;</a:t>
            </a:r>
            <a:endParaRPr b="0" lang="pt-BR" sz="2250" spc="-1" strike="noStrike">
              <a:latin typeface="Arial"/>
            </a:endParaRPr>
          </a:p>
          <a:p>
            <a:pPr algn="just">
              <a:lnSpc>
                <a:spcPct val="100000"/>
              </a:lnSpc>
              <a:tabLst>
                <a:tab algn="l" pos="0"/>
              </a:tabLst>
            </a:pPr>
            <a:r>
              <a:rPr b="1" lang="pt-BR" sz="2250" spc="-1" strike="noStrike">
                <a:solidFill>
                  <a:srgbClr val="000000"/>
                </a:solidFill>
                <a:latin typeface="Arial"/>
                <a:ea typeface="DejaVu Sans"/>
              </a:rPr>
              <a:t>Oitavo dígito: </a:t>
            </a:r>
            <a:r>
              <a:rPr b="0" lang="pt-BR" sz="2250" spc="-1" strike="noStrike">
                <a:solidFill>
                  <a:srgbClr val="000000"/>
                </a:solidFill>
                <a:latin typeface="Arial"/>
                <a:ea typeface="DejaVu Sans"/>
              </a:rPr>
              <a:t>subitem, classificação e descrição mais completa de uma mercadoria.</a:t>
            </a:r>
            <a:endParaRPr b="0" lang="pt-BR" sz="225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6" name="Imagem1" descr=""/>
          <p:cNvPicPr/>
          <p:nvPr/>
        </p:nvPicPr>
        <p:blipFill>
          <a:blip r:embed="rId1"/>
          <a:stretch/>
        </p:blipFill>
        <p:spPr>
          <a:xfrm>
            <a:off x="0" y="0"/>
            <a:ext cx="1362240" cy="10174320"/>
          </a:xfrm>
          <a:prstGeom prst="rect">
            <a:avLst/>
          </a:prstGeom>
          <a:ln w="0">
            <a:noFill/>
          </a:ln>
        </p:spPr>
      </p:pic>
      <p:pic>
        <p:nvPicPr>
          <p:cNvPr id="277" name="Picture 2" descr=""/>
          <p:cNvPicPr/>
          <p:nvPr/>
        </p:nvPicPr>
        <p:blipFill>
          <a:blip r:embed="rId2"/>
          <a:stretch/>
        </p:blipFill>
        <p:spPr>
          <a:xfrm>
            <a:off x="13367880" y="532800"/>
            <a:ext cx="3890880" cy="991440"/>
          </a:xfrm>
          <a:prstGeom prst="rect">
            <a:avLst/>
          </a:prstGeom>
          <a:ln w="0">
            <a:noFill/>
          </a:ln>
        </p:spPr>
      </p:pic>
      <p:grpSp>
        <p:nvGrpSpPr>
          <p:cNvPr id="278" name="Group 1"/>
          <p:cNvGrpSpPr/>
          <p:nvPr/>
        </p:nvGrpSpPr>
        <p:grpSpPr>
          <a:xfrm>
            <a:off x="0" y="9520560"/>
            <a:ext cx="18287640" cy="766080"/>
            <a:chOff x="0" y="9520560"/>
            <a:chExt cx="18287640" cy="766080"/>
          </a:xfrm>
        </p:grpSpPr>
        <p:sp>
          <p:nvSpPr>
            <p:cNvPr id="279"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80" name="Group 3"/>
          <p:cNvGrpSpPr/>
          <p:nvPr/>
        </p:nvGrpSpPr>
        <p:grpSpPr>
          <a:xfrm>
            <a:off x="0" y="9634680"/>
            <a:ext cx="18287640" cy="651960"/>
            <a:chOff x="0" y="9634680"/>
            <a:chExt cx="18287640" cy="651960"/>
          </a:xfrm>
        </p:grpSpPr>
        <p:sp>
          <p:nvSpPr>
            <p:cNvPr id="281"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82"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83"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84" name="CustomShape 7"/>
          <p:cNvSpPr/>
          <p:nvPr/>
        </p:nvSpPr>
        <p:spPr>
          <a:xfrm>
            <a:off x="1676520" y="1687680"/>
            <a:ext cx="15582600" cy="708552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1" lang="pt-BR" sz="2700" spc="-1" strike="noStrike">
                <a:solidFill>
                  <a:srgbClr val="c00000"/>
                </a:solidFill>
                <a:latin typeface="Arial"/>
                <a:ea typeface="DejaVu Sans"/>
              </a:rPr>
              <a:t>Para facilitar a compreensão, veja o exemplo de um produto com o código NCM 3102.50.11:</a:t>
            </a:r>
            <a:endParaRPr b="0" lang="pt-BR" sz="2700" spc="-1" strike="noStrike">
              <a:latin typeface="Arial"/>
            </a:endParaRPr>
          </a:p>
          <a:p>
            <a:pPr algn="just">
              <a:lnSpc>
                <a:spcPct val="100000"/>
              </a:lnSpc>
              <a:tabLst>
                <a:tab algn="l" pos="0"/>
              </a:tabLst>
            </a:pPr>
            <a:endParaRPr b="0" lang="pt-BR" sz="2700" spc="-1" strike="noStrike">
              <a:latin typeface="Arial"/>
            </a:endParaRPr>
          </a:p>
          <a:p>
            <a:pPr marL="516600" indent="-514080" algn="just">
              <a:lnSpc>
                <a:spcPct val="100000"/>
              </a:lnSpc>
              <a:buClr>
                <a:srgbClr val="202123"/>
              </a:buClr>
              <a:buFont typeface="Calibri"/>
              <a:buAutoNum type="arabicPeriod"/>
              <a:tabLst>
                <a:tab algn="l" pos="0"/>
              </a:tabLst>
            </a:pPr>
            <a:r>
              <a:rPr b="1" lang="pt-BR" sz="2700" spc="-1" strike="noStrike">
                <a:solidFill>
                  <a:srgbClr val="202123"/>
                </a:solidFill>
                <a:latin typeface="Arial"/>
                <a:ea typeface="DejaVu Sans"/>
              </a:rPr>
              <a:t>Capítulo 31:</a:t>
            </a:r>
            <a:r>
              <a:rPr b="0" lang="pt-BR" sz="2700" spc="-1" strike="noStrike">
                <a:solidFill>
                  <a:srgbClr val="202123"/>
                </a:solidFill>
                <a:latin typeface="Arial"/>
                <a:ea typeface="DejaVu Sans"/>
              </a:rPr>
              <a:t> adubos ou fertilizantes;</a:t>
            </a:r>
            <a:endParaRPr b="0" lang="pt-BR" sz="2700" spc="-1" strike="noStrike">
              <a:latin typeface="Arial"/>
            </a:endParaRPr>
          </a:p>
          <a:p>
            <a:pPr marL="516600" indent="-514080" algn="just">
              <a:lnSpc>
                <a:spcPct val="100000"/>
              </a:lnSpc>
              <a:buClr>
                <a:srgbClr val="202123"/>
              </a:buClr>
              <a:buFont typeface="Calibri"/>
              <a:buAutoNum type="arabicPeriod"/>
              <a:tabLst>
                <a:tab algn="l" pos="0"/>
              </a:tabLst>
            </a:pPr>
            <a:r>
              <a:rPr b="1" lang="pt-BR" sz="2700" spc="-1" strike="noStrike">
                <a:solidFill>
                  <a:srgbClr val="202123"/>
                </a:solidFill>
                <a:latin typeface="Arial"/>
                <a:ea typeface="DejaVu Sans"/>
              </a:rPr>
              <a:t>Posição 3102:</a:t>
            </a:r>
            <a:r>
              <a:rPr b="0" lang="pt-BR" sz="2700" spc="-1" strike="noStrike">
                <a:solidFill>
                  <a:srgbClr val="202123"/>
                </a:solidFill>
                <a:latin typeface="Arial"/>
                <a:ea typeface="DejaVu Sans"/>
              </a:rPr>
              <a:t> adubos ou fertilizantes minerais ou químicos nitrogenados;</a:t>
            </a:r>
            <a:endParaRPr b="0" lang="pt-BR" sz="2700" spc="-1" strike="noStrike">
              <a:latin typeface="Arial"/>
            </a:endParaRPr>
          </a:p>
          <a:p>
            <a:pPr marL="516600" indent="-514080" algn="just">
              <a:lnSpc>
                <a:spcPct val="100000"/>
              </a:lnSpc>
              <a:buClr>
                <a:srgbClr val="202123"/>
              </a:buClr>
              <a:buFont typeface="Calibri"/>
              <a:buAutoNum type="arabicPeriod"/>
              <a:tabLst>
                <a:tab algn="l" pos="0"/>
              </a:tabLst>
            </a:pPr>
            <a:r>
              <a:rPr b="1" lang="pt-BR" sz="2700" spc="-1" strike="noStrike">
                <a:solidFill>
                  <a:srgbClr val="202123"/>
                </a:solidFill>
                <a:latin typeface="Arial"/>
                <a:ea typeface="DejaVu Sans"/>
              </a:rPr>
              <a:t>Subposição 3102.50:</a:t>
            </a:r>
            <a:r>
              <a:rPr b="0" lang="pt-BR" sz="2700" spc="-1" strike="noStrike">
                <a:solidFill>
                  <a:srgbClr val="202123"/>
                </a:solidFill>
                <a:latin typeface="Arial"/>
                <a:ea typeface="DejaVu Sans"/>
              </a:rPr>
              <a:t> nitrato de sódio;</a:t>
            </a:r>
            <a:endParaRPr b="0" lang="pt-BR" sz="2700" spc="-1" strike="noStrike">
              <a:latin typeface="Arial"/>
            </a:endParaRPr>
          </a:p>
          <a:p>
            <a:pPr marL="516600" indent="-514080" algn="just">
              <a:lnSpc>
                <a:spcPct val="100000"/>
              </a:lnSpc>
              <a:buClr>
                <a:srgbClr val="202123"/>
              </a:buClr>
              <a:buFont typeface="Calibri"/>
              <a:buAutoNum type="arabicPeriod"/>
              <a:tabLst>
                <a:tab algn="l" pos="0"/>
              </a:tabLst>
            </a:pPr>
            <a:r>
              <a:rPr b="1" lang="pt-BR" sz="2700" spc="-1" strike="noStrike">
                <a:solidFill>
                  <a:srgbClr val="202123"/>
                </a:solidFill>
                <a:latin typeface="Arial"/>
                <a:ea typeface="DejaVu Sans"/>
              </a:rPr>
              <a:t>Item 3102.50.1:</a:t>
            </a:r>
            <a:r>
              <a:rPr b="0" lang="pt-BR" sz="2700" spc="-1" strike="noStrike">
                <a:solidFill>
                  <a:srgbClr val="202123"/>
                </a:solidFill>
                <a:latin typeface="Arial"/>
                <a:ea typeface="DejaVu Sans"/>
              </a:rPr>
              <a:t> natural;</a:t>
            </a:r>
            <a:endParaRPr b="0" lang="pt-BR" sz="2700" spc="-1" strike="noStrike">
              <a:latin typeface="Arial"/>
            </a:endParaRPr>
          </a:p>
          <a:p>
            <a:pPr marL="516600" indent="-514080" algn="just">
              <a:lnSpc>
                <a:spcPct val="100000"/>
              </a:lnSpc>
              <a:buClr>
                <a:srgbClr val="202123"/>
              </a:buClr>
              <a:buFont typeface="Calibri"/>
              <a:buAutoNum type="arabicPeriod"/>
              <a:tabLst>
                <a:tab algn="l" pos="0"/>
              </a:tabLst>
            </a:pPr>
            <a:r>
              <a:rPr b="1" lang="pt-BR" sz="2700" spc="-1" strike="noStrike">
                <a:solidFill>
                  <a:srgbClr val="202123"/>
                </a:solidFill>
                <a:latin typeface="Arial"/>
                <a:ea typeface="DejaVu Sans"/>
              </a:rPr>
              <a:t>Subitem 3102.50.11:</a:t>
            </a:r>
            <a:r>
              <a:rPr b="0" lang="pt-BR" sz="2700" spc="-1" strike="noStrike">
                <a:solidFill>
                  <a:srgbClr val="202123"/>
                </a:solidFill>
                <a:latin typeface="Arial"/>
                <a:ea typeface="DejaVu Sans"/>
              </a:rPr>
              <a:t> com teor de nitrogênio não superior a 16,3% em peso.</a:t>
            </a:r>
            <a:endParaRPr b="0" lang="pt-BR" sz="2700" spc="-1" strike="noStrike">
              <a:latin typeface="Arial"/>
            </a:endParaRPr>
          </a:p>
          <a:p>
            <a:pPr algn="just">
              <a:lnSpc>
                <a:spcPct val="100000"/>
              </a:lnSpc>
              <a:tabLst>
                <a:tab algn="l" pos="0"/>
              </a:tabLst>
            </a:pPr>
            <a:endParaRPr b="0" lang="pt-BR" sz="2700" spc="-1" strike="noStrike">
              <a:latin typeface="Arial"/>
            </a:endParaRPr>
          </a:p>
          <a:p>
            <a:pPr algn="just">
              <a:lnSpc>
                <a:spcPct val="100000"/>
              </a:lnSpc>
              <a:tabLst>
                <a:tab algn="l" pos="0"/>
              </a:tabLst>
            </a:pPr>
            <a:r>
              <a:rPr b="0" lang="pt-BR" sz="2700" spc="-1" strike="noStrike">
                <a:solidFill>
                  <a:srgbClr val="000000"/>
                </a:solidFill>
                <a:latin typeface="Arial"/>
                <a:ea typeface="DejaVu Sans"/>
              </a:rPr>
              <a:t>A NCM é importante por diferentes razões e uma delas é justamente o cálculo dos impostos incidentes sobre importação. Dentre os tributos é possível citar os seguintes:</a:t>
            </a:r>
            <a:endParaRPr b="0" lang="pt-BR" sz="2700" spc="-1" strike="noStrike">
              <a:latin typeface="Arial"/>
            </a:endParaRPr>
          </a:p>
          <a:p>
            <a:pPr algn="just">
              <a:lnSpc>
                <a:spcPct val="100000"/>
              </a:lnSpc>
              <a:tabLst>
                <a:tab algn="l" pos="0"/>
              </a:tabLst>
            </a:pPr>
            <a:r>
              <a:rPr b="0" lang="pt-BR" sz="2700" spc="-1" strike="noStrike">
                <a:solidFill>
                  <a:srgbClr val="000000"/>
                </a:solidFill>
                <a:latin typeface="Arial"/>
                <a:ea typeface="DejaVu Sans"/>
              </a:rPr>
              <a:t>IPI (Imposto sobre Produtos Industrializados);</a:t>
            </a:r>
            <a:endParaRPr b="0" lang="pt-BR" sz="2700" spc="-1" strike="noStrike">
              <a:latin typeface="Arial"/>
            </a:endParaRPr>
          </a:p>
          <a:p>
            <a:pPr algn="just">
              <a:lnSpc>
                <a:spcPct val="100000"/>
              </a:lnSpc>
              <a:tabLst>
                <a:tab algn="l" pos="0"/>
              </a:tabLst>
            </a:pPr>
            <a:r>
              <a:rPr b="0" lang="pt-BR" sz="2700" spc="-1" strike="noStrike">
                <a:solidFill>
                  <a:srgbClr val="000000"/>
                </a:solidFill>
                <a:latin typeface="Arial"/>
                <a:ea typeface="DejaVu Sans"/>
              </a:rPr>
              <a:t>II (Imposto de Importação);</a:t>
            </a:r>
            <a:endParaRPr b="0" lang="pt-BR" sz="2700" spc="-1" strike="noStrike">
              <a:latin typeface="Arial"/>
            </a:endParaRPr>
          </a:p>
          <a:p>
            <a:pPr algn="just">
              <a:lnSpc>
                <a:spcPct val="100000"/>
              </a:lnSpc>
              <a:tabLst>
                <a:tab algn="l" pos="0"/>
              </a:tabLst>
            </a:pPr>
            <a:r>
              <a:rPr b="0" lang="pt-BR" sz="2700" spc="-1" strike="noStrike">
                <a:solidFill>
                  <a:srgbClr val="000000"/>
                </a:solidFill>
                <a:latin typeface="Arial"/>
                <a:ea typeface="DejaVu Sans"/>
              </a:rPr>
              <a:t>ICMS (Imposto sobre a Circulação de Mercadorias e Serviços).</a:t>
            </a:r>
            <a:endParaRPr b="0" lang="pt-BR" sz="2700" spc="-1" strike="noStrike">
              <a:latin typeface="Arial"/>
            </a:endParaRPr>
          </a:p>
          <a:p>
            <a:pPr algn="just">
              <a:lnSpc>
                <a:spcPct val="100000"/>
              </a:lnSpc>
              <a:tabLst>
                <a:tab algn="l" pos="0"/>
              </a:tabLst>
            </a:pPr>
            <a:endParaRPr b="0" lang="pt-BR" sz="2700" spc="-1" strike="noStrike">
              <a:latin typeface="Arial"/>
            </a:endParaRPr>
          </a:p>
          <a:p>
            <a:pPr algn="just">
              <a:lnSpc>
                <a:spcPct val="100000"/>
              </a:lnSpc>
              <a:tabLst>
                <a:tab algn="l" pos="0"/>
              </a:tabLst>
            </a:pPr>
            <a:r>
              <a:rPr b="0" lang="pt-BR" sz="2700" spc="-1" strike="noStrike">
                <a:solidFill>
                  <a:srgbClr val="000000"/>
                </a:solidFill>
                <a:latin typeface="Arial"/>
                <a:ea typeface="DejaVu Sans"/>
              </a:rPr>
              <a:t>Para consultar os NCM corretos para cada produto,  acessar a </a:t>
            </a:r>
            <a:r>
              <a:rPr b="1" lang="pt-BR" sz="2700" spc="-1" strike="noStrike">
                <a:solidFill>
                  <a:srgbClr val="c00000"/>
                </a:solidFill>
                <a:latin typeface="Arial"/>
                <a:ea typeface="DejaVu Sans"/>
              </a:rPr>
              <a:t>Tabela TIPI</a:t>
            </a:r>
            <a:r>
              <a:rPr b="0" lang="pt-BR" sz="2700" spc="-1" strike="noStrike">
                <a:solidFill>
                  <a:srgbClr val="000000"/>
                </a:solidFill>
                <a:latin typeface="Arial"/>
                <a:ea typeface="DejaVu Sans"/>
              </a:rPr>
              <a:t> que esta disponível para consulta online diretamente no site da Receita Federal, ou pode ser consultada também através do </a:t>
            </a:r>
            <a:r>
              <a:rPr b="1" lang="pt-BR" sz="2700" spc="-1" strike="noStrike">
                <a:solidFill>
                  <a:srgbClr val="c00000"/>
                </a:solidFill>
                <a:latin typeface="Arial"/>
                <a:ea typeface="DejaVu Sans"/>
              </a:rPr>
              <a:t>Portal de NF-e</a:t>
            </a:r>
            <a:r>
              <a:rPr b="0" lang="pt-BR" sz="2700" spc="-1" strike="noStrike">
                <a:solidFill>
                  <a:srgbClr val="000000"/>
                </a:solidFill>
                <a:latin typeface="Arial"/>
                <a:ea typeface="DejaVu Sans"/>
              </a:rPr>
              <a:t> (nota fiscal eletrônica), onde é possível inclusive fazer o download da tabela.</a:t>
            </a:r>
            <a:endParaRPr b="0" lang="pt-BR" sz="27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5" name="Imagem1" descr=""/>
          <p:cNvPicPr/>
          <p:nvPr/>
        </p:nvPicPr>
        <p:blipFill>
          <a:blip r:embed="rId1"/>
          <a:stretch/>
        </p:blipFill>
        <p:spPr>
          <a:xfrm>
            <a:off x="0" y="0"/>
            <a:ext cx="1362240" cy="10174320"/>
          </a:xfrm>
          <a:prstGeom prst="rect">
            <a:avLst/>
          </a:prstGeom>
          <a:ln w="0">
            <a:noFill/>
          </a:ln>
        </p:spPr>
      </p:pic>
      <p:pic>
        <p:nvPicPr>
          <p:cNvPr id="286" name="Picture 2" descr=""/>
          <p:cNvPicPr/>
          <p:nvPr/>
        </p:nvPicPr>
        <p:blipFill>
          <a:blip r:embed="rId2"/>
          <a:stretch/>
        </p:blipFill>
        <p:spPr>
          <a:xfrm>
            <a:off x="13367880" y="532800"/>
            <a:ext cx="3890880" cy="991440"/>
          </a:xfrm>
          <a:prstGeom prst="rect">
            <a:avLst/>
          </a:prstGeom>
          <a:ln w="0">
            <a:noFill/>
          </a:ln>
        </p:spPr>
      </p:pic>
      <p:grpSp>
        <p:nvGrpSpPr>
          <p:cNvPr id="287" name="Group 1"/>
          <p:cNvGrpSpPr/>
          <p:nvPr/>
        </p:nvGrpSpPr>
        <p:grpSpPr>
          <a:xfrm>
            <a:off x="0" y="9520560"/>
            <a:ext cx="18287640" cy="766080"/>
            <a:chOff x="0" y="9520560"/>
            <a:chExt cx="18287640" cy="766080"/>
          </a:xfrm>
        </p:grpSpPr>
        <p:sp>
          <p:nvSpPr>
            <p:cNvPr id="288"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89" name="Group 3"/>
          <p:cNvGrpSpPr/>
          <p:nvPr/>
        </p:nvGrpSpPr>
        <p:grpSpPr>
          <a:xfrm>
            <a:off x="0" y="9634680"/>
            <a:ext cx="18287640" cy="651960"/>
            <a:chOff x="0" y="9634680"/>
            <a:chExt cx="18287640" cy="651960"/>
          </a:xfrm>
        </p:grpSpPr>
        <p:sp>
          <p:nvSpPr>
            <p:cNvPr id="290"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291"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292"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293" name="CustomShape 7"/>
          <p:cNvSpPr/>
          <p:nvPr/>
        </p:nvSpPr>
        <p:spPr>
          <a:xfrm>
            <a:off x="1523880" y="1752480"/>
            <a:ext cx="15734880" cy="74660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4400" spc="-1" strike="noStrike">
                <a:solidFill>
                  <a:srgbClr val="c00000"/>
                </a:solidFill>
                <a:latin typeface="Calibri"/>
                <a:ea typeface="Calibri"/>
              </a:rPr>
              <a:t>O que são estes Documentos Eletrônicos ?</a:t>
            </a:r>
            <a:endParaRPr b="0" lang="pt-BR" sz="4400" spc="-1" strike="noStrike">
              <a:latin typeface="Arial"/>
            </a:endParaRPr>
          </a:p>
          <a:p>
            <a:pPr algn="ctr">
              <a:lnSpc>
                <a:spcPct val="100000"/>
              </a:lnSpc>
              <a:tabLst>
                <a:tab algn="l" pos="0"/>
              </a:tabLst>
            </a:pPr>
            <a:endParaRPr b="0" lang="pt-BR" sz="4400" spc="-1" strike="noStrike">
              <a:latin typeface="Arial"/>
            </a:endParaRPr>
          </a:p>
          <a:p>
            <a:pPr algn="just">
              <a:lnSpc>
                <a:spcPct val="100000"/>
              </a:lnSpc>
              <a:tabLst>
                <a:tab algn="l" pos="0"/>
              </a:tabLst>
            </a:pPr>
            <a:r>
              <a:rPr b="0" lang="pt-BR" sz="3600" spc="-1" strike="noStrike">
                <a:solidFill>
                  <a:srgbClr val="000000"/>
                </a:solidFill>
                <a:latin typeface="Arial"/>
                <a:ea typeface="DejaVu Sans"/>
              </a:rPr>
              <a:t>Documentos Eletrônicos fiscais são algumas das obrigações acessórias mais importantes para as mais diversas operações, pois ele prova as transações de vendas, compras, circulação de serviços e mercadorias, tanto entre pessoas jurídicas como pessoas físicas. Importante citar que, conforme o Ministério da Fazenda, todas as instituições que efetuam operações tributáveis estão obrigadas a emitir tais documentos – mesmo que a operação seja isenta dos impostos.</a:t>
            </a:r>
            <a:endParaRPr b="0" lang="pt-BR" sz="3600" spc="-1" strike="noStrike">
              <a:latin typeface="Arial"/>
            </a:endParaRPr>
          </a:p>
          <a:p>
            <a:pPr algn="just">
              <a:lnSpc>
                <a:spcPct val="100000"/>
              </a:lnSpc>
              <a:tabLst>
                <a:tab algn="l" pos="0"/>
              </a:tabLst>
            </a:pPr>
            <a:r>
              <a:rPr b="0" lang="pt-BR" sz="3600" spc="-1" strike="noStrike">
                <a:solidFill>
                  <a:srgbClr val="000000"/>
                </a:solidFill>
                <a:latin typeface="Arial"/>
                <a:ea typeface="DejaVu Sans"/>
              </a:rPr>
              <a:t>Com a modernização do sistema tributário, os documentos fiscais começaram a serem enviados em arquivo digital (formato XML) e assim iniciou a implantação no ano de 2008, para substituir a emissão manual deste documentos. </a:t>
            </a:r>
            <a:endParaRPr b="0" lang="pt-BR" sz="3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4" name="Imagem1" descr=""/>
          <p:cNvPicPr/>
          <p:nvPr/>
        </p:nvPicPr>
        <p:blipFill>
          <a:blip r:embed="rId1"/>
          <a:stretch/>
        </p:blipFill>
        <p:spPr>
          <a:xfrm>
            <a:off x="0" y="0"/>
            <a:ext cx="1362240" cy="10174320"/>
          </a:xfrm>
          <a:prstGeom prst="rect">
            <a:avLst/>
          </a:prstGeom>
          <a:ln w="0">
            <a:noFill/>
          </a:ln>
        </p:spPr>
      </p:pic>
      <p:pic>
        <p:nvPicPr>
          <p:cNvPr id="295" name="Picture 2" descr=""/>
          <p:cNvPicPr/>
          <p:nvPr/>
        </p:nvPicPr>
        <p:blipFill>
          <a:blip r:embed="rId2"/>
          <a:stretch/>
        </p:blipFill>
        <p:spPr>
          <a:xfrm>
            <a:off x="13367880" y="532800"/>
            <a:ext cx="3890880" cy="991440"/>
          </a:xfrm>
          <a:prstGeom prst="rect">
            <a:avLst/>
          </a:prstGeom>
          <a:ln w="0">
            <a:noFill/>
          </a:ln>
        </p:spPr>
      </p:pic>
      <p:grpSp>
        <p:nvGrpSpPr>
          <p:cNvPr id="296" name="Group 1"/>
          <p:cNvGrpSpPr/>
          <p:nvPr/>
        </p:nvGrpSpPr>
        <p:grpSpPr>
          <a:xfrm>
            <a:off x="0" y="9520560"/>
            <a:ext cx="18287640" cy="766080"/>
            <a:chOff x="0" y="9520560"/>
            <a:chExt cx="18287640" cy="766080"/>
          </a:xfrm>
        </p:grpSpPr>
        <p:sp>
          <p:nvSpPr>
            <p:cNvPr id="297"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298" name="Group 3"/>
          <p:cNvGrpSpPr/>
          <p:nvPr/>
        </p:nvGrpSpPr>
        <p:grpSpPr>
          <a:xfrm>
            <a:off x="0" y="9634680"/>
            <a:ext cx="18287640" cy="651960"/>
            <a:chOff x="0" y="9634680"/>
            <a:chExt cx="18287640" cy="651960"/>
          </a:xfrm>
        </p:grpSpPr>
        <p:sp>
          <p:nvSpPr>
            <p:cNvPr id="299"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300"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301"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302" name="CustomShape 7"/>
          <p:cNvSpPr/>
          <p:nvPr/>
        </p:nvSpPr>
        <p:spPr>
          <a:xfrm>
            <a:off x="4572000" y="1639080"/>
            <a:ext cx="9143640" cy="45612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2400" spc="-1" strike="noStrike">
                <a:solidFill>
                  <a:srgbClr val="c00000"/>
                </a:solidFill>
                <a:latin typeface="Arial"/>
                <a:ea typeface="DejaVu Sans"/>
              </a:rPr>
              <a:t>MODELOS DE DOCUMENTOS FISCAIS ELETRÔNICOS:</a:t>
            </a:r>
            <a:endParaRPr b="0" lang="pt-BR" sz="2400" spc="-1" strike="noStrike">
              <a:latin typeface="Arial"/>
            </a:endParaRPr>
          </a:p>
        </p:txBody>
      </p:sp>
      <p:sp>
        <p:nvSpPr>
          <p:cNvPr id="303" name="CustomShape 8"/>
          <p:cNvSpPr/>
          <p:nvPr/>
        </p:nvSpPr>
        <p:spPr>
          <a:xfrm>
            <a:off x="1629000" y="3225240"/>
            <a:ext cx="6095520" cy="511560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pt-BR" sz="3000" spc="-1" strike="noStrike">
                <a:solidFill>
                  <a:srgbClr val="000000"/>
                </a:solidFill>
                <a:latin typeface="Arial"/>
                <a:ea typeface="DejaVu Sans"/>
              </a:rPr>
              <a:t>A NF-e é um dos documentos fiscais eletrônicos mais comuns, e é emitida para registrar transações comerciais originadas de pessoas jurídicas, como:</a:t>
            </a:r>
            <a:endParaRPr b="0" lang="pt-BR" sz="3000" spc="-1" strike="noStrike">
              <a:latin typeface="Arial"/>
            </a:endParaRPr>
          </a:p>
          <a:p>
            <a:pPr algn="just">
              <a:lnSpc>
                <a:spcPct val="100000"/>
              </a:lnSpc>
              <a:tabLst>
                <a:tab algn="l" pos="0"/>
              </a:tabLst>
            </a:pPr>
            <a:r>
              <a:rPr b="0" lang="pt-BR" sz="3000" spc="-1" strike="noStrike">
                <a:solidFill>
                  <a:srgbClr val="000000"/>
                </a:solidFill>
                <a:latin typeface="Arial"/>
                <a:ea typeface="DejaVu Sans"/>
              </a:rPr>
              <a:t>vendas, devoluções, remessas para consertos, baixas de estoque e outras operações. Nela são destacados os impostos de ICMS, PIS, a COFINS, o IPI e o Imposto sobre Importação.</a:t>
            </a:r>
            <a:r>
              <a:rPr b="0" lang="pt-BR" sz="3000" spc="-1" strike="noStrike">
                <a:solidFill>
                  <a:srgbClr val="626262"/>
                </a:solidFill>
                <a:latin typeface="Arial"/>
                <a:ea typeface="DejaVu Sans"/>
              </a:rPr>
              <a:t> </a:t>
            </a:r>
            <a:endParaRPr b="0" lang="pt-BR" sz="3000" spc="-1" strike="noStrike">
              <a:latin typeface="Arial"/>
            </a:endParaRPr>
          </a:p>
        </p:txBody>
      </p:sp>
      <p:pic>
        <p:nvPicPr>
          <p:cNvPr id="304" name="Imagem1_1" descr=""/>
          <p:cNvPicPr/>
          <p:nvPr/>
        </p:nvPicPr>
        <p:blipFill>
          <a:blip r:embed="rId3"/>
          <a:stretch/>
        </p:blipFill>
        <p:spPr>
          <a:xfrm>
            <a:off x="7933680" y="2552760"/>
            <a:ext cx="9325080" cy="65905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5" name="Imagem1" descr=""/>
          <p:cNvPicPr/>
          <p:nvPr/>
        </p:nvPicPr>
        <p:blipFill>
          <a:blip r:embed="rId1"/>
          <a:stretch/>
        </p:blipFill>
        <p:spPr>
          <a:xfrm>
            <a:off x="0" y="0"/>
            <a:ext cx="1362240" cy="10174320"/>
          </a:xfrm>
          <a:prstGeom prst="rect">
            <a:avLst/>
          </a:prstGeom>
          <a:ln w="0">
            <a:noFill/>
          </a:ln>
        </p:spPr>
      </p:pic>
      <p:pic>
        <p:nvPicPr>
          <p:cNvPr id="306" name="Picture 2" descr=""/>
          <p:cNvPicPr/>
          <p:nvPr/>
        </p:nvPicPr>
        <p:blipFill>
          <a:blip r:embed="rId2"/>
          <a:stretch/>
        </p:blipFill>
        <p:spPr>
          <a:xfrm>
            <a:off x="13367880" y="532800"/>
            <a:ext cx="3890880" cy="991440"/>
          </a:xfrm>
          <a:prstGeom prst="rect">
            <a:avLst/>
          </a:prstGeom>
          <a:ln w="0">
            <a:noFill/>
          </a:ln>
        </p:spPr>
      </p:pic>
      <p:grpSp>
        <p:nvGrpSpPr>
          <p:cNvPr id="307" name="Group 1"/>
          <p:cNvGrpSpPr/>
          <p:nvPr/>
        </p:nvGrpSpPr>
        <p:grpSpPr>
          <a:xfrm>
            <a:off x="0" y="9520560"/>
            <a:ext cx="18287640" cy="766080"/>
            <a:chOff x="0" y="9520560"/>
            <a:chExt cx="18287640" cy="766080"/>
          </a:xfrm>
        </p:grpSpPr>
        <p:sp>
          <p:nvSpPr>
            <p:cNvPr id="308"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309" name="Group 3"/>
          <p:cNvGrpSpPr/>
          <p:nvPr/>
        </p:nvGrpSpPr>
        <p:grpSpPr>
          <a:xfrm>
            <a:off x="0" y="9634680"/>
            <a:ext cx="18287640" cy="651960"/>
            <a:chOff x="0" y="9634680"/>
            <a:chExt cx="18287640" cy="651960"/>
          </a:xfrm>
        </p:grpSpPr>
        <p:sp>
          <p:nvSpPr>
            <p:cNvPr id="310"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311"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312"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313" name="CustomShape 7"/>
          <p:cNvSpPr/>
          <p:nvPr/>
        </p:nvSpPr>
        <p:spPr>
          <a:xfrm>
            <a:off x="2209680" y="2148120"/>
            <a:ext cx="9143640" cy="648936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2800" spc="-1" strike="noStrike">
                <a:solidFill>
                  <a:srgbClr val="000000"/>
                </a:solidFill>
                <a:latin typeface="Arial"/>
                <a:ea typeface="DejaVu Sans"/>
              </a:rPr>
              <a:t>NOTA FISCAL DO CONSUMIDOR ELETRÔNICA (NFCE) – MODELO 65:</a:t>
            </a:r>
            <a:endParaRPr b="0" lang="pt-BR" sz="2800" spc="-1" strike="noStrike">
              <a:latin typeface="Arial"/>
            </a:endParaRPr>
          </a:p>
          <a:p>
            <a:pPr algn="ctr">
              <a:lnSpc>
                <a:spcPct val="100000"/>
              </a:lnSpc>
              <a:tabLst>
                <a:tab algn="l" pos="0"/>
              </a:tabLst>
            </a:pPr>
            <a:endParaRPr b="0" lang="pt-BR" sz="2800" spc="-1" strike="noStrike">
              <a:latin typeface="Arial"/>
            </a:endParaRPr>
          </a:p>
          <a:p>
            <a:pPr algn="just">
              <a:lnSpc>
                <a:spcPct val="100000"/>
              </a:lnSpc>
              <a:tabLst>
                <a:tab algn="l" pos="0"/>
              </a:tabLst>
            </a:pPr>
            <a:r>
              <a:rPr b="0" lang="pt-BR" sz="2800" spc="-1" strike="noStrike">
                <a:solidFill>
                  <a:srgbClr val="000000"/>
                </a:solidFill>
                <a:latin typeface="Arial"/>
                <a:ea typeface="DejaVu Sans"/>
              </a:rPr>
              <a:t>Apesar de o nome ser semelhante ao documento anterior, estes documentos são muito diferentes um do outro. O propósito da NFC-e é contabilizar para o estado, o ICMS das mercadorias comercializadas pelo varejo para o consumidor final. Este documento substituiu o cupom fiscal emitido por ECF e nota fiscal modelo 2 de venda a consumidor. Uma das vantagens na substituição de cupom fiscal pela NFCe, é a possibilidade de utilização de qualquer impressora não fiscal, sem necessidade de autorização pela SEFAZ. Antes havia a necessidade de autorização prévia do equipamento a ser utilizado.</a:t>
            </a:r>
            <a:endParaRPr b="0" lang="pt-BR" sz="2800" spc="-1" strike="noStrike">
              <a:latin typeface="Arial"/>
            </a:endParaRPr>
          </a:p>
        </p:txBody>
      </p:sp>
      <p:pic>
        <p:nvPicPr>
          <p:cNvPr id="314" name="Imagem1_0" descr=""/>
          <p:cNvPicPr/>
          <p:nvPr/>
        </p:nvPicPr>
        <p:blipFill>
          <a:blip r:embed="rId3"/>
          <a:stretch/>
        </p:blipFill>
        <p:spPr>
          <a:xfrm>
            <a:off x="12420720" y="1801800"/>
            <a:ext cx="4838400" cy="74944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5" name="Imagem1" descr=""/>
          <p:cNvPicPr/>
          <p:nvPr/>
        </p:nvPicPr>
        <p:blipFill>
          <a:blip r:embed="rId1"/>
          <a:stretch/>
        </p:blipFill>
        <p:spPr>
          <a:xfrm>
            <a:off x="0" y="0"/>
            <a:ext cx="1362240" cy="10174320"/>
          </a:xfrm>
          <a:prstGeom prst="rect">
            <a:avLst/>
          </a:prstGeom>
          <a:ln w="0">
            <a:noFill/>
          </a:ln>
        </p:spPr>
      </p:pic>
      <p:pic>
        <p:nvPicPr>
          <p:cNvPr id="316" name="Picture 2" descr=""/>
          <p:cNvPicPr/>
          <p:nvPr/>
        </p:nvPicPr>
        <p:blipFill>
          <a:blip r:embed="rId2"/>
          <a:stretch/>
        </p:blipFill>
        <p:spPr>
          <a:xfrm>
            <a:off x="13367880" y="532800"/>
            <a:ext cx="3890880" cy="991440"/>
          </a:xfrm>
          <a:prstGeom prst="rect">
            <a:avLst/>
          </a:prstGeom>
          <a:ln w="0">
            <a:noFill/>
          </a:ln>
        </p:spPr>
      </p:pic>
      <p:grpSp>
        <p:nvGrpSpPr>
          <p:cNvPr id="317" name="Group 1"/>
          <p:cNvGrpSpPr/>
          <p:nvPr/>
        </p:nvGrpSpPr>
        <p:grpSpPr>
          <a:xfrm>
            <a:off x="0" y="9520560"/>
            <a:ext cx="18287640" cy="766080"/>
            <a:chOff x="0" y="9520560"/>
            <a:chExt cx="18287640" cy="766080"/>
          </a:xfrm>
        </p:grpSpPr>
        <p:sp>
          <p:nvSpPr>
            <p:cNvPr id="318"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319" name="Group 3"/>
          <p:cNvGrpSpPr/>
          <p:nvPr/>
        </p:nvGrpSpPr>
        <p:grpSpPr>
          <a:xfrm>
            <a:off x="0" y="9634680"/>
            <a:ext cx="18287640" cy="651960"/>
            <a:chOff x="0" y="9634680"/>
            <a:chExt cx="18287640" cy="651960"/>
          </a:xfrm>
        </p:grpSpPr>
        <p:sp>
          <p:nvSpPr>
            <p:cNvPr id="320"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321"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322"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pic>
        <p:nvPicPr>
          <p:cNvPr id="323" name="Imagem1_3" descr=""/>
          <p:cNvPicPr/>
          <p:nvPr/>
        </p:nvPicPr>
        <p:blipFill>
          <a:blip r:embed="rId3"/>
          <a:stretch/>
        </p:blipFill>
        <p:spPr>
          <a:xfrm>
            <a:off x="8579520" y="1642320"/>
            <a:ext cx="8679600" cy="7112880"/>
          </a:xfrm>
          <a:prstGeom prst="rect">
            <a:avLst/>
          </a:prstGeom>
          <a:ln w="0">
            <a:noFill/>
          </a:ln>
        </p:spPr>
      </p:pic>
      <p:sp>
        <p:nvSpPr>
          <p:cNvPr id="324" name="CustomShape 7"/>
          <p:cNvSpPr/>
          <p:nvPr/>
        </p:nvSpPr>
        <p:spPr>
          <a:xfrm>
            <a:off x="1600200" y="1638360"/>
            <a:ext cx="6781320" cy="691452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3200" spc="-1" strike="noStrike">
                <a:solidFill>
                  <a:srgbClr val="000000"/>
                </a:solidFill>
                <a:latin typeface="Arial"/>
                <a:ea typeface="DejaVu Sans"/>
              </a:rPr>
              <a:t>NOTA FISCAL DE SERVIÇOS ELETRÔNICA (NFSE): </a:t>
            </a:r>
            <a:endParaRPr b="0" lang="pt-BR" sz="3200" spc="-1" strike="noStrike">
              <a:latin typeface="Arial"/>
            </a:endParaRPr>
          </a:p>
          <a:p>
            <a:pPr algn="ctr">
              <a:lnSpc>
                <a:spcPct val="100000"/>
              </a:lnSpc>
              <a:tabLst>
                <a:tab algn="l" pos="0"/>
              </a:tabLst>
            </a:pPr>
            <a:endParaRPr b="0" lang="pt-BR" sz="3200" spc="-1" strike="noStrike">
              <a:latin typeface="Arial"/>
            </a:endParaRPr>
          </a:p>
          <a:p>
            <a:pPr algn="just">
              <a:lnSpc>
                <a:spcPct val="100000"/>
              </a:lnSpc>
              <a:tabLst>
                <a:tab algn="l" pos="0"/>
              </a:tabLst>
            </a:pPr>
            <a:r>
              <a:rPr b="0" lang="pt-BR" sz="3200" spc="-1" strike="noStrike">
                <a:solidFill>
                  <a:srgbClr val="000000"/>
                </a:solidFill>
                <a:latin typeface="Arial"/>
                <a:ea typeface="DejaVu Sans"/>
              </a:rPr>
              <a:t>A NFS-e é utilizada para registrar a prestação de serviço, como operações de transporte realizados dentro do município. A sua principal função é registrar quaisquer tipos de prestação de serviços, onde não se pode emitir nota fiscal eletrônica (NFe). Na NFS-e é destacado o ISS ou ISSQN, onde a alíquota é estipulada pelo município, que varia de 2% a 5%.</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5" name="Imagem1" descr=""/>
          <p:cNvPicPr/>
          <p:nvPr/>
        </p:nvPicPr>
        <p:blipFill>
          <a:blip r:embed="rId1"/>
          <a:stretch/>
        </p:blipFill>
        <p:spPr>
          <a:xfrm>
            <a:off x="0" y="0"/>
            <a:ext cx="1362240" cy="10174320"/>
          </a:xfrm>
          <a:prstGeom prst="rect">
            <a:avLst/>
          </a:prstGeom>
          <a:ln w="0">
            <a:noFill/>
          </a:ln>
        </p:spPr>
      </p:pic>
      <p:pic>
        <p:nvPicPr>
          <p:cNvPr id="326" name="Picture 2" descr=""/>
          <p:cNvPicPr/>
          <p:nvPr/>
        </p:nvPicPr>
        <p:blipFill>
          <a:blip r:embed="rId2"/>
          <a:stretch/>
        </p:blipFill>
        <p:spPr>
          <a:xfrm>
            <a:off x="13367880" y="532800"/>
            <a:ext cx="3890880" cy="991440"/>
          </a:xfrm>
          <a:prstGeom prst="rect">
            <a:avLst/>
          </a:prstGeom>
          <a:ln w="0">
            <a:noFill/>
          </a:ln>
        </p:spPr>
      </p:pic>
      <p:grpSp>
        <p:nvGrpSpPr>
          <p:cNvPr id="327" name="Group 1"/>
          <p:cNvGrpSpPr/>
          <p:nvPr/>
        </p:nvGrpSpPr>
        <p:grpSpPr>
          <a:xfrm>
            <a:off x="0" y="9520560"/>
            <a:ext cx="18287640" cy="766080"/>
            <a:chOff x="0" y="9520560"/>
            <a:chExt cx="18287640" cy="766080"/>
          </a:xfrm>
        </p:grpSpPr>
        <p:sp>
          <p:nvSpPr>
            <p:cNvPr id="328"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329" name="Group 3"/>
          <p:cNvGrpSpPr/>
          <p:nvPr/>
        </p:nvGrpSpPr>
        <p:grpSpPr>
          <a:xfrm>
            <a:off x="0" y="9634680"/>
            <a:ext cx="18287640" cy="651960"/>
            <a:chOff x="0" y="9634680"/>
            <a:chExt cx="18287640" cy="651960"/>
          </a:xfrm>
        </p:grpSpPr>
        <p:sp>
          <p:nvSpPr>
            <p:cNvPr id="330"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331"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332"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pic>
        <p:nvPicPr>
          <p:cNvPr id="333" name="Imagem1_2" descr=""/>
          <p:cNvPicPr/>
          <p:nvPr/>
        </p:nvPicPr>
        <p:blipFill>
          <a:blip r:embed="rId3"/>
          <a:stretch/>
        </p:blipFill>
        <p:spPr>
          <a:xfrm>
            <a:off x="8381880" y="1639080"/>
            <a:ext cx="9143640" cy="7085520"/>
          </a:xfrm>
          <a:prstGeom prst="rect">
            <a:avLst/>
          </a:prstGeom>
          <a:ln w="0">
            <a:noFill/>
          </a:ln>
        </p:spPr>
      </p:pic>
      <p:sp>
        <p:nvSpPr>
          <p:cNvPr id="334" name="CustomShape 7"/>
          <p:cNvSpPr/>
          <p:nvPr/>
        </p:nvSpPr>
        <p:spPr>
          <a:xfrm>
            <a:off x="1519560" y="1865520"/>
            <a:ext cx="6705360" cy="648936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2800" spc="-1" strike="noStrike">
                <a:solidFill>
                  <a:srgbClr val="000000"/>
                </a:solidFill>
                <a:latin typeface="Arial"/>
                <a:ea typeface="DejaVu Sans"/>
              </a:rPr>
              <a:t>CONHECIMENTO DE TRANSPORTE ELETRÔNICO (CTE) – MODELO 57:</a:t>
            </a:r>
            <a:endParaRPr b="0" lang="pt-BR" sz="2800" spc="-1" strike="noStrike">
              <a:latin typeface="Arial"/>
            </a:endParaRPr>
          </a:p>
          <a:p>
            <a:pPr>
              <a:lnSpc>
                <a:spcPct val="100000"/>
              </a:lnSpc>
              <a:tabLst>
                <a:tab algn="l" pos="0"/>
              </a:tabLst>
            </a:pPr>
            <a:endParaRPr b="0" lang="pt-BR" sz="2800" spc="-1" strike="noStrike">
              <a:latin typeface="Arial"/>
            </a:endParaRPr>
          </a:p>
          <a:p>
            <a:pPr algn="just">
              <a:lnSpc>
                <a:spcPct val="100000"/>
              </a:lnSpc>
              <a:tabLst>
                <a:tab algn="l" pos="0"/>
              </a:tabLst>
            </a:pPr>
            <a:r>
              <a:rPr b="0" lang="pt-BR" sz="2800" spc="-1" strike="noStrike">
                <a:solidFill>
                  <a:srgbClr val="000000"/>
                </a:solidFill>
                <a:latin typeface="Arial"/>
                <a:ea typeface="DejaVu Sans"/>
              </a:rPr>
              <a:t>O CT-e é o documento emitido para registrar operações de transporte de carga de terceiros, pois neste documento, são vinculadas as notas fiscais das mercadorias que serão transportadas. É a partir do CT-e que os postos fiscais farão a conferência da prestação de serviço que está sendo realizada. Além de registrar a operação de transporte, emitir CTe garante a devida contribuição de impostos como ICMS, PIS e COFINS.</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5" name="Imagem1" descr=""/>
          <p:cNvPicPr/>
          <p:nvPr/>
        </p:nvPicPr>
        <p:blipFill>
          <a:blip r:embed="rId1"/>
          <a:stretch/>
        </p:blipFill>
        <p:spPr>
          <a:xfrm>
            <a:off x="0" y="0"/>
            <a:ext cx="1362240" cy="10174320"/>
          </a:xfrm>
          <a:prstGeom prst="rect">
            <a:avLst/>
          </a:prstGeom>
          <a:ln w="0">
            <a:noFill/>
          </a:ln>
        </p:spPr>
      </p:pic>
      <p:pic>
        <p:nvPicPr>
          <p:cNvPr id="336" name="Picture 2" descr=""/>
          <p:cNvPicPr/>
          <p:nvPr/>
        </p:nvPicPr>
        <p:blipFill>
          <a:blip r:embed="rId2"/>
          <a:stretch/>
        </p:blipFill>
        <p:spPr>
          <a:xfrm>
            <a:off x="13367880" y="532800"/>
            <a:ext cx="3890880" cy="991440"/>
          </a:xfrm>
          <a:prstGeom prst="rect">
            <a:avLst/>
          </a:prstGeom>
          <a:ln w="0">
            <a:noFill/>
          </a:ln>
        </p:spPr>
      </p:pic>
      <p:grpSp>
        <p:nvGrpSpPr>
          <p:cNvPr id="337" name="Group 1"/>
          <p:cNvGrpSpPr/>
          <p:nvPr/>
        </p:nvGrpSpPr>
        <p:grpSpPr>
          <a:xfrm>
            <a:off x="0" y="9520560"/>
            <a:ext cx="18287640" cy="766080"/>
            <a:chOff x="0" y="9520560"/>
            <a:chExt cx="18287640" cy="766080"/>
          </a:xfrm>
        </p:grpSpPr>
        <p:sp>
          <p:nvSpPr>
            <p:cNvPr id="338"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339" name="Group 3"/>
          <p:cNvGrpSpPr/>
          <p:nvPr/>
        </p:nvGrpSpPr>
        <p:grpSpPr>
          <a:xfrm>
            <a:off x="0" y="9634680"/>
            <a:ext cx="18287640" cy="651960"/>
            <a:chOff x="0" y="9634680"/>
            <a:chExt cx="18287640" cy="651960"/>
          </a:xfrm>
        </p:grpSpPr>
        <p:sp>
          <p:nvSpPr>
            <p:cNvPr id="340"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341"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342"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pic>
        <p:nvPicPr>
          <p:cNvPr id="343" name="Imagem1_5" descr=""/>
          <p:cNvPicPr/>
          <p:nvPr/>
        </p:nvPicPr>
        <p:blipFill>
          <a:blip r:embed="rId3"/>
          <a:stretch/>
        </p:blipFill>
        <p:spPr>
          <a:xfrm>
            <a:off x="9144000" y="1869120"/>
            <a:ext cx="8655840" cy="6856920"/>
          </a:xfrm>
          <a:prstGeom prst="rect">
            <a:avLst/>
          </a:prstGeom>
          <a:ln w="0">
            <a:noFill/>
          </a:ln>
        </p:spPr>
      </p:pic>
      <p:sp>
        <p:nvSpPr>
          <p:cNvPr id="344" name="CustomShape 7"/>
          <p:cNvSpPr/>
          <p:nvPr/>
        </p:nvSpPr>
        <p:spPr>
          <a:xfrm>
            <a:off x="1380240" y="1805040"/>
            <a:ext cx="7763400" cy="76474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3100" spc="-1" strike="noStrike">
                <a:solidFill>
                  <a:srgbClr val="000000"/>
                </a:solidFill>
                <a:latin typeface="Arial"/>
                <a:ea typeface="DejaVu Sans"/>
              </a:rPr>
              <a:t>MANIFESTO ELETRÔNICO DE DOCUMENTOS FISCAIS (MDFE) – MODELO 58:</a:t>
            </a:r>
            <a:endParaRPr b="0" lang="pt-BR" sz="3100" spc="-1" strike="noStrike">
              <a:latin typeface="Arial"/>
            </a:endParaRPr>
          </a:p>
          <a:p>
            <a:pPr algn="just">
              <a:lnSpc>
                <a:spcPct val="100000"/>
              </a:lnSpc>
              <a:tabLst>
                <a:tab algn="l" pos="0"/>
              </a:tabLst>
            </a:pPr>
            <a:endParaRPr b="0" lang="pt-BR" sz="3100" spc="-1" strike="noStrike">
              <a:latin typeface="Arial"/>
            </a:endParaRPr>
          </a:p>
          <a:p>
            <a:pPr algn="just">
              <a:lnSpc>
                <a:spcPct val="100000"/>
              </a:lnSpc>
              <a:tabLst>
                <a:tab algn="l" pos="0"/>
              </a:tabLst>
            </a:pPr>
            <a:r>
              <a:rPr b="0" lang="pt-BR" sz="3100" spc="-1" strike="noStrike">
                <a:solidFill>
                  <a:srgbClr val="000000"/>
                </a:solidFill>
                <a:latin typeface="Arial"/>
                <a:ea typeface="DejaVu Sans"/>
              </a:rPr>
              <a:t>Este documentos foi criado com o intuito de viabilizar a fiscalização e diminuir o tempo de parada nos postos fiscais, isso porque no MDF-e, é informado um breve resumo da operação de transporte, contendo dados do veículo, motorista, destino, origem e documentos originários do transporte, como o CTe ou NFe, por exemplo. O MDFe é obrigatório desde 2014, e a ausência deste documento pode acarretar em multa e até mesmo apreensão do veículo</a:t>
            </a:r>
            <a:r>
              <a:rPr b="0" lang="pt-BR" sz="3100" spc="-1" strike="noStrike">
                <a:solidFill>
                  <a:srgbClr val="000000"/>
                </a:solidFill>
                <a:latin typeface="Calibri"/>
                <a:ea typeface="DejaVu Sans"/>
              </a:rPr>
              <a:t>.</a:t>
            </a:r>
            <a:endParaRPr b="0" lang="pt-BR" sz="31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5" name="Imagem1_4" descr=""/>
          <p:cNvPicPr/>
          <p:nvPr/>
        </p:nvPicPr>
        <p:blipFill>
          <a:blip r:embed="rId1"/>
          <a:stretch/>
        </p:blipFill>
        <p:spPr>
          <a:xfrm>
            <a:off x="0" y="360"/>
            <a:ext cx="1362240" cy="10174320"/>
          </a:xfrm>
          <a:prstGeom prst="rect">
            <a:avLst/>
          </a:prstGeom>
          <a:ln w="0">
            <a:noFill/>
          </a:ln>
        </p:spPr>
      </p:pic>
      <p:pic>
        <p:nvPicPr>
          <p:cNvPr id="346" name="Picture 2_0" descr=""/>
          <p:cNvPicPr/>
          <p:nvPr/>
        </p:nvPicPr>
        <p:blipFill>
          <a:blip r:embed="rId2"/>
          <a:stretch/>
        </p:blipFill>
        <p:spPr>
          <a:xfrm>
            <a:off x="13367880" y="533160"/>
            <a:ext cx="3890880" cy="991440"/>
          </a:xfrm>
          <a:prstGeom prst="rect">
            <a:avLst/>
          </a:prstGeom>
          <a:ln w="0">
            <a:noFill/>
          </a:ln>
        </p:spPr>
      </p:pic>
      <p:grpSp>
        <p:nvGrpSpPr>
          <p:cNvPr id="347" name="Group 1"/>
          <p:cNvGrpSpPr/>
          <p:nvPr/>
        </p:nvGrpSpPr>
        <p:grpSpPr>
          <a:xfrm>
            <a:off x="0" y="9520920"/>
            <a:ext cx="18287640" cy="766080"/>
            <a:chOff x="0" y="9520920"/>
            <a:chExt cx="18287640" cy="766080"/>
          </a:xfrm>
        </p:grpSpPr>
        <p:sp>
          <p:nvSpPr>
            <p:cNvPr id="348" name="CustomShape 2"/>
            <p:cNvSpPr/>
            <p:nvPr/>
          </p:nvSpPr>
          <p:spPr>
            <a:xfrm>
              <a:off x="0" y="952092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349" name="Group 3"/>
          <p:cNvGrpSpPr/>
          <p:nvPr/>
        </p:nvGrpSpPr>
        <p:grpSpPr>
          <a:xfrm>
            <a:off x="0" y="9635040"/>
            <a:ext cx="18287640" cy="651960"/>
            <a:chOff x="0" y="9635040"/>
            <a:chExt cx="18287640" cy="651960"/>
          </a:xfrm>
        </p:grpSpPr>
        <p:sp>
          <p:nvSpPr>
            <p:cNvPr id="350" name="CustomShape 4"/>
            <p:cNvSpPr/>
            <p:nvPr/>
          </p:nvSpPr>
          <p:spPr>
            <a:xfrm>
              <a:off x="0" y="963504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351" name="CustomShape 5"/>
          <p:cNvSpPr/>
          <p:nvPr/>
        </p:nvSpPr>
        <p:spPr>
          <a:xfrm>
            <a:off x="7145640" y="77580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352" name="CustomShape 6"/>
          <p:cNvSpPr/>
          <p:nvPr/>
        </p:nvSpPr>
        <p:spPr>
          <a:xfrm>
            <a:off x="5123160" y="964908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353" name="CustomShape 7"/>
          <p:cNvSpPr/>
          <p:nvPr/>
        </p:nvSpPr>
        <p:spPr>
          <a:xfrm>
            <a:off x="1380240" y="1805400"/>
            <a:ext cx="15719760" cy="623052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3100" spc="-1" strike="noStrike">
                <a:solidFill>
                  <a:srgbClr val="000000"/>
                </a:solidFill>
                <a:latin typeface="Arial"/>
                <a:ea typeface="DejaVu Sans"/>
              </a:rPr>
              <a:t>Agora que já vimos um pouco dos termos técnicos da escrita fiscal, relacionada aos documentos, legislação e envio dos declarações aos fisco melhor  finalizar contemplando  a importância de bom sistema e organização para execução</a:t>
            </a:r>
            <a:endParaRPr b="0" lang="pt-BR" sz="3100" spc="-1" strike="noStrike">
              <a:latin typeface="Arial"/>
            </a:endParaRPr>
          </a:p>
          <a:p>
            <a:pPr algn="ctr">
              <a:lnSpc>
                <a:spcPct val="100000"/>
              </a:lnSpc>
              <a:tabLst>
                <a:tab algn="l" pos="0"/>
              </a:tabLst>
            </a:pPr>
            <a:r>
              <a:rPr b="1" lang="pt-BR" sz="3100" spc="-1" strike="noStrike">
                <a:solidFill>
                  <a:srgbClr val="000000"/>
                </a:solidFill>
                <a:latin typeface="Arial"/>
                <a:ea typeface="DejaVu Sans"/>
              </a:rPr>
              <a:t> </a:t>
            </a:r>
            <a:r>
              <a:rPr b="1" lang="pt-BR" sz="3100" spc="-1" strike="noStrike">
                <a:solidFill>
                  <a:srgbClr val="000000"/>
                </a:solidFill>
                <a:latin typeface="Arial"/>
                <a:ea typeface="DejaVu Sans"/>
              </a:rPr>
              <a:t>da   Escrituração Fiscal .</a:t>
            </a:r>
            <a:endParaRPr b="0" lang="pt-BR" sz="3100" spc="-1" strike="noStrike">
              <a:latin typeface="Arial"/>
            </a:endParaRPr>
          </a:p>
          <a:p>
            <a:pPr algn="ctr">
              <a:lnSpc>
                <a:spcPct val="100000"/>
              </a:lnSpc>
              <a:tabLst>
                <a:tab algn="l" pos="0"/>
              </a:tabLst>
            </a:pPr>
            <a:endParaRPr b="0" lang="pt-BR" sz="3100" spc="-1" strike="noStrike">
              <a:latin typeface="Arial"/>
            </a:endParaRPr>
          </a:p>
          <a:p>
            <a:pPr algn="ctr">
              <a:lnSpc>
                <a:spcPct val="100000"/>
              </a:lnSpc>
              <a:tabLst>
                <a:tab algn="l" pos="0"/>
              </a:tabLst>
            </a:pPr>
            <a:r>
              <a:rPr b="1" lang="pt-BR" sz="3100" spc="-1" strike="noStrike">
                <a:solidFill>
                  <a:srgbClr val="000000"/>
                </a:solidFill>
                <a:latin typeface="Arial"/>
                <a:ea typeface="DejaVu Sans"/>
              </a:rPr>
              <a:t>Em um país em que a arrecadação de tributos apresenta-se de maneira altamente complexa como no Brasil, nada mais pertinente para as empresas do que cercarem-se o máximo possível de soluções e ferramentas para evitarem problemas na apresentação dessas obrigações, como é a escrita fiscal.</a:t>
            </a:r>
            <a:endParaRPr b="0" lang="pt-BR" sz="3100" spc="-1" strike="noStrike">
              <a:latin typeface="Arial"/>
            </a:endParaRPr>
          </a:p>
          <a:p>
            <a:pPr algn="ctr">
              <a:lnSpc>
                <a:spcPct val="100000"/>
              </a:lnSpc>
              <a:tabLst>
                <a:tab algn="l" pos="0"/>
              </a:tabLst>
            </a:pPr>
            <a:endParaRPr b="0" lang="pt-BR" sz="3100" spc="-1" strike="noStrike">
              <a:latin typeface="Arial"/>
            </a:endParaRPr>
          </a:p>
          <a:p>
            <a:pPr algn="ctr">
              <a:lnSpc>
                <a:spcPct val="100000"/>
              </a:lnSpc>
              <a:tabLst>
                <a:tab algn="l" pos="0"/>
              </a:tabLst>
            </a:pPr>
            <a:r>
              <a:rPr b="1" lang="pt-BR" sz="3100" spc="-1" strike="noStrike">
                <a:solidFill>
                  <a:srgbClr val="000000"/>
                </a:solidFill>
                <a:latin typeface="Arial"/>
                <a:ea typeface="DejaVu Sans"/>
              </a:rPr>
              <a:t>Sem uma boa prática, é possível cometer erros que podem comprometer a  entidade diante do Fisco.</a:t>
            </a:r>
            <a:endParaRPr b="0" lang="pt-BR" sz="3100" spc="-1" strike="noStrike">
              <a:latin typeface="Arial"/>
            </a:endParaRPr>
          </a:p>
          <a:p>
            <a:pPr algn="just">
              <a:lnSpc>
                <a:spcPct val="100000"/>
              </a:lnSpc>
              <a:tabLst>
                <a:tab algn="l" pos="0"/>
              </a:tabLst>
            </a:pPr>
            <a:endParaRPr b="0" lang="pt-BR" sz="31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4" name="Imagem1_6" descr=""/>
          <p:cNvPicPr/>
          <p:nvPr/>
        </p:nvPicPr>
        <p:blipFill>
          <a:blip r:embed="rId1"/>
          <a:stretch/>
        </p:blipFill>
        <p:spPr>
          <a:xfrm>
            <a:off x="0" y="720"/>
            <a:ext cx="1362240" cy="10174320"/>
          </a:xfrm>
          <a:prstGeom prst="rect">
            <a:avLst/>
          </a:prstGeom>
          <a:ln w="0">
            <a:noFill/>
          </a:ln>
        </p:spPr>
      </p:pic>
      <p:pic>
        <p:nvPicPr>
          <p:cNvPr id="355" name="Picture 2_1" descr=""/>
          <p:cNvPicPr/>
          <p:nvPr/>
        </p:nvPicPr>
        <p:blipFill>
          <a:blip r:embed="rId2"/>
          <a:stretch/>
        </p:blipFill>
        <p:spPr>
          <a:xfrm>
            <a:off x="13367880" y="533520"/>
            <a:ext cx="3890880" cy="991440"/>
          </a:xfrm>
          <a:prstGeom prst="rect">
            <a:avLst/>
          </a:prstGeom>
          <a:ln w="0">
            <a:noFill/>
          </a:ln>
        </p:spPr>
      </p:pic>
      <p:grpSp>
        <p:nvGrpSpPr>
          <p:cNvPr id="356" name="Group 1"/>
          <p:cNvGrpSpPr/>
          <p:nvPr/>
        </p:nvGrpSpPr>
        <p:grpSpPr>
          <a:xfrm>
            <a:off x="0" y="9521280"/>
            <a:ext cx="18287640" cy="766080"/>
            <a:chOff x="0" y="9521280"/>
            <a:chExt cx="18287640" cy="766080"/>
          </a:xfrm>
        </p:grpSpPr>
        <p:sp>
          <p:nvSpPr>
            <p:cNvPr id="357" name="CustomShape 2"/>
            <p:cNvSpPr/>
            <p:nvPr/>
          </p:nvSpPr>
          <p:spPr>
            <a:xfrm>
              <a:off x="0" y="952128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358" name="Group 3"/>
          <p:cNvGrpSpPr/>
          <p:nvPr/>
        </p:nvGrpSpPr>
        <p:grpSpPr>
          <a:xfrm>
            <a:off x="0" y="9635400"/>
            <a:ext cx="18287640" cy="651960"/>
            <a:chOff x="0" y="9635400"/>
            <a:chExt cx="18287640" cy="651960"/>
          </a:xfrm>
        </p:grpSpPr>
        <p:sp>
          <p:nvSpPr>
            <p:cNvPr id="359" name="CustomShape 4"/>
            <p:cNvSpPr/>
            <p:nvPr/>
          </p:nvSpPr>
          <p:spPr>
            <a:xfrm>
              <a:off x="0" y="963540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360" name="CustomShape 5"/>
          <p:cNvSpPr/>
          <p:nvPr/>
        </p:nvSpPr>
        <p:spPr>
          <a:xfrm>
            <a:off x="7145640" y="77616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361" name="CustomShape 6"/>
          <p:cNvSpPr/>
          <p:nvPr/>
        </p:nvSpPr>
        <p:spPr>
          <a:xfrm>
            <a:off x="5123160" y="964944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362" name="CustomShape 7"/>
          <p:cNvSpPr/>
          <p:nvPr/>
        </p:nvSpPr>
        <p:spPr>
          <a:xfrm>
            <a:off x="1506240" y="1617480"/>
            <a:ext cx="15719760" cy="79952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2600" spc="-1" strike="noStrike">
                <a:solidFill>
                  <a:srgbClr val="000000"/>
                </a:solidFill>
                <a:latin typeface="Arial"/>
                <a:ea typeface="DejaVu Sans"/>
              </a:rPr>
              <a:t>Portanto a entidade precisa tomar cuidado ao fazer as escriturações</a:t>
            </a:r>
            <a:endParaRPr b="0" lang="pt-BR" sz="2600" spc="-1" strike="noStrike">
              <a:latin typeface="Arial"/>
            </a:endParaRPr>
          </a:p>
          <a:p>
            <a:pPr algn="ctr">
              <a:lnSpc>
                <a:spcPct val="100000"/>
              </a:lnSpc>
              <a:tabLst>
                <a:tab algn="l" pos="0"/>
              </a:tabLst>
            </a:pPr>
            <a:r>
              <a:rPr b="1" lang="pt-BR" sz="2600" spc="-1" strike="noStrike">
                <a:solidFill>
                  <a:srgbClr val="000000"/>
                </a:solidFill>
                <a:latin typeface="Arial"/>
                <a:ea typeface="DejaVu Sans"/>
              </a:rPr>
              <a:t>Isso significa dizer que o registro de diferentes tipos de movimentações precisa ser escriturado. Nesse sentido, é preciso saber em que momento a escritura deve ser realizada.</a:t>
            </a:r>
            <a:endParaRPr b="0" lang="pt-BR" sz="2600" spc="-1" strike="noStrike">
              <a:latin typeface="Arial"/>
            </a:endParaRPr>
          </a:p>
          <a:p>
            <a:pPr algn="ctr">
              <a:lnSpc>
                <a:spcPct val="100000"/>
              </a:lnSpc>
              <a:tabLst>
                <a:tab algn="l" pos="0"/>
              </a:tabLst>
            </a:pPr>
            <a:endParaRPr b="0" lang="pt-BR" sz="2600" spc="-1" strike="noStrike">
              <a:latin typeface="Arial"/>
            </a:endParaRPr>
          </a:p>
          <a:p>
            <a:pPr algn="ctr">
              <a:lnSpc>
                <a:spcPct val="100000"/>
              </a:lnSpc>
              <a:tabLst>
                <a:tab algn="l" pos="0"/>
              </a:tabLst>
            </a:pPr>
            <a:r>
              <a:rPr b="1" lang="pt-BR" sz="2600" spc="-1" strike="noStrike">
                <a:solidFill>
                  <a:srgbClr val="000000"/>
                </a:solidFill>
                <a:latin typeface="Arial"/>
                <a:ea typeface="DejaVu Sans"/>
              </a:rPr>
              <a:t>Por exemplo: quando uma empresa recebe uma conta de energia elétrica, podemos dizer que ela já consumiu aquela energia e que já existe um relatório da empresa que diz o quanto foi consumido.</a:t>
            </a:r>
            <a:endParaRPr b="0" lang="pt-BR" sz="2600" spc="-1" strike="noStrike">
              <a:latin typeface="Arial"/>
            </a:endParaRPr>
          </a:p>
          <a:p>
            <a:pPr algn="ctr">
              <a:lnSpc>
                <a:spcPct val="100000"/>
              </a:lnSpc>
              <a:tabLst>
                <a:tab algn="l" pos="0"/>
              </a:tabLst>
            </a:pPr>
            <a:endParaRPr b="0" lang="pt-BR" sz="2600" spc="-1" strike="noStrike">
              <a:latin typeface="Arial"/>
            </a:endParaRPr>
          </a:p>
          <a:p>
            <a:pPr algn="ctr">
              <a:lnSpc>
                <a:spcPct val="100000"/>
              </a:lnSpc>
              <a:tabLst>
                <a:tab algn="l" pos="0"/>
              </a:tabLst>
            </a:pPr>
            <a:r>
              <a:rPr b="1" lang="pt-BR" sz="2600" spc="-1" strike="noStrike">
                <a:solidFill>
                  <a:srgbClr val="000000"/>
                </a:solidFill>
                <a:latin typeface="Arial"/>
                <a:ea typeface="DejaVu Sans"/>
              </a:rPr>
              <a:t>Como naquele momento houve algo que já afetou a estrutura patrimonial da empresa, é preciso registrar isso, devendo o responsável fazer a escrituração fiscal e contábil daquela conta de energia elétrica.</a:t>
            </a:r>
            <a:endParaRPr b="0" lang="pt-BR" sz="2600" spc="-1" strike="noStrike">
              <a:latin typeface="Arial"/>
            </a:endParaRPr>
          </a:p>
          <a:p>
            <a:pPr algn="ctr">
              <a:lnSpc>
                <a:spcPct val="100000"/>
              </a:lnSpc>
              <a:tabLst>
                <a:tab algn="l" pos="0"/>
              </a:tabLst>
            </a:pPr>
            <a:endParaRPr b="0" lang="pt-BR" sz="2600" spc="-1" strike="noStrike">
              <a:latin typeface="Arial"/>
            </a:endParaRPr>
          </a:p>
          <a:p>
            <a:pPr algn="ctr">
              <a:lnSpc>
                <a:spcPct val="100000"/>
              </a:lnSpc>
              <a:tabLst>
                <a:tab algn="l" pos="0"/>
              </a:tabLst>
            </a:pPr>
            <a:r>
              <a:rPr b="1" lang="pt-BR" sz="2600" spc="-1" strike="noStrike">
                <a:solidFill>
                  <a:srgbClr val="000000"/>
                </a:solidFill>
                <a:latin typeface="Arial"/>
                <a:ea typeface="DejaVu Sans"/>
              </a:rPr>
              <a:t>Quando a empresa simplesmente consome a energia elétrica, vemos que ainda não houve a ocorrência não chegou a conta finalizando o consumo que precisa ser escriturada, portanto, ainda não há necessidade de escrituração.</a:t>
            </a:r>
            <a:endParaRPr b="0" lang="pt-BR" sz="2600" spc="-1" strike="noStrike">
              <a:latin typeface="Arial"/>
            </a:endParaRPr>
          </a:p>
          <a:p>
            <a:pPr algn="ctr">
              <a:lnSpc>
                <a:spcPct val="100000"/>
              </a:lnSpc>
              <a:tabLst>
                <a:tab algn="l" pos="0"/>
              </a:tabLst>
            </a:pPr>
            <a:endParaRPr b="0" lang="pt-BR" sz="2600" spc="-1" strike="noStrike">
              <a:latin typeface="Arial"/>
            </a:endParaRPr>
          </a:p>
          <a:p>
            <a:pPr algn="ctr">
              <a:lnSpc>
                <a:spcPct val="100000"/>
              </a:lnSpc>
              <a:tabLst>
                <a:tab algn="l" pos="0"/>
              </a:tabLst>
            </a:pPr>
            <a:r>
              <a:rPr b="1" lang="pt-BR" sz="2600" spc="-1" strike="noStrike">
                <a:solidFill>
                  <a:srgbClr val="000000"/>
                </a:solidFill>
                <a:latin typeface="Arial"/>
                <a:ea typeface="DejaVu Sans"/>
              </a:rPr>
              <a:t>Isso vale para diferentes tipos de situações em que existe o consumo sendo realizado, mas que seu total ainda não foi obtido</a:t>
            </a:r>
            <a:endParaRPr b="0" lang="pt-BR" sz="2600" spc="-1" strike="noStrike">
              <a:latin typeface="Arial"/>
            </a:endParaRPr>
          </a:p>
          <a:p>
            <a:pPr algn="just">
              <a:lnSpc>
                <a:spcPct val="100000"/>
              </a:lnSpc>
              <a:tabLst>
                <a:tab algn="l" pos="0"/>
              </a:tabLst>
            </a:pP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Imagem1" descr=""/>
          <p:cNvPicPr/>
          <p:nvPr/>
        </p:nvPicPr>
        <p:blipFill>
          <a:blip r:embed="rId1"/>
          <a:stretch/>
        </p:blipFill>
        <p:spPr>
          <a:xfrm>
            <a:off x="0" y="0"/>
            <a:ext cx="1362240" cy="10174320"/>
          </a:xfrm>
          <a:prstGeom prst="rect">
            <a:avLst/>
          </a:prstGeom>
          <a:ln w="0">
            <a:noFill/>
          </a:ln>
        </p:spPr>
      </p:pic>
      <p:pic>
        <p:nvPicPr>
          <p:cNvPr id="99" name="Picture 2" descr=""/>
          <p:cNvPicPr/>
          <p:nvPr/>
        </p:nvPicPr>
        <p:blipFill>
          <a:blip r:embed="rId2"/>
          <a:stretch/>
        </p:blipFill>
        <p:spPr>
          <a:xfrm>
            <a:off x="13367880" y="532800"/>
            <a:ext cx="3890880" cy="991440"/>
          </a:xfrm>
          <a:prstGeom prst="rect">
            <a:avLst/>
          </a:prstGeom>
          <a:ln w="0">
            <a:noFill/>
          </a:ln>
        </p:spPr>
      </p:pic>
      <p:grpSp>
        <p:nvGrpSpPr>
          <p:cNvPr id="100" name="Group 1"/>
          <p:cNvGrpSpPr/>
          <p:nvPr/>
        </p:nvGrpSpPr>
        <p:grpSpPr>
          <a:xfrm>
            <a:off x="0" y="9520560"/>
            <a:ext cx="18287640" cy="766080"/>
            <a:chOff x="0" y="9520560"/>
            <a:chExt cx="18287640" cy="766080"/>
          </a:xfrm>
        </p:grpSpPr>
        <p:sp>
          <p:nvSpPr>
            <p:cNvPr id="101"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02" name="Group 3"/>
          <p:cNvGrpSpPr/>
          <p:nvPr/>
        </p:nvGrpSpPr>
        <p:grpSpPr>
          <a:xfrm>
            <a:off x="0" y="9634680"/>
            <a:ext cx="18287640" cy="651960"/>
            <a:chOff x="0" y="9634680"/>
            <a:chExt cx="18287640" cy="651960"/>
          </a:xfrm>
        </p:grpSpPr>
        <p:sp>
          <p:nvSpPr>
            <p:cNvPr id="103"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04"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05"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06" name="CustomShape 7"/>
          <p:cNvSpPr/>
          <p:nvPr/>
        </p:nvSpPr>
        <p:spPr>
          <a:xfrm>
            <a:off x="3627000" y="4497120"/>
            <a:ext cx="11033280" cy="63900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pt-BR" sz="3600" spc="-1" strike="noStrike">
                <a:solidFill>
                  <a:srgbClr val="000000"/>
                </a:solidFill>
                <a:latin typeface="Monument Extended"/>
                <a:ea typeface="Calibri"/>
              </a:rPr>
              <a:t>O que é a Escrituração Fiscal?</a:t>
            </a:r>
            <a:r>
              <a:rPr b="0" lang="pt-BR" sz="3200" spc="-1" strike="noStrike">
                <a:solidFill>
                  <a:srgbClr val="000000"/>
                </a:solidFill>
                <a:latin typeface="Monument Extended"/>
                <a:ea typeface="Calibri"/>
              </a:rPr>
              <a:t> </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3" name="Imagem1_7" descr=""/>
          <p:cNvPicPr/>
          <p:nvPr/>
        </p:nvPicPr>
        <p:blipFill>
          <a:blip r:embed="rId1"/>
          <a:stretch/>
        </p:blipFill>
        <p:spPr>
          <a:xfrm>
            <a:off x="0" y="1080"/>
            <a:ext cx="1362240" cy="10174320"/>
          </a:xfrm>
          <a:prstGeom prst="rect">
            <a:avLst/>
          </a:prstGeom>
          <a:ln w="0">
            <a:noFill/>
          </a:ln>
        </p:spPr>
      </p:pic>
      <p:pic>
        <p:nvPicPr>
          <p:cNvPr id="364" name="Picture 2_2" descr=""/>
          <p:cNvPicPr/>
          <p:nvPr/>
        </p:nvPicPr>
        <p:blipFill>
          <a:blip r:embed="rId2"/>
          <a:stretch/>
        </p:blipFill>
        <p:spPr>
          <a:xfrm>
            <a:off x="13367880" y="533880"/>
            <a:ext cx="3890880" cy="991440"/>
          </a:xfrm>
          <a:prstGeom prst="rect">
            <a:avLst/>
          </a:prstGeom>
          <a:ln w="0">
            <a:noFill/>
          </a:ln>
        </p:spPr>
      </p:pic>
      <p:grpSp>
        <p:nvGrpSpPr>
          <p:cNvPr id="365" name="Group 1"/>
          <p:cNvGrpSpPr/>
          <p:nvPr/>
        </p:nvGrpSpPr>
        <p:grpSpPr>
          <a:xfrm>
            <a:off x="0" y="9521640"/>
            <a:ext cx="18287640" cy="766080"/>
            <a:chOff x="0" y="9521640"/>
            <a:chExt cx="18287640" cy="766080"/>
          </a:xfrm>
        </p:grpSpPr>
        <p:sp>
          <p:nvSpPr>
            <p:cNvPr id="366" name="CustomShape 2"/>
            <p:cNvSpPr/>
            <p:nvPr/>
          </p:nvSpPr>
          <p:spPr>
            <a:xfrm>
              <a:off x="0" y="952164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367" name="Group 3"/>
          <p:cNvGrpSpPr/>
          <p:nvPr/>
        </p:nvGrpSpPr>
        <p:grpSpPr>
          <a:xfrm>
            <a:off x="0" y="9635760"/>
            <a:ext cx="18287640" cy="651960"/>
            <a:chOff x="0" y="9635760"/>
            <a:chExt cx="18287640" cy="651960"/>
          </a:xfrm>
        </p:grpSpPr>
        <p:sp>
          <p:nvSpPr>
            <p:cNvPr id="368" name="CustomShape 4"/>
            <p:cNvSpPr/>
            <p:nvPr/>
          </p:nvSpPr>
          <p:spPr>
            <a:xfrm>
              <a:off x="0" y="963576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369" name="CustomShape 5"/>
          <p:cNvSpPr/>
          <p:nvPr/>
        </p:nvSpPr>
        <p:spPr>
          <a:xfrm>
            <a:off x="7145640" y="77652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370" name="CustomShape 6"/>
          <p:cNvSpPr/>
          <p:nvPr/>
        </p:nvSpPr>
        <p:spPr>
          <a:xfrm>
            <a:off x="5123160" y="964980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371" name="CustomShape 7"/>
          <p:cNvSpPr/>
          <p:nvPr/>
        </p:nvSpPr>
        <p:spPr>
          <a:xfrm>
            <a:off x="1740240" y="1638360"/>
            <a:ext cx="15719760" cy="721764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endParaRPr b="0" lang="pt-BR" sz="1800" spc="-1" strike="noStrike">
              <a:latin typeface="Arial"/>
            </a:endParaRPr>
          </a:p>
          <a:p>
            <a:pPr algn="ctr">
              <a:lnSpc>
                <a:spcPct val="100000"/>
              </a:lnSpc>
              <a:tabLst>
                <a:tab algn="l" pos="0"/>
              </a:tabLst>
            </a:pPr>
            <a:r>
              <a:rPr b="1" lang="pt-BR" sz="2600" spc="-1" strike="noStrike">
                <a:solidFill>
                  <a:srgbClr val="000000"/>
                </a:solidFill>
                <a:latin typeface="Arial"/>
                <a:ea typeface="DejaVu Sans"/>
              </a:rPr>
              <a:t>É de grande  importância que os profissionais responsáveis da escrita fiscal busque sempre manter as informações dos seus cadastros sempre em dia. </a:t>
            </a:r>
            <a:endParaRPr b="0" lang="pt-BR" sz="2600" spc="-1" strike="noStrike">
              <a:latin typeface="Arial"/>
            </a:endParaRPr>
          </a:p>
          <a:p>
            <a:pPr algn="ctr">
              <a:lnSpc>
                <a:spcPct val="100000"/>
              </a:lnSpc>
              <a:tabLst>
                <a:tab algn="l" pos="0"/>
              </a:tabLst>
            </a:pPr>
            <a:r>
              <a:rPr b="1" lang="pt-BR" sz="2600" spc="-1" strike="noStrike">
                <a:solidFill>
                  <a:srgbClr val="000000"/>
                </a:solidFill>
                <a:latin typeface="Arial"/>
                <a:ea typeface="DejaVu Sans"/>
              </a:rPr>
              <a:t>Dados a respeito de produtos, clientes, fornecedores, entrada de mercadorias, entre outros, devem estar sempre corretos para facilitar os procedimentos quando o fechamento e apuração  precisar ser realizada.</a:t>
            </a:r>
            <a:endParaRPr b="0" lang="pt-BR" sz="2600" spc="-1" strike="noStrike">
              <a:latin typeface="Arial"/>
            </a:endParaRPr>
          </a:p>
          <a:p>
            <a:pPr algn="ctr">
              <a:lnSpc>
                <a:spcPct val="100000"/>
              </a:lnSpc>
              <a:tabLst>
                <a:tab algn="l" pos="0"/>
              </a:tabLst>
            </a:pPr>
            <a:endParaRPr b="0" lang="pt-BR" sz="2600" spc="-1" strike="noStrike">
              <a:latin typeface="Arial"/>
            </a:endParaRPr>
          </a:p>
          <a:p>
            <a:pPr algn="ctr">
              <a:lnSpc>
                <a:spcPct val="100000"/>
              </a:lnSpc>
              <a:tabLst>
                <a:tab algn="l" pos="0"/>
              </a:tabLst>
            </a:pPr>
            <a:r>
              <a:rPr b="1" lang="pt-BR" sz="2600" spc="-1" strike="noStrike">
                <a:solidFill>
                  <a:srgbClr val="000000"/>
                </a:solidFill>
                <a:latin typeface="Arial"/>
                <a:ea typeface="DejaVu Sans"/>
              </a:rPr>
              <a:t>Por isso, é imprescindível que os seus cadastros estejam atualizados sempre e conferidos tanto a informações   recebidas ou geradas pela empresa e que mantenha o costume de, em casos de dúvidas sobre qualquer detalhe, verificar a legislação e normas tributárias pois, muitas vezes falhas podem ocasionar multas ou a falta de organização pode levar a falta e atraso nas entregas de obrigações assessorias. </a:t>
            </a:r>
            <a:endParaRPr b="0" lang="pt-BR" sz="2600" spc="-1" strike="noStrike">
              <a:latin typeface="Arial"/>
            </a:endParaRPr>
          </a:p>
          <a:p>
            <a:pPr algn="ctr">
              <a:lnSpc>
                <a:spcPct val="100000"/>
              </a:lnSpc>
              <a:tabLst>
                <a:tab algn="l" pos="0"/>
              </a:tabLst>
            </a:pPr>
            <a:endParaRPr b="0" lang="pt-BR" sz="2600" spc="-1" strike="noStrike">
              <a:latin typeface="Arial"/>
            </a:endParaRPr>
          </a:p>
          <a:p>
            <a:pPr algn="ctr">
              <a:lnSpc>
                <a:spcPct val="100000"/>
              </a:lnSpc>
              <a:tabLst>
                <a:tab algn="l" pos="0"/>
              </a:tabLst>
            </a:pPr>
            <a:r>
              <a:rPr b="1" lang="pt-BR" sz="2600" spc="-1" strike="noStrike">
                <a:solidFill>
                  <a:srgbClr val="000000"/>
                </a:solidFill>
                <a:latin typeface="Arial"/>
                <a:ea typeface="DejaVu Sans"/>
              </a:rPr>
              <a:t>Desta mesma forma, é preciso estar sempre em dia com informações a respeito do Código Fiscal de Operações e Prestações (CFOP), o Código de Situação Tributária (CST), entre outros. Conhecer as regras fiscais que cada empresa deve cumprir é essencial para evitar problemas com o Fisco, pois permite um melhor entendimento do processo e, consequentemente, maior adequação às suas exigências.</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2" name="Imagem1" descr=""/>
          <p:cNvPicPr/>
          <p:nvPr/>
        </p:nvPicPr>
        <p:blipFill>
          <a:blip r:embed="rId1"/>
          <a:stretch/>
        </p:blipFill>
        <p:spPr>
          <a:xfrm>
            <a:off x="0" y="0"/>
            <a:ext cx="1362240" cy="10174320"/>
          </a:xfrm>
          <a:prstGeom prst="rect">
            <a:avLst/>
          </a:prstGeom>
          <a:ln w="0">
            <a:noFill/>
          </a:ln>
        </p:spPr>
      </p:pic>
      <p:pic>
        <p:nvPicPr>
          <p:cNvPr id="373" name="Picture 2" descr=""/>
          <p:cNvPicPr/>
          <p:nvPr/>
        </p:nvPicPr>
        <p:blipFill>
          <a:blip r:embed="rId2"/>
          <a:stretch/>
        </p:blipFill>
        <p:spPr>
          <a:xfrm>
            <a:off x="13367880" y="532800"/>
            <a:ext cx="3890880" cy="991440"/>
          </a:xfrm>
          <a:prstGeom prst="rect">
            <a:avLst/>
          </a:prstGeom>
          <a:ln w="0">
            <a:noFill/>
          </a:ln>
        </p:spPr>
      </p:pic>
      <p:grpSp>
        <p:nvGrpSpPr>
          <p:cNvPr id="374" name="Group 1"/>
          <p:cNvGrpSpPr/>
          <p:nvPr/>
        </p:nvGrpSpPr>
        <p:grpSpPr>
          <a:xfrm>
            <a:off x="0" y="9520560"/>
            <a:ext cx="18287640" cy="766080"/>
            <a:chOff x="0" y="9520560"/>
            <a:chExt cx="18287640" cy="766080"/>
          </a:xfrm>
        </p:grpSpPr>
        <p:sp>
          <p:nvSpPr>
            <p:cNvPr id="375"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376" name="Group 3"/>
          <p:cNvGrpSpPr/>
          <p:nvPr/>
        </p:nvGrpSpPr>
        <p:grpSpPr>
          <a:xfrm>
            <a:off x="0" y="9634680"/>
            <a:ext cx="18287640" cy="651960"/>
            <a:chOff x="0" y="9634680"/>
            <a:chExt cx="18287640" cy="651960"/>
          </a:xfrm>
        </p:grpSpPr>
        <p:sp>
          <p:nvSpPr>
            <p:cNvPr id="377"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378"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379" name="CustomShape 6"/>
          <p:cNvSpPr/>
          <p:nvPr/>
        </p:nvSpPr>
        <p:spPr>
          <a:xfrm>
            <a:off x="5313600" y="9712440"/>
            <a:ext cx="8041320" cy="4975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graphicFrame>
        <p:nvGraphicFramePr>
          <p:cNvPr id="380" name="Table 7"/>
          <p:cNvGraphicFramePr/>
          <p:nvPr/>
        </p:nvGraphicFramePr>
        <p:xfrm>
          <a:off x="1523880" y="2057400"/>
          <a:ext cx="15620760" cy="2093400"/>
        </p:xfrm>
        <a:graphic>
          <a:graphicData uri="http://schemas.openxmlformats.org/drawingml/2006/table">
            <a:tbl>
              <a:tblPr/>
              <a:tblGrid>
                <a:gridCol w="4722840"/>
                <a:gridCol w="1924560"/>
                <a:gridCol w="3165120"/>
                <a:gridCol w="1728360"/>
                <a:gridCol w="4079880"/>
              </a:tblGrid>
              <a:tr h="714600">
                <a:tc rowSpan="3">
                  <a:txBody>
                    <a:bodyPr lIns="35280" rIns="35280" tIns="35280" bIns="35280">
                      <a:noAutofit/>
                    </a:bodyPr>
                    <a:p>
                      <a:pPr>
                        <a:lnSpc>
                          <a:spcPct val="100000"/>
                        </a:lnSpc>
                        <a:tabLst>
                          <a:tab algn="l" pos="0"/>
                        </a:tabLst>
                      </a:pPr>
                      <a:endParaRPr b="0" lang="pt-BR" sz="1800" spc="-1" strike="noStrike">
                        <a:latin typeface="Arial"/>
                      </a:endParaRPr>
                    </a:p>
                    <a:p>
                      <a:pPr>
                        <a:lnSpc>
                          <a:spcPct val="100000"/>
                        </a:lnSpc>
                        <a:tabLst>
                          <a:tab algn="l" pos="0"/>
                        </a:tabLst>
                      </a:pPr>
                      <a:endParaRPr b="0" lang="pt-BR" sz="1800" spc="-1" strike="noStrike">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noFill/>
                  </a:tcPr>
                </a:tc>
                <a:tc>
                  <a:txBody>
                    <a:bodyPr lIns="35280" rIns="35280" tIns="35280" bIns="35280">
                      <a:noAutofit/>
                    </a:bodyPr>
                    <a:p>
                      <a:pPr>
                        <a:lnSpc>
                          <a:spcPct val="100000"/>
                        </a:lnSpc>
                        <a:tabLst>
                          <a:tab algn="l" pos="0"/>
                        </a:tabLst>
                      </a:pPr>
                      <a:r>
                        <a:rPr b="1" lang="en-US" sz="1400" spc="-1" strike="noStrike">
                          <a:solidFill>
                            <a:srgbClr val="000000"/>
                          </a:solidFill>
                          <a:latin typeface="Montserrat ExtraBold"/>
                          <a:ea typeface="Montserrat ExtraBold"/>
                        </a:rPr>
                        <a:t>TÍTULO:</a:t>
                      </a:r>
                      <a:endParaRPr b="0" lang="pt-BR" sz="1400" spc="-1" strike="noStrike">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xBody>
                    <a:bodyPr lIns="35280" rIns="35280" tIns="35280" bIns="35280">
                      <a:noAutofit/>
                    </a:bodyPr>
                    <a:p>
                      <a:pPr>
                        <a:lnSpc>
                          <a:spcPct val="100000"/>
                        </a:lnSpc>
                        <a:tabLst>
                          <a:tab algn="l" pos="0"/>
                        </a:tabLst>
                      </a:pPr>
                      <a:r>
                        <a:rPr b="1" lang="en-US" sz="1800" spc="-1" strike="noStrike">
                          <a:solidFill>
                            <a:srgbClr val="000000"/>
                          </a:solidFill>
                          <a:latin typeface="Montserrat"/>
                          <a:ea typeface="Montserrat"/>
                        </a:rPr>
                        <a:t>ESCRITA FISCAL</a:t>
                      </a:r>
                      <a:endParaRPr b="0" lang="pt-BR" sz="1800" spc="-1" strike="noStrike">
                        <a:latin typeface="Arial"/>
                      </a:endParaRPr>
                    </a:p>
                    <a:p>
                      <a:pPr>
                        <a:lnSpc>
                          <a:spcPct val="100000"/>
                        </a:lnSpc>
                        <a:tabLst>
                          <a:tab algn="l" pos="0"/>
                        </a:tabLst>
                      </a:pPr>
                      <a:r>
                        <a:rPr b="1" lang="en-US" sz="1800" spc="-1" strike="noStrike">
                          <a:solidFill>
                            <a:srgbClr val="000000"/>
                          </a:solidFill>
                          <a:latin typeface="Montserrat"/>
                          <a:ea typeface="Montserrat"/>
                        </a:rPr>
                        <a:t>CONCEITOS</a:t>
                      </a:r>
                      <a:endParaRPr b="0" lang="pt-BR" sz="1800" spc="-1" strike="noStrike">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noFill/>
                  </a:tcPr>
                </a:tc>
                <a:tc>
                  <a:txBody>
                    <a:bodyPr lIns="35280" rIns="35280" tIns="35280" bIns="35280">
                      <a:noAutofit/>
                    </a:bodyPr>
                    <a:p>
                      <a:pPr>
                        <a:lnSpc>
                          <a:spcPct val="100000"/>
                        </a:lnSpc>
                        <a:tabLst>
                          <a:tab algn="l" pos="0"/>
                        </a:tabLst>
                      </a:pPr>
                      <a:r>
                        <a:rPr b="0" lang="en-US" sz="1400" spc="-1" strike="noStrike">
                          <a:solidFill>
                            <a:srgbClr val="000000"/>
                          </a:solidFill>
                          <a:latin typeface="Montserrat ExtraBold"/>
                          <a:ea typeface="Montserrat ExtraBold"/>
                        </a:rPr>
                        <a:t>REGISTRO:</a:t>
                      </a:r>
                      <a:endParaRPr b="0" lang="pt-BR" sz="1400" spc="-1" strike="noStrike">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cPr marL="35280" marR="35280">
                    <a:lnL w="6480">
                      <a:solidFill>
                        <a:srgbClr val="000000"/>
                      </a:solidFill>
                    </a:lnL>
                    <a:lnR w="6480">
                      <a:solidFill>
                        <a:srgbClr val="000000"/>
                      </a:solidFill>
                    </a:lnR>
                    <a:lnT w="6480">
                      <a:solidFill>
                        <a:srgbClr val="000000"/>
                      </a:solidFill>
                    </a:lnT>
                    <a:lnB w="6480">
                      <a:solidFill>
                        <a:srgbClr val="000000"/>
                      </a:solidFill>
                    </a:lnB>
                    <a:noFill/>
                  </a:tcPr>
                </a:tc>
              </a:tr>
              <a:tr h="626400">
                <a:tc vMerge="1">
                  <a:tcPr marL="90000" marR="90000">
                    <a:solidFill>
                      <a:srgbClr val="729fcf"/>
                    </a:solidFill>
                  </a:tcPr>
                </a:tc>
                <a:tc>
                  <a:txBody>
                    <a:bodyPr lIns="35280" rIns="35280" tIns="35280" bIns="35280">
                      <a:noAutofit/>
                    </a:bodyPr>
                    <a:p>
                      <a:pPr>
                        <a:lnSpc>
                          <a:spcPct val="100000"/>
                        </a:lnSpc>
                        <a:tabLst>
                          <a:tab algn="l" pos="0"/>
                        </a:tabLst>
                      </a:pPr>
                      <a:r>
                        <a:rPr b="1" lang="en-US" sz="1400" spc="-1" strike="noStrike">
                          <a:solidFill>
                            <a:srgbClr val="000000"/>
                          </a:solidFill>
                          <a:latin typeface="Montserrat ExtraBold"/>
                          <a:ea typeface="Montserrat ExtraBold"/>
                        </a:rPr>
                        <a:t>ELABORADO POR:</a:t>
                      </a:r>
                      <a:endParaRPr b="0" lang="pt-BR" sz="1400" spc="-1" strike="noStrike">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cPr marL="35280" marR="35280">
                    <a:lnL w="6480">
                      <a:solidFill>
                        <a:srgbClr val="000000"/>
                      </a:solidFill>
                    </a:lnL>
                    <a:lnR w="6480">
                      <a:solidFill>
                        <a:srgbClr val="000000"/>
                      </a:solidFill>
                    </a:lnR>
                    <a:lnT w="6480">
                      <a:solidFill>
                        <a:srgbClr val="000000"/>
                      </a:solidFill>
                    </a:lnT>
                    <a:lnB w="6480">
                      <a:solidFill>
                        <a:srgbClr val="000000"/>
                      </a:solidFill>
                    </a:lnB>
                    <a:noFill/>
                  </a:tcPr>
                </a:tc>
                <a:tc>
                  <a:txBody>
                    <a:bodyPr lIns="35280" rIns="35280" tIns="35280" bIns="35280">
                      <a:noAutofit/>
                    </a:bodyPr>
                    <a:p>
                      <a:pPr>
                        <a:lnSpc>
                          <a:spcPct val="100000"/>
                        </a:lnSpc>
                        <a:tabLst>
                          <a:tab algn="l" pos="0"/>
                        </a:tabLst>
                      </a:pPr>
                      <a:r>
                        <a:rPr b="0" lang="en-US" sz="1400" spc="-1" strike="noStrike">
                          <a:solidFill>
                            <a:srgbClr val="000000"/>
                          </a:solidFill>
                          <a:latin typeface="Montserrat ExtraBold"/>
                          <a:ea typeface="Montserrat ExtraBold"/>
                        </a:rPr>
                        <a:t>DATA:</a:t>
                      </a:r>
                      <a:endParaRPr b="0" lang="pt-BR" sz="1400" spc="-1" strike="noStrike">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cPr marL="35280" marR="35280">
                    <a:lnL w="6480">
                      <a:solidFill>
                        <a:srgbClr val="000000"/>
                      </a:solidFill>
                    </a:lnL>
                    <a:lnR w="6480">
                      <a:solidFill>
                        <a:srgbClr val="000000"/>
                      </a:solidFill>
                    </a:lnR>
                    <a:lnT w="6480">
                      <a:solidFill>
                        <a:srgbClr val="000000"/>
                      </a:solidFill>
                    </a:lnT>
                    <a:lnB w="6480">
                      <a:solidFill>
                        <a:srgbClr val="000000"/>
                      </a:solidFill>
                    </a:lnB>
                    <a:noFill/>
                  </a:tcPr>
                </a:tc>
              </a:tr>
              <a:tr h="752400">
                <a:tc vMerge="1">
                  <a:tcPr marL="90000" marR="90000">
                    <a:solidFill>
                      <a:srgbClr val="729fcf"/>
                    </a:solidFill>
                  </a:tcPr>
                </a:tc>
                <a:tc>
                  <a:txBody>
                    <a:bodyPr lIns="35280" rIns="35280" tIns="35280" bIns="35280">
                      <a:noAutofit/>
                    </a:bodyPr>
                    <a:p>
                      <a:pPr>
                        <a:lnSpc>
                          <a:spcPct val="100000"/>
                        </a:lnSpc>
                        <a:tabLst>
                          <a:tab algn="l" pos="0"/>
                        </a:tabLst>
                      </a:pPr>
                      <a:r>
                        <a:rPr b="1" lang="en-US" sz="1400" spc="-1" strike="noStrike">
                          <a:solidFill>
                            <a:srgbClr val="000000"/>
                          </a:solidFill>
                          <a:latin typeface="Montserrat ExtraBold"/>
                          <a:ea typeface="Montserrat ExtraBold"/>
                        </a:rPr>
                        <a:t>APROVADO POR:</a:t>
                      </a:r>
                      <a:endParaRPr b="0" lang="pt-BR" sz="1400" spc="-1" strike="noStrike">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cPr marL="35280" marR="35280">
                    <a:lnL w="6480">
                      <a:solidFill>
                        <a:srgbClr val="000000"/>
                      </a:solidFill>
                    </a:lnL>
                    <a:lnR w="6480">
                      <a:solidFill>
                        <a:srgbClr val="000000"/>
                      </a:solidFill>
                    </a:lnR>
                    <a:lnT w="6480">
                      <a:solidFill>
                        <a:srgbClr val="000000"/>
                      </a:solidFill>
                    </a:lnT>
                    <a:lnB w="6480">
                      <a:solidFill>
                        <a:srgbClr val="000000"/>
                      </a:solidFill>
                    </a:lnB>
                    <a:noFill/>
                  </a:tcPr>
                </a:tc>
                <a:tc>
                  <a:txBody>
                    <a:bodyPr lIns="35280" rIns="35280" tIns="35280" bIns="35280">
                      <a:noAutofit/>
                    </a:bodyPr>
                    <a:p>
                      <a:pPr>
                        <a:lnSpc>
                          <a:spcPct val="100000"/>
                        </a:lnSpc>
                        <a:tabLst>
                          <a:tab algn="l" pos="0"/>
                        </a:tabLst>
                      </a:pPr>
                      <a:r>
                        <a:rPr b="0" lang="en-US" sz="1400" spc="-1" strike="noStrike">
                          <a:solidFill>
                            <a:srgbClr val="000000"/>
                          </a:solidFill>
                          <a:latin typeface="Montserrat ExtraBold"/>
                          <a:ea typeface="Montserrat ExtraBold"/>
                        </a:rPr>
                        <a:t>VERIFICADO:</a:t>
                      </a:r>
                      <a:endParaRPr b="0" lang="pt-BR" sz="1400" spc="-1" strike="noStrike">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cPr marL="35280" marR="35280">
                    <a:lnL w="6480">
                      <a:solidFill>
                        <a:srgbClr val="000000"/>
                      </a:solidFill>
                    </a:lnL>
                    <a:lnR w="6480">
                      <a:solidFill>
                        <a:srgbClr val="000000"/>
                      </a:solidFill>
                    </a:lnR>
                    <a:lnT w="6480">
                      <a:solidFill>
                        <a:srgbClr val="000000"/>
                      </a:solidFill>
                    </a:lnT>
                    <a:lnB w="6480">
                      <a:solidFill>
                        <a:srgbClr val="000000"/>
                      </a:solidFill>
                    </a:lnB>
                    <a:noFill/>
                  </a:tcPr>
                </a:tc>
              </a:tr>
            </a:tbl>
          </a:graphicData>
        </a:graphic>
      </p:graphicFrame>
      <p:pic>
        <p:nvPicPr>
          <p:cNvPr id="381" name="Imagem2" descr=""/>
          <p:cNvPicPr/>
          <p:nvPr/>
        </p:nvPicPr>
        <p:blipFill>
          <a:blip r:embed="rId3"/>
          <a:stretch/>
        </p:blipFill>
        <p:spPr>
          <a:xfrm>
            <a:off x="2646000" y="1738080"/>
            <a:ext cx="2763720" cy="27637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382" name="Picture 2" descr=""/>
          <p:cNvPicPr/>
          <p:nvPr/>
        </p:nvPicPr>
        <p:blipFill>
          <a:blip r:embed="rId2"/>
          <a:stretch/>
        </p:blipFill>
        <p:spPr>
          <a:xfrm>
            <a:off x="3993480" y="0"/>
            <a:ext cx="10300680" cy="103006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Imagem1" descr=""/>
          <p:cNvPicPr/>
          <p:nvPr/>
        </p:nvPicPr>
        <p:blipFill>
          <a:blip r:embed="rId1"/>
          <a:stretch/>
        </p:blipFill>
        <p:spPr>
          <a:xfrm>
            <a:off x="0" y="0"/>
            <a:ext cx="1362240" cy="10174320"/>
          </a:xfrm>
          <a:prstGeom prst="rect">
            <a:avLst/>
          </a:prstGeom>
          <a:ln w="0">
            <a:noFill/>
          </a:ln>
        </p:spPr>
      </p:pic>
      <p:pic>
        <p:nvPicPr>
          <p:cNvPr id="108" name="Picture 2" descr=""/>
          <p:cNvPicPr/>
          <p:nvPr/>
        </p:nvPicPr>
        <p:blipFill>
          <a:blip r:embed="rId2"/>
          <a:stretch/>
        </p:blipFill>
        <p:spPr>
          <a:xfrm>
            <a:off x="13367880" y="532800"/>
            <a:ext cx="3890880" cy="991440"/>
          </a:xfrm>
          <a:prstGeom prst="rect">
            <a:avLst/>
          </a:prstGeom>
          <a:ln w="0">
            <a:noFill/>
          </a:ln>
        </p:spPr>
      </p:pic>
      <p:grpSp>
        <p:nvGrpSpPr>
          <p:cNvPr id="109" name="Group 1"/>
          <p:cNvGrpSpPr/>
          <p:nvPr/>
        </p:nvGrpSpPr>
        <p:grpSpPr>
          <a:xfrm>
            <a:off x="0" y="9520560"/>
            <a:ext cx="18287640" cy="766080"/>
            <a:chOff x="0" y="9520560"/>
            <a:chExt cx="18287640" cy="766080"/>
          </a:xfrm>
        </p:grpSpPr>
        <p:sp>
          <p:nvSpPr>
            <p:cNvPr id="110"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11" name="Group 3"/>
          <p:cNvGrpSpPr/>
          <p:nvPr/>
        </p:nvGrpSpPr>
        <p:grpSpPr>
          <a:xfrm>
            <a:off x="0" y="9634680"/>
            <a:ext cx="18287640" cy="651960"/>
            <a:chOff x="0" y="9634680"/>
            <a:chExt cx="18287640" cy="651960"/>
          </a:xfrm>
        </p:grpSpPr>
        <p:sp>
          <p:nvSpPr>
            <p:cNvPr id="112"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13"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14"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15" name="CustomShape 7"/>
          <p:cNvSpPr/>
          <p:nvPr/>
        </p:nvSpPr>
        <p:spPr>
          <a:xfrm>
            <a:off x="1676520" y="1636560"/>
            <a:ext cx="15582600" cy="306216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1" lang="pt-BR" sz="3900" spc="-1" strike="noStrike">
                <a:solidFill>
                  <a:srgbClr val="c00000"/>
                </a:solidFill>
                <a:latin typeface="Arial"/>
                <a:ea typeface="DejaVu Sans"/>
              </a:rPr>
              <a:t>INTRODUÇÃO – </a:t>
            </a:r>
            <a:r>
              <a:rPr b="1" lang="pt-BR" sz="3900" spc="-1" strike="noStrike" cap="all">
                <a:solidFill>
                  <a:srgbClr val="c00000"/>
                </a:solidFill>
                <a:latin typeface="Arial"/>
                <a:ea typeface="Arial"/>
              </a:rPr>
              <a:t>Escrituração Fiscal</a:t>
            </a:r>
            <a:endParaRPr b="0" lang="pt-BR" sz="3900" spc="-1" strike="noStrike">
              <a:latin typeface="Arial"/>
            </a:endParaRPr>
          </a:p>
          <a:p>
            <a:pPr algn="ctr">
              <a:lnSpc>
                <a:spcPct val="100000"/>
              </a:lnSpc>
              <a:tabLst>
                <a:tab algn="l" pos="0"/>
              </a:tabLst>
            </a:pPr>
            <a:r>
              <a:rPr b="1" lang="pt-BR" sz="3900" spc="-1" strike="noStrike">
                <a:solidFill>
                  <a:srgbClr val="c00000"/>
                </a:solidFill>
                <a:latin typeface="Arial"/>
                <a:ea typeface="DejaVu Sans"/>
              </a:rPr>
              <a:t> </a:t>
            </a:r>
            <a:endParaRPr b="0" lang="pt-BR" sz="3900" spc="-1" strike="noStrike">
              <a:latin typeface="Arial"/>
            </a:endParaRPr>
          </a:p>
          <a:p>
            <a:pPr algn="just">
              <a:lnSpc>
                <a:spcPct val="100000"/>
              </a:lnSpc>
              <a:tabLst>
                <a:tab algn="l" pos="0"/>
              </a:tabLst>
            </a:pPr>
            <a:r>
              <a:rPr b="0" lang="pt-BR" sz="3900" spc="-1" strike="noStrike">
                <a:solidFill>
                  <a:srgbClr val="202124"/>
                </a:solidFill>
                <a:latin typeface="Calibri"/>
                <a:ea typeface="Calibri"/>
              </a:rPr>
              <a:t>A Escrituração Fiscal nada mais é que, o registro de todas as movimentações fiscais de uma empresa e seus respectivos livros fiscais, onde é escriturado todas as notas recebidas e notas emitidas.</a:t>
            </a:r>
            <a:endParaRPr b="0" lang="pt-BR" sz="3900" spc="-1" strike="noStrike">
              <a:latin typeface="Arial"/>
            </a:endParaRPr>
          </a:p>
        </p:txBody>
      </p:sp>
      <p:pic>
        <p:nvPicPr>
          <p:cNvPr id="116" name="Imagem 1" descr=""/>
          <p:cNvPicPr/>
          <p:nvPr/>
        </p:nvPicPr>
        <p:blipFill>
          <a:blip r:embed="rId3"/>
          <a:stretch/>
        </p:blipFill>
        <p:spPr>
          <a:xfrm>
            <a:off x="12801600" y="5167800"/>
            <a:ext cx="4457520" cy="3482280"/>
          </a:xfrm>
          <a:prstGeom prst="rect">
            <a:avLst/>
          </a:prstGeom>
          <a:ln w="0">
            <a:noFill/>
          </a:ln>
        </p:spPr>
      </p:pic>
      <p:sp>
        <p:nvSpPr>
          <p:cNvPr id="117" name="CustomShape 8"/>
          <p:cNvSpPr/>
          <p:nvPr/>
        </p:nvSpPr>
        <p:spPr>
          <a:xfrm>
            <a:off x="1676520" y="5143680"/>
            <a:ext cx="10972440" cy="446184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pt-BR" sz="4100" spc="-1" strike="noStrike">
                <a:solidFill>
                  <a:srgbClr val="202124"/>
                </a:solidFill>
                <a:latin typeface="Calibri"/>
                <a:ea typeface="Calibri"/>
              </a:rPr>
              <a:t>Por tanto, é uma das obrigações das empresas com as autoridades fiscais que seja feito esta  prestação de contas ao fisco, sobre as movimentações por meio da escrituração do livros onde irá conter os dados de compra, faturamento, estoque e os impostos incidentes nestas operações. </a:t>
            </a:r>
            <a:endParaRPr b="0" lang="pt-BR" sz="4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Imagem1" descr=""/>
          <p:cNvPicPr/>
          <p:nvPr/>
        </p:nvPicPr>
        <p:blipFill>
          <a:blip r:embed="rId1"/>
          <a:stretch/>
        </p:blipFill>
        <p:spPr>
          <a:xfrm>
            <a:off x="0" y="0"/>
            <a:ext cx="1362240" cy="10174320"/>
          </a:xfrm>
          <a:prstGeom prst="rect">
            <a:avLst/>
          </a:prstGeom>
          <a:ln w="0">
            <a:noFill/>
          </a:ln>
        </p:spPr>
      </p:pic>
      <p:pic>
        <p:nvPicPr>
          <p:cNvPr id="119" name="Picture 2" descr=""/>
          <p:cNvPicPr/>
          <p:nvPr/>
        </p:nvPicPr>
        <p:blipFill>
          <a:blip r:embed="rId2"/>
          <a:stretch/>
        </p:blipFill>
        <p:spPr>
          <a:xfrm>
            <a:off x="13367880" y="532800"/>
            <a:ext cx="3890880" cy="991440"/>
          </a:xfrm>
          <a:prstGeom prst="rect">
            <a:avLst/>
          </a:prstGeom>
          <a:ln w="0">
            <a:noFill/>
          </a:ln>
        </p:spPr>
      </p:pic>
      <p:grpSp>
        <p:nvGrpSpPr>
          <p:cNvPr id="120" name="Group 1"/>
          <p:cNvGrpSpPr/>
          <p:nvPr/>
        </p:nvGrpSpPr>
        <p:grpSpPr>
          <a:xfrm>
            <a:off x="0" y="9520560"/>
            <a:ext cx="18287640" cy="766080"/>
            <a:chOff x="0" y="9520560"/>
            <a:chExt cx="18287640" cy="766080"/>
          </a:xfrm>
        </p:grpSpPr>
        <p:sp>
          <p:nvSpPr>
            <p:cNvPr id="121"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22" name="Group 3"/>
          <p:cNvGrpSpPr/>
          <p:nvPr/>
        </p:nvGrpSpPr>
        <p:grpSpPr>
          <a:xfrm>
            <a:off x="0" y="9634680"/>
            <a:ext cx="18287640" cy="651960"/>
            <a:chOff x="0" y="9634680"/>
            <a:chExt cx="18287640" cy="651960"/>
          </a:xfrm>
        </p:grpSpPr>
        <p:sp>
          <p:nvSpPr>
            <p:cNvPr id="123"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24"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25"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26" name="CustomShape 7"/>
          <p:cNvSpPr/>
          <p:nvPr/>
        </p:nvSpPr>
        <p:spPr>
          <a:xfrm>
            <a:off x="2115720" y="1631880"/>
            <a:ext cx="15143040" cy="106524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pt-BR" sz="3200" spc="-1" strike="noStrike">
                <a:solidFill>
                  <a:srgbClr val="202124"/>
                </a:solidFill>
                <a:latin typeface="Arial"/>
                <a:ea typeface="DejaVu Sans"/>
              </a:rPr>
              <a:t>A partir do Ajuste SINIEF 02/2009, a escrituração ela passa a ser Digital e transmitida mensalmente via arquivo eletrônico.</a:t>
            </a:r>
            <a:endParaRPr b="0" lang="pt-BR" sz="3200" spc="-1" strike="noStrike">
              <a:latin typeface="Arial"/>
            </a:endParaRPr>
          </a:p>
        </p:txBody>
      </p:sp>
      <p:pic>
        <p:nvPicPr>
          <p:cNvPr id="127" name="Imagem 139" descr=""/>
          <p:cNvPicPr/>
          <p:nvPr/>
        </p:nvPicPr>
        <p:blipFill>
          <a:blip r:embed="rId3"/>
          <a:stretch/>
        </p:blipFill>
        <p:spPr>
          <a:xfrm>
            <a:off x="10667880" y="3512160"/>
            <a:ext cx="6590880" cy="5211000"/>
          </a:xfrm>
          <a:prstGeom prst="rect">
            <a:avLst/>
          </a:prstGeom>
          <a:ln w="0">
            <a:noFill/>
          </a:ln>
        </p:spPr>
      </p:pic>
      <p:sp>
        <p:nvSpPr>
          <p:cNvPr id="128" name="CustomShape 8"/>
          <p:cNvSpPr/>
          <p:nvPr/>
        </p:nvSpPr>
        <p:spPr>
          <a:xfrm>
            <a:off x="2115720" y="3506400"/>
            <a:ext cx="8323200" cy="588276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pt-BR" sz="3800" spc="-1" strike="noStrike">
                <a:solidFill>
                  <a:srgbClr val="202124"/>
                </a:solidFill>
                <a:latin typeface="Calibri"/>
                <a:ea typeface="Calibri"/>
              </a:rPr>
              <a:t>Enviando para o fisco utilizando a  Escrituração Fiscal Digital - EFD, compõe-se da totalidade das informações, em meio digital, necessárias à apuração dos impostos referentes às operações e prestações praticadas pelo contribuinte, bem como, outras de interesse das administrações tributárias das unidades federadas e da Secretaria da Receita Federal do Brasil – RFB.</a:t>
            </a:r>
            <a:endParaRPr b="0" lang="pt-BR" sz="3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Imagem1" descr=""/>
          <p:cNvPicPr/>
          <p:nvPr/>
        </p:nvPicPr>
        <p:blipFill>
          <a:blip r:embed="rId1"/>
          <a:stretch/>
        </p:blipFill>
        <p:spPr>
          <a:xfrm>
            <a:off x="0" y="0"/>
            <a:ext cx="1362240" cy="10174320"/>
          </a:xfrm>
          <a:prstGeom prst="rect">
            <a:avLst/>
          </a:prstGeom>
          <a:ln w="0">
            <a:noFill/>
          </a:ln>
        </p:spPr>
      </p:pic>
      <p:pic>
        <p:nvPicPr>
          <p:cNvPr id="130" name="Picture 2" descr=""/>
          <p:cNvPicPr/>
          <p:nvPr/>
        </p:nvPicPr>
        <p:blipFill>
          <a:blip r:embed="rId2"/>
          <a:stretch/>
        </p:blipFill>
        <p:spPr>
          <a:xfrm>
            <a:off x="13367880" y="532800"/>
            <a:ext cx="3890880" cy="991440"/>
          </a:xfrm>
          <a:prstGeom prst="rect">
            <a:avLst/>
          </a:prstGeom>
          <a:ln w="0">
            <a:noFill/>
          </a:ln>
        </p:spPr>
      </p:pic>
      <p:grpSp>
        <p:nvGrpSpPr>
          <p:cNvPr id="131" name="Group 1"/>
          <p:cNvGrpSpPr/>
          <p:nvPr/>
        </p:nvGrpSpPr>
        <p:grpSpPr>
          <a:xfrm>
            <a:off x="0" y="9520560"/>
            <a:ext cx="18287640" cy="766080"/>
            <a:chOff x="0" y="9520560"/>
            <a:chExt cx="18287640" cy="766080"/>
          </a:xfrm>
        </p:grpSpPr>
        <p:sp>
          <p:nvSpPr>
            <p:cNvPr id="132"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33" name="Group 3"/>
          <p:cNvGrpSpPr/>
          <p:nvPr/>
        </p:nvGrpSpPr>
        <p:grpSpPr>
          <a:xfrm>
            <a:off x="0" y="9634680"/>
            <a:ext cx="18287640" cy="651960"/>
            <a:chOff x="0" y="9634680"/>
            <a:chExt cx="18287640" cy="651960"/>
          </a:xfrm>
        </p:grpSpPr>
        <p:sp>
          <p:nvSpPr>
            <p:cNvPr id="134"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35"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36"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37" name="CustomShape 7"/>
          <p:cNvSpPr/>
          <p:nvPr/>
        </p:nvSpPr>
        <p:spPr>
          <a:xfrm>
            <a:off x="1600200" y="1639080"/>
            <a:ext cx="15658920" cy="106524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pt-BR" sz="3200" spc="-1" strike="noStrike">
                <a:solidFill>
                  <a:srgbClr val="202124"/>
                </a:solidFill>
                <a:latin typeface="Arial"/>
                <a:ea typeface="DejaVu Sans"/>
              </a:rPr>
              <a:t>Para ficar mais claro sobre essas obrigações tributárias e como elas se organizam, precisamos entender alguns conceitos do direito tributário em que cita:</a:t>
            </a:r>
            <a:endParaRPr b="0" lang="pt-BR" sz="3200" spc="-1" strike="noStrike">
              <a:latin typeface="Arial"/>
            </a:endParaRPr>
          </a:p>
        </p:txBody>
      </p:sp>
      <p:pic>
        <p:nvPicPr>
          <p:cNvPr id="138" name="Imagem 2_4" descr=""/>
          <p:cNvPicPr/>
          <p:nvPr/>
        </p:nvPicPr>
        <p:blipFill>
          <a:blip r:embed="rId3"/>
          <a:stretch/>
        </p:blipFill>
        <p:spPr>
          <a:xfrm>
            <a:off x="4682160" y="3267000"/>
            <a:ext cx="8922960" cy="3752640"/>
          </a:xfrm>
          <a:prstGeom prst="rect">
            <a:avLst/>
          </a:prstGeom>
          <a:ln w="0">
            <a:noFill/>
          </a:ln>
        </p:spPr>
      </p:pic>
      <p:sp>
        <p:nvSpPr>
          <p:cNvPr id="139" name="CustomShape 8"/>
          <p:cNvSpPr/>
          <p:nvPr/>
        </p:nvSpPr>
        <p:spPr>
          <a:xfrm>
            <a:off x="1600200" y="8001720"/>
            <a:ext cx="15658920" cy="155268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pt-BR" sz="3200" spc="-1" strike="noStrike">
                <a:solidFill>
                  <a:srgbClr val="000000"/>
                </a:solidFill>
                <a:latin typeface="Arial"/>
                <a:ea typeface="DejaVu Sans"/>
              </a:rPr>
              <a:t>Assim, em obediência a citada hierarquia: a Lei cria um tributo, o Decreto o regulamenta e as Portarias, Instruções Normativas e as resoluções etc., o complementam. </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Imagem1" descr=""/>
          <p:cNvPicPr/>
          <p:nvPr/>
        </p:nvPicPr>
        <p:blipFill>
          <a:blip r:embed="rId1"/>
          <a:stretch/>
        </p:blipFill>
        <p:spPr>
          <a:xfrm>
            <a:off x="0" y="0"/>
            <a:ext cx="1362240" cy="10174320"/>
          </a:xfrm>
          <a:prstGeom prst="rect">
            <a:avLst/>
          </a:prstGeom>
          <a:ln w="0">
            <a:noFill/>
          </a:ln>
        </p:spPr>
      </p:pic>
      <p:pic>
        <p:nvPicPr>
          <p:cNvPr id="141" name="Picture 2" descr=""/>
          <p:cNvPicPr/>
          <p:nvPr/>
        </p:nvPicPr>
        <p:blipFill>
          <a:blip r:embed="rId2"/>
          <a:stretch/>
        </p:blipFill>
        <p:spPr>
          <a:xfrm>
            <a:off x="13367880" y="532800"/>
            <a:ext cx="3890880" cy="991440"/>
          </a:xfrm>
          <a:prstGeom prst="rect">
            <a:avLst/>
          </a:prstGeom>
          <a:ln w="0">
            <a:noFill/>
          </a:ln>
        </p:spPr>
      </p:pic>
      <p:grpSp>
        <p:nvGrpSpPr>
          <p:cNvPr id="142" name="Group 1"/>
          <p:cNvGrpSpPr/>
          <p:nvPr/>
        </p:nvGrpSpPr>
        <p:grpSpPr>
          <a:xfrm>
            <a:off x="0" y="9520560"/>
            <a:ext cx="18287640" cy="766080"/>
            <a:chOff x="0" y="9520560"/>
            <a:chExt cx="18287640" cy="766080"/>
          </a:xfrm>
        </p:grpSpPr>
        <p:sp>
          <p:nvSpPr>
            <p:cNvPr id="143"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44" name="Group 3"/>
          <p:cNvGrpSpPr/>
          <p:nvPr/>
        </p:nvGrpSpPr>
        <p:grpSpPr>
          <a:xfrm>
            <a:off x="0" y="9634680"/>
            <a:ext cx="18287640" cy="651960"/>
            <a:chOff x="0" y="9634680"/>
            <a:chExt cx="18287640" cy="651960"/>
          </a:xfrm>
        </p:grpSpPr>
        <p:sp>
          <p:nvSpPr>
            <p:cNvPr id="145"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46"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47"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48" name="CustomShape 7"/>
          <p:cNvSpPr/>
          <p:nvPr/>
        </p:nvSpPr>
        <p:spPr>
          <a:xfrm>
            <a:off x="1676520" y="1639080"/>
            <a:ext cx="15582600" cy="777132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pt-BR" sz="2400" spc="-1" strike="noStrike">
                <a:solidFill>
                  <a:srgbClr val="000000"/>
                </a:solidFill>
                <a:latin typeface="Arial"/>
                <a:ea typeface="DejaVu Sans"/>
              </a:rPr>
              <a:t>A constituição federal, atribui competência para cada ente da federação para instituir os impostos, os quais são distribuídos da seguinte forma: </a:t>
            </a:r>
            <a:endParaRPr b="0" lang="pt-BR" sz="2400" spc="-1" strike="noStrike">
              <a:latin typeface="Arial"/>
            </a:endParaRPr>
          </a:p>
          <a:p>
            <a:pPr algn="just">
              <a:lnSpc>
                <a:spcPct val="100000"/>
              </a:lnSpc>
              <a:tabLst>
                <a:tab algn="l" pos="0"/>
              </a:tabLst>
            </a:pPr>
            <a:r>
              <a:rPr b="1" lang="pt-BR" sz="2400" spc="-1" strike="noStrike">
                <a:solidFill>
                  <a:srgbClr val="c00000"/>
                </a:solidFill>
                <a:latin typeface="Arial"/>
                <a:ea typeface="DejaVu Sans"/>
              </a:rPr>
              <a:t>IMPOSTO FEDERAIS:</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Imposto de Importação - II. </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Imposto de Exportação - IE. </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Imposto de Renda e Provento de Qualquer Natureza – IR. </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Imposto sobre Produtos Industrializados – IPI. </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Imposto sobre Operações de Financeira – IOF</a:t>
            </a:r>
            <a:r>
              <a:rPr b="0" lang="pt-BR" sz="2400" spc="-1" strike="noStrike">
                <a:solidFill>
                  <a:srgbClr val="000000"/>
                </a:solidFill>
                <a:latin typeface="Arial"/>
                <a:ea typeface="Calibri"/>
              </a:rPr>
              <a:t>.</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Imposto sobre Propriedade Territorial Rural – ITR. </a:t>
            </a:r>
            <a:endParaRPr b="0" lang="pt-BR" sz="2400" spc="-1" strike="noStrike">
              <a:latin typeface="Arial"/>
            </a:endParaRPr>
          </a:p>
          <a:p>
            <a:pPr marL="1440" algn="just">
              <a:lnSpc>
                <a:spcPct val="100000"/>
              </a:lnSpc>
              <a:tabLst>
                <a:tab algn="l" pos="0"/>
              </a:tabLst>
            </a:pPr>
            <a:r>
              <a:rPr b="0" lang="fr-FR" sz="2400" spc="-1" strike="noStrike">
                <a:solidFill>
                  <a:srgbClr val="000000"/>
                </a:solidFill>
                <a:latin typeface="Arial"/>
                <a:ea typeface="Calibri"/>
              </a:rPr>
              <a:t>Entre outros como IRPJ, Cofins, PIS / Pasep, CSLL, INSS.</a:t>
            </a:r>
            <a:endParaRPr b="0" lang="pt-BR" sz="2400" spc="-1" strike="noStrike">
              <a:latin typeface="Arial"/>
            </a:endParaRPr>
          </a:p>
          <a:p>
            <a:pPr marL="1440" algn="just">
              <a:lnSpc>
                <a:spcPct val="100000"/>
              </a:lnSpc>
              <a:tabLst>
                <a:tab algn="l" pos="0"/>
              </a:tabLst>
            </a:pPr>
            <a:endParaRPr b="0" lang="pt-BR" sz="2400" spc="-1" strike="noStrike">
              <a:latin typeface="Arial"/>
            </a:endParaRPr>
          </a:p>
          <a:p>
            <a:pPr marL="1440" algn="just">
              <a:lnSpc>
                <a:spcPct val="100000"/>
              </a:lnSpc>
              <a:tabLst>
                <a:tab algn="l" pos="0"/>
              </a:tabLst>
            </a:pPr>
            <a:r>
              <a:rPr b="1" lang="pt-BR" sz="2400" spc="-1" strike="noStrike">
                <a:solidFill>
                  <a:srgbClr val="c00000"/>
                </a:solidFill>
                <a:latin typeface="Arial"/>
                <a:ea typeface="DejaVu Sans"/>
              </a:rPr>
              <a:t>IMPOSTO ESTADUAIS:</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Transmissão causa mortis e doação de quaisquer bens e direitos – ITCMD. </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Operações relativo à circulação de mercadoria e sobre prestação de serviços de transportes interestadual e intermunicipal e de comunicação  – ICMS. </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Imposto sobre propriedade de veículos automotores – IPVA. </a:t>
            </a:r>
            <a:endParaRPr b="0" lang="pt-BR" sz="2400" spc="-1" strike="noStrike">
              <a:latin typeface="Arial"/>
            </a:endParaRPr>
          </a:p>
          <a:p>
            <a:pPr algn="just">
              <a:lnSpc>
                <a:spcPct val="100000"/>
              </a:lnSpc>
              <a:tabLst>
                <a:tab algn="l" pos="0"/>
              </a:tabLst>
            </a:pPr>
            <a:endParaRPr b="0" lang="pt-BR" sz="2400" spc="-1" strike="noStrike">
              <a:latin typeface="Arial"/>
            </a:endParaRPr>
          </a:p>
          <a:p>
            <a:pPr algn="just">
              <a:lnSpc>
                <a:spcPct val="100000"/>
              </a:lnSpc>
              <a:tabLst>
                <a:tab algn="l" pos="0"/>
              </a:tabLst>
            </a:pPr>
            <a:r>
              <a:rPr b="1" lang="pt-BR" sz="2400" spc="-1" strike="noStrike">
                <a:solidFill>
                  <a:srgbClr val="c00000"/>
                </a:solidFill>
                <a:latin typeface="Arial"/>
                <a:ea typeface="DejaVu Sans"/>
              </a:rPr>
              <a:t>IMPOSTOS MUNICIPAIS:</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Propriedade Predial e Territorial Urbano – IPTU</a:t>
            </a:r>
            <a:r>
              <a:rPr b="0" lang="pt-BR" sz="2400" spc="-1" strike="noStrike">
                <a:solidFill>
                  <a:srgbClr val="000000"/>
                </a:solidFill>
                <a:latin typeface="Arial"/>
                <a:ea typeface="Calibri"/>
              </a:rPr>
              <a:t>.</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Calibri"/>
              </a:rPr>
              <a:t>Imposto sobre Serviços de Qualquer Natureza – ISS.</a:t>
            </a:r>
            <a:endParaRPr b="0" lang="pt-BR" sz="2400" spc="-1" strike="noStrike">
              <a:latin typeface="Arial"/>
            </a:endParaRPr>
          </a:p>
          <a:p>
            <a:pPr marL="345240" indent="-342720" algn="just">
              <a:lnSpc>
                <a:spcPct val="100000"/>
              </a:lnSpc>
              <a:buClr>
                <a:srgbClr val="000000"/>
              </a:buClr>
              <a:buFont typeface="Arial"/>
              <a:buChar char="•"/>
              <a:tabLst>
                <a:tab algn="l" pos="0"/>
              </a:tabLst>
            </a:pPr>
            <a:r>
              <a:rPr b="0" lang="pt-BR" sz="2400" spc="-1" strike="noStrike">
                <a:solidFill>
                  <a:srgbClr val="000000"/>
                </a:solidFill>
                <a:latin typeface="Arial"/>
                <a:ea typeface="DejaVu Sans"/>
              </a:rPr>
              <a:t>Impostos de Transmissão de Bens Imóveis - ITBI.</a:t>
            </a:r>
            <a:endParaRPr b="0" lang="pt-BR"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Imagem1" descr=""/>
          <p:cNvPicPr/>
          <p:nvPr/>
        </p:nvPicPr>
        <p:blipFill>
          <a:blip r:embed="rId1"/>
          <a:stretch/>
        </p:blipFill>
        <p:spPr>
          <a:xfrm>
            <a:off x="0" y="0"/>
            <a:ext cx="1362240" cy="10174320"/>
          </a:xfrm>
          <a:prstGeom prst="rect">
            <a:avLst/>
          </a:prstGeom>
          <a:ln w="0">
            <a:noFill/>
          </a:ln>
        </p:spPr>
      </p:pic>
      <p:pic>
        <p:nvPicPr>
          <p:cNvPr id="150" name="Picture 2" descr=""/>
          <p:cNvPicPr/>
          <p:nvPr/>
        </p:nvPicPr>
        <p:blipFill>
          <a:blip r:embed="rId2"/>
          <a:stretch/>
        </p:blipFill>
        <p:spPr>
          <a:xfrm>
            <a:off x="13367880" y="532800"/>
            <a:ext cx="3890880" cy="991440"/>
          </a:xfrm>
          <a:prstGeom prst="rect">
            <a:avLst/>
          </a:prstGeom>
          <a:ln w="0">
            <a:noFill/>
          </a:ln>
        </p:spPr>
      </p:pic>
      <p:grpSp>
        <p:nvGrpSpPr>
          <p:cNvPr id="151" name="Group 1"/>
          <p:cNvGrpSpPr/>
          <p:nvPr/>
        </p:nvGrpSpPr>
        <p:grpSpPr>
          <a:xfrm>
            <a:off x="0" y="9520560"/>
            <a:ext cx="18287640" cy="766080"/>
            <a:chOff x="0" y="9520560"/>
            <a:chExt cx="18287640" cy="766080"/>
          </a:xfrm>
        </p:grpSpPr>
        <p:sp>
          <p:nvSpPr>
            <p:cNvPr id="152"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53" name="Group 3"/>
          <p:cNvGrpSpPr/>
          <p:nvPr/>
        </p:nvGrpSpPr>
        <p:grpSpPr>
          <a:xfrm>
            <a:off x="0" y="9634680"/>
            <a:ext cx="18287640" cy="651960"/>
            <a:chOff x="0" y="9634680"/>
            <a:chExt cx="18287640" cy="651960"/>
          </a:xfrm>
        </p:grpSpPr>
        <p:sp>
          <p:nvSpPr>
            <p:cNvPr id="154"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55"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56"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57" name="CustomShape 7"/>
          <p:cNvSpPr/>
          <p:nvPr/>
        </p:nvSpPr>
        <p:spPr>
          <a:xfrm>
            <a:off x="1600200" y="1639080"/>
            <a:ext cx="15658920" cy="478296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pt-BR" sz="2800" spc="-1" strike="noStrike">
                <a:solidFill>
                  <a:srgbClr val="000000"/>
                </a:solidFill>
                <a:latin typeface="Arial"/>
                <a:ea typeface="DejaVu Sans"/>
              </a:rPr>
              <a:t>Dito sobre as competências tributarias e os tributos divididos em suas esferas, nos questionamos o que é tributo? quem deve recolher? como é gerado?</a:t>
            </a:r>
            <a:endParaRPr b="0" lang="pt-BR" sz="2800" spc="-1" strike="noStrike">
              <a:latin typeface="Arial"/>
            </a:endParaRPr>
          </a:p>
          <a:p>
            <a:pPr algn="just">
              <a:lnSpc>
                <a:spcPct val="100000"/>
              </a:lnSpc>
              <a:tabLst>
                <a:tab algn="l" pos="0"/>
              </a:tabLst>
            </a:pPr>
            <a:r>
              <a:rPr b="0" lang="pt-BR" sz="2800" spc="-1" strike="noStrike">
                <a:solidFill>
                  <a:srgbClr val="000000"/>
                </a:solidFill>
                <a:latin typeface="Arial"/>
                <a:ea typeface="DejaVu Sans"/>
              </a:rPr>
              <a:t>por tanto, observando o  Código Tributário Nacional, define tributo da seguinte forma: </a:t>
            </a:r>
            <a:endParaRPr b="0" lang="pt-BR" sz="2800" spc="-1" strike="noStrike">
              <a:latin typeface="Arial"/>
            </a:endParaRPr>
          </a:p>
          <a:p>
            <a:pPr algn="just">
              <a:lnSpc>
                <a:spcPct val="100000"/>
              </a:lnSpc>
              <a:tabLst>
                <a:tab algn="l" pos="0"/>
              </a:tabLst>
            </a:pPr>
            <a:endParaRPr b="0" lang="pt-BR" sz="2800" spc="-1" strike="noStrike">
              <a:latin typeface="Arial"/>
            </a:endParaRPr>
          </a:p>
          <a:p>
            <a:pPr algn="just">
              <a:lnSpc>
                <a:spcPct val="100000"/>
              </a:lnSpc>
              <a:tabLst>
                <a:tab algn="l" pos="0"/>
              </a:tabLst>
            </a:pPr>
            <a:r>
              <a:rPr b="1" i="1" lang="pt-BR" sz="2800" spc="-1" strike="noStrike">
                <a:solidFill>
                  <a:srgbClr val="000000"/>
                </a:solidFill>
                <a:latin typeface="Arial"/>
                <a:ea typeface="DejaVu Sans"/>
              </a:rPr>
              <a:t>“</a:t>
            </a:r>
            <a:r>
              <a:rPr b="1" i="1" lang="pt-BR" sz="2800" spc="-1" strike="noStrike">
                <a:solidFill>
                  <a:srgbClr val="000000"/>
                </a:solidFill>
                <a:latin typeface="Arial"/>
                <a:ea typeface="DejaVu Sans"/>
              </a:rPr>
              <a:t>Tributo é toda a prestação pecuniária compulsória, em moeda ou cujo valor nela se possa exprimir, que não constitua sanção de ato ilícito, instituída em Lei e cobrada mediante atividade administrativa plenamente vinculada”. </a:t>
            </a:r>
            <a:endParaRPr b="0" lang="pt-BR" sz="2800" spc="-1" strike="noStrike">
              <a:latin typeface="Arial"/>
            </a:endParaRPr>
          </a:p>
          <a:p>
            <a:pPr algn="just">
              <a:lnSpc>
                <a:spcPct val="100000"/>
              </a:lnSpc>
              <a:tabLst>
                <a:tab algn="l" pos="0"/>
              </a:tabLst>
            </a:pPr>
            <a:endParaRPr b="0" lang="pt-BR" sz="2800" spc="-1" strike="noStrike">
              <a:latin typeface="Arial"/>
            </a:endParaRPr>
          </a:p>
          <a:p>
            <a:pPr algn="just">
              <a:lnSpc>
                <a:spcPct val="100000"/>
              </a:lnSpc>
              <a:tabLst>
                <a:tab algn="l" pos="0"/>
              </a:tabLst>
            </a:pPr>
            <a:r>
              <a:rPr b="0" lang="pt-BR" sz="2800" spc="-1" strike="noStrike">
                <a:solidFill>
                  <a:srgbClr val="000000"/>
                </a:solidFill>
                <a:latin typeface="Arial"/>
                <a:ea typeface="DejaVu Sans"/>
              </a:rPr>
              <a:t>A União, Estados, Municípios e o Distrito Federal, podem por Lei, instituir os tributos de sua competência e estes são denominado </a:t>
            </a:r>
            <a:r>
              <a:rPr b="1" lang="pt-BR" sz="2800" spc="-1" strike="noStrike">
                <a:solidFill>
                  <a:srgbClr val="c00000"/>
                </a:solidFill>
                <a:latin typeface="Arial"/>
                <a:ea typeface="DejaVu Sans"/>
              </a:rPr>
              <a:t>Sujeito Ativo</a:t>
            </a:r>
            <a:r>
              <a:rPr b="0" lang="pt-BR" sz="2800" spc="-1" strike="noStrike">
                <a:solidFill>
                  <a:srgbClr val="000000"/>
                </a:solidFill>
                <a:latin typeface="Arial"/>
                <a:ea typeface="DejaVu Sans"/>
              </a:rPr>
              <a:t>, ou seja, quem recebe o Tributo. Já quem paga esses Tributos, as pessoas físicas e as pessoas jurídicas, é denominado </a:t>
            </a:r>
            <a:r>
              <a:rPr b="1" lang="pt-BR" sz="2800" spc="-1" strike="noStrike">
                <a:solidFill>
                  <a:srgbClr val="c00000"/>
                </a:solidFill>
                <a:latin typeface="Arial"/>
                <a:ea typeface="DejaVu Sans"/>
              </a:rPr>
              <a:t>Sujeito Passivo</a:t>
            </a:r>
            <a:r>
              <a:rPr b="0" lang="pt-BR" sz="2800" spc="-1" strike="noStrike">
                <a:solidFill>
                  <a:srgbClr val="c00000"/>
                </a:solidFill>
                <a:latin typeface="Arial"/>
                <a:ea typeface="DejaVu Sans"/>
              </a:rPr>
              <a:t>.</a:t>
            </a:r>
            <a:r>
              <a:rPr b="0" lang="pt-BR" sz="2400" spc="-1" strike="noStrike">
                <a:solidFill>
                  <a:srgbClr val="c00000"/>
                </a:solidFill>
                <a:latin typeface="Arial"/>
                <a:ea typeface="DejaVu Sans"/>
              </a:rPr>
              <a:t> </a:t>
            </a:r>
            <a:endParaRPr b="0" lang="pt-BR" sz="2400" spc="-1" strike="noStrike">
              <a:latin typeface="Arial"/>
            </a:endParaRPr>
          </a:p>
        </p:txBody>
      </p:sp>
      <p:pic>
        <p:nvPicPr>
          <p:cNvPr id="158" name="Imagem 2" descr=""/>
          <p:cNvPicPr/>
          <p:nvPr/>
        </p:nvPicPr>
        <p:blipFill>
          <a:blip r:embed="rId3"/>
          <a:stretch/>
        </p:blipFill>
        <p:spPr>
          <a:xfrm>
            <a:off x="4537440" y="6450480"/>
            <a:ext cx="9212760" cy="2645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Imagem1" descr=""/>
          <p:cNvPicPr/>
          <p:nvPr/>
        </p:nvPicPr>
        <p:blipFill>
          <a:blip r:embed="rId1"/>
          <a:stretch/>
        </p:blipFill>
        <p:spPr>
          <a:xfrm>
            <a:off x="0" y="0"/>
            <a:ext cx="1362240" cy="10174320"/>
          </a:xfrm>
          <a:prstGeom prst="rect">
            <a:avLst/>
          </a:prstGeom>
          <a:ln w="0">
            <a:noFill/>
          </a:ln>
        </p:spPr>
      </p:pic>
      <p:pic>
        <p:nvPicPr>
          <p:cNvPr id="160" name="Picture 2" descr=""/>
          <p:cNvPicPr/>
          <p:nvPr/>
        </p:nvPicPr>
        <p:blipFill>
          <a:blip r:embed="rId2"/>
          <a:stretch/>
        </p:blipFill>
        <p:spPr>
          <a:xfrm>
            <a:off x="13367880" y="532800"/>
            <a:ext cx="3890880" cy="991440"/>
          </a:xfrm>
          <a:prstGeom prst="rect">
            <a:avLst/>
          </a:prstGeom>
          <a:ln w="0">
            <a:noFill/>
          </a:ln>
        </p:spPr>
      </p:pic>
      <p:grpSp>
        <p:nvGrpSpPr>
          <p:cNvPr id="161" name="Group 1"/>
          <p:cNvGrpSpPr/>
          <p:nvPr/>
        </p:nvGrpSpPr>
        <p:grpSpPr>
          <a:xfrm>
            <a:off x="0" y="9520560"/>
            <a:ext cx="18287640" cy="766080"/>
            <a:chOff x="0" y="9520560"/>
            <a:chExt cx="18287640" cy="766080"/>
          </a:xfrm>
        </p:grpSpPr>
        <p:sp>
          <p:nvSpPr>
            <p:cNvPr id="162" name="CustomShape 2"/>
            <p:cNvSpPr/>
            <p:nvPr/>
          </p:nvSpPr>
          <p:spPr>
            <a:xfrm>
              <a:off x="0" y="9520560"/>
              <a:ext cx="18287640" cy="766080"/>
            </a:xfrm>
            <a:custGeom>
              <a:avLst/>
              <a:gdLst/>
              <a:ah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fillRef idx="0"/>
            <a:effectRef idx="0"/>
            <a:fontRef idx="minor"/>
          </p:style>
        </p:sp>
      </p:grpSp>
      <p:grpSp>
        <p:nvGrpSpPr>
          <p:cNvPr id="163" name="Group 3"/>
          <p:cNvGrpSpPr/>
          <p:nvPr/>
        </p:nvGrpSpPr>
        <p:grpSpPr>
          <a:xfrm>
            <a:off x="0" y="9634680"/>
            <a:ext cx="18287640" cy="651960"/>
            <a:chOff x="0" y="9634680"/>
            <a:chExt cx="18287640" cy="651960"/>
          </a:xfrm>
        </p:grpSpPr>
        <p:sp>
          <p:nvSpPr>
            <p:cNvPr id="164" name="CustomShape 4"/>
            <p:cNvSpPr/>
            <p:nvPr/>
          </p:nvSpPr>
          <p:spPr>
            <a:xfrm>
              <a:off x="0" y="9634680"/>
              <a:ext cx="18287640" cy="651960"/>
            </a:xfrm>
            <a:custGeom>
              <a:avLst/>
              <a:gdLst/>
              <a:ah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fillRef idx="0"/>
            <a:effectRef idx="0"/>
            <a:fontRef idx="minor"/>
          </p:style>
        </p:sp>
      </p:grpSp>
      <p:sp>
        <p:nvSpPr>
          <p:cNvPr id="165" name="CustomShape 5"/>
          <p:cNvSpPr/>
          <p:nvPr/>
        </p:nvSpPr>
        <p:spPr>
          <a:xfrm>
            <a:off x="7145640" y="775440"/>
            <a:ext cx="3996360" cy="235080"/>
          </a:xfrm>
          <a:prstGeom prst="rect">
            <a:avLst/>
          </a:prstGeom>
          <a:noFill/>
          <a:ln w="0">
            <a:noFill/>
          </a:ln>
        </p:spPr>
        <p:style>
          <a:lnRef idx="0"/>
          <a:fillRef idx="0"/>
          <a:effectRef idx="0"/>
          <a:fontRef idx="minor"/>
        </p:style>
        <p:txBody>
          <a:bodyPr lIns="0" rIns="0" tIns="0" bIns="0">
            <a:noAutofit/>
          </a:bodyPr>
          <a:p>
            <a:pPr algn="ctr">
              <a:lnSpc>
                <a:spcPts val="1956"/>
              </a:lnSpc>
              <a:tabLst>
                <a:tab algn="l" pos="0"/>
              </a:tabLst>
            </a:pPr>
            <a:r>
              <a:rPr b="0" lang="en-US" sz="1400" spc="-1" strike="noStrike">
                <a:solidFill>
                  <a:srgbClr val="000000"/>
                </a:solidFill>
                <a:latin typeface="Montserrat Classic"/>
                <a:ea typeface="Calibri"/>
              </a:rPr>
              <a:t>Todos os Direitos Reservados a Atak Sistemas</a:t>
            </a:r>
            <a:endParaRPr b="0" lang="pt-BR" sz="1400" spc="-1" strike="noStrike">
              <a:latin typeface="Arial"/>
            </a:endParaRPr>
          </a:p>
        </p:txBody>
      </p:sp>
      <p:sp>
        <p:nvSpPr>
          <p:cNvPr id="166" name="CustomShape 6"/>
          <p:cNvSpPr/>
          <p:nvPr/>
        </p:nvSpPr>
        <p:spPr>
          <a:xfrm>
            <a:off x="5123160" y="9648720"/>
            <a:ext cx="8041320" cy="477720"/>
          </a:xfrm>
          <a:prstGeom prst="rect">
            <a:avLst/>
          </a:prstGeom>
          <a:noFill/>
          <a:ln w="0">
            <a:noFill/>
          </a:ln>
        </p:spPr>
        <p:style>
          <a:lnRef idx="0"/>
          <a:fillRef idx="0"/>
          <a:effectRef idx="0"/>
          <a:fontRef idx="minor"/>
        </p:style>
        <p:txBody>
          <a:bodyPr lIns="0" rIns="0" tIns="0" bIns="0">
            <a:noAutofit/>
          </a:bodyPr>
          <a:p>
            <a:pPr algn="ctr">
              <a:lnSpc>
                <a:spcPts val="1959"/>
              </a:lnSpc>
              <a:tabLst>
                <a:tab algn="l" pos="0"/>
              </a:tabLst>
            </a:pPr>
            <a:r>
              <a:rPr b="0" lang="en-US" sz="1400" spc="-1" strike="noStrike">
                <a:solidFill>
                  <a:srgbClr val="e1e1e1"/>
                </a:solidFill>
                <a:latin typeface="Montserrat"/>
                <a:ea typeface="Calibri"/>
              </a:rPr>
              <a:t>Av. Arqo. Nildo Ribeiro da Rocha, 564 - Zona 28 | Maringa - PR - BRASIL | CEP: 87030-250</a:t>
            </a:r>
            <a:endParaRPr b="0" lang="pt-BR" sz="1400" spc="-1" strike="noStrike">
              <a:latin typeface="Arial"/>
            </a:endParaRPr>
          </a:p>
          <a:p>
            <a:pPr algn="ctr">
              <a:lnSpc>
                <a:spcPts val="1959"/>
              </a:lnSpc>
              <a:tabLst>
                <a:tab algn="l" pos="0"/>
              </a:tabLst>
            </a:pPr>
            <a:r>
              <a:rPr b="0" lang="en-US" sz="1400" spc="-1" strike="noStrike">
                <a:solidFill>
                  <a:srgbClr val="e1e1e1"/>
                </a:solidFill>
                <a:latin typeface="Montserrat"/>
                <a:ea typeface="Calibri"/>
              </a:rPr>
              <a:t>(55) (44) 2101-5657 | www.atak.com.br | comercial@atak.com.br</a:t>
            </a:r>
            <a:endParaRPr b="0" lang="pt-BR" sz="1400" spc="-1" strike="noStrike">
              <a:latin typeface="Arial"/>
            </a:endParaRPr>
          </a:p>
        </p:txBody>
      </p:sp>
      <p:sp>
        <p:nvSpPr>
          <p:cNvPr id="167" name="CustomShape 7"/>
          <p:cNvSpPr/>
          <p:nvPr/>
        </p:nvSpPr>
        <p:spPr>
          <a:xfrm>
            <a:off x="3627000" y="2987280"/>
            <a:ext cx="11033280" cy="1736280"/>
          </a:xfrm>
          <a:prstGeom prst="rect">
            <a:avLst/>
          </a:prstGeom>
          <a:noFill/>
          <a:ln w="0">
            <a:noFill/>
          </a:ln>
        </p:spPr>
        <p:style>
          <a:lnRef idx="0"/>
          <a:fillRef idx="0"/>
          <a:effectRef idx="0"/>
          <a:fontRef idx="minor"/>
        </p:style>
        <p:txBody>
          <a:bodyPr lIns="90000" rIns="90000" tIns="45000" bIns="45000">
            <a:spAutoFit/>
          </a:bodyPr>
          <a:p>
            <a:pPr algn="ctr">
              <a:lnSpc>
                <a:spcPct val="100000"/>
              </a:lnSpc>
              <a:tabLst>
                <a:tab algn="l" pos="0"/>
              </a:tabLst>
            </a:pPr>
            <a:r>
              <a:rPr b="0" lang="pt-BR" sz="3600" spc="-1" strike="noStrike">
                <a:solidFill>
                  <a:srgbClr val="000000"/>
                </a:solidFill>
                <a:latin typeface="Monument Extended"/>
                <a:ea typeface="Calibri"/>
              </a:rPr>
              <a:t>CONCEITOS E CONHECIMENTOS</a:t>
            </a:r>
            <a:endParaRPr b="0" lang="pt-BR" sz="3600" spc="-1" strike="noStrike">
              <a:latin typeface="Arial"/>
            </a:endParaRPr>
          </a:p>
          <a:p>
            <a:pPr algn="ctr">
              <a:lnSpc>
                <a:spcPct val="100000"/>
              </a:lnSpc>
              <a:tabLst>
                <a:tab algn="l" pos="0"/>
              </a:tabLst>
            </a:pPr>
            <a:r>
              <a:rPr b="0" lang="pt-BR" sz="3600" spc="-1" strike="noStrike">
                <a:solidFill>
                  <a:srgbClr val="000000"/>
                </a:solidFill>
                <a:latin typeface="Monument Extended"/>
                <a:ea typeface="Calibri"/>
              </a:rPr>
              <a:t>BÁSICOS QUE CERCAM A</a:t>
            </a:r>
            <a:endParaRPr b="0" lang="pt-BR" sz="3600" spc="-1" strike="noStrike">
              <a:latin typeface="Arial"/>
            </a:endParaRPr>
          </a:p>
          <a:p>
            <a:pPr algn="ctr">
              <a:lnSpc>
                <a:spcPct val="100000"/>
              </a:lnSpc>
              <a:tabLst>
                <a:tab algn="l" pos="0"/>
              </a:tabLst>
            </a:pPr>
            <a:r>
              <a:rPr b="0" lang="pt-BR" sz="3600" spc="-1" strike="noStrike">
                <a:solidFill>
                  <a:srgbClr val="000000"/>
                </a:solidFill>
                <a:latin typeface="Monument Extended"/>
                <a:ea typeface="Calibri"/>
              </a:rPr>
              <a:t>ESCRITA FISCAL</a:t>
            </a:r>
            <a:endParaRPr b="0" lang="pt-BR" sz="3600" spc="-1" strike="noStrike">
              <a:latin typeface="Arial"/>
            </a:endParaRPr>
          </a:p>
        </p:txBody>
      </p:sp>
      <p:sp>
        <p:nvSpPr>
          <p:cNvPr id="168" name="CustomShape 8"/>
          <p:cNvSpPr/>
          <p:nvPr/>
        </p:nvSpPr>
        <p:spPr>
          <a:xfrm>
            <a:off x="8504640" y="4898880"/>
            <a:ext cx="1278360" cy="639000"/>
          </a:xfrm>
          <a:prstGeom prst="rect">
            <a:avLst/>
          </a:prstGeom>
          <a:noFill/>
          <a:ln w="0">
            <a:noFill/>
          </a:ln>
        </p:spPr>
        <p:style>
          <a:lnRef idx="0"/>
          <a:fillRef idx="0"/>
          <a:effectRef idx="0"/>
          <a:fontRef idx="minor"/>
        </p:style>
        <p:txBody>
          <a:bodyPr wrap="none" lIns="90000" rIns="90000" tIns="45000" bIns="45000">
            <a:spAutoFit/>
          </a:bodyPr>
          <a:p>
            <a:pPr>
              <a:lnSpc>
                <a:spcPct val="100000"/>
              </a:lnSpc>
              <a:tabLst>
                <a:tab algn="l" pos="0"/>
              </a:tabLst>
            </a:pPr>
            <a:r>
              <a:rPr b="0" lang="pt-BR" sz="3600" spc="-1" strike="noStrike">
                <a:solidFill>
                  <a:srgbClr val="ff0000"/>
                </a:solidFill>
                <a:latin typeface="Monument Extended"/>
                <a:ea typeface="Calibri"/>
              </a:rPr>
              <a:t>CFOP</a:t>
            </a:r>
            <a:endParaRPr b="0" lang="pt-BR"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TotalTime>
  <Application>LibreOffice/7.0.0.3$Windows_X86_64 LibreOffice_project/8061b3e9204bef6b321a21033174034a5e2ea88e</Application>
  <Words>3710</Words>
  <Paragraphs>246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Lennon Silva de Souza</dc:creator>
  <dc:description/>
  <dc:language>pt-BR</dc:language>
  <cp:lastModifiedBy/>
  <dcterms:modified xsi:type="dcterms:W3CDTF">2022-07-21T11:40:24Z</dcterms:modified>
  <cp:revision>32</cp:revision>
  <dc:subject/>
  <dc:title>Modelo Padrão Manuais ATAK 2021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