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8" r:id="rId4"/>
  </p:sldMasterIdLst>
  <p:notesMasterIdLst>
    <p:notesMasterId r:id="rId11"/>
  </p:notesMasterIdLst>
  <p:handoutMasterIdLst>
    <p:handoutMasterId r:id="rId12"/>
  </p:handoutMasterIdLst>
  <p:sldIdLst>
    <p:sldId id="268" r:id="rId5"/>
    <p:sldId id="291" r:id="rId6"/>
    <p:sldId id="278" r:id="rId7"/>
    <p:sldId id="297" r:id="rId8"/>
    <p:sldId id="298" r:id="rId9"/>
    <p:sldId id="299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5634" autoAdjust="0"/>
  </p:normalViewPr>
  <p:slideViewPr>
    <p:cSldViewPr snapToGrid="0">
      <p:cViewPr varScale="1">
        <p:scale>
          <a:sx n="105" d="100"/>
          <a:sy n="105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66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pt-PT"/>
          </a:defPPr>
        </a:lstStyle>
        <a:p>
          <a:pPr algn="ctr" rtl="0"/>
          <a:r>
            <a:rPr lang="pt-PT" sz="2100" b="1" i="0" dirty="0">
              <a:solidFill>
                <a:schemeClr val="accent1">
                  <a:lumMod val="75000"/>
                </a:schemeClr>
              </a:solidFill>
              <a:latin typeface="+mj-lt"/>
            </a:rPr>
            <a:t>Naïve </a:t>
          </a:r>
          <a:r>
            <a:rPr lang="pt-PT" sz="2100" b="1" i="0" dirty="0" err="1">
              <a:solidFill>
                <a:schemeClr val="accent1">
                  <a:lumMod val="75000"/>
                </a:schemeClr>
              </a:solidFill>
              <a:latin typeface="+mj-lt"/>
            </a:rPr>
            <a:t>Bayes</a:t>
          </a:r>
          <a:r>
            <a:rPr lang="pt-PT" sz="2100" b="1" i="0" dirty="0">
              <a:solidFill>
                <a:schemeClr val="accent1">
                  <a:lumMod val="75000"/>
                </a:schemeClr>
              </a:solidFill>
              <a:latin typeface="+mj-lt"/>
            </a:rPr>
            <a:t> </a:t>
          </a:r>
        </a:p>
        <a:p>
          <a:pPr algn="ctr" rtl="0"/>
          <a:r>
            <a:rPr lang="pt-PT" sz="1600" dirty="0">
              <a:solidFill>
                <a:schemeClr val="bg2">
                  <a:lumMod val="50000"/>
                </a:schemeClr>
              </a:solidFill>
            </a:rPr>
            <a:t>Prever a categoria de interesse de um utilizador com base no seu histórico de compras.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pt-PT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Filtro de </a:t>
          </a:r>
          <a:r>
            <a:rPr lang="pt-PT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Bloom</a:t>
          </a:r>
          <a:endParaRPr lang="pt-PT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chemeClr val="bg2">
                  <a:lumMod val="50000"/>
                </a:schemeClr>
              </a:solidFill>
            </a:rPr>
            <a:t>Garantir que os produtos já comprados pelo utilizador não sejam recomendados novamente.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>
          <a:defPPr>
            <a:defRPr lang="pt-PT"/>
          </a:defPPr>
        </a:lstStyle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MinHash</a:t>
          </a:r>
          <a:endParaRPr lang="pt-PT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chemeClr val="bg2">
                  <a:lumMod val="50000"/>
                </a:schemeClr>
              </a:solidFill>
            </a:rPr>
            <a:t>Encontrar utilizadores com gostos semelhantes e recomendar produtos que eles compraram.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3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3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3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12ECD561-3DDA-4339-A0FB-4D4E23A40C33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pt-PT"/>
          </a:defPPr>
        </a:lstStyle>
        <a:p>
          <a:pPr rtl="0"/>
          <a:r>
            <a:rPr lang="pt-PT" dirty="0"/>
            <a:t>Prever as Preferências do Utilizador</a:t>
          </a:r>
        </a:p>
      </dgm:t>
    </dgm:pt>
    <dgm:pt modelId="{60DCCB75-45EB-47C6-94A1-94B27FCC8637}" type="parTrans" cxnId="{11850DAF-81D0-4D0F-8DA3-41F4796319E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6CB615D6-747F-4B62-84A6-C892895334F1}" type="sibTrans" cxnId="{11850DAF-81D0-4D0F-8DA3-41F4796319E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3CA2F77E-105C-4A2A-A7ED-4AEBB90E9F89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 anchor="ctr"/>
        <a:lstStyle>
          <a:defPPr>
            <a:defRPr lang="pt-PT"/>
          </a:defPPr>
        </a:lstStyle>
        <a:p>
          <a:pPr algn="ctr" rtl="0"/>
          <a:r>
            <a:rPr lang="pt-PT" sz="1800" dirty="0">
              <a:solidFill>
                <a:schemeClr val="accent1">
                  <a:lumMod val="50000"/>
                </a:schemeClr>
              </a:solidFill>
            </a:rPr>
            <a:t>Permite redirecionar as recomendações para as áreas de maior interesse do utilizador. </a:t>
          </a:r>
        </a:p>
      </dgm:t>
    </dgm:pt>
    <dgm:pt modelId="{EAE5C2A0-4800-4ADC-B298-B18AE4915DE8}" type="parTrans" cxnId="{0F26703E-5C72-4291-B531-0477431EAF9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13B6BDF0-AD0E-418C-AFFF-2DEEF88C3D18}" type="sibTrans" cxnId="{0F26703E-5C72-4291-B531-0477431EAF9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ED5F5F48-A694-4063-84AE-7BBF03B6473B}">
      <dgm:prSet/>
      <dgm:spPr>
        <a:solidFill>
          <a:schemeClr val="bg2">
            <a:lumMod val="50000"/>
          </a:schemeClr>
        </a:solidFill>
        <a:ln>
          <a:noFill/>
        </a:ln>
      </dgm:spPr>
      <dgm:t>
        <a:bodyPr rtlCol="0"/>
        <a:lstStyle>
          <a:defPPr>
            <a:defRPr lang="pt-PT"/>
          </a:defPPr>
        </a:lstStyle>
        <a:p>
          <a:pPr rtl="0"/>
          <a:r>
            <a:rPr lang="pt-PT" dirty="0"/>
            <a:t>Excluir os produtos já comprados</a:t>
          </a:r>
        </a:p>
      </dgm:t>
    </dgm:pt>
    <dgm:pt modelId="{314D4780-8160-40E1-907E-9803C159DC60}" type="parTrans" cxnId="{E39B97F3-1B8D-4FAD-BC4F-C5C6BEE48426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9D6574AA-015E-4065-B9B4-50E304CE399A}" type="sibTrans" cxnId="{E39B97F3-1B8D-4FAD-BC4F-C5C6BEE48426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89CCDC52-A9F5-497B-BC74-486641B631BF}">
      <dgm:prSet custT="1"/>
      <dgm:spPr>
        <a:solidFill>
          <a:schemeClr val="bg2">
            <a:lumMod val="75000"/>
            <a:alpha val="90000"/>
          </a:schemeClr>
        </a:solidFill>
        <a:ln>
          <a:noFill/>
        </a:ln>
      </dgm:spPr>
      <dgm:t>
        <a:bodyPr rtlCol="0" anchor="ctr"/>
        <a:lstStyle>
          <a:defPPr>
            <a:defRPr lang="pt-PT"/>
          </a:defPPr>
        </a:lstStyle>
        <a:p>
          <a:pPr algn="ctr" rtl="0"/>
          <a:r>
            <a:rPr lang="pt-PT" sz="1800" dirty="0">
              <a:solidFill>
                <a:schemeClr val="bg2">
                  <a:lumMod val="25000"/>
                </a:schemeClr>
              </a:solidFill>
            </a:rPr>
            <a:t>Permite evitar recomendar produtos que o utilizador já adquiriu.</a:t>
          </a:r>
        </a:p>
      </dgm:t>
    </dgm:pt>
    <dgm:pt modelId="{ECDD1ED9-49F5-4E58-8C27-D8D04BD28B1C}" type="parTrans" cxnId="{B9E75C83-E877-41DB-80E3-9FA3C9C09A1C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188B27DB-04F0-4A7B-8379-E7BB62B41A9B}" type="sibTrans" cxnId="{B9E75C83-E877-41DB-80E3-9FA3C9C09A1C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C7557302-1080-4062-BD53-01E638709AF7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 rtlCol="0"/>
        <a:lstStyle>
          <a:defPPr>
            <a:defRPr lang="pt-PT"/>
          </a:defPPr>
        </a:lstStyle>
        <a:p>
          <a:pPr rtl="0"/>
          <a:r>
            <a:rPr lang="pt-PT" dirty="0"/>
            <a:t>Personalizar as recomendações</a:t>
          </a:r>
        </a:p>
      </dgm:t>
    </dgm:pt>
    <dgm:pt modelId="{188D5F10-8B90-4246-817F-E72689340F4D}" type="parTrans" cxnId="{FEEBB089-D007-44F7-B807-D6A765E629F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017F8823-34DA-4B51-A8F1-48B3B268E68C}" type="sibTrans" cxnId="{FEEBB089-D007-44F7-B807-D6A765E629F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CBF64D08-516B-4BE9-8175-9E0DCD16CF40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 rtlCol="0" anchor="ctr"/>
        <a:lstStyle>
          <a:defPPr>
            <a:defRPr lang="pt-PT"/>
          </a:defPPr>
        </a:lstStyle>
        <a:p>
          <a:pPr algn="ctr" rtl="0"/>
          <a:r>
            <a:rPr lang="pt-PT" sz="1800" dirty="0">
              <a:solidFill>
                <a:schemeClr val="accent1">
                  <a:lumMod val="50000"/>
                </a:schemeClr>
              </a:solidFill>
            </a:rPr>
            <a:t>Permite ao utilizador ter uma experiência mais otimizada ao interagir com produtos que são do seu interesse. </a:t>
          </a:r>
        </a:p>
      </dgm:t>
    </dgm:pt>
    <dgm:pt modelId="{DADF6020-CDC3-4402-AD9B-276C3FF76494}" type="parTrans" cxnId="{55AE650D-A026-41AA-B2C6-5FB09617934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BB911DA0-67F2-46CD-B3CF-E0FD00B232CE}" type="sibTrans" cxnId="{55AE650D-A026-41AA-B2C6-5FB09617934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3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3" custScaleY="101144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3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3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3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3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36592" y="877960"/>
          <a:ext cx="3403360" cy="177467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i="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Naïve </a:t>
          </a:r>
          <a:r>
            <a:rPr lang="pt-PT" sz="2100" b="1" i="0" kern="1200" dirty="0" err="1">
              <a:solidFill>
                <a:schemeClr val="accent1">
                  <a:lumMod val="75000"/>
                </a:schemeClr>
              </a:solidFill>
              <a:latin typeface="+mj-lt"/>
            </a:rPr>
            <a:t>Bayes</a:t>
          </a:r>
          <a:r>
            <a:rPr lang="pt-PT" sz="2100" b="1" i="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 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chemeClr val="bg2">
                  <a:lumMod val="50000"/>
                </a:schemeClr>
              </a:solidFill>
            </a:rPr>
            <a:t>Prever a categoria de interesse de um utilizador com base no seu histórico de compras.</a:t>
          </a:r>
        </a:p>
      </dsp:txBody>
      <dsp:txXfrm>
        <a:off x="36592" y="877960"/>
        <a:ext cx="3403360" cy="1774678"/>
      </dsp:txXfrm>
    </dsp:sp>
    <dsp:sp modelId="{B86E23A3-742D-4587-88CF-2D56A8442149}">
      <dsp:nvSpPr>
        <dsp:cNvPr id="0" name=""/>
        <dsp:cNvSpPr/>
      </dsp:nvSpPr>
      <dsp:spPr>
        <a:xfrm>
          <a:off x="3735732" y="877960"/>
          <a:ext cx="3403360" cy="177467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Filtro de </a:t>
          </a:r>
          <a:r>
            <a:rPr lang="pt-PT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Bloom</a:t>
          </a:r>
          <a:endParaRPr lang="pt-PT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chemeClr val="bg2">
                  <a:lumMod val="50000"/>
                </a:schemeClr>
              </a:solidFill>
            </a:rPr>
            <a:t>Garantir que os produtos já comprados pelo utilizador não sejam recomendados novamente.</a:t>
          </a:r>
        </a:p>
      </dsp:txBody>
      <dsp:txXfrm>
        <a:off x="3735732" y="877960"/>
        <a:ext cx="3403360" cy="1774678"/>
      </dsp:txXfrm>
    </dsp:sp>
    <dsp:sp modelId="{D64973A5-4E87-44F1-B369-B0D5E0C2A462}">
      <dsp:nvSpPr>
        <dsp:cNvPr id="0" name=""/>
        <dsp:cNvSpPr/>
      </dsp:nvSpPr>
      <dsp:spPr>
        <a:xfrm>
          <a:off x="7413727" y="877960"/>
          <a:ext cx="3403360" cy="177467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MinHash</a:t>
          </a:r>
          <a:endParaRPr lang="pt-PT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schemeClr val="bg2">
                  <a:lumMod val="50000"/>
                </a:schemeClr>
              </a:solidFill>
            </a:rPr>
            <a:t>Encontrar utilizadores com gostos semelhantes e recomendar produtos que eles compraram.</a:t>
          </a:r>
        </a:p>
      </dsp:txBody>
      <dsp:txXfrm>
        <a:off x="7413727" y="877960"/>
        <a:ext cx="3403360" cy="1774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8542" y="582689"/>
          <a:ext cx="3380600" cy="1014180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Prever as Preferências do Utilizador</a:t>
          </a:r>
        </a:p>
      </dsp:txBody>
      <dsp:txXfrm>
        <a:off x="312796" y="582689"/>
        <a:ext cx="2772092" cy="1014180"/>
      </dsp:txXfrm>
    </dsp:sp>
    <dsp:sp modelId="{C933D86E-FF98-47AF-BBE6-FF943C26F2E5}">
      <dsp:nvSpPr>
        <dsp:cNvPr id="0" name=""/>
        <dsp:cNvSpPr/>
      </dsp:nvSpPr>
      <dsp:spPr>
        <a:xfrm>
          <a:off x="8542" y="1587371"/>
          <a:ext cx="3076346" cy="1679562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chemeClr val="accent1">
                  <a:lumMod val="50000"/>
                </a:schemeClr>
              </a:solidFill>
            </a:rPr>
            <a:t>Permite redirecionar as recomendações para as áreas de maior interesse do utilizador. </a:t>
          </a:r>
        </a:p>
      </dsp:txBody>
      <dsp:txXfrm>
        <a:off x="8542" y="1587371"/>
        <a:ext cx="3076346" cy="1679562"/>
      </dsp:txXfrm>
    </dsp:sp>
    <dsp:sp modelId="{4C51B959-D888-4E7E-850B-D41D6FF95010}">
      <dsp:nvSpPr>
        <dsp:cNvPr id="0" name=""/>
        <dsp:cNvSpPr/>
      </dsp:nvSpPr>
      <dsp:spPr>
        <a:xfrm>
          <a:off x="3338899" y="587438"/>
          <a:ext cx="3380600" cy="1014180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Excluir os produtos já comprados</a:t>
          </a:r>
        </a:p>
      </dsp:txBody>
      <dsp:txXfrm>
        <a:off x="3643153" y="587438"/>
        <a:ext cx="2772092" cy="1014180"/>
      </dsp:txXfrm>
    </dsp:sp>
    <dsp:sp modelId="{FDDBB08E-3151-4A8F-907C-572DAA80C5C0}">
      <dsp:nvSpPr>
        <dsp:cNvPr id="0" name=""/>
        <dsp:cNvSpPr/>
      </dsp:nvSpPr>
      <dsp:spPr>
        <a:xfrm>
          <a:off x="3338899" y="1601619"/>
          <a:ext cx="3076346" cy="1660566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chemeClr val="bg2">
                  <a:lumMod val="25000"/>
                </a:schemeClr>
              </a:solidFill>
            </a:rPr>
            <a:t>Permite evitar recomendar produtos que o utilizador já adquiriu.</a:t>
          </a:r>
        </a:p>
      </dsp:txBody>
      <dsp:txXfrm>
        <a:off x="3338899" y="1601619"/>
        <a:ext cx="3076346" cy="1660566"/>
      </dsp:txXfrm>
    </dsp:sp>
    <dsp:sp modelId="{58E7B49B-9E8B-44CA-A002-7DC671DDC7D1}">
      <dsp:nvSpPr>
        <dsp:cNvPr id="0" name=""/>
        <dsp:cNvSpPr/>
      </dsp:nvSpPr>
      <dsp:spPr>
        <a:xfrm>
          <a:off x="6669257" y="587438"/>
          <a:ext cx="3380600" cy="1014180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Personalizar as recomendações</a:t>
          </a:r>
        </a:p>
      </dsp:txBody>
      <dsp:txXfrm>
        <a:off x="6973511" y="587438"/>
        <a:ext cx="2772092" cy="1014180"/>
      </dsp:txXfrm>
    </dsp:sp>
    <dsp:sp modelId="{E3E31A9B-7B4B-4E18-A0D7-2CB184BAEA72}">
      <dsp:nvSpPr>
        <dsp:cNvPr id="0" name=""/>
        <dsp:cNvSpPr/>
      </dsp:nvSpPr>
      <dsp:spPr>
        <a:xfrm>
          <a:off x="6669257" y="1601619"/>
          <a:ext cx="3076346" cy="166056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solidFill>
                <a:schemeClr val="accent1">
                  <a:lumMod val="50000"/>
                </a:schemeClr>
              </a:solidFill>
            </a:rPr>
            <a:t>Permite ao utilizador ter uma experiência mais otimizada ao interagir com produtos que são do seu interesse. </a:t>
          </a:r>
        </a:p>
      </dsp:txBody>
      <dsp:txXfrm>
        <a:off x="6669257" y="1601619"/>
        <a:ext cx="3076346" cy="1660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Processo de Blocos de Divisas"/>
  <dgm:desc val="Utilize para mostrar uma progressão, uma linha cronológica, passos sequenciais numa tarefa, processo ou fluxo de trabalho, ou para realçar movimento ou direção. O texto de nível 1 é apresentado dentro de uma forma de seta ao passo que o texto de nível 2 é apresentado por baixo das formas de seta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CE5764CF-3664-45D0-9B27-4222DB1A6BA7}" type="datetimeFigureOut">
              <a:rPr lang="pt-PT" smtClean="0"/>
              <a:t>09/12/24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5A8CD4AB-B9A2-4248-B31F-8EBC71546D8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ABF7E720-7243-402E-A0D4-CE3189C951A5}" type="datetimeFigureOut">
              <a:rPr lang="pt-PT" noProof="0" smtClean="0"/>
              <a:t>09/12/24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PT"/>
            </a:defPPr>
          </a:lstStyle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PT"/>
            </a:def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AABE9C73-6CDE-45E2-97F8-E3C5308FA23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ABE9C73-6CDE-45E2-97F8-E3C5308FA232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ABE9C73-6CDE-45E2-97F8-E3C5308FA232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ABE9C73-6CDE-45E2-97F8-E3C5308FA232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ABE9C73-6CDE-45E2-97F8-E3C5308FA232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79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ABE9C73-6CDE-45E2-97F8-E3C5308FA232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89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ABE9C73-6CDE-45E2-97F8-E3C5308FA232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79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pt-PT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pt-PT"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lang="pt-PT" sz="1600"/>
            </a:lvl2pPr>
            <a:lvl3pPr marL="914400" indent="0" algn="ctr">
              <a:buNone/>
              <a:defRPr lang="pt-PT" sz="1600"/>
            </a:lvl3pPr>
            <a:lvl4pPr marL="1371600" indent="0" algn="ctr">
              <a:buNone/>
              <a:defRPr lang="pt-PT" sz="1600"/>
            </a:lvl4pPr>
            <a:lvl5pPr marL="1828800" indent="0" algn="ctr">
              <a:buNone/>
              <a:defRPr lang="pt-PT" sz="1600"/>
            </a:lvl5pPr>
            <a:lvl6pPr marL="2286000" indent="0" algn="ctr">
              <a:buNone/>
              <a:defRPr lang="pt-PT" sz="1600"/>
            </a:lvl6pPr>
            <a:lvl7pPr marL="2743200" indent="0" algn="ctr">
              <a:buNone/>
              <a:defRPr lang="pt-PT" sz="1600"/>
            </a:lvl7pPr>
            <a:lvl8pPr marL="3200400" indent="0" algn="ctr">
              <a:buNone/>
              <a:defRPr lang="pt-PT" sz="1600"/>
            </a:lvl8pPr>
            <a:lvl9pPr marL="3657600" indent="0" algn="ctr">
              <a:buNone/>
              <a:defRPr lang="pt-PT" sz="16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lang="pt-PT"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AFB4685-C10E-4E4F-AB15-5F64A7CB3E5A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PT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pt-PT" sz="19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pt-PT"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3451BC4-F550-4253-9426-1D8EE740209C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noProof="0" dirty="0"/>
          </a:p>
        </p:txBody>
      </p: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lang="pt-PT"/>
            </a:lvl1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0783B3D-A783-490A-90E3-1816D597CA6D}" type="datetime1">
              <a:rPr lang="pt-PT" noProof="0" smtClean="0"/>
              <a:t>09/12/24</a:t>
            </a:fld>
            <a:endParaRPr lang="pt-PT" noProof="0" dirty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pt-PT"/>
            </a:lvl1pPr>
          </a:lstStyle>
          <a:p>
            <a:pPr rtl="0"/>
            <a:endParaRPr lang="pt-PT" noProof="0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pt-PT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PT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lang="pt-PT" sz="3200"/>
            </a:lvl1pPr>
            <a:lvl2pPr marL="457200" indent="0">
              <a:buNone/>
              <a:defRPr lang="pt-PT" sz="2800"/>
            </a:lvl2pPr>
            <a:lvl3pPr marL="914400" indent="0">
              <a:buNone/>
              <a:defRPr lang="pt-PT" sz="2400"/>
            </a:lvl3pPr>
            <a:lvl4pPr marL="1371600" indent="0">
              <a:buNone/>
              <a:defRPr lang="pt-PT" sz="2000"/>
            </a:lvl4pPr>
            <a:lvl5pPr marL="1828800" indent="0">
              <a:buNone/>
              <a:defRPr lang="pt-PT" sz="2000"/>
            </a:lvl5pPr>
            <a:lvl6pPr marL="2286000" indent="0">
              <a:buNone/>
              <a:defRPr lang="pt-PT" sz="2000"/>
            </a:lvl6pPr>
            <a:lvl7pPr marL="2743200" indent="0">
              <a:buNone/>
              <a:defRPr lang="pt-PT" sz="2000"/>
            </a:lvl7pPr>
            <a:lvl8pPr marL="3200400" indent="0">
              <a:buNone/>
              <a:defRPr lang="pt-PT" sz="2000"/>
            </a:lvl8pPr>
            <a:lvl9pPr marL="3657600" indent="0">
              <a:buNone/>
              <a:defRPr lang="pt-PT"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lang="pt-PT"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7778C76-78C1-41E3-AF5E-129A177C32D1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pt-PT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lang="pt-PT"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lang="pt-PT" sz="1800">
                <a:solidFill>
                  <a:schemeClr val="tx1"/>
                </a:solidFill>
              </a:defRPr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497F422-8D44-41D0-AA34-316BE7D7953E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pt-PT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lang="pt-PT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lang="pt-PT"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PT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pt-PT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BE408A46-6DF8-49BA-AE7E-DB7EE56D61FF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lang="pt-PT" sz="18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pt-PT" sz="18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DFB3E57E-88F5-4400-BC77-C2B5C0400935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Tri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 lang="pt-PT"/>
            </a:lvl1pPr>
          </a:lstStyle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 lang="pt-PT"/>
            </a:lvl1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pt-PT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lang="pt-PT" sz="18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22AFDD04-3601-49DD-AFFA-CBBFC918B3D9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pt-PT"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lang="pt-PT" sz="18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lang="pt-PT" sz="18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lang="pt-PT" sz="1900" b="1">
                <a:solidFill>
                  <a:schemeClr val="tx1"/>
                </a:solidFill>
              </a:defRPr>
            </a:lvl1pPr>
            <a:lvl2pPr marL="457200" indent="0">
              <a:buNone/>
              <a:defRPr lang="pt-PT" sz="18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lang="pt-PT" sz="18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79BF15CB-906F-4D95-A524-0D8EF14821CD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0A1828A-F094-4401-86DB-4CC317B50C1A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18B793FA-655A-4C16-BBE2-1FC631BC76A0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PT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lang="pt-PT" sz="1900"/>
            </a:lvl1pPr>
            <a:lvl2pPr>
              <a:defRPr lang="pt-PT" sz="1600"/>
            </a:lvl2pPr>
            <a:lvl3pPr>
              <a:defRPr lang="pt-PT" sz="14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pt-PT" sz="1800">
                <a:solidFill>
                  <a:schemeClr val="tx1"/>
                </a:solidFill>
              </a:defRPr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dirty="0"/>
              <a:t>Clique para editar os Estilos de texto do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C199DE0-A0E9-4BF3-A8F0-5B0F713A3BA0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 lang="pt-PT"/>
            </a:lvl1pPr>
          </a:lstStyle>
          <a:p>
            <a:pPr rtl="0"/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 lang="pt-PT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</a:lstStyle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292-A2FA-4F9E-A6EB-BCB1B215911E}" type="datetime1">
              <a:rPr lang="pt-PT" smtClean="0"/>
              <a:t>09/12/24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lang="pt-PT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Um homem e uma mulher a debater sobre alguns documento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333942"/>
            <a:ext cx="11725200" cy="6362659"/>
          </a:xfrm>
          <a:prstGeom prst="rect">
            <a:avLst/>
          </a:prstGeom>
        </p:spPr>
      </p:pic>
      <p:pic>
        <p:nvPicPr>
          <p:cNvPr id="5" name="Imagem 4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D88E379F-30D9-15E3-E595-8C4489FBA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0" b="24457"/>
          <a:stretch/>
        </p:blipFill>
        <p:spPr>
          <a:xfrm>
            <a:off x="1526109" y="870620"/>
            <a:ext cx="8822788" cy="2446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FCBC649-85AD-D4DD-4F63-709D9B7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060" y="3073120"/>
            <a:ext cx="3645878" cy="1371600"/>
          </a:xfrm>
        </p:spPr>
        <p:txBody>
          <a:bodyPr rtlCol="0" anchor="ctr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sz="5400" dirty="0"/>
              <a:t>MPEI 24/25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190E172-3BEB-7427-324B-ACA7E0A2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5714" y="4266442"/>
            <a:ext cx="5140569" cy="669440"/>
          </a:xfrm>
        </p:spPr>
        <p:txBody>
          <a:bodyPr rtlCol="0">
            <a:noAutofit/>
          </a:bodyPr>
          <a:lstStyle>
            <a:defPPr>
              <a:defRPr lang="pt-PT"/>
            </a:defPPr>
          </a:lstStyle>
          <a:p>
            <a:pPr marL="0" indent="0" algn="ctr" rtl="0">
              <a:spcAft>
                <a:spcPts val="600"/>
              </a:spcAft>
              <a:buNone/>
            </a:pPr>
            <a:r>
              <a:rPr lang="pt-PT" sz="2400" dirty="0"/>
              <a:t>Sistema de Recomendação de Produtos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61FEB9-53D5-9359-7713-02306810E56B}"/>
              </a:ext>
            </a:extLst>
          </p:cNvPr>
          <p:cNvSpPr txBox="1"/>
          <p:nvPr/>
        </p:nvSpPr>
        <p:spPr>
          <a:xfrm>
            <a:off x="4273059" y="4946196"/>
            <a:ext cx="364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Catarina Ribeiro nº 119467</a:t>
            </a:r>
          </a:p>
          <a:p>
            <a:pPr algn="ctr"/>
            <a:r>
              <a:rPr lang="pt-PT" dirty="0"/>
              <a:t>Pedro Marques nº 118895</a:t>
            </a:r>
          </a:p>
        </p:txBody>
      </p:sp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Grupo de pessoas a trabalhar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43" y="994391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</a:lstStyle>
          <a:p>
            <a:pPr algn="ctr" rtl="0"/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Métodos a Serem Implementados</a:t>
            </a:r>
          </a:p>
        </p:txBody>
      </p:sp>
      <p:graphicFrame>
        <p:nvGraphicFramePr>
          <p:cNvPr id="5" name="Marcador de Posição de Conteú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71815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tângulo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</a:lstStyle>
          <a:p>
            <a:pPr>
              <a:lnSpc>
                <a:spcPct val="90000"/>
              </a:lnSpc>
            </a:pPr>
            <a:r>
              <a:rPr lang="pt-PT" sz="4800" i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Naïve </a:t>
            </a:r>
            <a:r>
              <a:rPr lang="pt-PT" sz="4800" i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Bayes</a:t>
            </a:r>
            <a:r>
              <a:rPr lang="pt-PT" sz="4800" i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 </a:t>
            </a:r>
            <a:endParaRPr lang="pt-PT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3931920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</a:lstStyle>
          <a:p>
            <a:pPr algn="just">
              <a:lnSpc>
                <a:spcPct val="100000"/>
              </a:lnSpc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Treino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As categorias são transformadas em índices numéricos. O modelo de </a:t>
            </a:r>
            <a:r>
              <a:rPr lang="pt-PT" sz="1800" i="0" dirty="0">
                <a:solidFill>
                  <a:schemeClr val="bg2">
                    <a:lumMod val="50000"/>
                  </a:schemeClr>
                </a:solidFill>
              </a:rPr>
              <a:t>Naïve </a:t>
            </a:r>
            <a:r>
              <a:rPr lang="pt-PT" sz="1800" i="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é treinado usando as categorias dos produtos comprados pelo utilizador como classes e as avaliações (rating) como características.</a:t>
            </a:r>
          </a:p>
          <a:p>
            <a:pPr algn="just">
              <a:lnSpc>
                <a:spcPct val="100000"/>
              </a:lnSpc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Previsão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Com base na probabilidade conjunta das classes e características, o modelo prevê a categoria de maior probabilidade para um novo produto avaliado.</a:t>
            </a:r>
          </a:p>
          <a:p>
            <a:pPr algn="just">
              <a:lnSpc>
                <a:spcPct val="100000"/>
              </a:lnSpc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Saída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Uma categoria prevista para o próximo produto que o utilizador possa gostar.</a:t>
            </a:r>
          </a:p>
        </p:txBody>
      </p:sp>
      <p:pic>
        <p:nvPicPr>
          <p:cNvPr id="9" name="Imagem 8" descr="Uma imagem com Cara humana, quadro, moldura de fotografia, arte&#10;&#10;Descrição gerada automaticamente">
            <a:extLst>
              <a:ext uri="{FF2B5EF4-FFF2-40B4-BE49-F238E27FC236}">
                <a16:creationId xmlns:a16="http://schemas.microsoft.com/office/drawing/2014/main" id="{0C872876-126A-1271-1FCF-9FF6ABD3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996" y="512064"/>
            <a:ext cx="4897777" cy="591684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tângulo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</a:lstStyle>
          <a:p>
            <a:pPr rtl="0">
              <a:lnSpc>
                <a:spcPct val="90000"/>
              </a:lnSpc>
            </a:pPr>
            <a:r>
              <a:rPr lang="pt-PT" sz="4800" dirty="0">
                <a:solidFill>
                  <a:schemeClr val="bg2">
                    <a:lumMod val="50000"/>
                  </a:schemeClr>
                </a:solidFill>
              </a:rPr>
              <a:t>Filtro de </a:t>
            </a:r>
            <a:r>
              <a:rPr lang="pt-PT" sz="4800" dirty="0" err="1">
                <a:solidFill>
                  <a:schemeClr val="bg2">
                    <a:lumMod val="50000"/>
                  </a:schemeClr>
                </a:solidFill>
              </a:rPr>
              <a:t>Bloom</a:t>
            </a:r>
            <a:endParaRPr lang="pt-PT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3931920"/>
          </a:xfr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pt-PT"/>
            </a:defPPr>
          </a:lstStyle>
          <a:p>
            <a:pPr algn="just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Inicialização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Um vetor de bits é criado com tamanho fixo. Cada posição pode ser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ou false. Uma função de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simples é definida para mapear identificadores de produtos para índices no vetor.</a:t>
            </a:r>
          </a:p>
          <a:p>
            <a:pPr algn="just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Inserção de produtos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Os produtos que o utilizador já comprou são inseridos no filtro. Para cada produto, a função de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calcula o índice no vetor, e o bit correspondente é definido como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Filtragem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Para cada produto na categoria prevista, verifica-se se ele já foi comprado pelo utilizador. Se a posição do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estiver marcada como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o produto é ignorado, caso contrário, o produto é considerado para recomendação.</a:t>
            </a:r>
          </a:p>
          <a:p>
            <a:pPr algn="just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m 7" descr="Uma imagem com texto, Tipo de letra, diagrama, file&#10;&#10;Descrição gerada automaticamente">
            <a:extLst>
              <a:ext uri="{FF2B5EF4-FFF2-40B4-BE49-F238E27FC236}">
                <a16:creationId xmlns:a16="http://schemas.microsoft.com/office/drawing/2014/main" id="{DCF96E73-CEC1-88C4-67C1-643CF362D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2" b="6913"/>
          <a:stretch/>
        </p:blipFill>
        <p:spPr>
          <a:xfrm>
            <a:off x="404689" y="1771314"/>
            <a:ext cx="5708817" cy="327964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0622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tângulo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</a:lstStyle>
          <a:p>
            <a:pPr rtl="0">
              <a:lnSpc>
                <a:spcPct val="90000"/>
              </a:lnSpc>
            </a:pPr>
            <a:r>
              <a:rPr lang="pt-PT" sz="4800" dirty="0" err="1">
                <a:solidFill>
                  <a:schemeClr val="bg2">
                    <a:lumMod val="50000"/>
                  </a:schemeClr>
                </a:solidFill>
              </a:rPr>
              <a:t>MinHash</a:t>
            </a:r>
            <a:endParaRPr lang="pt-PT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3931920"/>
          </a:xfr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pt-PT"/>
            </a:defPPr>
          </a:lstStyle>
          <a:p>
            <a:pPr algn="just" rtl="0">
              <a:spcBef>
                <a:spcPts val="900"/>
              </a:spcBef>
              <a:buClr>
                <a:schemeClr val="accent1"/>
              </a:buClr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Criação de assinaturas: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Para cada conjunto de produtos de um utilizador, são aplicadas várias funções de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para gerar assinaturas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MinHash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. Cada assinatura é o menor valor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obtido para os itens no conjunto.</a:t>
            </a:r>
          </a:p>
          <a:p>
            <a:pPr algn="just" rtl="0">
              <a:spcBef>
                <a:spcPts val="900"/>
              </a:spcBef>
              <a:buClr>
                <a:schemeClr val="accent1"/>
              </a:buClr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Similaridade: 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A similaridade aproximada entre dois utilizadores é calculada como a fração de valores iguais em suas assinaturas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MinHash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. Similaridade alta indica que os utilizadores têm conjuntos de produtos similares</a:t>
            </a:r>
            <a:r>
              <a:rPr lang="pt-PT" dirty="0"/>
              <a:t>.</a:t>
            </a:r>
          </a:p>
          <a:p>
            <a:pPr algn="just" rtl="0">
              <a:spcBef>
                <a:spcPts val="900"/>
              </a:spcBef>
              <a:buClr>
                <a:schemeClr val="accent1"/>
              </a:buClr>
            </a:pPr>
            <a:r>
              <a:rPr lang="pt-PT" b="1" dirty="0">
                <a:solidFill>
                  <a:schemeClr val="bg2">
                    <a:lumMod val="50000"/>
                  </a:schemeClr>
                </a:solidFill>
              </a:rPr>
              <a:t>Recomendações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: Para o utilizador selecionado, são encontrados os utilizadores mais similares. Os produtos comprados pelos utilizadores similares são reunidos e filtrados para remover produtos já comprados pelo utilizador-alvo.</a:t>
            </a:r>
          </a:p>
          <a:p>
            <a:pPr algn="just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m 3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F51AB212-A724-C6D0-B927-EFF7EA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7" y="1772201"/>
            <a:ext cx="5397500" cy="33274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9541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As pessoas debaterão alguns documento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333014"/>
            <a:ext cx="11725200" cy="636265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algn="ctr" rtl="0"/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Principais Objetivos do Projeto</a:t>
            </a:r>
          </a:p>
        </p:txBody>
      </p:sp>
      <p:graphicFrame>
        <p:nvGraphicFramePr>
          <p:cNvPr id="5" name="Marcador de Posição de Conteúdo 4" descr="Marcador de Posição do SmartArt">
            <a:extLst>
              <a:ext uri="{FF2B5EF4-FFF2-40B4-BE49-F238E27FC236}">
                <a16:creationId xmlns:a16="http://schemas.microsoft.com/office/drawing/2014/main" id="{B507C3FD-4DBF-8A35-11C0-33DBB2FD6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92392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336469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MO - v4" id="{F0848561-9BB1-4730-AFE0-5E8D72D5CEE3}" vid="{DB18EE20-32D5-404C-8635-5974C1EFD0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5D42A-A09C-482B-914B-08E02823D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A0D888-FD02-4213-853B-496E212B96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BF593-9895-40D5-B3D2-D4C1AEC22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Classic-Corporate_Teach a Course_04_MO - v4</Template>
  <TotalTime>0</TotalTime>
  <Words>435</Words>
  <Application>Microsoft Macintosh PowerPoint</Application>
  <PresentationFormat>Ecrã Panorâmico</PresentationFormat>
  <Paragraphs>36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Calibri</vt:lpstr>
      <vt:lpstr>Garamond</vt:lpstr>
      <vt:lpstr>SavonVTI</vt:lpstr>
      <vt:lpstr>MPEI 24/25</vt:lpstr>
      <vt:lpstr>Métodos a Serem Implementados</vt:lpstr>
      <vt:lpstr>Naïve Bayes </vt:lpstr>
      <vt:lpstr>Filtro de Bloom</vt:lpstr>
      <vt:lpstr>MinHash</vt:lpstr>
      <vt:lpstr>Principais Objetivos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2019-08-26T14:07:43Z</dcterms:created>
  <dcterms:modified xsi:type="dcterms:W3CDTF">2024-12-09T22:33:58Z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