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5" r:id="rId14"/>
    <p:sldId id="276" r:id="rId15"/>
    <p:sldId id="277"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41036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37892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7713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94558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com Citação">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18199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PT"/>
              <a:t>Clique para editar o estilo de título do Modelo Global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PT"/>
              <a:t>Clique para editar os estilos do texto de Modelo Global</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PT"/>
              <a:t>Clique para editar os estilos do texto de Modelo Global</a:t>
            </a:r>
          </a:p>
        </p:txBody>
      </p:sp>
      <p:sp>
        <p:nvSpPr>
          <p:cNvPr id="5" name="Date Placeholder 4"/>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626940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296544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51765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PT"/>
              <a:t>Clique para editar o estilo de título do Modelo Global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97779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7841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95903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6406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8571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155994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144353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dirty="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11EAACC7-3B3F-47D1-959A-EF58926E955E}" type="datetimeFigureOut">
              <a:rPr lang="en-US" smtClean="0"/>
              <a:t>12/23/2020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2CC964-A50B-4C29-B4E4-2C30BB34CCF3}" type="slidenum">
              <a:rPr lang="en-US" smtClean="0"/>
              <a:t>‹nº›</a:t>
            </a:fld>
            <a:endParaRPr lang="en-US" dirty="0"/>
          </a:p>
        </p:txBody>
      </p:sp>
    </p:spTree>
    <p:extLst>
      <p:ext uri="{BB962C8B-B14F-4D97-AF65-F5344CB8AC3E}">
        <p14:creationId xmlns:p14="http://schemas.microsoft.com/office/powerpoint/2010/main" val="100408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EAACC7-3B3F-47D1-959A-EF58926E955E}" type="datetimeFigureOut">
              <a:rPr lang="en-US" smtClean="0"/>
              <a:t>12/23/2020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2CC964-A50B-4C29-B4E4-2C30BB34CCF3}" type="slidenum">
              <a:rPr lang="en-US" smtClean="0"/>
              <a:t>‹nº›</a:t>
            </a:fld>
            <a:endParaRPr lang="en-US" dirty="0"/>
          </a:p>
        </p:txBody>
      </p:sp>
    </p:spTree>
    <p:extLst>
      <p:ext uri="{BB962C8B-B14F-4D97-AF65-F5344CB8AC3E}">
        <p14:creationId xmlns:p14="http://schemas.microsoft.com/office/powerpoint/2010/main" val="3545386303"/>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8A63D-4A1F-4AEE-B981-D2D62410C0D0}"/>
              </a:ext>
            </a:extLst>
          </p:cNvPr>
          <p:cNvSpPr>
            <a:spLocks noGrp="1"/>
          </p:cNvSpPr>
          <p:nvPr>
            <p:ph type="ctrTitle"/>
          </p:nvPr>
        </p:nvSpPr>
        <p:spPr>
          <a:xfrm>
            <a:off x="897623" y="2226594"/>
            <a:ext cx="10846964" cy="1202406"/>
          </a:xfrm>
        </p:spPr>
        <p:txBody>
          <a:bodyPr>
            <a:normAutofit/>
          </a:bodyPr>
          <a:lstStyle/>
          <a:p>
            <a:pPr algn="ctr"/>
            <a:r>
              <a:rPr lang="pt-PT" b="1" dirty="0"/>
              <a:t>CODECS LOSSLESS DE IMAGEM</a:t>
            </a:r>
          </a:p>
        </p:txBody>
      </p:sp>
      <p:sp>
        <p:nvSpPr>
          <p:cNvPr id="5" name="CaixaDeTexto 4">
            <a:extLst>
              <a:ext uri="{FF2B5EF4-FFF2-40B4-BE49-F238E27FC236}">
                <a16:creationId xmlns:a16="http://schemas.microsoft.com/office/drawing/2014/main" id="{C494F398-69ED-43EC-8393-6D1C043FF97B}"/>
              </a:ext>
            </a:extLst>
          </p:cNvPr>
          <p:cNvSpPr txBox="1"/>
          <p:nvPr/>
        </p:nvSpPr>
        <p:spPr>
          <a:xfrm>
            <a:off x="9446005" y="5629014"/>
            <a:ext cx="2634142" cy="1200329"/>
          </a:xfrm>
          <a:prstGeom prst="rect">
            <a:avLst/>
          </a:prstGeom>
          <a:noFill/>
        </p:spPr>
        <p:txBody>
          <a:bodyPr wrap="square" rtlCol="0">
            <a:spAutoFit/>
          </a:bodyPr>
          <a:lstStyle/>
          <a:p>
            <a:r>
              <a:rPr lang="pt-PT" dirty="0"/>
              <a:t>Feito por:</a:t>
            </a:r>
          </a:p>
          <a:p>
            <a:endParaRPr lang="pt-PT" dirty="0"/>
          </a:p>
          <a:p>
            <a:pPr marL="285750" indent="-285750">
              <a:buFont typeface="Arial" panose="020B0604020202020204" pitchFamily="34" charset="0"/>
              <a:buChar char="•"/>
            </a:pPr>
            <a:r>
              <a:rPr lang="pt-PT" dirty="0"/>
              <a:t>Pedro Martins</a:t>
            </a:r>
          </a:p>
          <a:p>
            <a:pPr marL="285750" indent="-285750">
              <a:buFont typeface="Arial" panose="020B0604020202020204" pitchFamily="34" charset="0"/>
              <a:buChar char="•"/>
            </a:pPr>
            <a:r>
              <a:rPr lang="pt-PT" dirty="0"/>
              <a:t>João Silva</a:t>
            </a:r>
          </a:p>
        </p:txBody>
      </p:sp>
    </p:spTree>
    <p:extLst>
      <p:ext uri="{BB962C8B-B14F-4D97-AF65-F5344CB8AC3E}">
        <p14:creationId xmlns:p14="http://schemas.microsoft.com/office/powerpoint/2010/main" val="379715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6F836-7FD8-4FA7-BDFC-7196D9C3C636}"/>
              </a:ext>
            </a:extLst>
          </p:cNvPr>
          <p:cNvSpPr>
            <a:spLocks noGrp="1"/>
          </p:cNvSpPr>
          <p:nvPr>
            <p:ph type="title"/>
          </p:nvPr>
        </p:nvSpPr>
        <p:spPr/>
        <p:txBody>
          <a:bodyPr>
            <a:normAutofit/>
          </a:bodyPr>
          <a:lstStyle/>
          <a:p>
            <a:pPr algn="ctr"/>
            <a:r>
              <a:rPr lang="pt-PT" sz="3200" b="1" dirty="0"/>
              <a:t>Comparação das taxas de compressão</a:t>
            </a:r>
          </a:p>
        </p:txBody>
      </p:sp>
      <p:graphicFrame>
        <p:nvGraphicFramePr>
          <p:cNvPr id="4" name="Tabela 4">
            <a:extLst>
              <a:ext uri="{FF2B5EF4-FFF2-40B4-BE49-F238E27FC236}">
                <a16:creationId xmlns:a16="http://schemas.microsoft.com/office/drawing/2014/main" id="{70A452C0-80B6-4269-9A5D-7BEE89D87F27}"/>
              </a:ext>
            </a:extLst>
          </p:cNvPr>
          <p:cNvGraphicFramePr>
            <a:graphicFrameLocks noGrp="1"/>
          </p:cNvGraphicFramePr>
          <p:nvPr>
            <p:extLst>
              <p:ext uri="{D42A27DB-BD31-4B8C-83A1-F6EECF244321}">
                <p14:modId xmlns:p14="http://schemas.microsoft.com/office/powerpoint/2010/main" val="305910599"/>
              </p:ext>
            </p:extLst>
          </p:nvPr>
        </p:nvGraphicFramePr>
        <p:xfrm>
          <a:off x="2933161" y="2293779"/>
          <a:ext cx="8128000" cy="27647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27241229"/>
                    </a:ext>
                  </a:extLst>
                </a:gridCol>
                <a:gridCol w="2032000">
                  <a:extLst>
                    <a:ext uri="{9D8B030D-6E8A-4147-A177-3AD203B41FA5}">
                      <a16:colId xmlns:a16="http://schemas.microsoft.com/office/drawing/2014/main" val="401685849"/>
                    </a:ext>
                  </a:extLst>
                </a:gridCol>
                <a:gridCol w="2032000">
                  <a:extLst>
                    <a:ext uri="{9D8B030D-6E8A-4147-A177-3AD203B41FA5}">
                      <a16:colId xmlns:a16="http://schemas.microsoft.com/office/drawing/2014/main" val="2732266569"/>
                    </a:ext>
                  </a:extLst>
                </a:gridCol>
                <a:gridCol w="2032000">
                  <a:extLst>
                    <a:ext uri="{9D8B030D-6E8A-4147-A177-3AD203B41FA5}">
                      <a16:colId xmlns:a16="http://schemas.microsoft.com/office/drawing/2014/main" val="2654715485"/>
                    </a:ext>
                  </a:extLst>
                </a:gridCol>
              </a:tblGrid>
              <a:tr h="833404">
                <a:tc>
                  <a:txBody>
                    <a:bodyPr/>
                    <a:lstStyle/>
                    <a:p>
                      <a:pPr algn="ctr"/>
                      <a:r>
                        <a:rPr lang="pt-PT" dirty="0"/>
                        <a:t>Original</a:t>
                      </a:r>
                    </a:p>
                  </a:txBody>
                  <a:tcPr/>
                </a:tc>
                <a:tc>
                  <a:txBody>
                    <a:bodyPr/>
                    <a:lstStyle/>
                    <a:p>
                      <a:pPr algn="ctr"/>
                      <a:r>
                        <a:rPr lang="pt-PT" dirty="0"/>
                        <a:t>RLE</a:t>
                      </a:r>
                    </a:p>
                  </a:txBody>
                  <a:tcPr/>
                </a:tc>
                <a:tc>
                  <a:txBody>
                    <a:bodyPr/>
                    <a:lstStyle/>
                    <a:p>
                      <a:pPr algn="ctr"/>
                      <a:r>
                        <a:rPr lang="pt-PT" dirty="0"/>
                        <a:t>Huffmam Encoding</a:t>
                      </a:r>
                    </a:p>
                  </a:txBody>
                  <a:tcPr/>
                </a:tc>
                <a:tc>
                  <a:txBody>
                    <a:bodyPr/>
                    <a:lstStyle/>
                    <a:p>
                      <a:pPr algn="ctr"/>
                      <a:r>
                        <a:rPr lang="pt-PT" dirty="0"/>
                        <a:t>Deflate</a:t>
                      </a:r>
                    </a:p>
                  </a:txBody>
                  <a:tcPr/>
                </a:tc>
                <a:extLst>
                  <a:ext uri="{0D108BD9-81ED-4DB2-BD59-A6C34878D82A}">
                    <a16:rowId xmlns:a16="http://schemas.microsoft.com/office/drawing/2014/main" val="1120378743"/>
                  </a:ext>
                </a:extLst>
              </a:tr>
              <a:tr h="482844">
                <a:tc>
                  <a:txBody>
                    <a:bodyPr/>
                    <a:lstStyle/>
                    <a:p>
                      <a:pPr algn="ctr"/>
                      <a:r>
                        <a:rPr lang="pt-PT" sz="1400" dirty="0"/>
                        <a:t>Egg.bmp</a:t>
                      </a:r>
                    </a:p>
                  </a:txBody>
                  <a:tcPr/>
                </a:tc>
                <a:tc>
                  <a:txBody>
                    <a:bodyPr/>
                    <a:lstStyle/>
                    <a:p>
                      <a:pPr algn="ctr"/>
                      <a:r>
                        <a:rPr lang="pt-PT" dirty="0"/>
                        <a:t>-47,9%</a:t>
                      </a:r>
                    </a:p>
                  </a:txBody>
                  <a:tcPr/>
                </a:tc>
                <a:tc>
                  <a:txBody>
                    <a:bodyPr/>
                    <a:lstStyle/>
                    <a:p>
                      <a:pPr algn="ctr"/>
                      <a:r>
                        <a:rPr lang="pt-PT" dirty="0"/>
                        <a:t>28,2%</a:t>
                      </a:r>
                    </a:p>
                  </a:txBody>
                  <a:tcPr/>
                </a:tc>
                <a:tc>
                  <a:txBody>
                    <a:bodyPr/>
                    <a:lstStyle/>
                    <a:p>
                      <a:pPr algn="ctr"/>
                      <a:r>
                        <a:rPr lang="pt-PT" dirty="0"/>
                        <a:t>62,8%</a:t>
                      </a:r>
                    </a:p>
                  </a:txBody>
                  <a:tcPr/>
                </a:tc>
                <a:extLst>
                  <a:ext uri="{0D108BD9-81ED-4DB2-BD59-A6C34878D82A}">
                    <a16:rowId xmlns:a16="http://schemas.microsoft.com/office/drawing/2014/main" val="4261292169"/>
                  </a:ext>
                </a:extLst>
              </a:tr>
              <a:tr h="482844">
                <a:tc>
                  <a:txBody>
                    <a:bodyPr/>
                    <a:lstStyle/>
                    <a:p>
                      <a:pPr algn="ctr"/>
                      <a:r>
                        <a:rPr lang="pt-PT" sz="1400" dirty="0"/>
                        <a:t>Landscape.bmp</a:t>
                      </a:r>
                    </a:p>
                  </a:txBody>
                  <a:tcPr/>
                </a:tc>
                <a:tc>
                  <a:txBody>
                    <a:bodyPr/>
                    <a:lstStyle/>
                    <a:p>
                      <a:pPr algn="ctr"/>
                      <a:r>
                        <a:rPr lang="pt-PT" dirty="0"/>
                        <a:t>-123,8%</a:t>
                      </a:r>
                    </a:p>
                  </a:txBody>
                  <a:tcPr/>
                </a:tc>
                <a:tc>
                  <a:txBody>
                    <a:bodyPr/>
                    <a:lstStyle/>
                    <a:p>
                      <a:pPr algn="ctr"/>
                      <a:r>
                        <a:rPr lang="pt-PT" dirty="0"/>
                        <a:t>6,9%</a:t>
                      </a:r>
                    </a:p>
                  </a:txBody>
                  <a:tcPr/>
                </a:tc>
                <a:tc>
                  <a:txBody>
                    <a:bodyPr/>
                    <a:lstStyle/>
                    <a:p>
                      <a:pPr algn="ctr"/>
                      <a:r>
                        <a:rPr lang="pt-PT" dirty="0"/>
                        <a:t>59,6%</a:t>
                      </a:r>
                    </a:p>
                  </a:txBody>
                  <a:tcPr/>
                </a:tc>
                <a:extLst>
                  <a:ext uri="{0D108BD9-81ED-4DB2-BD59-A6C34878D82A}">
                    <a16:rowId xmlns:a16="http://schemas.microsoft.com/office/drawing/2014/main" val="2042145994"/>
                  </a:ext>
                </a:extLst>
              </a:tr>
              <a:tr h="482844">
                <a:tc>
                  <a:txBody>
                    <a:bodyPr/>
                    <a:lstStyle/>
                    <a:p>
                      <a:pPr algn="ctr"/>
                      <a:r>
                        <a:rPr lang="pt-PT" sz="1400" dirty="0"/>
                        <a:t>Zebra.bmp</a:t>
                      </a:r>
                    </a:p>
                  </a:txBody>
                  <a:tcPr/>
                </a:tc>
                <a:tc>
                  <a:txBody>
                    <a:bodyPr/>
                    <a:lstStyle/>
                    <a:p>
                      <a:pPr algn="ctr"/>
                      <a:r>
                        <a:rPr lang="pt-PT" dirty="0"/>
                        <a:t>-69,7%</a:t>
                      </a:r>
                    </a:p>
                  </a:txBody>
                  <a:tcPr/>
                </a:tc>
                <a:tc>
                  <a:txBody>
                    <a:bodyPr/>
                    <a:lstStyle/>
                    <a:p>
                      <a:pPr algn="ctr"/>
                      <a:r>
                        <a:rPr lang="pt-PT" dirty="0"/>
                        <a:t>26,7%</a:t>
                      </a:r>
                    </a:p>
                  </a:txBody>
                  <a:tcPr/>
                </a:tc>
                <a:tc>
                  <a:txBody>
                    <a:bodyPr/>
                    <a:lstStyle/>
                    <a:p>
                      <a:pPr algn="ctr"/>
                      <a:r>
                        <a:rPr lang="pt-PT" dirty="0"/>
                        <a:t>54,5%</a:t>
                      </a:r>
                    </a:p>
                  </a:txBody>
                  <a:tcPr/>
                </a:tc>
                <a:extLst>
                  <a:ext uri="{0D108BD9-81ED-4DB2-BD59-A6C34878D82A}">
                    <a16:rowId xmlns:a16="http://schemas.microsoft.com/office/drawing/2014/main" val="280138495"/>
                  </a:ext>
                </a:extLst>
              </a:tr>
              <a:tr h="482844">
                <a:tc>
                  <a:txBody>
                    <a:bodyPr/>
                    <a:lstStyle/>
                    <a:p>
                      <a:pPr algn="ctr"/>
                      <a:r>
                        <a:rPr lang="pt-PT" sz="1400" dirty="0"/>
                        <a:t>Pattern.bmp</a:t>
                      </a:r>
                      <a:endParaRPr lang="pt-PT" dirty="0"/>
                    </a:p>
                  </a:txBody>
                  <a:tcPr/>
                </a:tc>
                <a:tc>
                  <a:txBody>
                    <a:bodyPr/>
                    <a:lstStyle/>
                    <a:p>
                      <a:pPr algn="ctr"/>
                      <a:r>
                        <a:rPr lang="pt-PT" dirty="0"/>
                        <a:t>83,1%</a:t>
                      </a:r>
                    </a:p>
                  </a:txBody>
                  <a:tcPr/>
                </a:tc>
                <a:tc>
                  <a:txBody>
                    <a:bodyPr/>
                    <a:lstStyle/>
                    <a:p>
                      <a:pPr algn="ctr"/>
                      <a:r>
                        <a:rPr lang="pt-PT" dirty="0"/>
                        <a:t>75,9%</a:t>
                      </a:r>
                    </a:p>
                  </a:txBody>
                  <a:tcPr/>
                </a:tc>
                <a:tc>
                  <a:txBody>
                    <a:bodyPr/>
                    <a:lstStyle/>
                    <a:p>
                      <a:pPr algn="ctr"/>
                      <a:r>
                        <a:rPr lang="pt-PT" dirty="0"/>
                        <a:t>94,7%</a:t>
                      </a:r>
                    </a:p>
                  </a:txBody>
                  <a:tcPr/>
                </a:tc>
                <a:extLst>
                  <a:ext uri="{0D108BD9-81ED-4DB2-BD59-A6C34878D82A}">
                    <a16:rowId xmlns:a16="http://schemas.microsoft.com/office/drawing/2014/main" val="2272783835"/>
                  </a:ext>
                </a:extLst>
              </a:tr>
            </a:tbl>
          </a:graphicData>
        </a:graphic>
      </p:graphicFrame>
    </p:spTree>
    <p:extLst>
      <p:ext uri="{BB962C8B-B14F-4D97-AF65-F5344CB8AC3E}">
        <p14:creationId xmlns:p14="http://schemas.microsoft.com/office/powerpoint/2010/main" val="333552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C2C3D-CD5D-471F-B2E6-D2BFD6B4D8EB}"/>
              </a:ext>
            </a:extLst>
          </p:cNvPr>
          <p:cNvSpPr>
            <a:spLocks noGrp="1"/>
          </p:cNvSpPr>
          <p:nvPr>
            <p:ph type="title"/>
          </p:nvPr>
        </p:nvSpPr>
        <p:spPr/>
        <p:txBody>
          <a:bodyPr/>
          <a:lstStyle/>
          <a:p>
            <a:pPr algn="ctr"/>
            <a:r>
              <a:rPr lang="pt-PT" sz="3200" b="1" dirty="0"/>
              <a:t>Melhor taxa de compressão</a:t>
            </a:r>
            <a:r>
              <a:rPr lang="pt-PT" dirty="0"/>
              <a:t> </a:t>
            </a:r>
          </a:p>
        </p:txBody>
      </p:sp>
      <p:sp>
        <p:nvSpPr>
          <p:cNvPr id="3" name="Marcador de Posição de Conteúdo 2">
            <a:extLst>
              <a:ext uri="{FF2B5EF4-FFF2-40B4-BE49-F238E27FC236}">
                <a16:creationId xmlns:a16="http://schemas.microsoft.com/office/drawing/2014/main" id="{A5E393F9-C77B-485A-8DDA-08F7F3719DCE}"/>
              </a:ext>
            </a:extLst>
          </p:cNvPr>
          <p:cNvSpPr>
            <a:spLocks noGrp="1"/>
          </p:cNvSpPr>
          <p:nvPr>
            <p:ph idx="1"/>
          </p:nvPr>
        </p:nvSpPr>
        <p:spPr/>
        <p:txBody>
          <a:bodyPr/>
          <a:lstStyle/>
          <a:p>
            <a:pPr algn="just"/>
            <a:r>
              <a:rPr lang="pt-PT" dirty="0"/>
              <a:t>Com os resultados acima concluímos que o nosso algoritmo do Deflate, regra geral, é o que atinge melhores taxas de compressão. A média da taxa de compressão para as 4 imagens analisadas é de 67,9%, contra os 34,4% do Huffman Encoding e os -39,6% do RLE (Run Length Encoding).</a:t>
            </a:r>
          </a:p>
          <a:p>
            <a:pPr algn="just"/>
            <a:endParaRPr lang="pt-PT" dirty="0"/>
          </a:p>
          <a:p>
            <a:pPr algn="just"/>
            <a:r>
              <a:rPr lang="pt-PT" dirty="0"/>
              <a:t>Um dos principais motivos para o Deflate se distinguir dos outros métodos é o facto de utilizar os métodos do Huffman Encoding e do LZ_77, o que lhe permite aumentar a taxa de compressão. </a:t>
            </a:r>
          </a:p>
        </p:txBody>
      </p:sp>
    </p:spTree>
    <p:extLst>
      <p:ext uri="{BB962C8B-B14F-4D97-AF65-F5344CB8AC3E}">
        <p14:creationId xmlns:p14="http://schemas.microsoft.com/office/powerpoint/2010/main" val="4105107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B3D21-98C4-4AF1-A6CE-EA6F0CD832C4}"/>
              </a:ext>
            </a:extLst>
          </p:cNvPr>
          <p:cNvSpPr>
            <a:spLocks noGrp="1"/>
          </p:cNvSpPr>
          <p:nvPr>
            <p:ph type="title"/>
          </p:nvPr>
        </p:nvSpPr>
        <p:spPr/>
        <p:txBody>
          <a:bodyPr/>
          <a:lstStyle/>
          <a:p>
            <a:pPr algn="ctr"/>
            <a:r>
              <a:rPr lang="pt-PT" sz="3200" b="1" dirty="0"/>
              <a:t>RLE e a baixa taxa de compressão</a:t>
            </a:r>
            <a:endParaRPr lang="pt-PT" b="1" dirty="0"/>
          </a:p>
        </p:txBody>
      </p:sp>
      <p:sp>
        <p:nvSpPr>
          <p:cNvPr id="3" name="Marcador de Posição de Conteúdo 2">
            <a:extLst>
              <a:ext uri="{FF2B5EF4-FFF2-40B4-BE49-F238E27FC236}">
                <a16:creationId xmlns:a16="http://schemas.microsoft.com/office/drawing/2014/main" id="{00D16C07-36B1-4DA5-96BF-50B45B6F5B62}"/>
              </a:ext>
            </a:extLst>
          </p:cNvPr>
          <p:cNvSpPr>
            <a:spLocks noGrp="1"/>
          </p:cNvSpPr>
          <p:nvPr>
            <p:ph idx="1"/>
          </p:nvPr>
        </p:nvSpPr>
        <p:spPr/>
        <p:txBody>
          <a:bodyPr/>
          <a:lstStyle/>
          <a:p>
            <a:r>
              <a:rPr lang="pt-PT" dirty="0"/>
              <a:t>Após analisar as tabelas anteriores, podemos concluir que o RLE em 3 das 4 imagens aumentou o tamanho do ficheiro final. Isto deve-se a dois motivos. O facto de que este método de compressão é mais eficaz na compressão de texto e o facto dessas 3 imagens terem uma considerável variação de intensidade de cor.</a:t>
            </a:r>
          </a:p>
          <a:p>
            <a:endParaRPr lang="pt-PT" dirty="0"/>
          </a:p>
          <a:p>
            <a:r>
              <a:rPr lang="pt-PT" dirty="0"/>
              <a:t>Na imagem pattern o resultado foi muito mais satisfatório. Isto deve-se ao facto de essa imagem ser binária, ou seja, apenas constam duas intensidades de cor, branco e preto.</a:t>
            </a:r>
          </a:p>
        </p:txBody>
      </p:sp>
    </p:spTree>
    <p:extLst>
      <p:ext uri="{BB962C8B-B14F-4D97-AF65-F5344CB8AC3E}">
        <p14:creationId xmlns:p14="http://schemas.microsoft.com/office/powerpoint/2010/main" val="200541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3BA9C-442D-46AF-9E03-3939C0027C72}"/>
              </a:ext>
            </a:extLst>
          </p:cNvPr>
          <p:cNvSpPr>
            <a:spLocks noGrp="1"/>
          </p:cNvSpPr>
          <p:nvPr>
            <p:ph type="title"/>
          </p:nvPr>
        </p:nvSpPr>
        <p:spPr/>
        <p:txBody>
          <a:bodyPr/>
          <a:lstStyle/>
          <a:p>
            <a:pPr algn="ctr"/>
            <a:r>
              <a:rPr lang="pt-PT" b="1" dirty="0"/>
              <a:t>Rapidez de compressão</a:t>
            </a:r>
          </a:p>
        </p:txBody>
      </p:sp>
      <p:sp>
        <p:nvSpPr>
          <p:cNvPr id="3" name="Marcador de Posição de Conteúdo 2">
            <a:extLst>
              <a:ext uri="{FF2B5EF4-FFF2-40B4-BE49-F238E27FC236}">
                <a16:creationId xmlns:a16="http://schemas.microsoft.com/office/drawing/2014/main" id="{120570AC-4CFF-43A2-A6C2-38EE69F05F90}"/>
              </a:ext>
            </a:extLst>
          </p:cNvPr>
          <p:cNvSpPr>
            <a:spLocks noGrp="1"/>
          </p:cNvSpPr>
          <p:nvPr>
            <p:ph idx="1"/>
          </p:nvPr>
        </p:nvSpPr>
        <p:spPr/>
        <p:txBody>
          <a:bodyPr/>
          <a:lstStyle/>
          <a:p>
            <a:pPr algn="just"/>
            <a:r>
              <a:rPr lang="pt-PT" dirty="0"/>
              <a:t>Consiste no tempo que demora a efetuar a compressão de um ficheiro.</a:t>
            </a:r>
          </a:p>
          <a:p>
            <a:pPr algn="just"/>
            <a:endParaRPr lang="pt-PT" dirty="0"/>
          </a:p>
          <a:p>
            <a:pPr algn="just"/>
            <a:r>
              <a:rPr lang="pt-PT" dirty="0"/>
              <a:t>Este valor irá apresentar diferenças de método para método logo, quanto menor for o valor da rapidez de compressão, mais eficiente é a sua aplicação na compressão de imagens.</a:t>
            </a:r>
          </a:p>
        </p:txBody>
      </p:sp>
    </p:spTree>
    <p:extLst>
      <p:ext uri="{BB962C8B-B14F-4D97-AF65-F5344CB8AC3E}">
        <p14:creationId xmlns:p14="http://schemas.microsoft.com/office/powerpoint/2010/main" val="3339206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4F2C3-4D2F-4165-8C41-CAA9ED477582}"/>
              </a:ext>
            </a:extLst>
          </p:cNvPr>
          <p:cNvSpPr>
            <a:spLocks noGrp="1"/>
          </p:cNvSpPr>
          <p:nvPr>
            <p:ph type="title"/>
          </p:nvPr>
        </p:nvSpPr>
        <p:spPr/>
        <p:txBody>
          <a:bodyPr/>
          <a:lstStyle/>
          <a:p>
            <a:pPr algn="ctr"/>
            <a:r>
              <a:rPr lang="pt-PT" sz="3200" b="1" dirty="0"/>
              <a:t>Comparação da rapidez de compressão</a:t>
            </a:r>
            <a:endParaRPr lang="pt-PT" b="1" dirty="0"/>
          </a:p>
        </p:txBody>
      </p:sp>
      <p:graphicFrame>
        <p:nvGraphicFramePr>
          <p:cNvPr id="4" name="Tabela 4">
            <a:extLst>
              <a:ext uri="{FF2B5EF4-FFF2-40B4-BE49-F238E27FC236}">
                <a16:creationId xmlns:a16="http://schemas.microsoft.com/office/drawing/2014/main" id="{527B58A2-867C-45FC-A55F-E83D572C790B}"/>
              </a:ext>
            </a:extLst>
          </p:cNvPr>
          <p:cNvGraphicFramePr>
            <a:graphicFrameLocks noGrp="1"/>
          </p:cNvGraphicFramePr>
          <p:nvPr>
            <p:ph idx="1"/>
            <p:extLst>
              <p:ext uri="{D42A27DB-BD31-4B8C-83A1-F6EECF244321}">
                <p14:modId xmlns:p14="http://schemas.microsoft.com/office/powerpoint/2010/main" val="1222010606"/>
              </p:ext>
            </p:extLst>
          </p:nvPr>
        </p:nvGraphicFramePr>
        <p:xfrm>
          <a:off x="2589213" y="2133598"/>
          <a:ext cx="8911688" cy="2819405"/>
        </p:xfrm>
        <a:graphic>
          <a:graphicData uri="http://schemas.openxmlformats.org/drawingml/2006/table">
            <a:tbl>
              <a:tblPr firstRow="1" bandRow="1">
                <a:tableStyleId>{5C22544A-7EE6-4342-B048-85BDC9FD1C3A}</a:tableStyleId>
              </a:tblPr>
              <a:tblGrid>
                <a:gridCol w="2227922">
                  <a:extLst>
                    <a:ext uri="{9D8B030D-6E8A-4147-A177-3AD203B41FA5}">
                      <a16:colId xmlns:a16="http://schemas.microsoft.com/office/drawing/2014/main" val="2276154079"/>
                    </a:ext>
                  </a:extLst>
                </a:gridCol>
                <a:gridCol w="2227922">
                  <a:extLst>
                    <a:ext uri="{9D8B030D-6E8A-4147-A177-3AD203B41FA5}">
                      <a16:colId xmlns:a16="http://schemas.microsoft.com/office/drawing/2014/main" val="3526016959"/>
                    </a:ext>
                  </a:extLst>
                </a:gridCol>
                <a:gridCol w="2227922">
                  <a:extLst>
                    <a:ext uri="{9D8B030D-6E8A-4147-A177-3AD203B41FA5}">
                      <a16:colId xmlns:a16="http://schemas.microsoft.com/office/drawing/2014/main" val="3660730331"/>
                    </a:ext>
                  </a:extLst>
                </a:gridCol>
                <a:gridCol w="2227922">
                  <a:extLst>
                    <a:ext uri="{9D8B030D-6E8A-4147-A177-3AD203B41FA5}">
                      <a16:colId xmlns:a16="http://schemas.microsoft.com/office/drawing/2014/main" val="3786686067"/>
                    </a:ext>
                  </a:extLst>
                </a:gridCol>
              </a:tblGrid>
              <a:tr h="563881">
                <a:tc>
                  <a:txBody>
                    <a:bodyPr/>
                    <a:lstStyle/>
                    <a:p>
                      <a:pPr algn="ctr"/>
                      <a:r>
                        <a:rPr lang="pt-PT" sz="2000" dirty="0">
                          <a:effectLst/>
                          <a:latin typeface="+mn-lt"/>
                          <a:ea typeface="SimSun" panose="02010600030101010101" pitchFamily="2" charset="-122"/>
                        </a:rPr>
                        <a:t> </a:t>
                      </a:r>
                    </a:p>
                  </a:txBody>
                  <a:tcPr marL="68580" marR="68580" marT="0" marB="0"/>
                </a:tc>
                <a:tc>
                  <a:txBody>
                    <a:bodyPr/>
                    <a:lstStyle/>
                    <a:p>
                      <a:pPr algn="ctr"/>
                      <a:r>
                        <a:rPr lang="pt-PT" sz="1800" dirty="0">
                          <a:effectLst/>
                          <a:latin typeface="+mn-lt"/>
                          <a:ea typeface="SimSun" panose="02010600030101010101" pitchFamily="2" charset="-122"/>
                        </a:rPr>
                        <a:t>RLE</a:t>
                      </a:r>
                      <a:endParaRPr lang="pt-PT" sz="2000" dirty="0">
                        <a:effectLst/>
                        <a:latin typeface="+mn-lt"/>
                        <a:ea typeface="SimSun" panose="02010600030101010101" pitchFamily="2" charset="-122"/>
                      </a:endParaRPr>
                    </a:p>
                  </a:txBody>
                  <a:tcPr marL="68580" marR="68580" marT="0" marB="0"/>
                </a:tc>
                <a:tc>
                  <a:txBody>
                    <a:bodyPr/>
                    <a:lstStyle/>
                    <a:p>
                      <a:pPr algn="ctr"/>
                      <a:r>
                        <a:rPr lang="pt-PT" sz="1800" dirty="0">
                          <a:effectLst/>
                          <a:latin typeface="+mn-lt"/>
                          <a:ea typeface="SimSun" panose="02010600030101010101" pitchFamily="2" charset="-122"/>
                        </a:rPr>
                        <a:t>Huffman Encoding</a:t>
                      </a:r>
                      <a:endParaRPr lang="pt-PT" sz="2000" dirty="0">
                        <a:effectLst/>
                        <a:latin typeface="+mn-lt"/>
                        <a:ea typeface="SimSun" panose="02010600030101010101" pitchFamily="2" charset="-122"/>
                      </a:endParaRPr>
                    </a:p>
                  </a:txBody>
                  <a:tcPr marL="68580" marR="68580" marT="0" marB="0"/>
                </a:tc>
                <a:tc>
                  <a:txBody>
                    <a:bodyPr/>
                    <a:lstStyle/>
                    <a:p>
                      <a:pPr algn="ctr"/>
                      <a:r>
                        <a:rPr lang="pt-PT" sz="1800" dirty="0">
                          <a:effectLst/>
                          <a:latin typeface="+mn-lt"/>
                          <a:ea typeface="SimSun" panose="02010600030101010101" pitchFamily="2" charset="-122"/>
                        </a:rPr>
                        <a:t>Deflate</a:t>
                      </a:r>
                      <a:endParaRPr lang="pt-PT" sz="2000" dirty="0">
                        <a:effectLst/>
                        <a:latin typeface="+mn-lt"/>
                        <a:ea typeface="SimSun" panose="02010600030101010101" pitchFamily="2" charset="-122"/>
                      </a:endParaRPr>
                    </a:p>
                  </a:txBody>
                  <a:tcPr marL="68580" marR="68580" marT="0" marB="0"/>
                </a:tc>
                <a:extLst>
                  <a:ext uri="{0D108BD9-81ED-4DB2-BD59-A6C34878D82A}">
                    <a16:rowId xmlns:a16="http://schemas.microsoft.com/office/drawing/2014/main" val="1324035317"/>
                  </a:ext>
                </a:extLst>
              </a:tr>
              <a:tr h="563881">
                <a:tc>
                  <a:txBody>
                    <a:bodyPr/>
                    <a:lstStyle/>
                    <a:p>
                      <a:pPr algn="ctr"/>
                      <a:r>
                        <a:rPr lang="pt-PT" sz="1400" dirty="0">
                          <a:effectLst/>
                          <a:latin typeface="+mn-lt"/>
                          <a:ea typeface="SimSun" panose="02010600030101010101" pitchFamily="2" charset="-122"/>
                        </a:rPr>
                        <a:t>Egg.bmp</a:t>
                      </a:r>
                      <a:endParaRPr lang="pt-PT" sz="1600" dirty="0">
                        <a:effectLst/>
                        <a:latin typeface="+mn-lt"/>
                        <a:ea typeface="SimSun" panose="02010600030101010101" pitchFamily="2" charset="-122"/>
                      </a:endParaRPr>
                    </a:p>
                  </a:txBody>
                  <a:tcPr marL="68580" marR="68580" marT="0" marB="0"/>
                </a:tc>
                <a:tc>
                  <a:txBody>
                    <a:bodyPr/>
                    <a:lstStyle/>
                    <a:p>
                      <a:pPr algn="ctr"/>
                      <a:r>
                        <a:rPr lang="pt-PT" sz="2000" dirty="0">
                          <a:effectLst/>
                          <a:latin typeface="+mn-lt"/>
                          <a:ea typeface="SimSun" panose="02010600030101010101" pitchFamily="2" charset="-122"/>
                        </a:rPr>
                        <a:t>27,34s</a:t>
                      </a:r>
                    </a:p>
                  </a:txBody>
                  <a:tcPr marL="68580" marR="68580" marT="0" marB="0"/>
                </a:tc>
                <a:tc>
                  <a:txBody>
                    <a:bodyPr/>
                    <a:lstStyle/>
                    <a:p>
                      <a:pPr algn="ctr"/>
                      <a:r>
                        <a:rPr lang="pt-PT" sz="2000" dirty="0">
                          <a:effectLst/>
                          <a:latin typeface="+mn-lt"/>
                          <a:ea typeface="SimSun" panose="02010600030101010101" pitchFamily="2" charset="-122"/>
                        </a:rPr>
                        <a:t>9,34s</a:t>
                      </a:r>
                    </a:p>
                  </a:txBody>
                  <a:tcPr marL="68580" marR="68580" marT="0" marB="0"/>
                </a:tc>
                <a:tc>
                  <a:txBody>
                    <a:bodyPr/>
                    <a:lstStyle/>
                    <a:p>
                      <a:pPr algn="ctr"/>
                      <a:r>
                        <a:rPr lang="pt-PT" sz="2000" dirty="0">
                          <a:effectLst/>
                          <a:latin typeface="+mn-lt"/>
                          <a:ea typeface="SimSun" panose="02010600030101010101" pitchFamily="2" charset="-122"/>
                        </a:rPr>
                        <a:t>1,10s</a:t>
                      </a:r>
                    </a:p>
                  </a:txBody>
                  <a:tcPr marL="68580" marR="68580" marT="0" marB="0"/>
                </a:tc>
                <a:extLst>
                  <a:ext uri="{0D108BD9-81ED-4DB2-BD59-A6C34878D82A}">
                    <a16:rowId xmlns:a16="http://schemas.microsoft.com/office/drawing/2014/main" val="1689994056"/>
                  </a:ext>
                </a:extLst>
              </a:tr>
              <a:tr h="563881">
                <a:tc>
                  <a:txBody>
                    <a:bodyPr/>
                    <a:lstStyle/>
                    <a:p>
                      <a:pPr algn="ctr"/>
                      <a:r>
                        <a:rPr lang="pt-PT" sz="1400" dirty="0">
                          <a:effectLst/>
                          <a:latin typeface="+mn-lt"/>
                          <a:ea typeface="SimSun" panose="02010600030101010101" pitchFamily="2" charset="-122"/>
                        </a:rPr>
                        <a:t>Landscape.bmp</a:t>
                      </a:r>
                      <a:endParaRPr lang="pt-PT" sz="1600" dirty="0">
                        <a:effectLst/>
                        <a:latin typeface="+mn-lt"/>
                        <a:ea typeface="SimSun" panose="02010600030101010101" pitchFamily="2" charset="-122"/>
                      </a:endParaRPr>
                    </a:p>
                  </a:txBody>
                  <a:tcPr marL="68580" marR="68580" marT="0" marB="0"/>
                </a:tc>
                <a:tc>
                  <a:txBody>
                    <a:bodyPr/>
                    <a:lstStyle/>
                    <a:p>
                      <a:pPr algn="ctr"/>
                      <a:r>
                        <a:rPr lang="pt-PT" sz="2000" dirty="0">
                          <a:effectLst/>
                          <a:latin typeface="+mn-lt"/>
                          <a:ea typeface="SimSun" panose="02010600030101010101" pitchFamily="2" charset="-122"/>
                        </a:rPr>
                        <a:t>23,61s</a:t>
                      </a:r>
                    </a:p>
                  </a:txBody>
                  <a:tcPr marL="68580" marR="68580" marT="0" marB="0"/>
                </a:tc>
                <a:tc>
                  <a:txBody>
                    <a:bodyPr/>
                    <a:lstStyle/>
                    <a:p>
                      <a:pPr algn="ctr"/>
                      <a:r>
                        <a:rPr lang="pt-PT" sz="2000" dirty="0">
                          <a:effectLst/>
                          <a:latin typeface="+mn-lt"/>
                          <a:ea typeface="SimSun" panose="02010600030101010101" pitchFamily="2" charset="-122"/>
                        </a:rPr>
                        <a:t>7,09s</a:t>
                      </a:r>
                    </a:p>
                  </a:txBody>
                  <a:tcPr marL="68580" marR="68580" marT="0" marB="0"/>
                </a:tc>
                <a:tc>
                  <a:txBody>
                    <a:bodyPr/>
                    <a:lstStyle/>
                    <a:p>
                      <a:pPr algn="ctr"/>
                      <a:r>
                        <a:rPr lang="pt-PT" sz="2000" dirty="0">
                          <a:effectLst/>
                          <a:latin typeface="+mn-lt"/>
                          <a:ea typeface="SimSun" panose="02010600030101010101" pitchFamily="2" charset="-122"/>
                        </a:rPr>
                        <a:t>0,89s</a:t>
                      </a:r>
                    </a:p>
                  </a:txBody>
                  <a:tcPr marL="68580" marR="68580" marT="0" marB="0"/>
                </a:tc>
                <a:extLst>
                  <a:ext uri="{0D108BD9-81ED-4DB2-BD59-A6C34878D82A}">
                    <a16:rowId xmlns:a16="http://schemas.microsoft.com/office/drawing/2014/main" val="495507357"/>
                  </a:ext>
                </a:extLst>
              </a:tr>
              <a:tr h="563881">
                <a:tc>
                  <a:txBody>
                    <a:bodyPr/>
                    <a:lstStyle/>
                    <a:p>
                      <a:pPr algn="ctr"/>
                      <a:r>
                        <a:rPr lang="pt-PT" sz="1400" dirty="0">
                          <a:effectLst/>
                          <a:latin typeface="+mn-lt"/>
                          <a:ea typeface="SimSun" panose="02010600030101010101" pitchFamily="2" charset="-122"/>
                        </a:rPr>
                        <a:t>Zebra.bmp</a:t>
                      </a:r>
                      <a:endParaRPr lang="pt-PT" sz="1600" dirty="0">
                        <a:effectLst/>
                        <a:latin typeface="+mn-lt"/>
                        <a:ea typeface="SimSun" panose="02010600030101010101" pitchFamily="2" charset="-122"/>
                      </a:endParaRPr>
                    </a:p>
                  </a:txBody>
                  <a:tcPr marL="68580" marR="68580" marT="0" marB="0"/>
                </a:tc>
                <a:tc>
                  <a:txBody>
                    <a:bodyPr/>
                    <a:lstStyle/>
                    <a:p>
                      <a:pPr algn="ctr"/>
                      <a:r>
                        <a:rPr lang="pt-PT" sz="2000" dirty="0">
                          <a:effectLst/>
                          <a:latin typeface="+mn-lt"/>
                          <a:ea typeface="SimSun" panose="02010600030101010101" pitchFamily="2" charset="-122"/>
                        </a:rPr>
                        <a:t>32,60s</a:t>
                      </a:r>
                    </a:p>
                  </a:txBody>
                  <a:tcPr marL="68580" marR="68580" marT="0" marB="0"/>
                </a:tc>
                <a:tc>
                  <a:txBody>
                    <a:bodyPr/>
                    <a:lstStyle/>
                    <a:p>
                      <a:pPr algn="ctr"/>
                      <a:r>
                        <a:rPr lang="pt-PT" sz="2000" dirty="0">
                          <a:effectLst/>
                          <a:latin typeface="+mn-lt"/>
                          <a:ea typeface="SimSun" panose="02010600030101010101" pitchFamily="2" charset="-122"/>
                        </a:rPr>
                        <a:t>7,55s</a:t>
                      </a:r>
                    </a:p>
                  </a:txBody>
                  <a:tcPr marL="68580" marR="68580" marT="0" marB="0"/>
                </a:tc>
                <a:tc>
                  <a:txBody>
                    <a:bodyPr/>
                    <a:lstStyle/>
                    <a:p>
                      <a:pPr algn="ctr"/>
                      <a:r>
                        <a:rPr lang="pt-PT" sz="2000" dirty="0">
                          <a:effectLst/>
                          <a:latin typeface="+mn-lt"/>
                          <a:ea typeface="SimSun" panose="02010600030101010101" pitchFamily="2" charset="-122"/>
                        </a:rPr>
                        <a:t>0,68s</a:t>
                      </a:r>
                    </a:p>
                  </a:txBody>
                  <a:tcPr marL="68580" marR="68580" marT="0" marB="0"/>
                </a:tc>
                <a:extLst>
                  <a:ext uri="{0D108BD9-81ED-4DB2-BD59-A6C34878D82A}">
                    <a16:rowId xmlns:a16="http://schemas.microsoft.com/office/drawing/2014/main" val="798511585"/>
                  </a:ext>
                </a:extLst>
              </a:tr>
              <a:tr h="563881">
                <a:tc>
                  <a:txBody>
                    <a:bodyPr/>
                    <a:lstStyle/>
                    <a:p>
                      <a:pPr algn="ctr"/>
                      <a:r>
                        <a:rPr lang="pt-PT" sz="1400" dirty="0">
                          <a:effectLst/>
                          <a:latin typeface="+mn-lt"/>
                          <a:ea typeface="SimSun" panose="02010600030101010101" pitchFamily="2" charset="-122"/>
                        </a:rPr>
                        <a:t>Pattern.bmp</a:t>
                      </a:r>
                      <a:endParaRPr lang="pt-PT" sz="1600" dirty="0">
                        <a:effectLst/>
                        <a:latin typeface="+mn-lt"/>
                        <a:ea typeface="SimSun" panose="02010600030101010101" pitchFamily="2" charset="-122"/>
                      </a:endParaRPr>
                    </a:p>
                  </a:txBody>
                  <a:tcPr marL="68580" marR="68580" marT="0" marB="0"/>
                </a:tc>
                <a:tc>
                  <a:txBody>
                    <a:bodyPr/>
                    <a:lstStyle/>
                    <a:p>
                      <a:pPr algn="ctr"/>
                      <a:r>
                        <a:rPr lang="pt-PT" sz="2000" dirty="0">
                          <a:effectLst/>
                          <a:latin typeface="+mn-lt"/>
                          <a:ea typeface="SimSun" panose="02010600030101010101" pitchFamily="2" charset="-122"/>
                        </a:rPr>
                        <a:t>7,30s</a:t>
                      </a:r>
                    </a:p>
                  </a:txBody>
                  <a:tcPr marL="68580" marR="68580" marT="0" marB="0"/>
                </a:tc>
                <a:tc>
                  <a:txBody>
                    <a:bodyPr/>
                    <a:lstStyle/>
                    <a:p>
                      <a:pPr algn="ctr"/>
                      <a:r>
                        <a:rPr lang="pt-PT" sz="2000" dirty="0">
                          <a:effectLst/>
                          <a:latin typeface="+mn-lt"/>
                          <a:ea typeface="SimSun" panose="02010600030101010101" pitchFamily="2" charset="-122"/>
                        </a:rPr>
                        <a:t>15,62s</a:t>
                      </a:r>
                    </a:p>
                  </a:txBody>
                  <a:tcPr marL="68580" marR="68580" marT="0" marB="0"/>
                </a:tc>
                <a:tc>
                  <a:txBody>
                    <a:bodyPr/>
                    <a:lstStyle/>
                    <a:p>
                      <a:pPr algn="ctr"/>
                      <a:r>
                        <a:rPr lang="pt-PT" sz="2000" dirty="0">
                          <a:effectLst/>
                          <a:latin typeface="+mn-lt"/>
                          <a:ea typeface="SimSun" panose="02010600030101010101" pitchFamily="2" charset="-122"/>
                        </a:rPr>
                        <a:t>0,55s</a:t>
                      </a:r>
                    </a:p>
                  </a:txBody>
                  <a:tcPr marL="68580" marR="68580" marT="0" marB="0"/>
                </a:tc>
                <a:extLst>
                  <a:ext uri="{0D108BD9-81ED-4DB2-BD59-A6C34878D82A}">
                    <a16:rowId xmlns:a16="http://schemas.microsoft.com/office/drawing/2014/main" val="47686807"/>
                  </a:ext>
                </a:extLst>
              </a:tr>
            </a:tbl>
          </a:graphicData>
        </a:graphic>
      </p:graphicFrame>
    </p:spTree>
    <p:extLst>
      <p:ext uri="{BB962C8B-B14F-4D97-AF65-F5344CB8AC3E}">
        <p14:creationId xmlns:p14="http://schemas.microsoft.com/office/powerpoint/2010/main" val="1911918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C17AE-28D7-4F3B-BCC6-B1CDAC651221}"/>
              </a:ext>
            </a:extLst>
          </p:cNvPr>
          <p:cNvSpPr>
            <a:spLocks noGrp="1"/>
          </p:cNvSpPr>
          <p:nvPr>
            <p:ph type="title"/>
          </p:nvPr>
        </p:nvSpPr>
        <p:spPr/>
        <p:txBody>
          <a:bodyPr>
            <a:normAutofit/>
          </a:bodyPr>
          <a:lstStyle/>
          <a:p>
            <a:pPr algn="ctr"/>
            <a:r>
              <a:rPr lang="pt-PT" sz="3200" b="1" dirty="0"/>
              <a:t>Comparação da rapidez de compressão</a:t>
            </a:r>
            <a:endParaRPr lang="pt-PT" sz="3200" dirty="0"/>
          </a:p>
        </p:txBody>
      </p:sp>
      <p:sp>
        <p:nvSpPr>
          <p:cNvPr id="3" name="Marcador de Posição de Conteúdo 2">
            <a:extLst>
              <a:ext uri="{FF2B5EF4-FFF2-40B4-BE49-F238E27FC236}">
                <a16:creationId xmlns:a16="http://schemas.microsoft.com/office/drawing/2014/main" id="{E15B9166-ABC6-4161-B990-7A28FEE7472A}"/>
              </a:ext>
            </a:extLst>
          </p:cNvPr>
          <p:cNvSpPr>
            <a:spLocks noGrp="1"/>
          </p:cNvSpPr>
          <p:nvPr>
            <p:ph idx="1"/>
          </p:nvPr>
        </p:nvSpPr>
        <p:spPr/>
        <p:txBody>
          <a:bodyPr/>
          <a:lstStyle/>
          <a:p>
            <a:pPr algn="just"/>
            <a:r>
              <a:rPr lang="pt-PT" dirty="0"/>
              <a:t>O Deflate é o método com maior rapidez de compressão, sendo sempre consistentemente baixo.</a:t>
            </a:r>
          </a:p>
          <a:p>
            <a:pPr algn="just"/>
            <a:endParaRPr lang="pt-PT" dirty="0"/>
          </a:p>
          <a:p>
            <a:pPr algn="just"/>
            <a:r>
              <a:rPr lang="pt-PT" dirty="0"/>
              <a:t>O RLE mais uma vez é o algoritmo menos capaz, apresentando valores temporais até 50x maiores quando comparado ao Deflate.</a:t>
            </a:r>
          </a:p>
        </p:txBody>
      </p:sp>
    </p:spTree>
    <p:extLst>
      <p:ext uri="{BB962C8B-B14F-4D97-AF65-F5344CB8AC3E}">
        <p14:creationId xmlns:p14="http://schemas.microsoft.com/office/powerpoint/2010/main" val="182195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046B3-6815-406D-A5D9-C0C5737C7F44}"/>
              </a:ext>
            </a:extLst>
          </p:cNvPr>
          <p:cNvSpPr>
            <a:spLocks noGrp="1"/>
          </p:cNvSpPr>
          <p:nvPr>
            <p:ph type="title"/>
          </p:nvPr>
        </p:nvSpPr>
        <p:spPr/>
        <p:txBody>
          <a:bodyPr/>
          <a:lstStyle/>
          <a:p>
            <a:pPr algn="ctr"/>
            <a:r>
              <a:rPr lang="pt-PT" b="1" dirty="0"/>
              <a:t>Método de compressão PNG</a:t>
            </a:r>
          </a:p>
        </p:txBody>
      </p:sp>
      <p:sp>
        <p:nvSpPr>
          <p:cNvPr id="3" name="Marcador de Posição de Conteúdo 2">
            <a:extLst>
              <a:ext uri="{FF2B5EF4-FFF2-40B4-BE49-F238E27FC236}">
                <a16:creationId xmlns:a16="http://schemas.microsoft.com/office/drawing/2014/main" id="{5C8AA17D-55E6-4256-B810-1F2BF99F63EE}"/>
              </a:ext>
            </a:extLst>
          </p:cNvPr>
          <p:cNvSpPr>
            <a:spLocks noGrp="1"/>
          </p:cNvSpPr>
          <p:nvPr>
            <p:ph idx="1"/>
          </p:nvPr>
        </p:nvSpPr>
        <p:spPr/>
        <p:txBody>
          <a:bodyPr/>
          <a:lstStyle/>
          <a:p>
            <a:pPr algn="just"/>
            <a:r>
              <a:rPr lang="pt-PT" dirty="0"/>
              <a:t>O PNG é um método de compressão altamente eficaz e reconhecido que reduz drasticamente o tamanho de uma imagem sem qualquer perda de qualidade, sendo assim um método lossless.</a:t>
            </a:r>
          </a:p>
          <a:p>
            <a:pPr algn="just"/>
            <a:endParaRPr lang="pt-PT" dirty="0"/>
          </a:p>
          <a:p>
            <a:pPr algn="just"/>
            <a:r>
              <a:rPr lang="pt-PT" dirty="0"/>
              <a:t>Este método utiliza um processo inicial chamado filtração, que troca os pixéis por comparações com os pixéis vizinhos, e que depois recorre ao Deflate para finalizar a compressão.</a:t>
            </a:r>
          </a:p>
        </p:txBody>
      </p:sp>
    </p:spTree>
    <p:extLst>
      <p:ext uri="{BB962C8B-B14F-4D97-AF65-F5344CB8AC3E}">
        <p14:creationId xmlns:p14="http://schemas.microsoft.com/office/powerpoint/2010/main" val="2420065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B61785-F1E2-46E5-A552-1FBDA1DAA5A4}"/>
              </a:ext>
            </a:extLst>
          </p:cNvPr>
          <p:cNvSpPr>
            <a:spLocks noGrp="1"/>
          </p:cNvSpPr>
          <p:nvPr>
            <p:ph type="title"/>
          </p:nvPr>
        </p:nvSpPr>
        <p:spPr/>
        <p:txBody>
          <a:bodyPr/>
          <a:lstStyle/>
          <a:p>
            <a:pPr algn="ctr"/>
            <a:r>
              <a:rPr lang="pt-PT" sz="3200" b="1" dirty="0"/>
              <a:t>Comparação PNG com outros métodos</a:t>
            </a:r>
            <a:endParaRPr lang="pt-PT" b="1" dirty="0"/>
          </a:p>
        </p:txBody>
      </p:sp>
      <p:graphicFrame>
        <p:nvGraphicFramePr>
          <p:cNvPr id="4" name="Tabela 4">
            <a:extLst>
              <a:ext uri="{FF2B5EF4-FFF2-40B4-BE49-F238E27FC236}">
                <a16:creationId xmlns:a16="http://schemas.microsoft.com/office/drawing/2014/main" id="{44ED0ED7-0684-4A91-B556-3AE87753F627}"/>
              </a:ext>
            </a:extLst>
          </p:cNvPr>
          <p:cNvGraphicFramePr>
            <a:graphicFrameLocks noGrp="1"/>
          </p:cNvGraphicFramePr>
          <p:nvPr>
            <p:ph idx="1"/>
            <p:extLst>
              <p:ext uri="{D42A27DB-BD31-4B8C-83A1-F6EECF244321}">
                <p14:modId xmlns:p14="http://schemas.microsoft.com/office/powerpoint/2010/main" val="2313787235"/>
              </p:ext>
            </p:extLst>
          </p:nvPr>
        </p:nvGraphicFramePr>
        <p:xfrm>
          <a:off x="2592925" y="2057401"/>
          <a:ext cx="8915400" cy="28956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494912790"/>
                    </a:ext>
                  </a:extLst>
                </a:gridCol>
                <a:gridCol w="1485900">
                  <a:extLst>
                    <a:ext uri="{9D8B030D-6E8A-4147-A177-3AD203B41FA5}">
                      <a16:colId xmlns:a16="http://schemas.microsoft.com/office/drawing/2014/main" val="2864869168"/>
                    </a:ext>
                  </a:extLst>
                </a:gridCol>
                <a:gridCol w="1485900">
                  <a:extLst>
                    <a:ext uri="{9D8B030D-6E8A-4147-A177-3AD203B41FA5}">
                      <a16:colId xmlns:a16="http://schemas.microsoft.com/office/drawing/2014/main" val="1724401588"/>
                    </a:ext>
                  </a:extLst>
                </a:gridCol>
                <a:gridCol w="1485900">
                  <a:extLst>
                    <a:ext uri="{9D8B030D-6E8A-4147-A177-3AD203B41FA5}">
                      <a16:colId xmlns:a16="http://schemas.microsoft.com/office/drawing/2014/main" val="270439514"/>
                    </a:ext>
                  </a:extLst>
                </a:gridCol>
                <a:gridCol w="1485900">
                  <a:extLst>
                    <a:ext uri="{9D8B030D-6E8A-4147-A177-3AD203B41FA5}">
                      <a16:colId xmlns:a16="http://schemas.microsoft.com/office/drawing/2014/main" val="294545659"/>
                    </a:ext>
                  </a:extLst>
                </a:gridCol>
                <a:gridCol w="1485900">
                  <a:extLst>
                    <a:ext uri="{9D8B030D-6E8A-4147-A177-3AD203B41FA5}">
                      <a16:colId xmlns:a16="http://schemas.microsoft.com/office/drawing/2014/main" val="946654409"/>
                    </a:ext>
                  </a:extLst>
                </a:gridCol>
              </a:tblGrid>
              <a:tr h="563880">
                <a:tc>
                  <a:txBody>
                    <a:bodyPr/>
                    <a:lstStyle/>
                    <a:p>
                      <a:pPr algn="ctr"/>
                      <a:endParaRPr lang="pt-PT" dirty="0"/>
                    </a:p>
                  </a:txBody>
                  <a:tcPr/>
                </a:tc>
                <a:tc>
                  <a:txBody>
                    <a:bodyPr/>
                    <a:lstStyle/>
                    <a:p>
                      <a:pPr algn="ctr"/>
                      <a:r>
                        <a:rPr lang="pt-PT" dirty="0"/>
                        <a:t>Original</a:t>
                      </a:r>
                    </a:p>
                  </a:txBody>
                  <a:tcPr/>
                </a:tc>
                <a:tc>
                  <a:txBody>
                    <a:bodyPr/>
                    <a:lstStyle/>
                    <a:p>
                      <a:pPr algn="ctr"/>
                      <a:r>
                        <a:rPr lang="pt-PT" dirty="0"/>
                        <a:t>RLE</a:t>
                      </a:r>
                    </a:p>
                  </a:txBody>
                  <a:tcPr/>
                </a:tc>
                <a:tc>
                  <a:txBody>
                    <a:bodyPr/>
                    <a:lstStyle/>
                    <a:p>
                      <a:pPr algn="ctr"/>
                      <a:r>
                        <a:rPr lang="pt-PT" dirty="0"/>
                        <a:t>Huffmam Encoding</a:t>
                      </a:r>
                    </a:p>
                  </a:txBody>
                  <a:tcPr/>
                </a:tc>
                <a:tc>
                  <a:txBody>
                    <a:bodyPr/>
                    <a:lstStyle/>
                    <a:p>
                      <a:pPr algn="ctr"/>
                      <a:r>
                        <a:rPr lang="pt-PT" dirty="0"/>
                        <a:t>Deflate</a:t>
                      </a:r>
                    </a:p>
                  </a:txBody>
                  <a:tcPr/>
                </a:tc>
                <a:tc>
                  <a:txBody>
                    <a:bodyPr/>
                    <a:lstStyle/>
                    <a:p>
                      <a:pPr algn="ctr"/>
                      <a:r>
                        <a:rPr lang="pt-PT" dirty="0"/>
                        <a:t>PNG</a:t>
                      </a:r>
                    </a:p>
                  </a:txBody>
                  <a:tcPr/>
                </a:tc>
                <a:extLst>
                  <a:ext uri="{0D108BD9-81ED-4DB2-BD59-A6C34878D82A}">
                    <a16:rowId xmlns:a16="http://schemas.microsoft.com/office/drawing/2014/main" val="1887323360"/>
                  </a:ext>
                </a:extLst>
              </a:tr>
              <a:tr h="563880">
                <a:tc>
                  <a:txBody>
                    <a:bodyPr/>
                    <a:lstStyle/>
                    <a:p>
                      <a:pPr algn="ctr"/>
                      <a:r>
                        <a:rPr lang="pt-PT" sz="1400" dirty="0"/>
                        <a:t>Egg.bmp</a:t>
                      </a:r>
                    </a:p>
                  </a:txBody>
                  <a:tcPr/>
                </a:tc>
                <a:tc>
                  <a:txBody>
                    <a:bodyPr/>
                    <a:lstStyle/>
                    <a:p>
                      <a:pPr algn="ctr"/>
                      <a:r>
                        <a:rPr lang="pt-PT" sz="1400" dirty="0"/>
                        <a:t>17 329 KB</a:t>
                      </a:r>
                    </a:p>
                  </a:txBody>
                  <a:tcPr/>
                </a:tc>
                <a:tc>
                  <a:txBody>
                    <a:bodyPr/>
                    <a:lstStyle/>
                    <a:p>
                      <a:pPr algn="ctr"/>
                      <a:r>
                        <a:rPr lang="pt-PT" sz="1400" dirty="0"/>
                        <a:t>25 622 KB</a:t>
                      </a:r>
                    </a:p>
                  </a:txBody>
                  <a:tcPr/>
                </a:tc>
                <a:tc>
                  <a:txBody>
                    <a:bodyPr/>
                    <a:lstStyle/>
                    <a:p>
                      <a:pPr algn="ctr"/>
                      <a:r>
                        <a:rPr lang="pt-PT" sz="1400" dirty="0"/>
                        <a:t>12 437 KB</a:t>
                      </a:r>
                    </a:p>
                  </a:txBody>
                  <a:tcPr/>
                </a:tc>
                <a:tc>
                  <a:txBody>
                    <a:bodyPr/>
                    <a:lstStyle/>
                    <a:p>
                      <a:pPr algn="ctr"/>
                      <a:r>
                        <a:rPr lang="pt-PT" sz="1400" dirty="0"/>
                        <a:t>6 455 KB</a:t>
                      </a:r>
                    </a:p>
                  </a:txBody>
                  <a:tcPr/>
                </a:tc>
                <a:tc>
                  <a:txBody>
                    <a:bodyPr/>
                    <a:lstStyle/>
                    <a:p>
                      <a:pPr algn="ctr"/>
                      <a:r>
                        <a:rPr lang="pt-PT" sz="1400" dirty="0"/>
                        <a:t>4 516 KB</a:t>
                      </a:r>
                    </a:p>
                  </a:txBody>
                  <a:tcPr/>
                </a:tc>
                <a:extLst>
                  <a:ext uri="{0D108BD9-81ED-4DB2-BD59-A6C34878D82A}">
                    <a16:rowId xmlns:a16="http://schemas.microsoft.com/office/drawing/2014/main" val="1173915646"/>
                  </a:ext>
                </a:extLst>
              </a:tr>
              <a:tr h="563880">
                <a:tc>
                  <a:txBody>
                    <a:bodyPr/>
                    <a:lstStyle/>
                    <a:p>
                      <a:pPr algn="ctr"/>
                      <a:r>
                        <a:rPr lang="pt-PT" sz="1400" dirty="0"/>
                        <a:t>Landscape.bmp</a:t>
                      </a:r>
                    </a:p>
                  </a:txBody>
                  <a:tcPr/>
                </a:tc>
                <a:tc>
                  <a:txBody>
                    <a:bodyPr/>
                    <a:lstStyle/>
                    <a:p>
                      <a:pPr algn="ctr"/>
                      <a:r>
                        <a:rPr lang="pt-PT" sz="1400" dirty="0"/>
                        <a:t>10 749 KB</a:t>
                      </a:r>
                    </a:p>
                  </a:txBody>
                  <a:tcPr/>
                </a:tc>
                <a:tc>
                  <a:txBody>
                    <a:bodyPr/>
                    <a:lstStyle/>
                    <a:p>
                      <a:pPr algn="ctr"/>
                      <a:r>
                        <a:rPr lang="pt-PT" sz="1400" dirty="0"/>
                        <a:t>24 058 KB</a:t>
                      </a:r>
                    </a:p>
                  </a:txBody>
                  <a:tcPr/>
                </a:tc>
                <a:tc>
                  <a:txBody>
                    <a:bodyPr/>
                    <a:lstStyle/>
                    <a:p>
                      <a:pPr algn="ctr"/>
                      <a:r>
                        <a:rPr lang="pt-PT" sz="1400" dirty="0"/>
                        <a:t>10 011 KB</a:t>
                      </a:r>
                    </a:p>
                  </a:txBody>
                  <a:tcPr/>
                </a:tc>
                <a:tc>
                  <a:txBody>
                    <a:bodyPr/>
                    <a:lstStyle/>
                    <a:p>
                      <a:pPr algn="ctr"/>
                      <a:r>
                        <a:rPr lang="pt-PT" sz="1400" dirty="0"/>
                        <a:t>4 341 KB</a:t>
                      </a:r>
                    </a:p>
                  </a:txBody>
                  <a:tcPr/>
                </a:tc>
                <a:tc>
                  <a:txBody>
                    <a:bodyPr/>
                    <a:lstStyle/>
                    <a:p>
                      <a:pPr algn="ctr"/>
                      <a:r>
                        <a:rPr lang="pt-PT" sz="1400" dirty="0"/>
                        <a:t>3 246 KB</a:t>
                      </a:r>
                    </a:p>
                  </a:txBody>
                  <a:tcPr/>
                </a:tc>
                <a:extLst>
                  <a:ext uri="{0D108BD9-81ED-4DB2-BD59-A6C34878D82A}">
                    <a16:rowId xmlns:a16="http://schemas.microsoft.com/office/drawing/2014/main" val="1936983830"/>
                  </a:ext>
                </a:extLst>
              </a:tr>
              <a:tr h="563880">
                <a:tc>
                  <a:txBody>
                    <a:bodyPr/>
                    <a:lstStyle/>
                    <a:p>
                      <a:pPr algn="ctr"/>
                      <a:r>
                        <a:rPr lang="pt-PT" sz="1400" dirty="0"/>
                        <a:t>Zebra.bmp</a:t>
                      </a:r>
                    </a:p>
                  </a:txBody>
                  <a:tcPr/>
                </a:tc>
                <a:tc>
                  <a:txBody>
                    <a:bodyPr/>
                    <a:lstStyle/>
                    <a:p>
                      <a:pPr algn="ctr"/>
                      <a:r>
                        <a:rPr lang="pt-PT" sz="1400" dirty="0"/>
                        <a:t>16 346 KB</a:t>
                      </a:r>
                    </a:p>
                  </a:txBody>
                  <a:tcPr/>
                </a:tc>
                <a:tc>
                  <a:txBody>
                    <a:bodyPr/>
                    <a:lstStyle/>
                    <a:p>
                      <a:pPr algn="ctr"/>
                      <a:r>
                        <a:rPr lang="pt-PT" sz="1400" dirty="0"/>
                        <a:t>27 735 KB</a:t>
                      </a:r>
                    </a:p>
                  </a:txBody>
                  <a:tcPr/>
                </a:tc>
                <a:tc>
                  <a:txBody>
                    <a:bodyPr/>
                    <a:lstStyle/>
                    <a:p>
                      <a:pPr algn="ctr"/>
                      <a:r>
                        <a:rPr lang="pt-PT" sz="1400" dirty="0"/>
                        <a:t>11 982 KB</a:t>
                      </a:r>
                    </a:p>
                  </a:txBody>
                  <a:tcPr/>
                </a:tc>
                <a:tc>
                  <a:txBody>
                    <a:bodyPr/>
                    <a:lstStyle/>
                    <a:p>
                      <a:pPr algn="ctr"/>
                      <a:r>
                        <a:rPr lang="pt-PT" sz="1400" dirty="0"/>
                        <a:t>7 435 KB</a:t>
                      </a:r>
                    </a:p>
                  </a:txBody>
                  <a:tcPr/>
                </a:tc>
                <a:tc>
                  <a:txBody>
                    <a:bodyPr/>
                    <a:lstStyle/>
                    <a:p>
                      <a:pPr algn="ctr"/>
                      <a:r>
                        <a:rPr lang="pt-PT" sz="1400" dirty="0"/>
                        <a:t>5 335 KB</a:t>
                      </a:r>
                    </a:p>
                  </a:txBody>
                  <a:tcPr/>
                </a:tc>
                <a:extLst>
                  <a:ext uri="{0D108BD9-81ED-4DB2-BD59-A6C34878D82A}">
                    <a16:rowId xmlns:a16="http://schemas.microsoft.com/office/drawing/2014/main" val="198070983"/>
                  </a:ext>
                </a:extLst>
              </a:tr>
              <a:tr h="563880">
                <a:tc>
                  <a:txBody>
                    <a:bodyPr/>
                    <a:lstStyle/>
                    <a:p>
                      <a:pPr algn="ctr"/>
                      <a:r>
                        <a:rPr lang="pt-PT" sz="1400" dirty="0"/>
                        <a:t>Pattern.bmp</a:t>
                      </a:r>
                      <a:endParaRPr lang="pt-PT" dirty="0"/>
                    </a:p>
                  </a:txBody>
                  <a:tcPr/>
                </a:tc>
                <a:tc>
                  <a:txBody>
                    <a:bodyPr/>
                    <a:lstStyle/>
                    <a:p>
                      <a:pPr algn="ctr"/>
                      <a:r>
                        <a:rPr lang="pt-PT" sz="1400" dirty="0"/>
                        <a:t>46 881 KB</a:t>
                      </a:r>
                    </a:p>
                  </a:txBody>
                  <a:tcPr/>
                </a:tc>
                <a:tc>
                  <a:txBody>
                    <a:bodyPr/>
                    <a:lstStyle/>
                    <a:p>
                      <a:pPr algn="ctr"/>
                      <a:r>
                        <a:rPr lang="pt-PT" sz="1400" dirty="0"/>
                        <a:t>7 911 KB</a:t>
                      </a:r>
                    </a:p>
                  </a:txBody>
                  <a:tcPr/>
                </a:tc>
                <a:tc>
                  <a:txBody>
                    <a:bodyPr/>
                    <a:lstStyle/>
                    <a:p>
                      <a:pPr algn="ctr"/>
                      <a:r>
                        <a:rPr lang="pt-PT" sz="1400" dirty="0"/>
                        <a:t>11 294 KB</a:t>
                      </a:r>
                    </a:p>
                  </a:txBody>
                  <a:tcPr/>
                </a:tc>
                <a:tc>
                  <a:txBody>
                    <a:bodyPr/>
                    <a:lstStyle/>
                    <a:p>
                      <a:pPr algn="ctr"/>
                      <a:r>
                        <a:rPr lang="pt-PT" sz="1400" dirty="0"/>
                        <a:t>2 464 KB</a:t>
                      </a:r>
                    </a:p>
                  </a:txBody>
                  <a:tcPr/>
                </a:tc>
                <a:tc>
                  <a:txBody>
                    <a:bodyPr/>
                    <a:lstStyle/>
                    <a:p>
                      <a:pPr algn="ctr"/>
                      <a:r>
                        <a:rPr lang="pt-PT" sz="1400" dirty="0"/>
                        <a:t>2 222 KB</a:t>
                      </a:r>
                    </a:p>
                  </a:txBody>
                  <a:tcPr/>
                </a:tc>
                <a:extLst>
                  <a:ext uri="{0D108BD9-81ED-4DB2-BD59-A6C34878D82A}">
                    <a16:rowId xmlns:a16="http://schemas.microsoft.com/office/drawing/2014/main" val="3963597837"/>
                  </a:ext>
                </a:extLst>
              </a:tr>
            </a:tbl>
          </a:graphicData>
        </a:graphic>
      </p:graphicFrame>
    </p:spTree>
    <p:extLst>
      <p:ext uri="{BB962C8B-B14F-4D97-AF65-F5344CB8AC3E}">
        <p14:creationId xmlns:p14="http://schemas.microsoft.com/office/powerpoint/2010/main" val="80418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8CCD93-61A8-4B21-9F85-D36A649D1835}"/>
              </a:ext>
            </a:extLst>
          </p:cNvPr>
          <p:cNvSpPr>
            <a:spLocks noGrp="1"/>
          </p:cNvSpPr>
          <p:nvPr>
            <p:ph type="title"/>
          </p:nvPr>
        </p:nvSpPr>
        <p:spPr/>
        <p:txBody>
          <a:bodyPr/>
          <a:lstStyle/>
          <a:p>
            <a:pPr algn="ctr"/>
            <a:r>
              <a:rPr lang="pt-PT" sz="3200" b="1" dirty="0"/>
              <a:t>Taxa de compressão PNG</a:t>
            </a:r>
            <a:endParaRPr lang="pt-PT" b="1" dirty="0"/>
          </a:p>
        </p:txBody>
      </p:sp>
      <p:graphicFrame>
        <p:nvGraphicFramePr>
          <p:cNvPr id="4" name="Tabela 4">
            <a:extLst>
              <a:ext uri="{FF2B5EF4-FFF2-40B4-BE49-F238E27FC236}">
                <a16:creationId xmlns:a16="http://schemas.microsoft.com/office/drawing/2014/main" id="{779D0703-4C17-4CAE-ACD1-99A4138E2F08}"/>
              </a:ext>
            </a:extLst>
          </p:cNvPr>
          <p:cNvGraphicFramePr>
            <a:graphicFrameLocks noGrp="1"/>
          </p:cNvGraphicFramePr>
          <p:nvPr>
            <p:extLst>
              <p:ext uri="{D42A27DB-BD31-4B8C-83A1-F6EECF244321}">
                <p14:modId xmlns:p14="http://schemas.microsoft.com/office/powerpoint/2010/main" val="1390531092"/>
              </p:ext>
            </p:extLst>
          </p:nvPr>
        </p:nvGraphicFramePr>
        <p:xfrm>
          <a:off x="2933161" y="2293779"/>
          <a:ext cx="8128000" cy="27647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27241229"/>
                    </a:ext>
                  </a:extLst>
                </a:gridCol>
                <a:gridCol w="1625600">
                  <a:extLst>
                    <a:ext uri="{9D8B030D-6E8A-4147-A177-3AD203B41FA5}">
                      <a16:colId xmlns:a16="http://schemas.microsoft.com/office/drawing/2014/main" val="401685849"/>
                    </a:ext>
                  </a:extLst>
                </a:gridCol>
                <a:gridCol w="1625600">
                  <a:extLst>
                    <a:ext uri="{9D8B030D-6E8A-4147-A177-3AD203B41FA5}">
                      <a16:colId xmlns:a16="http://schemas.microsoft.com/office/drawing/2014/main" val="2732266569"/>
                    </a:ext>
                  </a:extLst>
                </a:gridCol>
                <a:gridCol w="1625600">
                  <a:extLst>
                    <a:ext uri="{9D8B030D-6E8A-4147-A177-3AD203B41FA5}">
                      <a16:colId xmlns:a16="http://schemas.microsoft.com/office/drawing/2014/main" val="2654715485"/>
                    </a:ext>
                  </a:extLst>
                </a:gridCol>
                <a:gridCol w="1625600">
                  <a:extLst>
                    <a:ext uri="{9D8B030D-6E8A-4147-A177-3AD203B41FA5}">
                      <a16:colId xmlns:a16="http://schemas.microsoft.com/office/drawing/2014/main" val="2425820007"/>
                    </a:ext>
                  </a:extLst>
                </a:gridCol>
              </a:tblGrid>
              <a:tr h="833404">
                <a:tc>
                  <a:txBody>
                    <a:bodyPr/>
                    <a:lstStyle/>
                    <a:p>
                      <a:pPr algn="ctr"/>
                      <a:r>
                        <a:rPr lang="pt-PT" dirty="0"/>
                        <a:t>Original</a:t>
                      </a:r>
                    </a:p>
                  </a:txBody>
                  <a:tcPr/>
                </a:tc>
                <a:tc>
                  <a:txBody>
                    <a:bodyPr/>
                    <a:lstStyle/>
                    <a:p>
                      <a:pPr algn="ctr"/>
                      <a:r>
                        <a:rPr lang="pt-PT" dirty="0"/>
                        <a:t>RLE</a:t>
                      </a:r>
                    </a:p>
                  </a:txBody>
                  <a:tcPr/>
                </a:tc>
                <a:tc>
                  <a:txBody>
                    <a:bodyPr/>
                    <a:lstStyle/>
                    <a:p>
                      <a:pPr algn="ctr"/>
                      <a:r>
                        <a:rPr lang="pt-PT" dirty="0"/>
                        <a:t>Huffmam Encoding</a:t>
                      </a:r>
                    </a:p>
                  </a:txBody>
                  <a:tcPr/>
                </a:tc>
                <a:tc>
                  <a:txBody>
                    <a:bodyPr/>
                    <a:lstStyle/>
                    <a:p>
                      <a:pPr algn="ctr"/>
                      <a:r>
                        <a:rPr lang="pt-PT" dirty="0"/>
                        <a:t>Deflate</a:t>
                      </a:r>
                    </a:p>
                  </a:txBody>
                  <a:tcPr/>
                </a:tc>
                <a:tc>
                  <a:txBody>
                    <a:bodyPr/>
                    <a:lstStyle/>
                    <a:p>
                      <a:pPr algn="ctr"/>
                      <a:r>
                        <a:rPr lang="pt-PT" dirty="0"/>
                        <a:t>PNG</a:t>
                      </a:r>
                    </a:p>
                  </a:txBody>
                  <a:tcPr/>
                </a:tc>
                <a:extLst>
                  <a:ext uri="{0D108BD9-81ED-4DB2-BD59-A6C34878D82A}">
                    <a16:rowId xmlns:a16="http://schemas.microsoft.com/office/drawing/2014/main" val="1120378743"/>
                  </a:ext>
                </a:extLst>
              </a:tr>
              <a:tr h="482844">
                <a:tc>
                  <a:txBody>
                    <a:bodyPr/>
                    <a:lstStyle/>
                    <a:p>
                      <a:pPr algn="ctr"/>
                      <a:r>
                        <a:rPr lang="pt-PT" sz="1400" dirty="0"/>
                        <a:t>Egg.bmp</a:t>
                      </a:r>
                    </a:p>
                  </a:txBody>
                  <a:tcPr/>
                </a:tc>
                <a:tc>
                  <a:txBody>
                    <a:bodyPr/>
                    <a:lstStyle/>
                    <a:p>
                      <a:pPr algn="ctr"/>
                      <a:r>
                        <a:rPr lang="pt-PT" dirty="0"/>
                        <a:t>-47,9%</a:t>
                      </a:r>
                    </a:p>
                  </a:txBody>
                  <a:tcPr/>
                </a:tc>
                <a:tc>
                  <a:txBody>
                    <a:bodyPr/>
                    <a:lstStyle/>
                    <a:p>
                      <a:pPr algn="ctr"/>
                      <a:r>
                        <a:rPr lang="pt-PT" dirty="0"/>
                        <a:t>28,2%</a:t>
                      </a:r>
                    </a:p>
                  </a:txBody>
                  <a:tcPr/>
                </a:tc>
                <a:tc>
                  <a:txBody>
                    <a:bodyPr/>
                    <a:lstStyle/>
                    <a:p>
                      <a:pPr algn="ctr"/>
                      <a:r>
                        <a:rPr lang="pt-PT" dirty="0"/>
                        <a:t>62,8%</a:t>
                      </a:r>
                    </a:p>
                  </a:txBody>
                  <a:tcPr/>
                </a:tc>
                <a:tc>
                  <a:txBody>
                    <a:bodyPr/>
                    <a:lstStyle/>
                    <a:p>
                      <a:pPr algn="ctr"/>
                      <a:r>
                        <a:rPr lang="pt-PT" dirty="0"/>
                        <a:t>73,9%</a:t>
                      </a:r>
                    </a:p>
                  </a:txBody>
                  <a:tcPr/>
                </a:tc>
                <a:extLst>
                  <a:ext uri="{0D108BD9-81ED-4DB2-BD59-A6C34878D82A}">
                    <a16:rowId xmlns:a16="http://schemas.microsoft.com/office/drawing/2014/main" val="4261292169"/>
                  </a:ext>
                </a:extLst>
              </a:tr>
              <a:tr h="482844">
                <a:tc>
                  <a:txBody>
                    <a:bodyPr/>
                    <a:lstStyle/>
                    <a:p>
                      <a:pPr algn="ctr"/>
                      <a:r>
                        <a:rPr lang="pt-PT" sz="1400" dirty="0"/>
                        <a:t>Landscape.bmp</a:t>
                      </a:r>
                    </a:p>
                  </a:txBody>
                  <a:tcPr/>
                </a:tc>
                <a:tc>
                  <a:txBody>
                    <a:bodyPr/>
                    <a:lstStyle/>
                    <a:p>
                      <a:pPr algn="ctr"/>
                      <a:r>
                        <a:rPr lang="pt-PT" dirty="0"/>
                        <a:t>-123,8%</a:t>
                      </a:r>
                    </a:p>
                  </a:txBody>
                  <a:tcPr/>
                </a:tc>
                <a:tc>
                  <a:txBody>
                    <a:bodyPr/>
                    <a:lstStyle/>
                    <a:p>
                      <a:pPr algn="ctr"/>
                      <a:r>
                        <a:rPr lang="pt-PT" dirty="0"/>
                        <a:t>6,9%</a:t>
                      </a:r>
                    </a:p>
                  </a:txBody>
                  <a:tcPr/>
                </a:tc>
                <a:tc>
                  <a:txBody>
                    <a:bodyPr/>
                    <a:lstStyle/>
                    <a:p>
                      <a:pPr algn="ctr"/>
                      <a:r>
                        <a:rPr lang="pt-PT" dirty="0"/>
                        <a:t>59,6%</a:t>
                      </a:r>
                    </a:p>
                  </a:txBody>
                  <a:tcPr/>
                </a:tc>
                <a:tc>
                  <a:txBody>
                    <a:bodyPr/>
                    <a:lstStyle/>
                    <a:p>
                      <a:pPr algn="ctr"/>
                      <a:r>
                        <a:rPr lang="pt-PT" dirty="0"/>
                        <a:t>69,8%</a:t>
                      </a:r>
                    </a:p>
                  </a:txBody>
                  <a:tcPr/>
                </a:tc>
                <a:extLst>
                  <a:ext uri="{0D108BD9-81ED-4DB2-BD59-A6C34878D82A}">
                    <a16:rowId xmlns:a16="http://schemas.microsoft.com/office/drawing/2014/main" val="2042145994"/>
                  </a:ext>
                </a:extLst>
              </a:tr>
              <a:tr h="482844">
                <a:tc>
                  <a:txBody>
                    <a:bodyPr/>
                    <a:lstStyle/>
                    <a:p>
                      <a:pPr algn="ctr"/>
                      <a:r>
                        <a:rPr lang="pt-PT" sz="1400" dirty="0"/>
                        <a:t>Zebra.bmp</a:t>
                      </a:r>
                    </a:p>
                  </a:txBody>
                  <a:tcPr/>
                </a:tc>
                <a:tc>
                  <a:txBody>
                    <a:bodyPr/>
                    <a:lstStyle/>
                    <a:p>
                      <a:pPr algn="ctr"/>
                      <a:r>
                        <a:rPr lang="pt-PT" dirty="0"/>
                        <a:t>-69,7%</a:t>
                      </a:r>
                    </a:p>
                  </a:txBody>
                  <a:tcPr/>
                </a:tc>
                <a:tc>
                  <a:txBody>
                    <a:bodyPr/>
                    <a:lstStyle/>
                    <a:p>
                      <a:pPr algn="ctr"/>
                      <a:r>
                        <a:rPr lang="pt-PT" dirty="0"/>
                        <a:t>26,7%</a:t>
                      </a:r>
                    </a:p>
                  </a:txBody>
                  <a:tcPr/>
                </a:tc>
                <a:tc>
                  <a:txBody>
                    <a:bodyPr/>
                    <a:lstStyle/>
                    <a:p>
                      <a:pPr algn="ctr"/>
                      <a:r>
                        <a:rPr lang="pt-PT" dirty="0"/>
                        <a:t>54,5%</a:t>
                      </a:r>
                    </a:p>
                  </a:txBody>
                  <a:tcPr/>
                </a:tc>
                <a:tc>
                  <a:txBody>
                    <a:bodyPr/>
                    <a:lstStyle/>
                    <a:p>
                      <a:pPr algn="ctr"/>
                      <a:r>
                        <a:rPr lang="pt-PT" dirty="0"/>
                        <a:t>67,4%</a:t>
                      </a:r>
                    </a:p>
                  </a:txBody>
                  <a:tcPr/>
                </a:tc>
                <a:extLst>
                  <a:ext uri="{0D108BD9-81ED-4DB2-BD59-A6C34878D82A}">
                    <a16:rowId xmlns:a16="http://schemas.microsoft.com/office/drawing/2014/main" val="280138495"/>
                  </a:ext>
                </a:extLst>
              </a:tr>
              <a:tr h="482844">
                <a:tc>
                  <a:txBody>
                    <a:bodyPr/>
                    <a:lstStyle/>
                    <a:p>
                      <a:pPr algn="ctr"/>
                      <a:r>
                        <a:rPr lang="pt-PT" sz="1400" dirty="0"/>
                        <a:t>Pattern.bmp</a:t>
                      </a:r>
                      <a:endParaRPr lang="pt-PT" dirty="0"/>
                    </a:p>
                  </a:txBody>
                  <a:tcPr/>
                </a:tc>
                <a:tc>
                  <a:txBody>
                    <a:bodyPr/>
                    <a:lstStyle/>
                    <a:p>
                      <a:pPr algn="ctr"/>
                      <a:r>
                        <a:rPr lang="pt-PT" dirty="0"/>
                        <a:t>83,1%</a:t>
                      </a:r>
                    </a:p>
                  </a:txBody>
                  <a:tcPr/>
                </a:tc>
                <a:tc>
                  <a:txBody>
                    <a:bodyPr/>
                    <a:lstStyle/>
                    <a:p>
                      <a:pPr algn="ctr"/>
                      <a:r>
                        <a:rPr lang="pt-PT" dirty="0"/>
                        <a:t>75,9%</a:t>
                      </a:r>
                    </a:p>
                  </a:txBody>
                  <a:tcPr/>
                </a:tc>
                <a:tc>
                  <a:txBody>
                    <a:bodyPr/>
                    <a:lstStyle/>
                    <a:p>
                      <a:pPr algn="ctr"/>
                      <a:r>
                        <a:rPr lang="pt-PT" dirty="0"/>
                        <a:t>94,7%</a:t>
                      </a:r>
                    </a:p>
                  </a:txBody>
                  <a:tcPr/>
                </a:tc>
                <a:tc>
                  <a:txBody>
                    <a:bodyPr/>
                    <a:lstStyle/>
                    <a:p>
                      <a:pPr algn="ctr"/>
                      <a:r>
                        <a:rPr lang="pt-PT" dirty="0"/>
                        <a:t>95,3%</a:t>
                      </a:r>
                    </a:p>
                  </a:txBody>
                  <a:tcPr/>
                </a:tc>
                <a:extLst>
                  <a:ext uri="{0D108BD9-81ED-4DB2-BD59-A6C34878D82A}">
                    <a16:rowId xmlns:a16="http://schemas.microsoft.com/office/drawing/2014/main" val="2272783835"/>
                  </a:ext>
                </a:extLst>
              </a:tr>
            </a:tbl>
          </a:graphicData>
        </a:graphic>
      </p:graphicFrame>
    </p:spTree>
    <p:extLst>
      <p:ext uri="{BB962C8B-B14F-4D97-AF65-F5344CB8AC3E}">
        <p14:creationId xmlns:p14="http://schemas.microsoft.com/office/powerpoint/2010/main" val="57255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FD42E-D9BE-400F-909C-F33E8BFFFDA7}"/>
              </a:ext>
            </a:extLst>
          </p:cNvPr>
          <p:cNvSpPr>
            <a:spLocks noGrp="1"/>
          </p:cNvSpPr>
          <p:nvPr>
            <p:ph type="title"/>
          </p:nvPr>
        </p:nvSpPr>
        <p:spPr/>
        <p:txBody>
          <a:bodyPr>
            <a:normAutofit/>
          </a:bodyPr>
          <a:lstStyle/>
          <a:p>
            <a:pPr algn="ctr"/>
            <a:r>
              <a:rPr lang="pt-PT" sz="3200" b="1" dirty="0"/>
              <a:t>Taxa de compressão PNG</a:t>
            </a:r>
          </a:p>
        </p:txBody>
      </p:sp>
      <p:sp>
        <p:nvSpPr>
          <p:cNvPr id="3" name="Marcador de Posição de Conteúdo 2">
            <a:extLst>
              <a:ext uri="{FF2B5EF4-FFF2-40B4-BE49-F238E27FC236}">
                <a16:creationId xmlns:a16="http://schemas.microsoft.com/office/drawing/2014/main" id="{13AD3097-D4D2-4FA0-9269-03816C4184F6}"/>
              </a:ext>
            </a:extLst>
          </p:cNvPr>
          <p:cNvSpPr>
            <a:spLocks noGrp="1"/>
          </p:cNvSpPr>
          <p:nvPr>
            <p:ph idx="1"/>
          </p:nvPr>
        </p:nvSpPr>
        <p:spPr/>
        <p:txBody>
          <a:bodyPr/>
          <a:lstStyle/>
          <a:p>
            <a:pPr algn="just"/>
            <a:r>
              <a:rPr lang="pt-PT" dirty="0"/>
              <a:t>O PNG atinge uma taxa média de compressão de 76,6% demonstrando ser altamente eficaz e o porquê de ser um dos métodos de compressão lossless mais utilizados. Face ao nosso Deflate, o que favorece o PNG é o facto do mesmo aplicar um processo de filtração que reduz a variação de intensidade dos pixéis e como tal aumenta a redundância estatística. </a:t>
            </a:r>
          </a:p>
          <a:p>
            <a:pPr algn="just"/>
            <a:endParaRPr lang="pt-PT" dirty="0"/>
          </a:p>
          <a:p>
            <a:pPr algn="just"/>
            <a:r>
              <a:rPr lang="pt-PT" dirty="0"/>
              <a:t>A segunda etapa deste método é semelhante ao nosso Deflate, uma vez que resulta de uma combinação de Huffman Encoding e LZ_77.</a:t>
            </a:r>
          </a:p>
        </p:txBody>
      </p:sp>
    </p:spTree>
    <p:extLst>
      <p:ext uri="{BB962C8B-B14F-4D97-AF65-F5344CB8AC3E}">
        <p14:creationId xmlns:p14="http://schemas.microsoft.com/office/powerpoint/2010/main" val="294936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4AD09150-C0C4-420C-A0CB-31094521D646}"/>
              </a:ext>
            </a:extLst>
          </p:cNvPr>
          <p:cNvSpPr>
            <a:spLocks noGrp="1"/>
          </p:cNvSpPr>
          <p:nvPr>
            <p:ph idx="1"/>
          </p:nvPr>
        </p:nvSpPr>
        <p:spPr>
          <a:xfrm>
            <a:off x="2605990" y="906011"/>
            <a:ext cx="8915400" cy="5416272"/>
          </a:xfrm>
        </p:spPr>
        <p:txBody>
          <a:bodyPr/>
          <a:lstStyle/>
          <a:p>
            <a:pPr algn="just"/>
            <a:r>
              <a:rPr lang="pt-PT" dirty="0"/>
              <a:t>Existem diversos codecs lossless para a compressão de uma imagem. O mais conhecido é o PNG, contudo são vários os métodos desenvolvidos que atingem taxas de compressão semelhantes. Entre eles existe uma subdivisão entre os mais antigos, como o RLE (Run Length Encoding), Huffman Coding, o LZ_77, LZ_78, LZW; e existem os mais recentes, como por exemplo o CALIC ou o Deflate.</a:t>
            </a:r>
          </a:p>
          <a:p>
            <a:pPr algn="just"/>
            <a:endParaRPr lang="pt-PT" dirty="0"/>
          </a:p>
          <a:p>
            <a:pPr algn="just"/>
            <a:r>
              <a:rPr lang="pt-PT" dirty="0"/>
              <a:t>Uma vez que estes métodos são do tipo lossless, a imagem não irá perder qualidade aquando da compressão. </a:t>
            </a:r>
          </a:p>
          <a:p>
            <a:pPr algn="just"/>
            <a:endParaRPr lang="pt-PT" dirty="0"/>
          </a:p>
          <a:p>
            <a:pPr algn="just"/>
            <a:r>
              <a:rPr lang="pt-PT" dirty="0"/>
              <a:t>De seguida iremos explicar como funcionam alguns dos algoritmos referenciados acima.</a:t>
            </a:r>
          </a:p>
        </p:txBody>
      </p:sp>
    </p:spTree>
    <p:extLst>
      <p:ext uri="{BB962C8B-B14F-4D97-AF65-F5344CB8AC3E}">
        <p14:creationId xmlns:p14="http://schemas.microsoft.com/office/powerpoint/2010/main" val="3215721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78AED-A0B2-4CB4-B82E-2F9E2BB1B2A3}"/>
              </a:ext>
            </a:extLst>
          </p:cNvPr>
          <p:cNvSpPr>
            <a:spLocks noGrp="1"/>
          </p:cNvSpPr>
          <p:nvPr>
            <p:ph type="title"/>
          </p:nvPr>
        </p:nvSpPr>
        <p:spPr/>
        <p:txBody>
          <a:bodyPr/>
          <a:lstStyle/>
          <a:p>
            <a:pPr algn="ctr"/>
            <a:r>
              <a:rPr lang="pt-PT" sz="3200" b="1" dirty="0"/>
              <a:t>Trabalho futuro</a:t>
            </a:r>
            <a:endParaRPr lang="pt-PT" b="1" dirty="0"/>
          </a:p>
        </p:txBody>
      </p:sp>
      <p:sp>
        <p:nvSpPr>
          <p:cNvPr id="3" name="Marcador de Posição de Conteúdo 2">
            <a:extLst>
              <a:ext uri="{FF2B5EF4-FFF2-40B4-BE49-F238E27FC236}">
                <a16:creationId xmlns:a16="http://schemas.microsoft.com/office/drawing/2014/main" id="{C146585A-AACE-46B1-9760-A128813EE276}"/>
              </a:ext>
            </a:extLst>
          </p:cNvPr>
          <p:cNvSpPr>
            <a:spLocks noGrp="1"/>
          </p:cNvSpPr>
          <p:nvPr>
            <p:ph idx="1"/>
          </p:nvPr>
        </p:nvSpPr>
        <p:spPr/>
        <p:txBody>
          <a:bodyPr/>
          <a:lstStyle/>
          <a:p>
            <a:pPr algn="just"/>
            <a:r>
              <a:rPr lang="pt-PT" dirty="0"/>
              <a:t>Sugere-se alterações ao método PNG. Primeiramente ao nível da primeira etapa do processo, a filtração. Uma otimização deste passo poderia resultar em ganhos de compressão.</a:t>
            </a:r>
          </a:p>
          <a:p>
            <a:pPr algn="just"/>
            <a:endParaRPr lang="pt-PT" dirty="0"/>
          </a:p>
          <a:p>
            <a:pPr algn="just"/>
            <a:r>
              <a:rPr lang="pt-PT" dirty="0"/>
              <a:t>Também se equaciona uma possível alteração à segunda etapa do processo, o Deflate. Será possível alterar o LZ_77 por o mais recente LZ_78 e se sim, quais seriam os ganhos associados a esta alteração.</a:t>
            </a:r>
          </a:p>
        </p:txBody>
      </p:sp>
    </p:spTree>
    <p:extLst>
      <p:ext uri="{BB962C8B-B14F-4D97-AF65-F5344CB8AC3E}">
        <p14:creationId xmlns:p14="http://schemas.microsoft.com/office/powerpoint/2010/main" val="380690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C0B94-FFA0-4118-A31E-280CC0E998ED}"/>
              </a:ext>
            </a:extLst>
          </p:cNvPr>
          <p:cNvSpPr>
            <a:spLocks noGrp="1"/>
          </p:cNvSpPr>
          <p:nvPr>
            <p:ph type="title"/>
          </p:nvPr>
        </p:nvSpPr>
        <p:spPr/>
        <p:txBody>
          <a:bodyPr>
            <a:normAutofit/>
          </a:bodyPr>
          <a:lstStyle/>
          <a:p>
            <a:pPr algn="ctr"/>
            <a:r>
              <a:rPr lang="pt-PT" sz="3200" b="1" dirty="0"/>
              <a:t>Conclusão</a:t>
            </a:r>
          </a:p>
        </p:txBody>
      </p:sp>
      <p:sp>
        <p:nvSpPr>
          <p:cNvPr id="3" name="Marcador de Posição de Conteúdo 2">
            <a:extLst>
              <a:ext uri="{FF2B5EF4-FFF2-40B4-BE49-F238E27FC236}">
                <a16:creationId xmlns:a16="http://schemas.microsoft.com/office/drawing/2014/main" id="{EBF99992-CB48-4E53-8212-E99ACF6FE430}"/>
              </a:ext>
            </a:extLst>
          </p:cNvPr>
          <p:cNvSpPr>
            <a:spLocks noGrp="1"/>
          </p:cNvSpPr>
          <p:nvPr>
            <p:ph idx="1"/>
          </p:nvPr>
        </p:nvSpPr>
        <p:spPr/>
        <p:txBody>
          <a:bodyPr/>
          <a:lstStyle/>
          <a:p>
            <a:pPr algn="just"/>
            <a:r>
              <a:rPr lang="pt-PT" dirty="0"/>
              <a:t>Este relatório teve como objetivo o estudo aprofundado de vários codecs na compressão de imagens no formato .bmp. </a:t>
            </a:r>
          </a:p>
          <a:p>
            <a:pPr algn="just"/>
            <a:endParaRPr lang="pt-PT" dirty="0"/>
          </a:p>
          <a:p>
            <a:pPr algn="just"/>
            <a:r>
              <a:rPr lang="pt-PT" dirty="0"/>
              <a:t>Para isso, criámos um estado de arte com os vários métodos existentes e a partir daí estabelecemos comparações entre si e com o método PNG de forma a estudar qual o melhor tanto a nível de taxa de compressão como rapidez.</a:t>
            </a:r>
          </a:p>
        </p:txBody>
      </p:sp>
    </p:spTree>
    <p:extLst>
      <p:ext uri="{BB962C8B-B14F-4D97-AF65-F5344CB8AC3E}">
        <p14:creationId xmlns:p14="http://schemas.microsoft.com/office/powerpoint/2010/main" val="331418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AB33B-7D6B-4595-816B-1696067D3107}"/>
              </a:ext>
            </a:extLst>
          </p:cNvPr>
          <p:cNvSpPr>
            <a:spLocks noGrp="1"/>
          </p:cNvSpPr>
          <p:nvPr>
            <p:ph type="title"/>
          </p:nvPr>
        </p:nvSpPr>
        <p:spPr/>
        <p:txBody>
          <a:bodyPr>
            <a:normAutofit/>
          </a:bodyPr>
          <a:lstStyle/>
          <a:p>
            <a:pPr algn="ctr"/>
            <a:r>
              <a:rPr lang="pt-PT" sz="3200" b="1" dirty="0"/>
              <a:t>Run Length Encoding</a:t>
            </a:r>
          </a:p>
        </p:txBody>
      </p:sp>
      <p:sp>
        <p:nvSpPr>
          <p:cNvPr id="3" name="Marcador de Posição de Conteúdo 2">
            <a:extLst>
              <a:ext uri="{FF2B5EF4-FFF2-40B4-BE49-F238E27FC236}">
                <a16:creationId xmlns:a16="http://schemas.microsoft.com/office/drawing/2014/main" id="{BADCF49A-DA30-41F7-8E47-B2DF76233422}"/>
              </a:ext>
            </a:extLst>
          </p:cNvPr>
          <p:cNvSpPr>
            <a:spLocks noGrp="1"/>
          </p:cNvSpPr>
          <p:nvPr>
            <p:ph idx="1"/>
          </p:nvPr>
        </p:nvSpPr>
        <p:spPr>
          <a:xfrm>
            <a:off x="2589212" y="2196255"/>
            <a:ext cx="8915400" cy="3777622"/>
          </a:xfrm>
        </p:spPr>
        <p:txBody>
          <a:bodyPr/>
          <a:lstStyle/>
          <a:p>
            <a:r>
              <a:rPr lang="pt-PT" dirty="0"/>
              <a:t>Compressão sequencial de uma imagem através da procura de repetição de símbolos.</a:t>
            </a:r>
          </a:p>
          <a:p>
            <a:r>
              <a:rPr lang="pt-PT" dirty="0"/>
              <a:t>Abaixo está presente um exemplo de como este algoritmo funciona:</a:t>
            </a:r>
          </a:p>
          <a:p>
            <a:endParaRPr lang="pt-PT" dirty="0"/>
          </a:p>
        </p:txBody>
      </p:sp>
      <p:graphicFrame>
        <p:nvGraphicFramePr>
          <p:cNvPr id="4" name="Tabela 4">
            <a:extLst>
              <a:ext uri="{FF2B5EF4-FFF2-40B4-BE49-F238E27FC236}">
                <a16:creationId xmlns:a16="http://schemas.microsoft.com/office/drawing/2014/main" id="{8A25B169-C041-4203-88B0-193363D61A6C}"/>
              </a:ext>
            </a:extLst>
          </p:cNvPr>
          <p:cNvGraphicFramePr>
            <a:graphicFrameLocks noGrp="1"/>
          </p:cNvGraphicFramePr>
          <p:nvPr>
            <p:extLst>
              <p:ext uri="{D42A27DB-BD31-4B8C-83A1-F6EECF244321}">
                <p14:modId xmlns:p14="http://schemas.microsoft.com/office/powerpoint/2010/main" val="94334763"/>
              </p:ext>
            </p:extLst>
          </p:nvPr>
        </p:nvGraphicFramePr>
        <p:xfrm>
          <a:off x="3105791" y="3714226"/>
          <a:ext cx="8128000" cy="37084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1149077998"/>
                    </a:ext>
                  </a:extLst>
                </a:gridCol>
                <a:gridCol w="812800">
                  <a:extLst>
                    <a:ext uri="{9D8B030D-6E8A-4147-A177-3AD203B41FA5}">
                      <a16:colId xmlns:a16="http://schemas.microsoft.com/office/drawing/2014/main" val="1933518910"/>
                    </a:ext>
                  </a:extLst>
                </a:gridCol>
                <a:gridCol w="812800">
                  <a:extLst>
                    <a:ext uri="{9D8B030D-6E8A-4147-A177-3AD203B41FA5}">
                      <a16:colId xmlns:a16="http://schemas.microsoft.com/office/drawing/2014/main" val="80434375"/>
                    </a:ext>
                  </a:extLst>
                </a:gridCol>
                <a:gridCol w="812800">
                  <a:extLst>
                    <a:ext uri="{9D8B030D-6E8A-4147-A177-3AD203B41FA5}">
                      <a16:colId xmlns:a16="http://schemas.microsoft.com/office/drawing/2014/main" val="2367747360"/>
                    </a:ext>
                  </a:extLst>
                </a:gridCol>
                <a:gridCol w="812800">
                  <a:extLst>
                    <a:ext uri="{9D8B030D-6E8A-4147-A177-3AD203B41FA5}">
                      <a16:colId xmlns:a16="http://schemas.microsoft.com/office/drawing/2014/main" val="3272449647"/>
                    </a:ext>
                  </a:extLst>
                </a:gridCol>
                <a:gridCol w="812800">
                  <a:extLst>
                    <a:ext uri="{9D8B030D-6E8A-4147-A177-3AD203B41FA5}">
                      <a16:colId xmlns:a16="http://schemas.microsoft.com/office/drawing/2014/main" val="88519471"/>
                    </a:ext>
                  </a:extLst>
                </a:gridCol>
                <a:gridCol w="812800">
                  <a:extLst>
                    <a:ext uri="{9D8B030D-6E8A-4147-A177-3AD203B41FA5}">
                      <a16:colId xmlns:a16="http://schemas.microsoft.com/office/drawing/2014/main" val="2875988966"/>
                    </a:ext>
                  </a:extLst>
                </a:gridCol>
                <a:gridCol w="812800">
                  <a:extLst>
                    <a:ext uri="{9D8B030D-6E8A-4147-A177-3AD203B41FA5}">
                      <a16:colId xmlns:a16="http://schemas.microsoft.com/office/drawing/2014/main" val="1516760232"/>
                    </a:ext>
                  </a:extLst>
                </a:gridCol>
                <a:gridCol w="812800">
                  <a:extLst>
                    <a:ext uri="{9D8B030D-6E8A-4147-A177-3AD203B41FA5}">
                      <a16:colId xmlns:a16="http://schemas.microsoft.com/office/drawing/2014/main" val="3725684655"/>
                    </a:ext>
                  </a:extLst>
                </a:gridCol>
                <a:gridCol w="812800">
                  <a:extLst>
                    <a:ext uri="{9D8B030D-6E8A-4147-A177-3AD203B41FA5}">
                      <a16:colId xmlns:a16="http://schemas.microsoft.com/office/drawing/2014/main" val="3027466779"/>
                    </a:ext>
                  </a:extLst>
                </a:gridCol>
              </a:tblGrid>
              <a:tr h="370840">
                <a:tc>
                  <a:txBody>
                    <a:bodyPr/>
                    <a:lstStyle/>
                    <a:p>
                      <a:pPr algn="ctr"/>
                      <a:r>
                        <a:rPr lang="pt-PT" dirty="0"/>
                        <a:t>5</a:t>
                      </a:r>
                    </a:p>
                  </a:txBody>
                  <a:tcPr/>
                </a:tc>
                <a:tc>
                  <a:txBody>
                    <a:bodyPr/>
                    <a:lstStyle/>
                    <a:p>
                      <a:pPr algn="ctr"/>
                      <a:r>
                        <a:rPr lang="pt-PT" dirty="0"/>
                        <a:t>5</a:t>
                      </a:r>
                    </a:p>
                  </a:txBody>
                  <a:tcPr/>
                </a:tc>
                <a:tc>
                  <a:txBody>
                    <a:bodyPr/>
                    <a:lstStyle/>
                    <a:p>
                      <a:pPr algn="ctr"/>
                      <a:r>
                        <a:rPr lang="pt-PT" dirty="0"/>
                        <a:t>5</a:t>
                      </a:r>
                    </a:p>
                  </a:txBody>
                  <a:tcPr/>
                </a:tc>
                <a:tc>
                  <a:txBody>
                    <a:bodyPr/>
                    <a:lstStyle/>
                    <a:p>
                      <a:pPr algn="ctr"/>
                      <a:r>
                        <a:rPr lang="pt-PT" dirty="0"/>
                        <a:t>3</a:t>
                      </a:r>
                    </a:p>
                  </a:txBody>
                  <a:tcPr/>
                </a:tc>
                <a:tc>
                  <a:txBody>
                    <a:bodyPr/>
                    <a:lstStyle/>
                    <a:p>
                      <a:pPr algn="ctr"/>
                      <a:r>
                        <a:rPr lang="pt-PT" dirty="0"/>
                        <a:t>3</a:t>
                      </a:r>
                    </a:p>
                  </a:txBody>
                  <a:tcPr/>
                </a:tc>
                <a:tc>
                  <a:txBody>
                    <a:bodyPr/>
                    <a:lstStyle/>
                    <a:p>
                      <a:pPr algn="ctr"/>
                      <a:r>
                        <a:rPr lang="pt-PT" dirty="0"/>
                        <a:t>3</a:t>
                      </a:r>
                    </a:p>
                  </a:txBody>
                  <a:tcPr/>
                </a:tc>
                <a:tc>
                  <a:txBody>
                    <a:bodyPr/>
                    <a:lstStyle/>
                    <a:p>
                      <a:pPr algn="ctr"/>
                      <a:r>
                        <a:rPr lang="pt-PT" dirty="0"/>
                        <a:t>3</a:t>
                      </a:r>
                    </a:p>
                  </a:txBody>
                  <a:tcPr/>
                </a:tc>
                <a:tc>
                  <a:txBody>
                    <a:bodyPr/>
                    <a:lstStyle/>
                    <a:p>
                      <a:pPr algn="ctr"/>
                      <a:r>
                        <a:rPr lang="pt-PT" dirty="0"/>
                        <a:t>8</a:t>
                      </a:r>
                    </a:p>
                  </a:txBody>
                  <a:tcPr/>
                </a:tc>
                <a:tc>
                  <a:txBody>
                    <a:bodyPr/>
                    <a:lstStyle/>
                    <a:p>
                      <a:pPr algn="ctr"/>
                      <a:r>
                        <a:rPr lang="pt-PT" dirty="0"/>
                        <a:t>8</a:t>
                      </a:r>
                    </a:p>
                  </a:txBody>
                  <a:tcPr/>
                </a:tc>
                <a:tc>
                  <a:txBody>
                    <a:bodyPr/>
                    <a:lstStyle/>
                    <a:p>
                      <a:pPr algn="ctr"/>
                      <a:r>
                        <a:rPr lang="pt-PT" dirty="0"/>
                        <a:t>8</a:t>
                      </a:r>
                    </a:p>
                  </a:txBody>
                  <a:tcPr/>
                </a:tc>
                <a:extLst>
                  <a:ext uri="{0D108BD9-81ED-4DB2-BD59-A6C34878D82A}">
                    <a16:rowId xmlns:a16="http://schemas.microsoft.com/office/drawing/2014/main" val="1329567928"/>
                  </a:ext>
                </a:extLst>
              </a:tr>
            </a:tbl>
          </a:graphicData>
        </a:graphic>
      </p:graphicFrame>
      <p:sp>
        <p:nvSpPr>
          <p:cNvPr id="5" name="Seta: Para Baixo 4">
            <a:extLst>
              <a:ext uri="{FF2B5EF4-FFF2-40B4-BE49-F238E27FC236}">
                <a16:creationId xmlns:a16="http://schemas.microsoft.com/office/drawing/2014/main" id="{881A3822-231C-4AC6-BE94-39F58CACFD87}"/>
              </a:ext>
            </a:extLst>
          </p:cNvPr>
          <p:cNvSpPr/>
          <p:nvPr/>
        </p:nvSpPr>
        <p:spPr>
          <a:xfrm>
            <a:off x="7046912" y="4534521"/>
            <a:ext cx="329967" cy="494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aphicFrame>
        <p:nvGraphicFramePr>
          <p:cNvPr id="6" name="Tabela 6">
            <a:extLst>
              <a:ext uri="{FF2B5EF4-FFF2-40B4-BE49-F238E27FC236}">
                <a16:creationId xmlns:a16="http://schemas.microsoft.com/office/drawing/2014/main" id="{249E34D6-FAEC-4913-973B-EEEFCCB11818}"/>
              </a:ext>
            </a:extLst>
          </p:cNvPr>
          <p:cNvGraphicFramePr>
            <a:graphicFrameLocks noGrp="1"/>
          </p:cNvGraphicFramePr>
          <p:nvPr>
            <p:extLst>
              <p:ext uri="{D42A27DB-BD31-4B8C-83A1-F6EECF244321}">
                <p14:modId xmlns:p14="http://schemas.microsoft.com/office/powerpoint/2010/main" val="2512392544"/>
              </p:ext>
            </p:extLst>
          </p:nvPr>
        </p:nvGraphicFramePr>
        <p:xfrm>
          <a:off x="3105791" y="5478926"/>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13358822"/>
                    </a:ext>
                  </a:extLst>
                </a:gridCol>
                <a:gridCol w="2709333">
                  <a:extLst>
                    <a:ext uri="{9D8B030D-6E8A-4147-A177-3AD203B41FA5}">
                      <a16:colId xmlns:a16="http://schemas.microsoft.com/office/drawing/2014/main" val="2175017320"/>
                    </a:ext>
                  </a:extLst>
                </a:gridCol>
                <a:gridCol w="2709333">
                  <a:extLst>
                    <a:ext uri="{9D8B030D-6E8A-4147-A177-3AD203B41FA5}">
                      <a16:colId xmlns:a16="http://schemas.microsoft.com/office/drawing/2014/main" val="3032639891"/>
                    </a:ext>
                  </a:extLst>
                </a:gridCol>
              </a:tblGrid>
              <a:tr h="370840">
                <a:tc>
                  <a:txBody>
                    <a:bodyPr/>
                    <a:lstStyle/>
                    <a:p>
                      <a:pPr algn="ctr"/>
                      <a:r>
                        <a:rPr lang="pt-PT" dirty="0"/>
                        <a:t>(5,3)</a:t>
                      </a:r>
                    </a:p>
                  </a:txBody>
                  <a:tcPr/>
                </a:tc>
                <a:tc>
                  <a:txBody>
                    <a:bodyPr/>
                    <a:lstStyle/>
                    <a:p>
                      <a:pPr algn="ctr"/>
                      <a:r>
                        <a:rPr lang="pt-PT" dirty="0"/>
                        <a:t>(3,4)</a:t>
                      </a:r>
                    </a:p>
                  </a:txBody>
                  <a:tcPr/>
                </a:tc>
                <a:tc>
                  <a:txBody>
                    <a:bodyPr/>
                    <a:lstStyle/>
                    <a:p>
                      <a:pPr algn="ctr"/>
                      <a:r>
                        <a:rPr lang="pt-PT" dirty="0"/>
                        <a:t>(8,3)</a:t>
                      </a:r>
                    </a:p>
                  </a:txBody>
                  <a:tcPr/>
                </a:tc>
                <a:extLst>
                  <a:ext uri="{0D108BD9-81ED-4DB2-BD59-A6C34878D82A}">
                    <a16:rowId xmlns:a16="http://schemas.microsoft.com/office/drawing/2014/main" val="4062461972"/>
                  </a:ext>
                </a:extLst>
              </a:tr>
            </a:tbl>
          </a:graphicData>
        </a:graphic>
      </p:graphicFrame>
    </p:spTree>
    <p:extLst>
      <p:ext uri="{BB962C8B-B14F-4D97-AF65-F5344CB8AC3E}">
        <p14:creationId xmlns:p14="http://schemas.microsoft.com/office/powerpoint/2010/main" val="178030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35C26-1EA0-478D-8929-F42E77FD2BEB}"/>
              </a:ext>
            </a:extLst>
          </p:cNvPr>
          <p:cNvSpPr>
            <a:spLocks noGrp="1"/>
          </p:cNvSpPr>
          <p:nvPr>
            <p:ph type="title"/>
          </p:nvPr>
        </p:nvSpPr>
        <p:spPr/>
        <p:txBody>
          <a:bodyPr>
            <a:normAutofit/>
          </a:bodyPr>
          <a:lstStyle/>
          <a:p>
            <a:pPr algn="ctr"/>
            <a:r>
              <a:rPr lang="pt-PT" sz="3200" b="1" dirty="0"/>
              <a:t>Run Length Encoding</a:t>
            </a:r>
          </a:p>
        </p:txBody>
      </p:sp>
      <p:sp>
        <p:nvSpPr>
          <p:cNvPr id="3" name="Marcador de Posição de Conteúdo 2">
            <a:extLst>
              <a:ext uri="{FF2B5EF4-FFF2-40B4-BE49-F238E27FC236}">
                <a16:creationId xmlns:a16="http://schemas.microsoft.com/office/drawing/2014/main" id="{312018E6-88FD-4A11-85E6-EAC4D83BE57B}"/>
              </a:ext>
            </a:extLst>
          </p:cNvPr>
          <p:cNvSpPr>
            <a:spLocks noGrp="1"/>
          </p:cNvSpPr>
          <p:nvPr>
            <p:ph idx="1"/>
          </p:nvPr>
        </p:nvSpPr>
        <p:spPr/>
        <p:txBody>
          <a:bodyPr/>
          <a:lstStyle/>
          <a:p>
            <a:pPr algn="just"/>
            <a:r>
              <a:rPr lang="pt-PT" dirty="0"/>
              <a:t>Este algoritmo é bastante favorável na compressão de imagens cujas intensidades dos pixéis são semelhantes. Por exemplo, uma imagem binária consegue uma alta taxa de compressão devido ao facto de variar apenas entre preto e branco. Também é um algoritmo relativamente fácil de executar.</a:t>
            </a:r>
          </a:p>
          <a:p>
            <a:pPr algn="just"/>
            <a:endParaRPr lang="pt-PT" dirty="0"/>
          </a:p>
          <a:p>
            <a:pPr algn="just"/>
            <a:r>
              <a:rPr lang="pt-PT" dirty="0"/>
              <a:t> Contudo pode apresentar resultados pouco satisfatórios quando utilizado em imagens com bastante variação de cores, uma vez que a repetição de símbolos é mais escassa.</a:t>
            </a:r>
          </a:p>
        </p:txBody>
      </p:sp>
    </p:spTree>
    <p:extLst>
      <p:ext uri="{BB962C8B-B14F-4D97-AF65-F5344CB8AC3E}">
        <p14:creationId xmlns:p14="http://schemas.microsoft.com/office/powerpoint/2010/main" val="60930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BE41EB-5E23-48E2-B4B6-6996A1037538}"/>
              </a:ext>
            </a:extLst>
          </p:cNvPr>
          <p:cNvSpPr>
            <a:spLocks noGrp="1"/>
          </p:cNvSpPr>
          <p:nvPr>
            <p:ph type="title"/>
          </p:nvPr>
        </p:nvSpPr>
        <p:spPr/>
        <p:txBody>
          <a:bodyPr>
            <a:normAutofit/>
          </a:bodyPr>
          <a:lstStyle/>
          <a:p>
            <a:pPr algn="ctr"/>
            <a:r>
              <a:rPr lang="pt-PT" sz="3200" b="1" dirty="0"/>
              <a:t>LZ_78</a:t>
            </a:r>
          </a:p>
        </p:txBody>
      </p:sp>
      <p:sp>
        <p:nvSpPr>
          <p:cNvPr id="3" name="Marcador de Posição de Conteúdo 2">
            <a:extLst>
              <a:ext uri="{FF2B5EF4-FFF2-40B4-BE49-F238E27FC236}">
                <a16:creationId xmlns:a16="http://schemas.microsoft.com/office/drawing/2014/main" id="{403E5ADF-F256-4DDA-95F4-3DE05AA4A161}"/>
              </a:ext>
            </a:extLst>
          </p:cNvPr>
          <p:cNvSpPr>
            <a:spLocks noGrp="1"/>
          </p:cNvSpPr>
          <p:nvPr>
            <p:ph idx="1"/>
          </p:nvPr>
        </p:nvSpPr>
        <p:spPr/>
        <p:txBody>
          <a:bodyPr/>
          <a:lstStyle/>
          <a:p>
            <a:pPr algn="just"/>
            <a:r>
              <a:rPr lang="pt-PT" dirty="0"/>
              <a:t>Algoritmo para compressão de imagem que recorre ao uso de um dicionário para armazenar as diversas sequências de símbolos.</a:t>
            </a:r>
          </a:p>
          <a:p>
            <a:pPr algn="just"/>
            <a:endParaRPr lang="pt-PT" dirty="0"/>
          </a:p>
          <a:p>
            <a:pPr algn="just"/>
            <a:r>
              <a:rPr lang="pt-PT" dirty="0"/>
              <a:t>Este método de compressão é semelhante ao LZ_77 e ao LZW, sendo mais utilizado e mais eficaz na compressão de texto, face à compressão de imagem.</a:t>
            </a:r>
          </a:p>
        </p:txBody>
      </p:sp>
    </p:spTree>
    <p:extLst>
      <p:ext uri="{BB962C8B-B14F-4D97-AF65-F5344CB8AC3E}">
        <p14:creationId xmlns:p14="http://schemas.microsoft.com/office/powerpoint/2010/main" val="135362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E4046-E353-4A29-B064-020C7892D553}"/>
              </a:ext>
            </a:extLst>
          </p:cNvPr>
          <p:cNvSpPr>
            <a:spLocks noGrp="1"/>
          </p:cNvSpPr>
          <p:nvPr>
            <p:ph type="title"/>
          </p:nvPr>
        </p:nvSpPr>
        <p:spPr/>
        <p:txBody>
          <a:bodyPr>
            <a:normAutofit/>
          </a:bodyPr>
          <a:lstStyle/>
          <a:p>
            <a:pPr algn="ctr"/>
            <a:r>
              <a:rPr lang="pt-PT" sz="3200" b="1" dirty="0"/>
              <a:t>Deflate</a:t>
            </a:r>
          </a:p>
        </p:txBody>
      </p:sp>
      <p:sp>
        <p:nvSpPr>
          <p:cNvPr id="3" name="Marcador de Posição de Conteúdo 2">
            <a:extLst>
              <a:ext uri="{FF2B5EF4-FFF2-40B4-BE49-F238E27FC236}">
                <a16:creationId xmlns:a16="http://schemas.microsoft.com/office/drawing/2014/main" id="{EEC2CA82-6C56-4BED-82C5-F019B2D9282A}"/>
              </a:ext>
            </a:extLst>
          </p:cNvPr>
          <p:cNvSpPr>
            <a:spLocks noGrp="1"/>
          </p:cNvSpPr>
          <p:nvPr>
            <p:ph idx="1"/>
          </p:nvPr>
        </p:nvSpPr>
        <p:spPr/>
        <p:txBody>
          <a:bodyPr/>
          <a:lstStyle/>
          <a:p>
            <a:pPr algn="just"/>
            <a:r>
              <a:rPr lang="pt-PT" dirty="0"/>
              <a:t>Método de compressão lossless que recorre a uma combinação dos algoritmos LZ_77 (semelhante ao LZ_78) e à codificação de Huffman.</a:t>
            </a:r>
          </a:p>
          <a:p>
            <a:pPr algn="just"/>
            <a:endParaRPr lang="pt-PT" dirty="0"/>
          </a:p>
          <a:p>
            <a:pPr algn="just"/>
            <a:r>
              <a:rPr lang="pt-PT" dirty="0"/>
              <a:t>É uma algoritmo rápido em velocidade de compressão contudo apresenta limitações. Imagens com poucas repetições irão atingir uma baixo nível de compressão, uma vez que vai ser utilizado um número de bits para codificar a imagem semelhante à imagem original, atingindo uma taxa reduzida de compressão. </a:t>
            </a:r>
          </a:p>
        </p:txBody>
      </p:sp>
    </p:spTree>
    <p:extLst>
      <p:ext uri="{BB962C8B-B14F-4D97-AF65-F5344CB8AC3E}">
        <p14:creationId xmlns:p14="http://schemas.microsoft.com/office/powerpoint/2010/main" val="2326420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16747-C02B-4E29-B336-98823E421DB4}"/>
              </a:ext>
            </a:extLst>
          </p:cNvPr>
          <p:cNvSpPr>
            <a:spLocks noGrp="1"/>
          </p:cNvSpPr>
          <p:nvPr>
            <p:ph type="title"/>
          </p:nvPr>
        </p:nvSpPr>
        <p:spPr/>
        <p:txBody>
          <a:bodyPr>
            <a:normAutofit/>
          </a:bodyPr>
          <a:lstStyle/>
          <a:p>
            <a:pPr algn="ctr"/>
            <a:r>
              <a:rPr lang="pt-PT" sz="3200" b="1" dirty="0"/>
              <a:t>Exploração de métodos</a:t>
            </a:r>
          </a:p>
        </p:txBody>
      </p:sp>
      <p:sp>
        <p:nvSpPr>
          <p:cNvPr id="3" name="Marcador de Posição de Conteúdo 2">
            <a:extLst>
              <a:ext uri="{FF2B5EF4-FFF2-40B4-BE49-F238E27FC236}">
                <a16:creationId xmlns:a16="http://schemas.microsoft.com/office/drawing/2014/main" id="{7B01A954-990B-42AF-A675-14034BFBA1DB}"/>
              </a:ext>
            </a:extLst>
          </p:cNvPr>
          <p:cNvSpPr>
            <a:spLocks noGrp="1"/>
          </p:cNvSpPr>
          <p:nvPr>
            <p:ph idx="1"/>
          </p:nvPr>
        </p:nvSpPr>
        <p:spPr/>
        <p:txBody>
          <a:bodyPr/>
          <a:lstStyle/>
          <a:p>
            <a:pPr algn="just"/>
            <a:r>
              <a:rPr lang="pt-PT" dirty="0"/>
              <a:t>Numa tentativa de comparar qual a taxa de compressão que é possível, analisámos e implementámos diversos códigos na linguagem Python e, usando um dataset que contém 4 imagens no formato .bmp, analisámos a taxa de compressão obtida assim como a rapidez do processo.</a:t>
            </a:r>
          </a:p>
          <a:p>
            <a:endParaRPr lang="pt-PT" dirty="0"/>
          </a:p>
          <a:p>
            <a:endParaRPr lang="pt-PT" dirty="0"/>
          </a:p>
          <a:p>
            <a:endParaRPr lang="pt-PT" dirty="0"/>
          </a:p>
        </p:txBody>
      </p:sp>
    </p:spTree>
    <p:extLst>
      <p:ext uri="{BB962C8B-B14F-4D97-AF65-F5344CB8AC3E}">
        <p14:creationId xmlns:p14="http://schemas.microsoft.com/office/powerpoint/2010/main" val="305349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4A524F-E9A6-49D3-9854-6FC64E6E33BD}"/>
              </a:ext>
            </a:extLst>
          </p:cNvPr>
          <p:cNvSpPr>
            <a:spLocks noGrp="1"/>
          </p:cNvSpPr>
          <p:nvPr>
            <p:ph type="title"/>
          </p:nvPr>
        </p:nvSpPr>
        <p:spPr/>
        <p:txBody>
          <a:bodyPr>
            <a:normAutofit/>
          </a:bodyPr>
          <a:lstStyle/>
          <a:p>
            <a:pPr algn="ctr"/>
            <a:r>
              <a:rPr lang="pt-PT" sz="3200" b="1" dirty="0"/>
              <a:t>Comparação dos métodos</a:t>
            </a:r>
          </a:p>
        </p:txBody>
      </p:sp>
      <p:graphicFrame>
        <p:nvGraphicFramePr>
          <p:cNvPr id="4" name="Tabela 4">
            <a:extLst>
              <a:ext uri="{FF2B5EF4-FFF2-40B4-BE49-F238E27FC236}">
                <a16:creationId xmlns:a16="http://schemas.microsoft.com/office/drawing/2014/main" id="{16C2CAED-2D5E-4064-83B7-3DC63FF269E4}"/>
              </a:ext>
            </a:extLst>
          </p:cNvPr>
          <p:cNvGraphicFramePr>
            <a:graphicFrameLocks noGrp="1"/>
          </p:cNvGraphicFramePr>
          <p:nvPr>
            <p:ph idx="1"/>
            <p:extLst>
              <p:ext uri="{D42A27DB-BD31-4B8C-83A1-F6EECF244321}">
                <p14:modId xmlns:p14="http://schemas.microsoft.com/office/powerpoint/2010/main" val="796943245"/>
              </p:ext>
            </p:extLst>
          </p:nvPr>
        </p:nvGraphicFramePr>
        <p:xfrm>
          <a:off x="2589213" y="2133599"/>
          <a:ext cx="8915400" cy="289560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494912790"/>
                    </a:ext>
                  </a:extLst>
                </a:gridCol>
                <a:gridCol w="1783080">
                  <a:extLst>
                    <a:ext uri="{9D8B030D-6E8A-4147-A177-3AD203B41FA5}">
                      <a16:colId xmlns:a16="http://schemas.microsoft.com/office/drawing/2014/main" val="2864869168"/>
                    </a:ext>
                  </a:extLst>
                </a:gridCol>
                <a:gridCol w="1783080">
                  <a:extLst>
                    <a:ext uri="{9D8B030D-6E8A-4147-A177-3AD203B41FA5}">
                      <a16:colId xmlns:a16="http://schemas.microsoft.com/office/drawing/2014/main" val="1724401588"/>
                    </a:ext>
                  </a:extLst>
                </a:gridCol>
                <a:gridCol w="1783080">
                  <a:extLst>
                    <a:ext uri="{9D8B030D-6E8A-4147-A177-3AD203B41FA5}">
                      <a16:colId xmlns:a16="http://schemas.microsoft.com/office/drawing/2014/main" val="270439514"/>
                    </a:ext>
                  </a:extLst>
                </a:gridCol>
                <a:gridCol w="1783080">
                  <a:extLst>
                    <a:ext uri="{9D8B030D-6E8A-4147-A177-3AD203B41FA5}">
                      <a16:colId xmlns:a16="http://schemas.microsoft.com/office/drawing/2014/main" val="294545659"/>
                    </a:ext>
                  </a:extLst>
                </a:gridCol>
              </a:tblGrid>
              <a:tr h="563880">
                <a:tc>
                  <a:txBody>
                    <a:bodyPr/>
                    <a:lstStyle/>
                    <a:p>
                      <a:pPr algn="ctr"/>
                      <a:endParaRPr lang="pt-PT" dirty="0"/>
                    </a:p>
                  </a:txBody>
                  <a:tcPr/>
                </a:tc>
                <a:tc>
                  <a:txBody>
                    <a:bodyPr/>
                    <a:lstStyle/>
                    <a:p>
                      <a:pPr algn="ctr"/>
                      <a:r>
                        <a:rPr lang="pt-PT" dirty="0"/>
                        <a:t>Original</a:t>
                      </a:r>
                    </a:p>
                  </a:txBody>
                  <a:tcPr/>
                </a:tc>
                <a:tc>
                  <a:txBody>
                    <a:bodyPr/>
                    <a:lstStyle/>
                    <a:p>
                      <a:pPr algn="ctr"/>
                      <a:r>
                        <a:rPr lang="pt-PT" dirty="0"/>
                        <a:t>RLE</a:t>
                      </a:r>
                    </a:p>
                  </a:txBody>
                  <a:tcPr/>
                </a:tc>
                <a:tc>
                  <a:txBody>
                    <a:bodyPr/>
                    <a:lstStyle/>
                    <a:p>
                      <a:pPr algn="ctr"/>
                      <a:r>
                        <a:rPr lang="pt-PT" dirty="0"/>
                        <a:t>Huffmam Encoding</a:t>
                      </a:r>
                    </a:p>
                  </a:txBody>
                  <a:tcPr/>
                </a:tc>
                <a:tc>
                  <a:txBody>
                    <a:bodyPr/>
                    <a:lstStyle/>
                    <a:p>
                      <a:pPr algn="ctr"/>
                      <a:r>
                        <a:rPr lang="pt-PT" dirty="0"/>
                        <a:t>Deflate</a:t>
                      </a:r>
                    </a:p>
                  </a:txBody>
                  <a:tcPr/>
                </a:tc>
                <a:extLst>
                  <a:ext uri="{0D108BD9-81ED-4DB2-BD59-A6C34878D82A}">
                    <a16:rowId xmlns:a16="http://schemas.microsoft.com/office/drawing/2014/main" val="1887323360"/>
                  </a:ext>
                </a:extLst>
              </a:tr>
              <a:tr h="563880">
                <a:tc>
                  <a:txBody>
                    <a:bodyPr/>
                    <a:lstStyle/>
                    <a:p>
                      <a:pPr algn="ctr"/>
                      <a:r>
                        <a:rPr lang="pt-PT" sz="1400" dirty="0"/>
                        <a:t>Egg.bmp</a:t>
                      </a:r>
                    </a:p>
                  </a:txBody>
                  <a:tcPr/>
                </a:tc>
                <a:tc>
                  <a:txBody>
                    <a:bodyPr/>
                    <a:lstStyle/>
                    <a:p>
                      <a:pPr algn="ctr"/>
                      <a:r>
                        <a:rPr lang="pt-PT" sz="1400" dirty="0"/>
                        <a:t>17 329 KB</a:t>
                      </a:r>
                    </a:p>
                  </a:txBody>
                  <a:tcPr/>
                </a:tc>
                <a:tc>
                  <a:txBody>
                    <a:bodyPr/>
                    <a:lstStyle/>
                    <a:p>
                      <a:pPr algn="ctr"/>
                      <a:r>
                        <a:rPr lang="pt-PT" sz="1400" dirty="0"/>
                        <a:t>25 622 KB</a:t>
                      </a:r>
                    </a:p>
                  </a:txBody>
                  <a:tcPr/>
                </a:tc>
                <a:tc>
                  <a:txBody>
                    <a:bodyPr/>
                    <a:lstStyle/>
                    <a:p>
                      <a:pPr algn="ctr"/>
                      <a:r>
                        <a:rPr lang="pt-PT" sz="1400" dirty="0"/>
                        <a:t>12 437 KB</a:t>
                      </a:r>
                    </a:p>
                  </a:txBody>
                  <a:tcPr/>
                </a:tc>
                <a:tc>
                  <a:txBody>
                    <a:bodyPr/>
                    <a:lstStyle/>
                    <a:p>
                      <a:pPr algn="ctr"/>
                      <a:r>
                        <a:rPr lang="pt-PT" sz="1400" dirty="0"/>
                        <a:t>6 455 KB</a:t>
                      </a:r>
                    </a:p>
                  </a:txBody>
                  <a:tcPr/>
                </a:tc>
                <a:extLst>
                  <a:ext uri="{0D108BD9-81ED-4DB2-BD59-A6C34878D82A}">
                    <a16:rowId xmlns:a16="http://schemas.microsoft.com/office/drawing/2014/main" val="1173915646"/>
                  </a:ext>
                </a:extLst>
              </a:tr>
              <a:tr h="563880">
                <a:tc>
                  <a:txBody>
                    <a:bodyPr/>
                    <a:lstStyle/>
                    <a:p>
                      <a:pPr algn="ctr"/>
                      <a:r>
                        <a:rPr lang="pt-PT" sz="1400" dirty="0"/>
                        <a:t>Landscape.bmp</a:t>
                      </a:r>
                    </a:p>
                  </a:txBody>
                  <a:tcPr/>
                </a:tc>
                <a:tc>
                  <a:txBody>
                    <a:bodyPr/>
                    <a:lstStyle/>
                    <a:p>
                      <a:pPr algn="ctr"/>
                      <a:r>
                        <a:rPr lang="pt-PT" sz="1400" dirty="0"/>
                        <a:t>10 749 KB</a:t>
                      </a:r>
                    </a:p>
                  </a:txBody>
                  <a:tcPr/>
                </a:tc>
                <a:tc>
                  <a:txBody>
                    <a:bodyPr/>
                    <a:lstStyle/>
                    <a:p>
                      <a:pPr algn="ctr"/>
                      <a:r>
                        <a:rPr lang="pt-PT" sz="1400" dirty="0"/>
                        <a:t>24 058 KB</a:t>
                      </a:r>
                    </a:p>
                  </a:txBody>
                  <a:tcPr/>
                </a:tc>
                <a:tc>
                  <a:txBody>
                    <a:bodyPr/>
                    <a:lstStyle/>
                    <a:p>
                      <a:pPr algn="ctr"/>
                      <a:r>
                        <a:rPr lang="pt-PT" sz="1400" dirty="0"/>
                        <a:t>10 011 KB</a:t>
                      </a:r>
                    </a:p>
                  </a:txBody>
                  <a:tcPr/>
                </a:tc>
                <a:tc>
                  <a:txBody>
                    <a:bodyPr/>
                    <a:lstStyle/>
                    <a:p>
                      <a:pPr algn="ctr"/>
                      <a:r>
                        <a:rPr lang="pt-PT" sz="1400" dirty="0"/>
                        <a:t>4 341 KB</a:t>
                      </a:r>
                    </a:p>
                  </a:txBody>
                  <a:tcPr/>
                </a:tc>
                <a:extLst>
                  <a:ext uri="{0D108BD9-81ED-4DB2-BD59-A6C34878D82A}">
                    <a16:rowId xmlns:a16="http://schemas.microsoft.com/office/drawing/2014/main" val="1936983830"/>
                  </a:ext>
                </a:extLst>
              </a:tr>
              <a:tr h="563880">
                <a:tc>
                  <a:txBody>
                    <a:bodyPr/>
                    <a:lstStyle/>
                    <a:p>
                      <a:pPr algn="ctr"/>
                      <a:r>
                        <a:rPr lang="pt-PT" sz="1400" dirty="0"/>
                        <a:t>Zebra.bmp</a:t>
                      </a:r>
                    </a:p>
                  </a:txBody>
                  <a:tcPr/>
                </a:tc>
                <a:tc>
                  <a:txBody>
                    <a:bodyPr/>
                    <a:lstStyle/>
                    <a:p>
                      <a:pPr algn="ctr"/>
                      <a:r>
                        <a:rPr lang="pt-PT" sz="1400" dirty="0"/>
                        <a:t>16 346 KB</a:t>
                      </a:r>
                    </a:p>
                  </a:txBody>
                  <a:tcPr/>
                </a:tc>
                <a:tc>
                  <a:txBody>
                    <a:bodyPr/>
                    <a:lstStyle/>
                    <a:p>
                      <a:pPr algn="ctr"/>
                      <a:r>
                        <a:rPr lang="pt-PT" sz="1400" dirty="0"/>
                        <a:t>27 735 KB</a:t>
                      </a:r>
                    </a:p>
                  </a:txBody>
                  <a:tcPr/>
                </a:tc>
                <a:tc>
                  <a:txBody>
                    <a:bodyPr/>
                    <a:lstStyle/>
                    <a:p>
                      <a:pPr algn="ctr"/>
                      <a:r>
                        <a:rPr lang="pt-PT" sz="1400" dirty="0"/>
                        <a:t>11 982 KB</a:t>
                      </a:r>
                    </a:p>
                  </a:txBody>
                  <a:tcPr/>
                </a:tc>
                <a:tc>
                  <a:txBody>
                    <a:bodyPr/>
                    <a:lstStyle/>
                    <a:p>
                      <a:pPr algn="ctr"/>
                      <a:r>
                        <a:rPr lang="pt-PT" sz="1400" dirty="0"/>
                        <a:t>7 435 KB</a:t>
                      </a:r>
                    </a:p>
                  </a:txBody>
                  <a:tcPr/>
                </a:tc>
                <a:extLst>
                  <a:ext uri="{0D108BD9-81ED-4DB2-BD59-A6C34878D82A}">
                    <a16:rowId xmlns:a16="http://schemas.microsoft.com/office/drawing/2014/main" val="198070983"/>
                  </a:ext>
                </a:extLst>
              </a:tr>
              <a:tr h="563880">
                <a:tc>
                  <a:txBody>
                    <a:bodyPr/>
                    <a:lstStyle/>
                    <a:p>
                      <a:pPr algn="ctr"/>
                      <a:r>
                        <a:rPr lang="pt-PT" sz="1400" dirty="0"/>
                        <a:t>Pattern.bmp</a:t>
                      </a:r>
                      <a:endParaRPr lang="pt-PT" dirty="0"/>
                    </a:p>
                  </a:txBody>
                  <a:tcPr/>
                </a:tc>
                <a:tc>
                  <a:txBody>
                    <a:bodyPr/>
                    <a:lstStyle/>
                    <a:p>
                      <a:pPr algn="ctr"/>
                      <a:r>
                        <a:rPr lang="pt-PT" sz="1400" dirty="0"/>
                        <a:t>46 881 KB</a:t>
                      </a:r>
                    </a:p>
                  </a:txBody>
                  <a:tcPr/>
                </a:tc>
                <a:tc>
                  <a:txBody>
                    <a:bodyPr/>
                    <a:lstStyle/>
                    <a:p>
                      <a:pPr algn="ctr"/>
                      <a:r>
                        <a:rPr lang="pt-PT" sz="1400" dirty="0"/>
                        <a:t>7 911 KB</a:t>
                      </a:r>
                    </a:p>
                  </a:txBody>
                  <a:tcPr/>
                </a:tc>
                <a:tc>
                  <a:txBody>
                    <a:bodyPr/>
                    <a:lstStyle/>
                    <a:p>
                      <a:pPr algn="ctr"/>
                      <a:r>
                        <a:rPr lang="pt-PT" sz="1400" dirty="0"/>
                        <a:t>11 294 KB</a:t>
                      </a:r>
                    </a:p>
                  </a:txBody>
                  <a:tcPr/>
                </a:tc>
                <a:tc>
                  <a:txBody>
                    <a:bodyPr/>
                    <a:lstStyle/>
                    <a:p>
                      <a:pPr algn="ctr"/>
                      <a:r>
                        <a:rPr lang="pt-PT" sz="1400" dirty="0"/>
                        <a:t>2 464 KB</a:t>
                      </a:r>
                    </a:p>
                  </a:txBody>
                  <a:tcPr/>
                </a:tc>
                <a:extLst>
                  <a:ext uri="{0D108BD9-81ED-4DB2-BD59-A6C34878D82A}">
                    <a16:rowId xmlns:a16="http://schemas.microsoft.com/office/drawing/2014/main" val="3963597837"/>
                  </a:ext>
                </a:extLst>
              </a:tr>
            </a:tbl>
          </a:graphicData>
        </a:graphic>
      </p:graphicFrame>
    </p:spTree>
    <p:extLst>
      <p:ext uri="{BB962C8B-B14F-4D97-AF65-F5344CB8AC3E}">
        <p14:creationId xmlns:p14="http://schemas.microsoft.com/office/powerpoint/2010/main" val="84275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77BB5-6D58-4081-9565-74EDB96513D2}"/>
              </a:ext>
            </a:extLst>
          </p:cNvPr>
          <p:cNvSpPr>
            <a:spLocks noGrp="1"/>
          </p:cNvSpPr>
          <p:nvPr>
            <p:ph type="title"/>
          </p:nvPr>
        </p:nvSpPr>
        <p:spPr/>
        <p:txBody>
          <a:bodyPr>
            <a:normAutofit/>
          </a:bodyPr>
          <a:lstStyle/>
          <a:p>
            <a:pPr algn="ctr"/>
            <a:r>
              <a:rPr lang="pt-PT" sz="3200" b="1" dirty="0"/>
              <a:t>Taxa de compressão </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DEBDD815-0682-447A-81D6-9894341EB430}"/>
                  </a:ext>
                </a:extLst>
              </p:cNvPr>
              <p:cNvSpPr>
                <a:spLocks noGrp="1"/>
              </p:cNvSpPr>
              <p:nvPr>
                <p:ph idx="1"/>
              </p:nvPr>
            </p:nvSpPr>
            <p:spPr/>
            <p:txBody>
              <a:bodyPr/>
              <a:lstStyle/>
              <a:p>
                <a:r>
                  <a:rPr lang="pt-PT" dirty="0"/>
                  <a:t>Taxa de compressão assenta num valor percentual que representa o quão comprimida uma imagem fica face ao tamanho original.</a:t>
                </a:r>
              </a:p>
              <a:p>
                <a:endParaRPr lang="pt-PT" dirty="0"/>
              </a:p>
              <a:p>
                <a:r>
                  <a:rPr lang="pt-PT" dirty="0"/>
                  <a:t>Para isso vamos utilizar a seguinte fórmula:</a:t>
                </a:r>
              </a:p>
              <a:p>
                <a:pPr marL="0" indent="0">
                  <a:buNone/>
                </a:pPr>
                <a:endParaRPr lang="pt-PT" dirty="0"/>
              </a:p>
              <a:p>
                <a:pPr marL="0" indent="0">
                  <a:buNone/>
                </a:pPr>
                <a:endParaRPr lang="pt-PT" dirty="0"/>
              </a:p>
              <a:p>
                <a:pPr marL="0" indent="0">
                  <a:buNone/>
                </a:pPr>
                <a14:m>
                  <m:oMathPara xmlns:m="http://schemas.openxmlformats.org/officeDocument/2006/math">
                    <m:oMathParaPr>
                      <m:jc m:val="center"/>
                    </m:oMathParaPr>
                    <m:oMath xmlns:m="http://schemas.openxmlformats.org/officeDocument/2006/math">
                      <m:r>
                        <a:rPr lang="pt-PT" b="0" i="1" smtClean="0">
                          <a:latin typeface="Cambria Math" panose="02040503050406030204" pitchFamily="18" charset="0"/>
                        </a:rPr>
                        <m:t>𝑇𝑎𝑥𝑎𝐷𝑒𝐶𝑜𝑚𝑝𝑟𝑒𝑠𝑠</m:t>
                      </m:r>
                      <m:r>
                        <a:rPr lang="pt-PT" b="0" i="1" smtClean="0">
                          <a:latin typeface="Cambria Math" panose="02040503050406030204" pitchFamily="18" charset="0"/>
                        </a:rPr>
                        <m:t>ã</m:t>
                      </m:r>
                      <m:r>
                        <a:rPr lang="pt-PT" b="0" i="1" smtClean="0">
                          <a:latin typeface="Cambria Math" panose="02040503050406030204" pitchFamily="18" charset="0"/>
                        </a:rPr>
                        <m:t>𝑜</m:t>
                      </m:r>
                      <m:d>
                        <m:dPr>
                          <m:ctrlPr>
                            <a:rPr lang="pt-PT" b="0" i="1" smtClean="0">
                              <a:latin typeface="Cambria Math" panose="02040503050406030204" pitchFamily="18" charset="0"/>
                            </a:rPr>
                          </m:ctrlPr>
                        </m:dPr>
                        <m:e>
                          <m:r>
                            <a:rPr lang="pt-PT" b="0" i="1" smtClean="0">
                              <a:latin typeface="Cambria Math" panose="02040503050406030204" pitchFamily="18" charset="0"/>
                            </a:rPr>
                            <m:t>%</m:t>
                          </m:r>
                        </m:e>
                      </m:d>
                      <m:r>
                        <a:rPr lang="pt-PT" b="0" i="1" smtClean="0">
                          <a:latin typeface="Cambria Math" panose="02040503050406030204" pitchFamily="18" charset="0"/>
                        </a:rPr>
                        <m:t>=100 − </m:t>
                      </m:r>
                      <m:f>
                        <m:fPr>
                          <m:ctrlPr>
                            <a:rPr lang="pt-PT" b="0" i="1" smtClean="0">
                              <a:latin typeface="Cambria Math" panose="02040503050406030204" pitchFamily="18" charset="0"/>
                            </a:rPr>
                          </m:ctrlPr>
                        </m:fPr>
                        <m:num>
                          <m:r>
                            <a:rPr lang="pt-PT" b="0" i="1" smtClean="0">
                              <a:latin typeface="Cambria Math" panose="02040503050406030204" pitchFamily="18" charset="0"/>
                            </a:rPr>
                            <m:t>𝑇𝑎𝑚𝑎𝑛h𝑜𝐶𝑜𝑚𝑝𝑟𝑖𝑚𝑖𝑑𝑜</m:t>
                          </m:r>
                        </m:num>
                        <m:den>
                          <m:r>
                            <a:rPr lang="pt-PT" b="0" i="1" smtClean="0">
                              <a:latin typeface="Cambria Math" panose="02040503050406030204" pitchFamily="18" charset="0"/>
                            </a:rPr>
                            <m:t>𝑇𝑎𝑚𝑎𝑛h𝑜𝑂𝑟𝑖𝑔𝑖𝑛𝑎𝑙</m:t>
                          </m:r>
                        </m:den>
                      </m:f>
                      <m:r>
                        <a:rPr lang="pt-PT" b="0" i="1" smtClean="0">
                          <a:latin typeface="Cambria Math" panose="02040503050406030204" pitchFamily="18" charset="0"/>
                        </a:rPr>
                        <m:t> </m:t>
                      </m:r>
                      <m:r>
                        <a:rPr lang="pt-PT" b="0" i="1" smtClean="0">
                          <a:latin typeface="Cambria Math" panose="02040503050406030204" pitchFamily="18" charset="0"/>
                          <a:ea typeface="Cambria Math" panose="02040503050406030204" pitchFamily="18" charset="0"/>
                        </a:rPr>
                        <m:t>×100</m:t>
                      </m:r>
                    </m:oMath>
                  </m:oMathPara>
                </a14:m>
                <a:endParaRPr lang="pt-PT" dirty="0"/>
              </a:p>
            </p:txBody>
          </p:sp>
        </mc:Choice>
        <mc:Fallback xmlns="">
          <p:sp>
            <p:nvSpPr>
              <p:cNvPr id="3" name="Marcador de Posição de Conteúdo 2">
                <a:extLst>
                  <a:ext uri="{FF2B5EF4-FFF2-40B4-BE49-F238E27FC236}">
                    <a16:creationId xmlns:a16="http://schemas.microsoft.com/office/drawing/2014/main" id="{DEBDD815-0682-447A-81D6-9894341EB430}"/>
                  </a:ext>
                </a:extLst>
              </p:cNvPr>
              <p:cNvSpPr>
                <a:spLocks noGrp="1" noRot="1" noChangeAspect="1" noMove="1" noResize="1" noEditPoints="1" noAdjustHandles="1" noChangeArrowheads="1" noChangeShapeType="1" noTextEdit="1"/>
              </p:cNvSpPr>
              <p:nvPr>
                <p:ph idx="1"/>
              </p:nvPr>
            </p:nvSpPr>
            <p:spPr>
              <a:blipFill>
                <a:blip r:embed="rId2"/>
                <a:stretch>
                  <a:fillRect l="-479" t="-806" r="-752"/>
                </a:stretch>
              </a:blipFill>
            </p:spPr>
            <p:txBody>
              <a:bodyPr/>
              <a:lstStyle/>
              <a:p>
                <a:r>
                  <a:rPr lang="pt-PT">
                    <a:noFill/>
                  </a:rPr>
                  <a:t> </a:t>
                </a:r>
              </a:p>
            </p:txBody>
          </p:sp>
        </mc:Fallback>
      </mc:AlternateContent>
    </p:spTree>
    <p:extLst>
      <p:ext uri="{BB962C8B-B14F-4D97-AF65-F5344CB8AC3E}">
        <p14:creationId xmlns:p14="http://schemas.microsoft.com/office/powerpoint/2010/main" val="2491488493"/>
      </p:ext>
    </p:extLst>
  </p:cSld>
  <p:clrMapOvr>
    <a:masterClrMapping/>
  </p:clrMapOvr>
</p:sld>
</file>

<file path=ppt/theme/theme1.xml><?xml version="1.0" encoding="utf-8"?>
<a:theme xmlns:a="http://schemas.openxmlformats.org/drawingml/2006/main" name="Haste">
  <a:themeElements>
    <a:clrScheme name="Hast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Hast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t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1793</TotalTime>
  <Words>1350</Words>
  <Application>Microsoft Office PowerPoint</Application>
  <PresentationFormat>Ecrã Panorâmico</PresentationFormat>
  <Paragraphs>203</Paragraphs>
  <Slides>21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21</vt:i4>
      </vt:variant>
    </vt:vector>
  </HeadingPairs>
  <TitlesOfParts>
    <vt:vector size="26" baseType="lpstr">
      <vt:lpstr>Arial</vt:lpstr>
      <vt:lpstr>Cambria Math</vt:lpstr>
      <vt:lpstr>Century Gothic</vt:lpstr>
      <vt:lpstr>Wingdings 3</vt:lpstr>
      <vt:lpstr>Haste</vt:lpstr>
      <vt:lpstr>CODECS LOSSLESS DE IMAGEM</vt:lpstr>
      <vt:lpstr>Apresentação do PowerPoint</vt:lpstr>
      <vt:lpstr>Run Length Encoding</vt:lpstr>
      <vt:lpstr>Run Length Encoding</vt:lpstr>
      <vt:lpstr>LZ_78</vt:lpstr>
      <vt:lpstr>Deflate</vt:lpstr>
      <vt:lpstr>Exploração de métodos</vt:lpstr>
      <vt:lpstr>Comparação dos métodos</vt:lpstr>
      <vt:lpstr>Taxa de compressão </vt:lpstr>
      <vt:lpstr>Comparação das taxas de compressão</vt:lpstr>
      <vt:lpstr>Melhor taxa de compressão </vt:lpstr>
      <vt:lpstr>RLE e a baixa taxa de compressão</vt:lpstr>
      <vt:lpstr>Rapidez de compressão</vt:lpstr>
      <vt:lpstr>Comparação da rapidez de compressão</vt:lpstr>
      <vt:lpstr>Comparação da rapidez de compressão</vt:lpstr>
      <vt:lpstr>Método de compressão PNG</vt:lpstr>
      <vt:lpstr>Comparação PNG com outros métodos</vt:lpstr>
      <vt:lpstr>Taxa de compressão PNG</vt:lpstr>
      <vt:lpstr>Taxa de compressão PNG</vt:lpstr>
      <vt:lpstr>Trabalho futuro</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CODECS LOSSLESS DE IMAGEM</dc:title>
  <dc:creator>Pedro Martins</dc:creator>
  <cp:lastModifiedBy>Pedro Martins</cp:lastModifiedBy>
  <cp:revision>36</cp:revision>
  <dcterms:created xsi:type="dcterms:W3CDTF">2020-12-17T15:57:08Z</dcterms:created>
  <dcterms:modified xsi:type="dcterms:W3CDTF">2020-12-23T17:30:57Z</dcterms:modified>
</cp:coreProperties>
</file>