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4" r:id="rId10"/>
    <p:sldId id="263" r:id="rId11"/>
    <p:sldId id="266" r:id="rId12"/>
    <p:sldId id="267" r:id="rId13"/>
    <p:sldId id="268" r:id="rId14"/>
    <p:sldId id="269" r:id="rId15"/>
    <p:sldId id="270" r:id="rId16"/>
    <p:sldId id="276" r:id="rId17"/>
    <p:sldId id="272" r:id="rId18"/>
    <p:sldId id="273" r:id="rId19"/>
    <p:sldId id="277" r:id="rId20"/>
    <p:sldId id="278"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Destaqu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a:xfrm>
            <a:off x="3962399" y="5870575"/>
            <a:ext cx="4893958" cy="377825"/>
          </a:xfrm>
        </p:spPr>
        <p:txBody>
          <a:bodyPr/>
          <a:lstStyle/>
          <a:p>
            <a:endParaRPr lang="pt-PT"/>
          </a:p>
        </p:txBody>
      </p:sp>
      <p:sp>
        <p:nvSpPr>
          <p:cNvPr id="6" name="Slide Number Placeholder 5"/>
          <p:cNvSpPr>
            <a:spLocks noGrp="1"/>
          </p:cNvSpPr>
          <p:nvPr>
            <p:ph type="sldNum" sz="quarter" idx="12"/>
          </p:nvPr>
        </p:nvSpPr>
        <p:spPr>
          <a:xfrm>
            <a:off x="10608958" y="5870575"/>
            <a:ext cx="551167" cy="377825"/>
          </a:xfrm>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4045622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EC030AA-388C-47E5-A0E2-FB8DB067546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188465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116268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874130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3534570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800955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4167441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
        <p:nvSpPr>
          <p:cNvPr id="8" name="Title 1"/>
          <p:cNvSpPr>
            <a:spLocks noGrp="1"/>
          </p:cNvSpPr>
          <p:nvPr>
            <p:ph type="title"/>
          </p:nvPr>
        </p:nvSpPr>
        <p:spPr>
          <a:xfrm>
            <a:off x="685801" y="609600"/>
            <a:ext cx="10131425" cy="1456267"/>
          </a:xfrm>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1192952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02149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5386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EC030AA-388C-47E5-A0E2-FB8DB067546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21188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EC030AA-388C-47E5-A0E2-FB8DB067546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80156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EC030AA-388C-47E5-A0E2-FB8DB0675460}" type="datetimeFigureOut">
              <a:rPr lang="pt-PT" smtClean="0"/>
              <a:t>23/12/2021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967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EC030AA-388C-47E5-A0E2-FB8DB0675460}" type="datetimeFigureOut">
              <a:rPr lang="pt-PT" smtClean="0"/>
              <a:t>23/12/2021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122217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EC030AA-388C-47E5-A0E2-FB8DB0675460}" type="datetimeFigureOut">
              <a:rPr lang="pt-PT" smtClean="0"/>
              <a:t>23/12/2021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334199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EC030AA-388C-47E5-A0E2-FB8DB067546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137738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EC030AA-388C-47E5-A0E2-FB8DB067546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E8C92DB-BACA-449A-8597-91A264B86C3B}" type="slidenum">
              <a:rPr lang="pt-PT" smtClean="0"/>
              <a:t>‹#›</a:t>
            </a:fld>
            <a:endParaRPr lang="pt-PT"/>
          </a:p>
        </p:txBody>
      </p:sp>
    </p:spTree>
    <p:extLst>
      <p:ext uri="{BB962C8B-B14F-4D97-AF65-F5344CB8AC3E}">
        <p14:creationId xmlns:p14="http://schemas.microsoft.com/office/powerpoint/2010/main" val="20799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C030AA-388C-47E5-A0E2-FB8DB0675460}" type="datetimeFigureOut">
              <a:rPr lang="pt-PT" smtClean="0"/>
              <a:t>23/12/2021</a:t>
            </a:fld>
            <a:endParaRPr lang="pt-PT"/>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PT"/>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8C92DB-BACA-449A-8597-91A264B86C3B}" type="slidenum">
              <a:rPr lang="pt-PT" smtClean="0"/>
              <a:t>‹#›</a:t>
            </a:fld>
            <a:endParaRPr lang="pt-PT"/>
          </a:p>
        </p:txBody>
      </p:sp>
    </p:spTree>
    <p:extLst>
      <p:ext uri="{BB962C8B-B14F-4D97-AF65-F5344CB8AC3E}">
        <p14:creationId xmlns:p14="http://schemas.microsoft.com/office/powerpoint/2010/main" val="1640726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66D33-5FB2-4530-812E-BCA2C89EA878}"/>
              </a:ext>
            </a:extLst>
          </p:cNvPr>
          <p:cNvSpPr>
            <a:spLocks noGrp="1"/>
          </p:cNvSpPr>
          <p:nvPr>
            <p:ph type="ctrTitle"/>
          </p:nvPr>
        </p:nvSpPr>
        <p:spPr/>
        <p:txBody>
          <a:bodyPr/>
          <a:lstStyle/>
          <a:p>
            <a:r>
              <a:rPr lang="pt-PT" b="1" dirty="0"/>
              <a:t>CODECS LOSSLESS DE TEXTO</a:t>
            </a:r>
          </a:p>
        </p:txBody>
      </p:sp>
      <p:sp>
        <p:nvSpPr>
          <p:cNvPr id="6" name="CaixaDeTexto 5">
            <a:extLst>
              <a:ext uri="{FF2B5EF4-FFF2-40B4-BE49-F238E27FC236}">
                <a16:creationId xmlns:a16="http://schemas.microsoft.com/office/drawing/2014/main" id="{AC21C35E-CD86-4913-921B-C0D089580186}"/>
              </a:ext>
            </a:extLst>
          </p:cNvPr>
          <p:cNvSpPr txBox="1"/>
          <p:nvPr/>
        </p:nvSpPr>
        <p:spPr>
          <a:xfrm>
            <a:off x="8742785" y="5327780"/>
            <a:ext cx="3181738" cy="1200329"/>
          </a:xfrm>
          <a:prstGeom prst="rect">
            <a:avLst/>
          </a:prstGeom>
          <a:noFill/>
        </p:spPr>
        <p:txBody>
          <a:bodyPr wrap="square" rtlCol="0">
            <a:spAutoFit/>
          </a:bodyPr>
          <a:lstStyle/>
          <a:p>
            <a:r>
              <a:rPr lang="pt-PT" dirty="0"/>
              <a:t>Feito por:</a:t>
            </a:r>
          </a:p>
          <a:p>
            <a:endParaRPr lang="pt-PT" dirty="0"/>
          </a:p>
          <a:p>
            <a:pPr marL="285750" indent="-285750">
              <a:buFont typeface="Arial" panose="020B0604020202020204" pitchFamily="34" charset="0"/>
              <a:buChar char="•"/>
            </a:pPr>
            <a:r>
              <a:rPr lang="pt-PT" dirty="0"/>
              <a:t>Pedro Martins (2019216826)</a:t>
            </a:r>
          </a:p>
          <a:p>
            <a:pPr marL="285750" indent="-285750">
              <a:buFont typeface="Arial" panose="020B0604020202020204" pitchFamily="34" charset="0"/>
              <a:buChar char="•"/>
            </a:pPr>
            <a:r>
              <a:rPr lang="pt-PT" dirty="0"/>
              <a:t>João Silva (2019216753)</a:t>
            </a:r>
          </a:p>
        </p:txBody>
      </p:sp>
    </p:spTree>
    <p:extLst>
      <p:ext uri="{BB962C8B-B14F-4D97-AF65-F5344CB8AC3E}">
        <p14:creationId xmlns:p14="http://schemas.microsoft.com/office/powerpoint/2010/main" val="70173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Huffman Encoding</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677656"/>
          </a:xfrm>
          <a:prstGeom prst="rect">
            <a:avLst/>
          </a:prstGeom>
          <a:noFill/>
        </p:spPr>
        <p:txBody>
          <a:bodyPr wrap="square" rtlCol="0">
            <a:spAutoFit/>
          </a:bodyPr>
          <a:lstStyle/>
          <a:p>
            <a:pPr algn="just"/>
            <a:r>
              <a:rPr lang="pt-PT" sz="2400" dirty="0"/>
              <a:t>Algoritmo de compressão que utiliza as probabilidades de ocorrência dos </a:t>
            </a:r>
            <a:r>
              <a:rPr lang="pt-BR" sz="2400" dirty="0"/>
              <a:t>símbolos</a:t>
            </a:r>
            <a:r>
              <a:rPr lang="pt-PT" sz="2400" dirty="0"/>
              <a:t> presentes na ‘</a:t>
            </a:r>
            <a:r>
              <a:rPr lang="pt-PT" sz="2400" dirty="0" err="1"/>
              <a:t>string</a:t>
            </a:r>
            <a:r>
              <a:rPr lang="pt-PT" sz="2400" dirty="0"/>
              <a:t>’ (neste caso texto) de modo a gerar códigos de tamanho variável para cada caracter que serão armazenados numa árvore binária.</a:t>
            </a:r>
          </a:p>
          <a:p>
            <a:pPr algn="just"/>
            <a:endParaRPr lang="pt-PT" sz="2400" dirty="0"/>
          </a:p>
          <a:p>
            <a:pPr algn="just"/>
            <a:r>
              <a:rPr lang="pt-BR" sz="2400" dirty="0"/>
              <a:t>Esta árvore é construída recursivamente a partir da junção dos dois símbolos menos frequentes que são combinados num único símbolo (folhas). </a:t>
            </a:r>
            <a:endParaRPr lang="pt-PT" sz="2400" dirty="0"/>
          </a:p>
        </p:txBody>
      </p:sp>
    </p:spTree>
    <p:extLst>
      <p:ext uri="{BB962C8B-B14F-4D97-AF65-F5344CB8AC3E}">
        <p14:creationId xmlns:p14="http://schemas.microsoft.com/office/powerpoint/2010/main" val="354678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Huffman Encoding</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282569" y="1876209"/>
            <a:ext cx="9949343" cy="461665"/>
          </a:xfrm>
          <a:prstGeom prst="rect">
            <a:avLst/>
          </a:prstGeom>
          <a:noFill/>
        </p:spPr>
        <p:txBody>
          <a:bodyPr wrap="square" rtlCol="0">
            <a:spAutoFit/>
          </a:bodyPr>
          <a:lstStyle/>
          <a:p>
            <a:pPr algn="just"/>
            <a:r>
              <a:rPr lang="pt-PT" sz="2400" dirty="0"/>
              <a:t>Sequência: “</a:t>
            </a:r>
            <a:r>
              <a:rPr kumimoji="0" lang="en-US" altLang="en-US" sz="2400" b="0" i="0" u="none" strike="noStrike" cap="none" normalizeH="0" baseline="0" dirty="0">
                <a:ln>
                  <a:noFill/>
                </a:ln>
                <a:solidFill>
                  <a:schemeClr val="tx1"/>
                </a:solidFill>
                <a:effectLst/>
                <a:latin typeface="Arial Unicode MS"/>
              </a:rPr>
              <a:t>AAAAAABBBBBCCCCDDDEEF</a:t>
            </a:r>
            <a:r>
              <a:rPr lang="pt-PT" sz="2400" dirty="0"/>
              <a:t>”:</a:t>
            </a:r>
          </a:p>
        </p:txBody>
      </p:sp>
      <p:sp>
        <p:nvSpPr>
          <p:cNvPr id="8" name="Oval 7">
            <a:extLst>
              <a:ext uri="{FF2B5EF4-FFF2-40B4-BE49-F238E27FC236}">
                <a16:creationId xmlns:a16="http://schemas.microsoft.com/office/drawing/2014/main" id="{FF4DFC4C-3F89-4392-B2B3-59E7670D9E81}"/>
              </a:ext>
            </a:extLst>
          </p:cNvPr>
          <p:cNvSpPr/>
          <p:nvPr/>
        </p:nvSpPr>
        <p:spPr>
          <a:xfrm>
            <a:off x="3078480" y="2506980"/>
            <a:ext cx="633858" cy="5202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95BBEBC-FB9F-4D73-B333-8224400FE198}"/>
              </a:ext>
            </a:extLst>
          </p:cNvPr>
          <p:cNvSpPr/>
          <p:nvPr/>
        </p:nvSpPr>
        <p:spPr>
          <a:xfrm>
            <a:off x="1210180" y="3385596"/>
            <a:ext cx="633858" cy="5202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F1C4DE8-18B2-47D9-ABAF-E76AAC4C61E8}"/>
              </a:ext>
            </a:extLst>
          </p:cNvPr>
          <p:cNvSpPr/>
          <p:nvPr/>
        </p:nvSpPr>
        <p:spPr>
          <a:xfrm>
            <a:off x="5035631" y="3385596"/>
            <a:ext cx="633858" cy="5202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F76448-1BE2-41DE-AE81-513233961A82}"/>
              </a:ext>
            </a:extLst>
          </p:cNvPr>
          <p:cNvSpPr/>
          <p:nvPr/>
        </p:nvSpPr>
        <p:spPr>
          <a:xfrm>
            <a:off x="2086411" y="4362996"/>
            <a:ext cx="633858" cy="5202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9E441B-3954-4CE1-80A1-492DCB35E1D3}"/>
              </a:ext>
            </a:extLst>
          </p:cNvPr>
          <p:cNvSpPr/>
          <p:nvPr/>
        </p:nvSpPr>
        <p:spPr>
          <a:xfrm>
            <a:off x="1210180" y="5241612"/>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D69A507-632A-4E7D-A8A7-B5A1994401E0}"/>
              </a:ext>
            </a:extLst>
          </p:cNvPr>
          <p:cNvSpPr/>
          <p:nvPr/>
        </p:nvSpPr>
        <p:spPr>
          <a:xfrm>
            <a:off x="3078480" y="5241612"/>
            <a:ext cx="633858" cy="5202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38399FF-344B-49AD-87E7-1670FDB35C41}"/>
              </a:ext>
            </a:extLst>
          </p:cNvPr>
          <p:cNvSpPr/>
          <p:nvPr/>
        </p:nvSpPr>
        <p:spPr>
          <a:xfrm>
            <a:off x="2086411" y="6131923"/>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703E5AE-1859-4E25-AA3C-72741D06DFEC}"/>
              </a:ext>
            </a:extLst>
          </p:cNvPr>
          <p:cNvSpPr/>
          <p:nvPr/>
        </p:nvSpPr>
        <p:spPr>
          <a:xfrm>
            <a:off x="3995141" y="6131923"/>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BBFC7-A7DF-49B6-92F8-AC7CECC13D37}"/>
              </a:ext>
            </a:extLst>
          </p:cNvPr>
          <p:cNvSpPr/>
          <p:nvPr/>
        </p:nvSpPr>
        <p:spPr>
          <a:xfrm>
            <a:off x="326260" y="4362996"/>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1FCE13-B372-4783-9E45-DCB27EC10568}"/>
              </a:ext>
            </a:extLst>
          </p:cNvPr>
          <p:cNvSpPr/>
          <p:nvPr/>
        </p:nvSpPr>
        <p:spPr>
          <a:xfrm>
            <a:off x="5980231" y="4362996"/>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1454144-E421-47FC-A16C-B37C23DD86C4}"/>
              </a:ext>
            </a:extLst>
          </p:cNvPr>
          <p:cNvSpPr/>
          <p:nvPr/>
        </p:nvSpPr>
        <p:spPr>
          <a:xfrm>
            <a:off x="4220080" y="4362996"/>
            <a:ext cx="633858" cy="520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826213D-04D4-4221-9BE6-76B2533CF837}"/>
              </a:ext>
            </a:extLst>
          </p:cNvPr>
          <p:cNvSpPr txBox="1"/>
          <p:nvPr/>
        </p:nvSpPr>
        <p:spPr>
          <a:xfrm>
            <a:off x="398649" y="4496162"/>
            <a:ext cx="489080" cy="253916"/>
          </a:xfrm>
          <a:prstGeom prst="rect">
            <a:avLst/>
          </a:prstGeom>
          <a:noFill/>
        </p:spPr>
        <p:txBody>
          <a:bodyPr wrap="square" rtlCol="0">
            <a:spAutoFit/>
          </a:bodyPr>
          <a:lstStyle/>
          <a:p>
            <a:r>
              <a:rPr lang="en-US" sz="1050" dirty="0">
                <a:solidFill>
                  <a:schemeClr val="bg1"/>
                </a:solidFill>
              </a:rPr>
              <a:t>A = 6</a:t>
            </a:r>
          </a:p>
        </p:txBody>
      </p:sp>
      <p:sp>
        <p:nvSpPr>
          <p:cNvPr id="20" name="TextBox 19">
            <a:extLst>
              <a:ext uri="{FF2B5EF4-FFF2-40B4-BE49-F238E27FC236}">
                <a16:creationId xmlns:a16="http://schemas.microsoft.com/office/drawing/2014/main" id="{6B6E2D83-4F58-4CBF-8242-51F901B1BEA1}"/>
              </a:ext>
            </a:extLst>
          </p:cNvPr>
          <p:cNvSpPr txBox="1"/>
          <p:nvPr/>
        </p:nvSpPr>
        <p:spPr>
          <a:xfrm>
            <a:off x="1282569" y="5374778"/>
            <a:ext cx="489080" cy="253916"/>
          </a:xfrm>
          <a:prstGeom prst="rect">
            <a:avLst/>
          </a:prstGeom>
          <a:noFill/>
        </p:spPr>
        <p:txBody>
          <a:bodyPr wrap="square" rtlCol="0">
            <a:spAutoFit/>
          </a:bodyPr>
          <a:lstStyle/>
          <a:p>
            <a:r>
              <a:rPr lang="en-US" sz="1050" dirty="0">
                <a:solidFill>
                  <a:schemeClr val="bg1"/>
                </a:solidFill>
              </a:rPr>
              <a:t>D = 3</a:t>
            </a:r>
          </a:p>
        </p:txBody>
      </p:sp>
      <p:sp>
        <p:nvSpPr>
          <p:cNvPr id="22" name="TextBox 21">
            <a:extLst>
              <a:ext uri="{FF2B5EF4-FFF2-40B4-BE49-F238E27FC236}">
                <a16:creationId xmlns:a16="http://schemas.microsoft.com/office/drawing/2014/main" id="{C7E6D265-72DC-4732-BED1-309EC367E899}"/>
              </a:ext>
            </a:extLst>
          </p:cNvPr>
          <p:cNvSpPr txBox="1"/>
          <p:nvPr/>
        </p:nvSpPr>
        <p:spPr>
          <a:xfrm>
            <a:off x="2158800" y="6265089"/>
            <a:ext cx="489080" cy="253916"/>
          </a:xfrm>
          <a:prstGeom prst="rect">
            <a:avLst/>
          </a:prstGeom>
          <a:noFill/>
        </p:spPr>
        <p:txBody>
          <a:bodyPr wrap="square" rtlCol="0">
            <a:spAutoFit/>
          </a:bodyPr>
          <a:lstStyle/>
          <a:p>
            <a:r>
              <a:rPr lang="en-US" sz="1050" dirty="0">
                <a:solidFill>
                  <a:schemeClr val="bg1"/>
                </a:solidFill>
              </a:rPr>
              <a:t> E = 2</a:t>
            </a:r>
          </a:p>
        </p:txBody>
      </p:sp>
      <p:sp>
        <p:nvSpPr>
          <p:cNvPr id="23" name="TextBox 22">
            <a:extLst>
              <a:ext uri="{FF2B5EF4-FFF2-40B4-BE49-F238E27FC236}">
                <a16:creationId xmlns:a16="http://schemas.microsoft.com/office/drawing/2014/main" id="{FC62B8B2-E785-4ED8-98BA-CEB8228971D1}"/>
              </a:ext>
            </a:extLst>
          </p:cNvPr>
          <p:cNvSpPr txBox="1"/>
          <p:nvPr/>
        </p:nvSpPr>
        <p:spPr>
          <a:xfrm>
            <a:off x="4067530" y="6265089"/>
            <a:ext cx="489080" cy="253916"/>
          </a:xfrm>
          <a:prstGeom prst="rect">
            <a:avLst/>
          </a:prstGeom>
          <a:noFill/>
        </p:spPr>
        <p:txBody>
          <a:bodyPr wrap="square" rtlCol="0">
            <a:spAutoFit/>
          </a:bodyPr>
          <a:lstStyle/>
          <a:p>
            <a:r>
              <a:rPr lang="en-US" sz="1050" dirty="0">
                <a:solidFill>
                  <a:schemeClr val="bg1"/>
                </a:solidFill>
              </a:rPr>
              <a:t> F = 1</a:t>
            </a:r>
          </a:p>
        </p:txBody>
      </p:sp>
      <p:sp>
        <p:nvSpPr>
          <p:cNvPr id="24" name="TextBox 23">
            <a:extLst>
              <a:ext uri="{FF2B5EF4-FFF2-40B4-BE49-F238E27FC236}">
                <a16:creationId xmlns:a16="http://schemas.microsoft.com/office/drawing/2014/main" id="{7F7DE830-4EAD-4F74-91C3-E1F1A907FF6E}"/>
              </a:ext>
            </a:extLst>
          </p:cNvPr>
          <p:cNvSpPr txBox="1"/>
          <p:nvPr/>
        </p:nvSpPr>
        <p:spPr>
          <a:xfrm>
            <a:off x="4292469" y="4496258"/>
            <a:ext cx="489080" cy="253916"/>
          </a:xfrm>
          <a:prstGeom prst="rect">
            <a:avLst/>
          </a:prstGeom>
          <a:noFill/>
        </p:spPr>
        <p:txBody>
          <a:bodyPr wrap="square" rtlCol="0">
            <a:spAutoFit/>
          </a:bodyPr>
          <a:lstStyle/>
          <a:p>
            <a:r>
              <a:rPr lang="en-US" sz="1050" dirty="0">
                <a:solidFill>
                  <a:schemeClr val="bg1"/>
                </a:solidFill>
              </a:rPr>
              <a:t> B = 5</a:t>
            </a:r>
          </a:p>
        </p:txBody>
      </p:sp>
      <p:sp>
        <p:nvSpPr>
          <p:cNvPr id="25" name="TextBox 24">
            <a:extLst>
              <a:ext uri="{FF2B5EF4-FFF2-40B4-BE49-F238E27FC236}">
                <a16:creationId xmlns:a16="http://schemas.microsoft.com/office/drawing/2014/main" id="{89FAE358-1E23-499F-B8B3-2A5AC85FC3F0}"/>
              </a:ext>
            </a:extLst>
          </p:cNvPr>
          <p:cNvSpPr txBox="1"/>
          <p:nvPr/>
        </p:nvSpPr>
        <p:spPr>
          <a:xfrm>
            <a:off x="6052620" y="4496258"/>
            <a:ext cx="489080" cy="253916"/>
          </a:xfrm>
          <a:prstGeom prst="rect">
            <a:avLst/>
          </a:prstGeom>
          <a:noFill/>
        </p:spPr>
        <p:txBody>
          <a:bodyPr wrap="square" rtlCol="0">
            <a:spAutoFit/>
          </a:bodyPr>
          <a:lstStyle/>
          <a:p>
            <a:r>
              <a:rPr lang="en-US" sz="1050" dirty="0">
                <a:solidFill>
                  <a:schemeClr val="bg1"/>
                </a:solidFill>
              </a:rPr>
              <a:t> C = 4</a:t>
            </a:r>
          </a:p>
        </p:txBody>
      </p:sp>
      <p:cxnSp>
        <p:nvCxnSpPr>
          <p:cNvPr id="27" name="Straight Arrow Connector 26">
            <a:extLst>
              <a:ext uri="{FF2B5EF4-FFF2-40B4-BE49-F238E27FC236}">
                <a16:creationId xmlns:a16="http://schemas.microsoft.com/office/drawing/2014/main" id="{2A600ED6-5D11-4326-85C3-814A67D5D8A4}"/>
              </a:ext>
            </a:extLst>
          </p:cNvPr>
          <p:cNvCxnSpPr>
            <a:stCxn id="9" idx="3"/>
            <a:endCxn id="16" idx="7"/>
          </p:cNvCxnSpPr>
          <p:nvPr/>
        </p:nvCxnSpPr>
        <p:spPr>
          <a:xfrm flipH="1">
            <a:off x="867292" y="3829655"/>
            <a:ext cx="435714" cy="60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09F183B-EA11-4B51-9C90-5213FAE14350}"/>
              </a:ext>
            </a:extLst>
          </p:cNvPr>
          <p:cNvCxnSpPr>
            <a:cxnSpLocks/>
            <a:stCxn id="9" idx="5"/>
            <a:endCxn id="11" idx="1"/>
          </p:cNvCxnSpPr>
          <p:nvPr/>
        </p:nvCxnSpPr>
        <p:spPr>
          <a:xfrm>
            <a:off x="1751212" y="3829655"/>
            <a:ext cx="428025" cy="60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FDB1800-4410-460B-8E61-CF693306F2A8}"/>
              </a:ext>
            </a:extLst>
          </p:cNvPr>
          <p:cNvCxnSpPr>
            <a:cxnSpLocks/>
            <a:stCxn id="11" idx="3"/>
            <a:endCxn id="12" idx="7"/>
          </p:cNvCxnSpPr>
          <p:nvPr/>
        </p:nvCxnSpPr>
        <p:spPr>
          <a:xfrm flipH="1">
            <a:off x="1751212" y="4807055"/>
            <a:ext cx="428025" cy="510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8FD8D9-B796-4C79-B1D4-67E8C648522C}"/>
              </a:ext>
            </a:extLst>
          </p:cNvPr>
          <p:cNvCxnSpPr>
            <a:cxnSpLocks/>
            <a:stCxn id="13" idx="3"/>
            <a:endCxn id="14" idx="7"/>
          </p:cNvCxnSpPr>
          <p:nvPr/>
        </p:nvCxnSpPr>
        <p:spPr>
          <a:xfrm flipH="1">
            <a:off x="2627443" y="5685671"/>
            <a:ext cx="543863" cy="52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6F34823-0362-4A4F-B8C7-C2EBEB6C9891}"/>
              </a:ext>
            </a:extLst>
          </p:cNvPr>
          <p:cNvCxnSpPr>
            <a:cxnSpLocks/>
            <a:stCxn id="13" idx="5"/>
            <a:endCxn id="15" idx="1"/>
          </p:cNvCxnSpPr>
          <p:nvPr/>
        </p:nvCxnSpPr>
        <p:spPr>
          <a:xfrm>
            <a:off x="3619512" y="5685671"/>
            <a:ext cx="468455" cy="52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98FBDC-B37F-43DB-96E9-CF1405F4EBBE}"/>
              </a:ext>
            </a:extLst>
          </p:cNvPr>
          <p:cNvCxnSpPr>
            <a:endCxn id="13" idx="1"/>
          </p:cNvCxnSpPr>
          <p:nvPr/>
        </p:nvCxnSpPr>
        <p:spPr>
          <a:xfrm>
            <a:off x="2647880" y="4807055"/>
            <a:ext cx="523426" cy="510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12202BA-F181-40DB-96FE-80BC8E88F5C1}"/>
              </a:ext>
            </a:extLst>
          </p:cNvPr>
          <p:cNvCxnSpPr>
            <a:stCxn id="10" idx="3"/>
            <a:endCxn id="18" idx="7"/>
          </p:cNvCxnSpPr>
          <p:nvPr/>
        </p:nvCxnSpPr>
        <p:spPr>
          <a:xfrm flipH="1">
            <a:off x="4761112" y="3829655"/>
            <a:ext cx="367345" cy="60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3FBD487-8B43-4A52-BF2B-7E7B3C3CC945}"/>
              </a:ext>
            </a:extLst>
          </p:cNvPr>
          <p:cNvCxnSpPr>
            <a:stCxn id="10" idx="5"/>
            <a:endCxn id="17" idx="1"/>
          </p:cNvCxnSpPr>
          <p:nvPr/>
        </p:nvCxnSpPr>
        <p:spPr>
          <a:xfrm>
            <a:off x="5576663" y="3829655"/>
            <a:ext cx="496394" cy="60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66DB8C5-DC5B-4009-84ED-1D4166001446}"/>
              </a:ext>
            </a:extLst>
          </p:cNvPr>
          <p:cNvCxnSpPr>
            <a:cxnSpLocks/>
            <a:stCxn id="8" idx="2"/>
            <a:endCxn id="9" idx="7"/>
          </p:cNvCxnSpPr>
          <p:nvPr/>
        </p:nvCxnSpPr>
        <p:spPr>
          <a:xfrm flipH="1">
            <a:off x="1751212" y="2767104"/>
            <a:ext cx="1327268" cy="6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CA33D15-9E2E-4B3A-9BFC-86A97BE9A5FE}"/>
              </a:ext>
            </a:extLst>
          </p:cNvPr>
          <p:cNvCxnSpPr>
            <a:stCxn id="8" idx="6"/>
            <a:endCxn id="10" idx="1"/>
          </p:cNvCxnSpPr>
          <p:nvPr/>
        </p:nvCxnSpPr>
        <p:spPr>
          <a:xfrm>
            <a:off x="3712338" y="2767104"/>
            <a:ext cx="1416119" cy="6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8E1F14B-1114-4F9B-87C0-0AD3CECCD54F}"/>
              </a:ext>
            </a:extLst>
          </p:cNvPr>
          <p:cNvSpPr txBox="1"/>
          <p:nvPr/>
        </p:nvSpPr>
        <p:spPr>
          <a:xfrm>
            <a:off x="784860" y="3829655"/>
            <a:ext cx="212371" cy="369332"/>
          </a:xfrm>
          <a:prstGeom prst="rect">
            <a:avLst/>
          </a:prstGeom>
          <a:noFill/>
        </p:spPr>
        <p:txBody>
          <a:bodyPr wrap="square" rtlCol="0">
            <a:spAutoFit/>
          </a:bodyPr>
          <a:lstStyle/>
          <a:p>
            <a:r>
              <a:rPr lang="en-US" dirty="0"/>
              <a:t>0</a:t>
            </a:r>
          </a:p>
        </p:txBody>
      </p:sp>
      <p:sp>
        <p:nvSpPr>
          <p:cNvPr id="52" name="TextBox 51">
            <a:extLst>
              <a:ext uri="{FF2B5EF4-FFF2-40B4-BE49-F238E27FC236}">
                <a16:creationId xmlns:a16="http://schemas.microsoft.com/office/drawing/2014/main" id="{0EAD929B-6A59-4040-9DF3-125F821E4CE3}"/>
              </a:ext>
            </a:extLst>
          </p:cNvPr>
          <p:cNvSpPr txBox="1"/>
          <p:nvPr/>
        </p:nvSpPr>
        <p:spPr>
          <a:xfrm>
            <a:off x="1706423" y="4739114"/>
            <a:ext cx="212371" cy="369332"/>
          </a:xfrm>
          <a:prstGeom prst="rect">
            <a:avLst/>
          </a:prstGeom>
          <a:noFill/>
        </p:spPr>
        <p:txBody>
          <a:bodyPr wrap="square" rtlCol="0">
            <a:spAutoFit/>
          </a:bodyPr>
          <a:lstStyle/>
          <a:p>
            <a:r>
              <a:rPr lang="en-US" dirty="0"/>
              <a:t>0</a:t>
            </a:r>
          </a:p>
        </p:txBody>
      </p:sp>
      <p:sp>
        <p:nvSpPr>
          <p:cNvPr id="53" name="TextBox 52">
            <a:extLst>
              <a:ext uri="{FF2B5EF4-FFF2-40B4-BE49-F238E27FC236}">
                <a16:creationId xmlns:a16="http://schemas.microsoft.com/office/drawing/2014/main" id="{C10552B3-6E10-4E22-94DF-F1B1DD70B9D7}"/>
              </a:ext>
            </a:extLst>
          </p:cNvPr>
          <p:cNvSpPr txBox="1"/>
          <p:nvPr/>
        </p:nvSpPr>
        <p:spPr>
          <a:xfrm>
            <a:off x="2715915" y="5577194"/>
            <a:ext cx="212371" cy="369332"/>
          </a:xfrm>
          <a:prstGeom prst="rect">
            <a:avLst/>
          </a:prstGeom>
          <a:noFill/>
        </p:spPr>
        <p:txBody>
          <a:bodyPr wrap="square" rtlCol="0">
            <a:spAutoFit/>
          </a:bodyPr>
          <a:lstStyle/>
          <a:p>
            <a:r>
              <a:rPr lang="en-US" dirty="0"/>
              <a:t>0</a:t>
            </a:r>
          </a:p>
        </p:txBody>
      </p:sp>
      <p:sp>
        <p:nvSpPr>
          <p:cNvPr id="54" name="TextBox 53">
            <a:extLst>
              <a:ext uri="{FF2B5EF4-FFF2-40B4-BE49-F238E27FC236}">
                <a16:creationId xmlns:a16="http://schemas.microsoft.com/office/drawing/2014/main" id="{99F72991-E44F-4BEC-949B-AC7A235F8F7F}"/>
              </a:ext>
            </a:extLst>
          </p:cNvPr>
          <p:cNvSpPr txBox="1"/>
          <p:nvPr/>
        </p:nvSpPr>
        <p:spPr>
          <a:xfrm>
            <a:off x="2232251" y="2738493"/>
            <a:ext cx="212371" cy="369332"/>
          </a:xfrm>
          <a:prstGeom prst="rect">
            <a:avLst/>
          </a:prstGeom>
          <a:noFill/>
        </p:spPr>
        <p:txBody>
          <a:bodyPr wrap="square" rtlCol="0">
            <a:spAutoFit/>
          </a:bodyPr>
          <a:lstStyle/>
          <a:p>
            <a:r>
              <a:rPr lang="en-US" dirty="0"/>
              <a:t>0</a:t>
            </a:r>
          </a:p>
        </p:txBody>
      </p:sp>
      <p:sp>
        <p:nvSpPr>
          <p:cNvPr id="55" name="TextBox 54">
            <a:extLst>
              <a:ext uri="{FF2B5EF4-FFF2-40B4-BE49-F238E27FC236}">
                <a16:creationId xmlns:a16="http://schemas.microsoft.com/office/drawing/2014/main" id="{E1F96E4B-FBBE-4223-A0AF-6E663FE133E6}"/>
              </a:ext>
            </a:extLst>
          </p:cNvPr>
          <p:cNvSpPr txBox="1"/>
          <p:nvPr/>
        </p:nvSpPr>
        <p:spPr>
          <a:xfrm>
            <a:off x="4629648" y="3860594"/>
            <a:ext cx="212371" cy="369332"/>
          </a:xfrm>
          <a:prstGeom prst="rect">
            <a:avLst/>
          </a:prstGeom>
          <a:noFill/>
        </p:spPr>
        <p:txBody>
          <a:bodyPr wrap="square" rtlCol="0">
            <a:spAutoFit/>
          </a:bodyPr>
          <a:lstStyle/>
          <a:p>
            <a:r>
              <a:rPr lang="en-US" dirty="0"/>
              <a:t>0</a:t>
            </a:r>
          </a:p>
        </p:txBody>
      </p:sp>
      <p:sp>
        <p:nvSpPr>
          <p:cNvPr id="56" name="TextBox 55">
            <a:extLst>
              <a:ext uri="{FF2B5EF4-FFF2-40B4-BE49-F238E27FC236}">
                <a16:creationId xmlns:a16="http://schemas.microsoft.com/office/drawing/2014/main" id="{1B08CEBE-8795-486C-83BA-C774EFC58761}"/>
              </a:ext>
            </a:extLst>
          </p:cNvPr>
          <p:cNvSpPr txBox="1"/>
          <p:nvPr/>
        </p:nvSpPr>
        <p:spPr>
          <a:xfrm>
            <a:off x="2024784" y="3845996"/>
            <a:ext cx="212371" cy="369332"/>
          </a:xfrm>
          <a:prstGeom prst="rect">
            <a:avLst/>
          </a:prstGeom>
          <a:noFill/>
        </p:spPr>
        <p:txBody>
          <a:bodyPr wrap="square" rtlCol="0">
            <a:spAutoFit/>
          </a:bodyPr>
          <a:lstStyle/>
          <a:p>
            <a:r>
              <a:rPr lang="en-US" dirty="0"/>
              <a:t>1</a:t>
            </a:r>
          </a:p>
        </p:txBody>
      </p:sp>
      <p:sp>
        <p:nvSpPr>
          <p:cNvPr id="58" name="TextBox 57">
            <a:extLst>
              <a:ext uri="{FF2B5EF4-FFF2-40B4-BE49-F238E27FC236}">
                <a16:creationId xmlns:a16="http://schemas.microsoft.com/office/drawing/2014/main" id="{964F27CD-F28B-4481-9A01-35A08E1259F9}"/>
              </a:ext>
            </a:extLst>
          </p:cNvPr>
          <p:cNvSpPr txBox="1"/>
          <p:nvPr/>
        </p:nvSpPr>
        <p:spPr>
          <a:xfrm>
            <a:off x="2881416" y="4744419"/>
            <a:ext cx="212371" cy="369332"/>
          </a:xfrm>
          <a:prstGeom prst="rect">
            <a:avLst/>
          </a:prstGeom>
          <a:noFill/>
        </p:spPr>
        <p:txBody>
          <a:bodyPr wrap="square" rtlCol="0">
            <a:spAutoFit/>
          </a:bodyPr>
          <a:lstStyle/>
          <a:p>
            <a:r>
              <a:rPr lang="en-US" dirty="0"/>
              <a:t>1</a:t>
            </a:r>
          </a:p>
        </p:txBody>
      </p:sp>
      <p:sp>
        <p:nvSpPr>
          <p:cNvPr id="59" name="TextBox 58">
            <a:extLst>
              <a:ext uri="{FF2B5EF4-FFF2-40B4-BE49-F238E27FC236}">
                <a16:creationId xmlns:a16="http://schemas.microsoft.com/office/drawing/2014/main" id="{1048A90E-DDBB-4406-840C-3F24847D7BB5}"/>
              </a:ext>
            </a:extLst>
          </p:cNvPr>
          <p:cNvSpPr txBox="1"/>
          <p:nvPr/>
        </p:nvSpPr>
        <p:spPr>
          <a:xfrm>
            <a:off x="3721343" y="5574879"/>
            <a:ext cx="212371" cy="369332"/>
          </a:xfrm>
          <a:prstGeom prst="rect">
            <a:avLst/>
          </a:prstGeom>
          <a:noFill/>
        </p:spPr>
        <p:txBody>
          <a:bodyPr wrap="square" rtlCol="0">
            <a:spAutoFit/>
          </a:bodyPr>
          <a:lstStyle/>
          <a:p>
            <a:r>
              <a:rPr lang="en-US" dirty="0"/>
              <a:t>1</a:t>
            </a:r>
          </a:p>
        </p:txBody>
      </p:sp>
      <p:sp>
        <p:nvSpPr>
          <p:cNvPr id="60" name="TextBox 59">
            <a:extLst>
              <a:ext uri="{FF2B5EF4-FFF2-40B4-BE49-F238E27FC236}">
                <a16:creationId xmlns:a16="http://schemas.microsoft.com/office/drawing/2014/main" id="{495302CE-223E-44F4-8AA4-4CF038AD792B}"/>
              </a:ext>
            </a:extLst>
          </p:cNvPr>
          <p:cNvSpPr txBox="1"/>
          <p:nvPr/>
        </p:nvSpPr>
        <p:spPr>
          <a:xfrm>
            <a:off x="5767166" y="3843312"/>
            <a:ext cx="212371" cy="369332"/>
          </a:xfrm>
          <a:prstGeom prst="rect">
            <a:avLst/>
          </a:prstGeom>
          <a:noFill/>
        </p:spPr>
        <p:txBody>
          <a:bodyPr wrap="square" rtlCol="0">
            <a:spAutoFit/>
          </a:bodyPr>
          <a:lstStyle/>
          <a:p>
            <a:r>
              <a:rPr lang="en-US" dirty="0"/>
              <a:t>1</a:t>
            </a:r>
          </a:p>
        </p:txBody>
      </p:sp>
      <p:sp>
        <p:nvSpPr>
          <p:cNvPr id="61" name="TextBox 60">
            <a:extLst>
              <a:ext uri="{FF2B5EF4-FFF2-40B4-BE49-F238E27FC236}">
                <a16:creationId xmlns:a16="http://schemas.microsoft.com/office/drawing/2014/main" id="{24F0645B-1506-48EF-9243-4AFCF7B4C696}"/>
              </a:ext>
            </a:extLst>
          </p:cNvPr>
          <p:cNvSpPr txBox="1"/>
          <p:nvPr/>
        </p:nvSpPr>
        <p:spPr>
          <a:xfrm>
            <a:off x="4247546" y="2738493"/>
            <a:ext cx="212371" cy="369332"/>
          </a:xfrm>
          <a:prstGeom prst="rect">
            <a:avLst/>
          </a:prstGeom>
          <a:noFill/>
        </p:spPr>
        <p:txBody>
          <a:bodyPr wrap="square" rtlCol="0">
            <a:spAutoFit/>
          </a:bodyPr>
          <a:lstStyle/>
          <a:p>
            <a:r>
              <a:rPr lang="en-US" dirty="0"/>
              <a:t>1</a:t>
            </a:r>
          </a:p>
        </p:txBody>
      </p:sp>
      <p:graphicFrame>
        <p:nvGraphicFramePr>
          <p:cNvPr id="63" name="Table 63">
            <a:extLst>
              <a:ext uri="{FF2B5EF4-FFF2-40B4-BE49-F238E27FC236}">
                <a16:creationId xmlns:a16="http://schemas.microsoft.com/office/drawing/2014/main" id="{B8BAA680-CD41-4C34-B30C-04C94D380E3F}"/>
              </a:ext>
            </a:extLst>
          </p:cNvPr>
          <p:cNvGraphicFramePr>
            <a:graphicFrameLocks noGrp="1"/>
          </p:cNvGraphicFramePr>
          <p:nvPr>
            <p:extLst>
              <p:ext uri="{D42A27DB-BD31-4B8C-83A1-F6EECF244321}">
                <p14:modId xmlns:p14="http://schemas.microsoft.com/office/powerpoint/2010/main" val="198734250"/>
              </p:ext>
            </p:extLst>
          </p:nvPr>
        </p:nvGraphicFramePr>
        <p:xfrm>
          <a:off x="7377895" y="2681292"/>
          <a:ext cx="3926840" cy="2560320"/>
        </p:xfrm>
        <a:graphic>
          <a:graphicData uri="http://schemas.openxmlformats.org/drawingml/2006/table">
            <a:tbl>
              <a:tblPr firstRow="1" bandRow="1">
                <a:tableStyleId>{5C22544A-7EE6-4342-B048-85BDC9FD1C3A}</a:tableStyleId>
              </a:tblPr>
              <a:tblGrid>
                <a:gridCol w="1963420">
                  <a:extLst>
                    <a:ext uri="{9D8B030D-6E8A-4147-A177-3AD203B41FA5}">
                      <a16:colId xmlns:a16="http://schemas.microsoft.com/office/drawing/2014/main" val="2811442097"/>
                    </a:ext>
                  </a:extLst>
                </a:gridCol>
                <a:gridCol w="1963420">
                  <a:extLst>
                    <a:ext uri="{9D8B030D-6E8A-4147-A177-3AD203B41FA5}">
                      <a16:colId xmlns:a16="http://schemas.microsoft.com/office/drawing/2014/main" val="1730999405"/>
                    </a:ext>
                  </a:extLst>
                </a:gridCol>
              </a:tblGrid>
              <a:tr h="308187">
                <a:tc>
                  <a:txBody>
                    <a:bodyPr/>
                    <a:lstStyle/>
                    <a:p>
                      <a:pPr algn="ctr"/>
                      <a:r>
                        <a:rPr lang="en-US" dirty="0" err="1"/>
                        <a:t>Símbolo</a:t>
                      </a:r>
                      <a:endParaRPr lang="en-US" dirty="0"/>
                    </a:p>
                  </a:txBody>
                  <a:tcPr/>
                </a:tc>
                <a:tc>
                  <a:txBody>
                    <a:bodyPr/>
                    <a:lstStyle/>
                    <a:p>
                      <a:pPr algn="ctr"/>
                      <a:r>
                        <a:rPr lang="en-US" dirty="0"/>
                        <a:t>Código</a:t>
                      </a:r>
                    </a:p>
                  </a:txBody>
                  <a:tcPr/>
                </a:tc>
                <a:extLst>
                  <a:ext uri="{0D108BD9-81ED-4DB2-BD59-A6C34878D82A}">
                    <a16:rowId xmlns:a16="http://schemas.microsoft.com/office/drawing/2014/main" val="1686779750"/>
                  </a:ext>
                </a:extLst>
              </a:tr>
              <a:tr h="308187">
                <a:tc>
                  <a:txBody>
                    <a:bodyPr/>
                    <a:lstStyle/>
                    <a:p>
                      <a:pPr algn="ctr"/>
                      <a:r>
                        <a:rPr lang="en-US" dirty="0"/>
                        <a:t>A</a:t>
                      </a:r>
                    </a:p>
                  </a:txBody>
                  <a:tcPr/>
                </a:tc>
                <a:tc>
                  <a:txBody>
                    <a:bodyPr/>
                    <a:lstStyle/>
                    <a:p>
                      <a:pPr algn="ctr"/>
                      <a:r>
                        <a:rPr lang="en-US" dirty="0"/>
                        <a:t>000</a:t>
                      </a:r>
                    </a:p>
                  </a:txBody>
                  <a:tcPr/>
                </a:tc>
                <a:extLst>
                  <a:ext uri="{0D108BD9-81ED-4DB2-BD59-A6C34878D82A}">
                    <a16:rowId xmlns:a16="http://schemas.microsoft.com/office/drawing/2014/main" val="2496833469"/>
                  </a:ext>
                </a:extLst>
              </a:tr>
              <a:tr h="308187">
                <a:tc>
                  <a:txBody>
                    <a:bodyPr/>
                    <a:lstStyle/>
                    <a:p>
                      <a:pPr algn="ctr"/>
                      <a:r>
                        <a:rPr lang="en-US" dirty="0"/>
                        <a:t>B</a:t>
                      </a:r>
                    </a:p>
                  </a:txBody>
                  <a:tcPr/>
                </a:tc>
                <a:tc>
                  <a:txBody>
                    <a:bodyPr/>
                    <a:lstStyle/>
                    <a:p>
                      <a:pPr algn="ctr"/>
                      <a:r>
                        <a:rPr lang="en-US" dirty="0"/>
                        <a:t>001</a:t>
                      </a:r>
                    </a:p>
                  </a:txBody>
                  <a:tcPr/>
                </a:tc>
                <a:extLst>
                  <a:ext uri="{0D108BD9-81ED-4DB2-BD59-A6C34878D82A}">
                    <a16:rowId xmlns:a16="http://schemas.microsoft.com/office/drawing/2014/main" val="2342426931"/>
                  </a:ext>
                </a:extLst>
              </a:tr>
              <a:tr h="308187">
                <a:tc>
                  <a:txBody>
                    <a:bodyPr/>
                    <a:lstStyle/>
                    <a:p>
                      <a:pPr algn="ctr"/>
                      <a:r>
                        <a:rPr lang="en-US" dirty="0"/>
                        <a:t>C</a:t>
                      </a:r>
                    </a:p>
                  </a:txBody>
                  <a:tcPr/>
                </a:tc>
                <a:tc>
                  <a:txBody>
                    <a:bodyPr/>
                    <a:lstStyle/>
                    <a:p>
                      <a:pPr algn="ctr"/>
                      <a:r>
                        <a:rPr lang="en-US" dirty="0"/>
                        <a:t>010</a:t>
                      </a:r>
                    </a:p>
                  </a:txBody>
                  <a:tcPr/>
                </a:tc>
                <a:extLst>
                  <a:ext uri="{0D108BD9-81ED-4DB2-BD59-A6C34878D82A}">
                    <a16:rowId xmlns:a16="http://schemas.microsoft.com/office/drawing/2014/main" val="2363778981"/>
                  </a:ext>
                </a:extLst>
              </a:tr>
              <a:tr h="308187">
                <a:tc>
                  <a:txBody>
                    <a:bodyPr/>
                    <a:lstStyle/>
                    <a:p>
                      <a:pPr algn="ctr"/>
                      <a:r>
                        <a:rPr lang="en-US" dirty="0"/>
                        <a:t>D</a:t>
                      </a:r>
                    </a:p>
                  </a:txBody>
                  <a:tcPr/>
                </a:tc>
                <a:tc>
                  <a:txBody>
                    <a:bodyPr/>
                    <a:lstStyle/>
                    <a:p>
                      <a:pPr algn="ctr"/>
                      <a:r>
                        <a:rPr lang="en-US" dirty="0"/>
                        <a:t>011</a:t>
                      </a:r>
                    </a:p>
                  </a:txBody>
                  <a:tcPr/>
                </a:tc>
                <a:extLst>
                  <a:ext uri="{0D108BD9-81ED-4DB2-BD59-A6C34878D82A}">
                    <a16:rowId xmlns:a16="http://schemas.microsoft.com/office/drawing/2014/main" val="350680050"/>
                  </a:ext>
                </a:extLst>
              </a:tr>
              <a:tr h="308187">
                <a:tc>
                  <a:txBody>
                    <a:bodyPr/>
                    <a:lstStyle/>
                    <a:p>
                      <a:pPr algn="ctr"/>
                      <a:r>
                        <a:rPr lang="en-US" dirty="0"/>
                        <a:t>E</a:t>
                      </a:r>
                    </a:p>
                  </a:txBody>
                  <a:tcPr/>
                </a:tc>
                <a:tc>
                  <a:txBody>
                    <a:bodyPr/>
                    <a:lstStyle/>
                    <a:p>
                      <a:pPr algn="ctr"/>
                      <a:r>
                        <a:rPr lang="en-US" dirty="0"/>
                        <a:t>100</a:t>
                      </a:r>
                    </a:p>
                  </a:txBody>
                  <a:tcPr/>
                </a:tc>
                <a:extLst>
                  <a:ext uri="{0D108BD9-81ED-4DB2-BD59-A6C34878D82A}">
                    <a16:rowId xmlns:a16="http://schemas.microsoft.com/office/drawing/2014/main" val="4111949779"/>
                  </a:ext>
                </a:extLst>
              </a:tr>
              <a:tr h="308187">
                <a:tc>
                  <a:txBody>
                    <a:bodyPr/>
                    <a:lstStyle/>
                    <a:p>
                      <a:pPr algn="ctr"/>
                      <a:r>
                        <a:rPr lang="en-US" dirty="0"/>
                        <a:t>F</a:t>
                      </a:r>
                    </a:p>
                  </a:txBody>
                  <a:tcPr/>
                </a:tc>
                <a:tc>
                  <a:txBody>
                    <a:bodyPr/>
                    <a:lstStyle/>
                    <a:p>
                      <a:pPr algn="ctr"/>
                      <a:r>
                        <a:rPr lang="en-US" dirty="0"/>
                        <a:t>101</a:t>
                      </a:r>
                    </a:p>
                  </a:txBody>
                  <a:tcPr/>
                </a:tc>
                <a:extLst>
                  <a:ext uri="{0D108BD9-81ED-4DB2-BD59-A6C34878D82A}">
                    <a16:rowId xmlns:a16="http://schemas.microsoft.com/office/drawing/2014/main" val="3334341519"/>
                  </a:ext>
                </a:extLst>
              </a:tr>
            </a:tbl>
          </a:graphicData>
        </a:graphic>
      </p:graphicFrame>
    </p:spTree>
    <p:extLst>
      <p:ext uri="{BB962C8B-B14F-4D97-AF65-F5344CB8AC3E}">
        <p14:creationId xmlns:p14="http://schemas.microsoft.com/office/powerpoint/2010/main" val="249775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Exploração de métodos</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677656"/>
          </a:xfrm>
          <a:prstGeom prst="rect">
            <a:avLst/>
          </a:prstGeom>
          <a:noFill/>
        </p:spPr>
        <p:txBody>
          <a:bodyPr wrap="square" rtlCol="0">
            <a:spAutoFit/>
          </a:bodyPr>
          <a:lstStyle/>
          <a:p>
            <a:pPr algn="just"/>
            <a:r>
              <a:rPr lang="pt-PT" sz="2400" dirty="0"/>
              <a:t>De forma a poder chegar a mais conclusões, decidimos aplicar diversos testes aos métodos de compressão por nós aplicados na linguagem </a:t>
            </a:r>
            <a:r>
              <a:rPr lang="pt-PT" sz="2400" dirty="0" err="1"/>
              <a:t>Python</a:t>
            </a:r>
            <a:r>
              <a:rPr lang="pt-PT" sz="2400" dirty="0"/>
              <a:t> (</a:t>
            </a:r>
            <a:r>
              <a:rPr lang="pt-BR" sz="2400" b="0" i="0" dirty="0">
                <a:effectLst/>
              </a:rPr>
              <a:t>4 previamente mencionados, mais Deflate e combinação de RLE e Huffman)</a:t>
            </a:r>
            <a:r>
              <a:rPr lang="pt-PT" sz="2400" dirty="0"/>
              <a:t> com o intuito de descobrir qual o melhor algoritmo a usar aquando da compressão de texto.</a:t>
            </a:r>
          </a:p>
          <a:p>
            <a:pPr algn="just"/>
            <a:endParaRPr lang="pt-PT" sz="2400" dirty="0"/>
          </a:p>
          <a:p>
            <a:pPr algn="just"/>
            <a:endParaRPr lang="pt-PT" sz="2400" dirty="0"/>
          </a:p>
        </p:txBody>
      </p:sp>
    </p:spTree>
    <p:extLst>
      <p:ext uri="{BB962C8B-B14F-4D97-AF65-F5344CB8AC3E}">
        <p14:creationId xmlns:p14="http://schemas.microsoft.com/office/powerpoint/2010/main" val="410835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Comparação entre tamanho</a:t>
            </a:r>
          </a:p>
        </p:txBody>
      </p:sp>
      <p:graphicFrame>
        <p:nvGraphicFramePr>
          <p:cNvPr id="3" name="Tabela 3">
            <a:extLst>
              <a:ext uri="{FF2B5EF4-FFF2-40B4-BE49-F238E27FC236}">
                <a16:creationId xmlns:a16="http://schemas.microsoft.com/office/drawing/2014/main" id="{C5DAEF5D-1A9E-45D5-8D10-B2BF4A630ACF}"/>
              </a:ext>
            </a:extLst>
          </p:cNvPr>
          <p:cNvGraphicFramePr>
            <a:graphicFrameLocks noGrp="1"/>
          </p:cNvGraphicFramePr>
          <p:nvPr>
            <p:extLst>
              <p:ext uri="{D42A27DB-BD31-4B8C-83A1-F6EECF244321}">
                <p14:modId xmlns:p14="http://schemas.microsoft.com/office/powerpoint/2010/main" val="3543054928"/>
              </p:ext>
            </p:extLst>
          </p:nvPr>
        </p:nvGraphicFramePr>
        <p:xfrm>
          <a:off x="1098958" y="2543844"/>
          <a:ext cx="10091956" cy="2472770"/>
        </p:xfrm>
        <a:graphic>
          <a:graphicData uri="http://schemas.openxmlformats.org/drawingml/2006/table">
            <a:tbl>
              <a:tblPr firstRow="1" bandRow="1">
                <a:tableStyleId>{BC89EF96-8CEA-46FF-86C4-4CE0E7609802}</a:tableStyleId>
              </a:tblPr>
              <a:tblGrid>
                <a:gridCol w="1300293">
                  <a:extLst>
                    <a:ext uri="{9D8B030D-6E8A-4147-A177-3AD203B41FA5}">
                      <a16:colId xmlns:a16="http://schemas.microsoft.com/office/drawing/2014/main" val="3777564645"/>
                    </a:ext>
                  </a:extLst>
                </a:gridCol>
                <a:gridCol w="1132514">
                  <a:extLst>
                    <a:ext uri="{9D8B030D-6E8A-4147-A177-3AD203B41FA5}">
                      <a16:colId xmlns:a16="http://schemas.microsoft.com/office/drawing/2014/main" val="59613155"/>
                    </a:ext>
                  </a:extLst>
                </a:gridCol>
                <a:gridCol w="1073791">
                  <a:extLst>
                    <a:ext uri="{9D8B030D-6E8A-4147-A177-3AD203B41FA5}">
                      <a16:colId xmlns:a16="http://schemas.microsoft.com/office/drawing/2014/main" val="3397159563"/>
                    </a:ext>
                  </a:extLst>
                </a:gridCol>
                <a:gridCol w="998290">
                  <a:extLst>
                    <a:ext uri="{9D8B030D-6E8A-4147-A177-3AD203B41FA5}">
                      <a16:colId xmlns:a16="http://schemas.microsoft.com/office/drawing/2014/main" val="3026401757"/>
                    </a:ext>
                  </a:extLst>
                </a:gridCol>
                <a:gridCol w="1015068">
                  <a:extLst>
                    <a:ext uri="{9D8B030D-6E8A-4147-A177-3AD203B41FA5}">
                      <a16:colId xmlns:a16="http://schemas.microsoft.com/office/drawing/2014/main" val="3656091269"/>
                    </a:ext>
                  </a:extLst>
                </a:gridCol>
                <a:gridCol w="1082180">
                  <a:extLst>
                    <a:ext uri="{9D8B030D-6E8A-4147-A177-3AD203B41FA5}">
                      <a16:colId xmlns:a16="http://schemas.microsoft.com/office/drawing/2014/main" val="3338357092"/>
                    </a:ext>
                  </a:extLst>
                </a:gridCol>
                <a:gridCol w="1778466">
                  <a:extLst>
                    <a:ext uri="{9D8B030D-6E8A-4147-A177-3AD203B41FA5}">
                      <a16:colId xmlns:a16="http://schemas.microsoft.com/office/drawing/2014/main" val="3114193020"/>
                    </a:ext>
                  </a:extLst>
                </a:gridCol>
                <a:gridCol w="1711354">
                  <a:extLst>
                    <a:ext uri="{9D8B030D-6E8A-4147-A177-3AD203B41FA5}">
                      <a16:colId xmlns:a16="http://schemas.microsoft.com/office/drawing/2014/main" val="2748882551"/>
                    </a:ext>
                  </a:extLst>
                </a:gridCol>
              </a:tblGrid>
              <a:tr h="494554">
                <a:tc>
                  <a:txBody>
                    <a:bodyPr/>
                    <a:lstStyle/>
                    <a:p>
                      <a:pPr algn="ctr"/>
                      <a:endPar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Original</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LZ77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LZW</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Huffman</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Deflate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 + Huffman</a:t>
                      </a:r>
                    </a:p>
                  </a:txBody>
                  <a:tcPr/>
                </a:tc>
                <a:extLst>
                  <a:ext uri="{0D108BD9-81ED-4DB2-BD59-A6C34878D82A}">
                    <a16:rowId xmlns:a16="http://schemas.microsoft.com/office/drawing/2014/main" val="1850957136"/>
                  </a:ext>
                </a:extLst>
              </a:tr>
              <a:tr h="494554">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Bible.txt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3953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7768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3150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2282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2167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2458 KB + 3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4316 KB + 1 KB</a:t>
                      </a:r>
                    </a:p>
                  </a:txBody>
                  <a:tcPr/>
                </a:tc>
                <a:extLst>
                  <a:ext uri="{0D108BD9-81ED-4DB2-BD59-A6C34878D82A}">
                    <a16:rowId xmlns:a16="http://schemas.microsoft.com/office/drawing/2014/main" val="3602716026"/>
                  </a:ext>
                </a:extLst>
              </a:tr>
              <a:tr h="494554">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Finance.csv</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5744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11139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1507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1318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3743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1196 KB + 3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7456 KB + 1 KB</a:t>
                      </a:r>
                    </a:p>
                  </a:txBody>
                  <a:tcPr/>
                </a:tc>
                <a:extLst>
                  <a:ext uri="{0D108BD9-81ED-4DB2-BD59-A6C34878D82A}">
                    <a16:rowId xmlns:a16="http://schemas.microsoft.com/office/drawing/2014/main" val="118271359"/>
                  </a:ext>
                </a:extLst>
              </a:tr>
              <a:tr h="494554">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Jquery.js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282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513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222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171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180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174 KB + 3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354 KB + 1 KB</a:t>
                      </a:r>
                    </a:p>
                  </a:txBody>
                  <a:tcPr/>
                </a:tc>
                <a:extLst>
                  <a:ext uri="{0D108BD9-81ED-4DB2-BD59-A6C34878D82A}">
                    <a16:rowId xmlns:a16="http://schemas.microsoft.com/office/drawing/2014/main" val="1729097113"/>
                  </a:ext>
                </a:extLst>
              </a:tr>
              <a:tr h="494554">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98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193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140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142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74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105 KB + 3 KB</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147 KB + 1 KB</a:t>
                      </a:r>
                    </a:p>
                  </a:txBody>
                  <a:tcPr/>
                </a:tc>
                <a:extLst>
                  <a:ext uri="{0D108BD9-81ED-4DB2-BD59-A6C34878D82A}">
                    <a16:rowId xmlns:a16="http://schemas.microsoft.com/office/drawing/2014/main" val="4087860105"/>
                  </a:ext>
                </a:extLst>
              </a:tr>
            </a:tbl>
          </a:graphicData>
        </a:graphic>
      </p:graphicFrame>
    </p:spTree>
    <p:extLst>
      <p:ext uri="{BB962C8B-B14F-4D97-AF65-F5344CB8AC3E}">
        <p14:creationId xmlns:p14="http://schemas.microsoft.com/office/powerpoint/2010/main" val="6205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Taxa de compressão</a:t>
            </a:r>
          </a:p>
        </p:txBody>
      </p:sp>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26C53E89-38A5-4C10-96DF-84CAB7C66335}"/>
                  </a:ext>
                </a:extLst>
              </p:cNvPr>
              <p:cNvSpPr txBox="1"/>
              <p:nvPr/>
            </p:nvSpPr>
            <p:spPr>
              <a:xfrm>
                <a:off x="1306286" y="1895912"/>
                <a:ext cx="9666514" cy="3813032"/>
              </a:xfrm>
              <a:prstGeom prst="rect">
                <a:avLst/>
              </a:prstGeom>
              <a:noFill/>
            </p:spPr>
            <p:txBody>
              <a:bodyPr wrap="square" rtlCol="0">
                <a:spAutoFit/>
              </a:bodyPr>
              <a:lstStyle/>
              <a:p>
                <a:pPr algn="just"/>
                <a:r>
                  <a:rPr lang="pt-PT" sz="2400" dirty="0"/>
                  <a:t>A taxa de compressão assenta num valor percentual (%) responsável por representar o quão comprimida um ficheiro fica face ao seu tamanho original.</a:t>
                </a:r>
              </a:p>
              <a:p>
                <a:pPr algn="just"/>
                <a:endParaRPr lang="pt-PT" sz="2400" dirty="0"/>
              </a:p>
              <a:p>
                <a:pPr algn="just"/>
                <a:r>
                  <a:rPr lang="pt-PT" sz="2400" dirty="0"/>
                  <a:t>A seguinte fórmula será utilizada para este cálculo:</a:t>
                </a:r>
              </a:p>
              <a:p>
                <a:pPr algn="just"/>
                <a:endParaRPr lang="pt-PT" sz="2400" dirty="0"/>
              </a:p>
              <a:p>
                <a:pPr algn="just"/>
                <a:endParaRPr lang="pt-PT" sz="2400" dirty="0"/>
              </a:p>
              <a:p>
                <a:pPr algn="just"/>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𝑇𝑎𝑥𝑎𝐷𝑒𝐶𝑜𝑚𝑝𝑟𝑒𝑠𝑠</m:t>
                      </m:r>
                      <m:r>
                        <a:rPr lang="pt-PT" sz="2400" b="0" i="1" smtClean="0">
                          <a:latin typeface="Cambria Math" panose="02040503050406030204" pitchFamily="18" charset="0"/>
                        </a:rPr>
                        <m:t>ã</m:t>
                      </m:r>
                      <m:r>
                        <a:rPr lang="pt-PT" sz="2400" b="0" i="1" smtClean="0">
                          <a:latin typeface="Cambria Math" panose="02040503050406030204" pitchFamily="18" charset="0"/>
                        </a:rPr>
                        <m:t>𝑜</m:t>
                      </m:r>
                      <m:d>
                        <m:dPr>
                          <m:ctrlPr>
                            <a:rPr lang="pt-PT" sz="2400" b="0" i="1" smtClean="0">
                              <a:latin typeface="Cambria Math" panose="02040503050406030204" pitchFamily="18" charset="0"/>
                            </a:rPr>
                          </m:ctrlPr>
                        </m:dPr>
                        <m:e>
                          <m:r>
                            <a:rPr lang="pt-PT" sz="2400" b="0" i="1" smtClean="0">
                              <a:latin typeface="Cambria Math" panose="02040503050406030204" pitchFamily="18" charset="0"/>
                            </a:rPr>
                            <m:t>%</m:t>
                          </m:r>
                        </m:e>
                      </m:d>
                      <m:r>
                        <a:rPr lang="pt-PT" sz="2400" b="0" i="1" smtClean="0">
                          <a:latin typeface="Cambria Math" panose="02040503050406030204" pitchFamily="18" charset="0"/>
                        </a:rPr>
                        <m:t>=100 − </m:t>
                      </m:r>
                      <m:f>
                        <m:fPr>
                          <m:ctrlPr>
                            <a:rPr lang="pt-PT" sz="2400" b="0" i="1" smtClean="0">
                              <a:latin typeface="Cambria Math" panose="02040503050406030204" pitchFamily="18" charset="0"/>
                            </a:rPr>
                          </m:ctrlPr>
                        </m:fPr>
                        <m:num>
                          <m:r>
                            <a:rPr lang="pt-PT" sz="2400" b="0" i="1" smtClean="0">
                              <a:latin typeface="Cambria Math" panose="02040503050406030204" pitchFamily="18" charset="0"/>
                            </a:rPr>
                            <m:t>𝑇𝑎𝑚𝑎𝑛h𝑜𝐶𝑜𝑚𝑝𝑟𝑖𝑚𝑖𝑑𝑜</m:t>
                          </m:r>
                        </m:num>
                        <m:den>
                          <m:r>
                            <a:rPr lang="pt-PT" sz="2400" b="0" i="1" smtClean="0">
                              <a:latin typeface="Cambria Math" panose="02040503050406030204" pitchFamily="18" charset="0"/>
                            </a:rPr>
                            <m:t>𝑇𝑎𝑚𝑎𝑛h𝑜𝑂𝑟𝑖𝑔𝑖𝑛𝑎𝑙</m:t>
                          </m:r>
                        </m:den>
                      </m:f>
                      <m:r>
                        <a:rPr lang="pt-PT" sz="2400" b="0" i="1" smtClean="0">
                          <a:latin typeface="Cambria Math" panose="02040503050406030204" pitchFamily="18" charset="0"/>
                        </a:rPr>
                        <m:t> </m:t>
                      </m:r>
                      <m:r>
                        <a:rPr lang="pt-PT" sz="2400" b="0" i="1" smtClean="0">
                          <a:latin typeface="Cambria Math" panose="02040503050406030204" pitchFamily="18" charset="0"/>
                          <a:ea typeface="Cambria Math" panose="02040503050406030204" pitchFamily="18" charset="0"/>
                        </a:rPr>
                        <m:t>×100</m:t>
                      </m:r>
                    </m:oMath>
                  </m:oMathPara>
                </a14:m>
                <a:endParaRPr lang="pt-PT" sz="2400" dirty="0"/>
              </a:p>
              <a:p>
                <a:pPr algn="just"/>
                <a:endParaRPr lang="pt-PT" sz="2400" dirty="0"/>
              </a:p>
            </p:txBody>
          </p:sp>
        </mc:Choice>
        <mc:Fallback xmlns="">
          <p:sp>
            <p:nvSpPr>
              <p:cNvPr id="3" name="CaixaDeTexto 2">
                <a:extLst>
                  <a:ext uri="{FF2B5EF4-FFF2-40B4-BE49-F238E27FC236}">
                    <a16:creationId xmlns:a16="http://schemas.microsoft.com/office/drawing/2014/main" id="{26C53E89-38A5-4C10-96DF-84CAB7C66335}"/>
                  </a:ext>
                </a:extLst>
              </p:cNvPr>
              <p:cNvSpPr txBox="1">
                <a:spLocks noRot="1" noChangeAspect="1" noMove="1" noResize="1" noEditPoints="1" noAdjustHandles="1" noChangeArrowheads="1" noChangeShapeType="1" noTextEdit="1"/>
              </p:cNvSpPr>
              <p:nvPr/>
            </p:nvSpPr>
            <p:spPr>
              <a:xfrm>
                <a:off x="1306286" y="1895912"/>
                <a:ext cx="9666514" cy="3813032"/>
              </a:xfrm>
              <a:prstGeom prst="rect">
                <a:avLst/>
              </a:prstGeom>
              <a:blipFill>
                <a:blip r:embed="rId2"/>
                <a:stretch>
                  <a:fillRect l="-946" t="-1278" r="-946"/>
                </a:stretch>
              </a:blipFill>
            </p:spPr>
            <p:txBody>
              <a:bodyPr/>
              <a:lstStyle/>
              <a:p>
                <a:r>
                  <a:rPr lang="pt-PT">
                    <a:noFill/>
                  </a:rPr>
                  <a:t> </a:t>
                </a:r>
              </a:p>
            </p:txBody>
          </p:sp>
        </mc:Fallback>
      </mc:AlternateContent>
    </p:spTree>
    <p:extLst>
      <p:ext uri="{BB962C8B-B14F-4D97-AF65-F5344CB8AC3E}">
        <p14:creationId xmlns:p14="http://schemas.microsoft.com/office/powerpoint/2010/main" val="121818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Comparação das taxas de compressão</a:t>
            </a:r>
          </a:p>
        </p:txBody>
      </p:sp>
      <p:graphicFrame>
        <p:nvGraphicFramePr>
          <p:cNvPr id="3" name="Tabela 3">
            <a:extLst>
              <a:ext uri="{FF2B5EF4-FFF2-40B4-BE49-F238E27FC236}">
                <a16:creationId xmlns:a16="http://schemas.microsoft.com/office/drawing/2014/main" id="{8B430D13-9C41-4126-AE17-1858938D35AE}"/>
              </a:ext>
            </a:extLst>
          </p:cNvPr>
          <p:cNvGraphicFramePr>
            <a:graphicFrameLocks noGrp="1"/>
          </p:cNvGraphicFramePr>
          <p:nvPr>
            <p:extLst>
              <p:ext uri="{D42A27DB-BD31-4B8C-83A1-F6EECF244321}">
                <p14:modId xmlns:p14="http://schemas.microsoft.com/office/powerpoint/2010/main" val="3324344856"/>
              </p:ext>
            </p:extLst>
          </p:nvPr>
        </p:nvGraphicFramePr>
        <p:xfrm>
          <a:off x="1950355" y="2065672"/>
          <a:ext cx="8291289" cy="3541134"/>
        </p:xfrm>
        <a:graphic>
          <a:graphicData uri="http://schemas.openxmlformats.org/drawingml/2006/table">
            <a:tbl>
              <a:tblPr firstRow="1" bandRow="1">
                <a:tableStyleId>{BC89EF96-8CEA-46FF-86C4-4CE0E7609802}</a:tableStyleId>
              </a:tblPr>
              <a:tblGrid>
                <a:gridCol w="1384184">
                  <a:extLst>
                    <a:ext uri="{9D8B030D-6E8A-4147-A177-3AD203B41FA5}">
                      <a16:colId xmlns:a16="http://schemas.microsoft.com/office/drawing/2014/main" val="3777564645"/>
                    </a:ext>
                  </a:extLst>
                </a:gridCol>
                <a:gridCol w="1001908">
                  <a:extLst>
                    <a:ext uri="{9D8B030D-6E8A-4147-A177-3AD203B41FA5}">
                      <a16:colId xmlns:a16="http://schemas.microsoft.com/office/drawing/2014/main" val="3397159563"/>
                    </a:ext>
                  </a:extLst>
                </a:gridCol>
                <a:gridCol w="1054713">
                  <a:extLst>
                    <a:ext uri="{9D8B030D-6E8A-4147-A177-3AD203B41FA5}">
                      <a16:colId xmlns:a16="http://schemas.microsoft.com/office/drawing/2014/main" val="3026401757"/>
                    </a:ext>
                  </a:extLst>
                </a:gridCol>
                <a:gridCol w="1054713">
                  <a:extLst>
                    <a:ext uri="{9D8B030D-6E8A-4147-A177-3AD203B41FA5}">
                      <a16:colId xmlns:a16="http://schemas.microsoft.com/office/drawing/2014/main" val="3656091269"/>
                    </a:ext>
                  </a:extLst>
                </a:gridCol>
                <a:gridCol w="1054713">
                  <a:extLst>
                    <a:ext uri="{9D8B030D-6E8A-4147-A177-3AD203B41FA5}">
                      <a16:colId xmlns:a16="http://schemas.microsoft.com/office/drawing/2014/main" val="3338357092"/>
                    </a:ext>
                  </a:extLst>
                </a:gridCol>
                <a:gridCol w="1054713">
                  <a:extLst>
                    <a:ext uri="{9D8B030D-6E8A-4147-A177-3AD203B41FA5}">
                      <a16:colId xmlns:a16="http://schemas.microsoft.com/office/drawing/2014/main" val="1316329918"/>
                    </a:ext>
                  </a:extLst>
                </a:gridCol>
                <a:gridCol w="1686345">
                  <a:extLst>
                    <a:ext uri="{9D8B030D-6E8A-4147-A177-3AD203B41FA5}">
                      <a16:colId xmlns:a16="http://schemas.microsoft.com/office/drawing/2014/main" val="346007599"/>
                    </a:ext>
                  </a:extLst>
                </a:gridCol>
              </a:tblGrid>
              <a:tr h="590189">
                <a:tc>
                  <a:txBody>
                    <a:bodyPr/>
                    <a:lstStyle/>
                    <a:p>
                      <a:pPr algn="ctr"/>
                      <a:endPar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LZ77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LZW</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Huffman</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Deflate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 + Huffman</a:t>
                      </a:r>
                    </a:p>
                  </a:txBody>
                  <a:tcPr/>
                </a:tc>
                <a:extLst>
                  <a:ext uri="{0D108BD9-81ED-4DB2-BD59-A6C34878D82A}">
                    <a16:rowId xmlns:a16="http://schemas.microsoft.com/office/drawing/2014/main" val="185095713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Bible.txt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-96.96%</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20.31%</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42.27%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45.22%</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37.82%</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-9.18%</a:t>
                      </a:r>
                    </a:p>
                  </a:txBody>
                  <a:tcPr/>
                </a:tc>
                <a:extLst>
                  <a:ext uri="{0D108BD9-81ED-4DB2-BD59-A6C34878D82A}">
                    <a16:rowId xmlns:a16="http://schemas.microsoft.com/office/drawing/2014/main" val="360271602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Finance.csv</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-93.92%</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73.76%</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77.05%</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34.84%</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79.18%</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-29.81%</a:t>
                      </a:r>
                    </a:p>
                  </a:txBody>
                  <a:tcPr/>
                </a:tc>
                <a:extLst>
                  <a:ext uri="{0D108BD9-81ED-4DB2-BD59-A6C34878D82A}">
                    <a16:rowId xmlns:a16="http://schemas.microsoft.com/office/drawing/2014/main" val="118271359"/>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Jquery.js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-81.91%</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21.28%</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39.36%</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36.17%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38.30%</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-25.53%</a:t>
                      </a:r>
                    </a:p>
                  </a:txBody>
                  <a:tcPr/>
                </a:tc>
                <a:extLst>
                  <a:ext uri="{0D108BD9-81ED-4DB2-BD59-A6C34878D82A}">
                    <a16:rowId xmlns:a16="http://schemas.microsoft.com/office/drawing/2014/main" val="1729097113"/>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-96.94%</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-42.86%</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-44.89%</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24.49%</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-7.14%</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-50.00%</a:t>
                      </a:r>
                    </a:p>
                  </a:txBody>
                  <a:tcPr/>
                </a:tc>
                <a:extLst>
                  <a:ext uri="{0D108BD9-81ED-4DB2-BD59-A6C34878D82A}">
                    <a16:rowId xmlns:a16="http://schemas.microsoft.com/office/drawing/2014/main" val="4087860105"/>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Média</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-92.43%</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18.12%</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28.45%</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35.18%</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25.29%</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-28.63%</a:t>
                      </a:r>
                    </a:p>
                  </a:txBody>
                  <a:tcPr/>
                </a:tc>
                <a:extLst>
                  <a:ext uri="{0D108BD9-81ED-4DB2-BD59-A6C34878D82A}">
                    <a16:rowId xmlns:a16="http://schemas.microsoft.com/office/drawing/2014/main" val="3986878822"/>
                  </a:ext>
                </a:extLst>
              </a:tr>
            </a:tbl>
          </a:graphicData>
        </a:graphic>
      </p:graphicFrame>
    </p:spTree>
    <p:extLst>
      <p:ext uri="{BB962C8B-B14F-4D97-AF65-F5344CB8AC3E}">
        <p14:creationId xmlns:p14="http://schemas.microsoft.com/office/powerpoint/2010/main" val="363983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RLE e a baixa taxa de compressão</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677656"/>
          </a:xfrm>
          <a:prstGeom prst="rect">
            <a:avLst/>
          </a:prstGeom>
          <a:noFill/>
        </p:spPr>
        <p:txBody>
          <a:bodyPr wrap="square" rtlCol="0">
            <a:spAutoFit/>
          </a:bodyPr>
          <a:lstStyle/>
          <a:p>
            <a:pPr algn="just"/>
            <a:r>
              <a:rPr lang="pt-PT" sz="2400" dirty="0"/>
              <a:t>Dos algoritmos testados o RLE (Run Lenght Encoding) é aquele que apresenta a pior taxa de compressão com o ficheiro final a possuir quase o dobro do tamanho do ficheiro inicial. </a:t>
            </a:r>
          </a:p>
          <a:p>
            <a:pPr algn="just"/>
            <a:endParaRPr lang="pt-PT" sz="2400" dirty="0"/>
          </a:p>
          <a:p>
            <a:pPr algn="just"/>
            <a:r>
              <a:rPr lang="pt-PT" sz="2400" dirty="0"/>
              <a:t>Isto deve-se ao facto de que os ficheiros de texto possuíam poucos símbolos repetidos de forma consecutiva e um tamanho considerável, o que origina a má performance por parte do RLE.</a:t>
            </a:r>
          </a:p>
        </p:txBody>
      </p:sp>
    </p:spTree>
    <p:extLst>
      <p:ext uri="{BB962C8B-B14F-4D97-AF65-F5344CB8AC3E}">
        <p14:creationId xmlns:p14="http://schemas.microsoft.com/office/powerpoint/2010/main" val="387852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Rapidez de compressão</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308324"/>
          </a:xfrm>
          <a:prstGeom prst="rect">
            <a:avLst/>
          </a:prstGeom>
          <a:noFill/>
        </p:spPr>
        <p:txBody>
          <a:bodyPr wrap="square" rtlCol="0">
            <a:spAutoFit/>
          </a:bodyPr>
          <a:lstStyle/>
          <a:p>
            <a:pPr algn="just"/>
            <a:r>
              <a:rPr lang="pt-PT" sz="2400" dirty="0"/>
              <a:t>A rapidez de compressão é o penúltimo parâmetro que iremos usar para testar os algoritmos previamente definidos.</a:t>
            </a:r>
          </a:p>
          <a:p>
            <a:pPr algn="just"/>
            <a:endParaRPr lang="pt-PT" sz="2400" dirty="0"/>
          </a:p>
          <a:p>
            <a:pPr algn="just"/>
            <a:r>
              <a:rPr lang="pt-PT" sz="2400" dirty="0"/>
              <a:t>Consiste no tempo que demora a efetuar a compressão de um ficheiro (neste caso de texto). Quanto menor o tempo for, mais eficiente o algoritmo é a realizar a compressão.</a:t>
            </a:r>
          </a:p>
        </p:txBody>
      </p:sp>
    </p:spTree>
    <p:extLst>
      <p:ext uri="{BB962C8B-B14F-4D97-AF65-F5344CB8AC3E}">
        <p14:creationId xmlns:p14="http://schemas.microsoft.com/office/powerpoint/2010/main" val="187706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Comparação da rapidez de compressão</a:t>
            </a:r>
          </a:p>
        </p:txBody>
      </p:sp>
      <p:graphicFrame>
        <p:nvGraphicFramePr>
          <p:cNvPr id="4" name="Tabela 3">
            <a:extLst>
              <a:ext uri="{FF2B5EF4-FFF2-40B4-BE49-F238E27FC236}">
                <a16:creationId xmlns:a16="http://schemas.microsoft.com/office/drawing/2014/main" id="{7651FF5D-3446-40E7-97D5-5CDEDF7F4C56}"/>
              </a:ext>
            </a:extLst>
          </p:cNvPr>
          <p:cNvGraphicFramePr>
            <a:graphicFrameLocks noGrp="1"/>
          </p:cNvGraphicFramePr>
          <p:nvPr>
            <p:extLst>
              <p:ext uri="{D42A27DB-BD31-4B8C-83A1-F6EECF244321}">
                <p14:modId xmlns:p14="http://schemas.microsoft.com/office/powerpoint/2010/main" val="3479076227"/>
              </p:ext>
            </p:extLst>
          </p:nvPr>
        </p:nvGraphicFramePr>
        <p:xfrm>
          <a:off x="1912690" y="2141173"/>
          <a:ext cx="8179637" cy="3541134"/>
        </p:xfrm>
        <a:graphic>
          <a:graphicData uri="http://schemas.openxmlformats.org/drawingml/2006/table">
            <a:tbl>
              <a:tblPr firstRow="1" bandRow="1">
                <a:tableStyleId>{BC89EF96-8CEA-46FF-86C4-4CE0E7609802}</a:tableStyleId>
              </a:tblPr>
              <a:tblGrid>
                <a:gridCol w="1384183">
                  <a:extLst>
                    <a:ext uri="{9D8B030D-6E8A-4147-A177-3AD203B41FA5}">
                      <a16:colId xmlns:a16="http://schemas.microsoft.com/office/drawing/2014/main" val="3777564645"/>
                    </a:ext>
                  </a:extLst>
                </a:gridCol>
                <a:gridCol w="798373">
                  <a:extLst>
                    <a:ext uri="{9D8B030D-6E8A-4147-A177-3AD203B41FA5}">
                      <a16:colId xmlns:a16="http://schemas.microsoft.com/office/drawing/2014/main" val="3397159563"/>
                    </a:ext>
                  </a:extLst>
                </a:gridCol>
                <a:gridCol w="1091278">
                  <a:extLst>
                    <a:ext uri="{9D8B030D-6E8A-4147-A177-3AD203B41FA5}">
                      <a16:colId xmlns:a16="http://schemas.microsoft.com/office/drawing/2014/main" val="3026401757"/>
                    </a:ext>
                  </a:extLst>
                </a:gridCol>
                <a:gridCol w="1091278">
                  <a:extLst>
                    <a:ext uri="{9D8B030D-6E8A-4147-A177-3AD203B41FA5}">
                      <a16:colId xmlns:a16="http://schemas.microsoft.com/office/drawing/2014/main" val="3656091269"/>
                    </a:ext>
                  </a:extLst>
                </a:gridCol>
                <a:gridCol w="1091278">
                  <a:extLst>
                    <a:ext uri="{9D8B030D-6E8A-4147-A177-3AD203B41FA5}">
                      <a16:colId xmlns:a16="http://schemas.microsoft.com/office/drawing/2014/main" val="3338357092"/>
                    </a:ext>
                  </a:extLst>
                </a:gridCol>
                <a:gridCol w="1091278">
                  <a:extLst>
                    <a:ext uri="{9D8B030D-6E8A-4147-A177-3AD203B41FA5}">
                      <a16:colId xmlns:a16="http://schemas.microsoft.com/office/drawing/2014/main" val="3152879451"/>
                    </a:ext>
                  </a:extLst>
                </a:gridCol>
                <a:gridCol w="1631969">
                  <a:extLst>
                    <a:ext uri="{9D8B030D-6E8A-4147-A177-3AD203B41FA5}">
                      <a16:colId xmlns:a16="http://schemas.microsoft.com/office/drawing/2014/main" val="1380096732"/>
                    </a:ext>
                  </a:extLst>
                </a:gridCol>
              </a:tblGrid>
              <a:tr h="590189">
                <a:tc>
                  <a:txBody>
                    <a:bodyPr/>
                    <a:lstStyle/>
                    <a:p>
                      <a:pPr algn="ctr"/>
                      <a:endPar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LZ77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LZW</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Huffman</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Deflate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 + Huffman</a:t>
                      </a:r>
                    </a:p>
                  </a:txBody>
                  <a:tcPr/>
                </a:tc>
                <a:extLst>
                  <a:ext uri="{0D108BD9-81ED-4DB2-BD59-A6C34878D82A}">
                    <a16:rowId xmlns:a16="http://schemas.microsoft.com/office/drawing/2014/main" val="185095713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Bible.txt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2.31s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22.34s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1.26s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23.56s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2.47s</a:t>
                      </a:r>
                    </a:p>
                  </a:txBody>
                  <a:tcPr/>
                </a:tc>
                <a:extLst>
                  <a:ext uri="{0D108BD9-81ED-4DB2-BD59-A6C34878D82A}">
                    <a16:rowId xmlns:a16="http://schemas.microsoft.com/office/drawing/2014/main" val="360271602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Finance.csv</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3,69s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8.26s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1.80s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1.63s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8.97s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4.09s</a:t>
                      </a:r>
                    </a:p>
                  </a:txBody>
                  <a:tcPr/>
                </a:tc>
                <a:extLst>
                  <a:ext uri="{0D108BD9-81ED-4DB2-BD59-A6C34878D82A}">
                    <a16:rowId xmlns:a16="http://schemas.microsoft.com/office/drawing/2014/main" val="118271359"/>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Jquery.js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1.47s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0.08s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0.07s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1.48s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0.18s</a:t>
                      </a:r>
                    </a:p>
                  </a:txBody>
                  <a:tcPr/>
                </a:tc>
                <a:extLst>
                  <a:ext uri="{0D108BD9-81ED-4DB2-BD59-A6C34878D82A}">
                    <a16:rowId xmlns:a16="http://schemas.microsoft.com/office/drawing/2014/main" val="1729097113"/>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0.91s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0.02s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0.08s</a:t>
                      </a:r>
                    </a:p>
                  </a:txBody>
                  <a:tcPr/>
                </a:tc>
                <a:extLst>
                  <a:ext uri="{0D108BD9-81ED-4DB2-BD59-A6C34878D82A}">
                    <a16:rowId xmlns:a16="http://schemas.microsoft.com/office/drawing/2014/main" val="4087860105"/>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Média</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1.56s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8.24s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0.79s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0.69s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8.76s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1.71s</a:t>
                      </a:r>
                    </a:p>
                  </a:txBody>
                  <a:tcPr/>
                </a:tc>
                <a:extLst>
                  <a:ext uri="{0D108BD9-81ED-4DB2-BD59-A6C34878D82A}">
                    <a16:rowId xmlns:a16="http://schemas.microsoft.com/office/drawing/2014/main" val="1062664568"/>
                  </a:ext>
                </a:extLst>
              </a:tr>
            </a:tbl>
          </a:graphicData>
        </a:graphic>
      </p:graphicFrame>
    </p:spTree>
    <p:extLst>
      <p:ext uri="{BB962C8B-B14F-4D97-AF65-F5344CB8AC3E}">
        <p14:creationId xmlns:p14="http://schemas.microsoft.com/office/powerpoint/2010/main" val="174778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Comparação da rapidez de descompressão</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308324"/>
          </a:xfrm>
          <a:prstGeom prst="rect">
            <a:avLst/>
          </a:prstGeom>
          <a:noFill/>
        </p:spPr>
        <p:txBody>
          <a:bodyPr wrap="square" rtlCol="0">
            <a:spAutoFit/>
          </a:bodyPr>
          <a:lstStyle/>
          <a:p>
            <a:pPr algn="just"/>
            <a:r>
              <a:rPr lang="pt-PT" sz="2400" dirty="0"/>
              <a:t>A rapidez de descompressão é o último parâmetro que iremos usar para testar os algoritmos previamente definidos.</a:t>
            </a:r>
          </a:p>
          <a:p>
            <a:pPr algn="just"/>
            <a:endParaRPr lang="pt-PT" sz="2400" dirty="0"/>
          </a:p>
          <a:p>
            <a:pPr algn="just"/>
            <a:r>
              <a:rPr lang="pt-PT" sz="2400" dirty="0"/>
              <a:t>Consiste no tempo que demora a efetuar a descompressão de um ficheiro (neste caso de texto). Quanto menor o tempo for, mais eficiente o algoritmo é a realizar a respetiva descompressão.</a:t>
            </a:r>
          </a:p>
        </p:txBody>
      </p:sp>
    </p:spTree>
    <p:extLst>
      <p:ext uri="{BB962C8B-B14F-4D97-AF65-F5344CB8AC3E}">
        <p14:creationId xmlns:p14="http://schemas.microsoft.com/office/powerpoint/2010/main" val="38170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O que são codecs lossless de texto?</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2459504"/>
            <a:ext cx="9949343" cy="1938992"/>
          </a:xfrm>
          <a:prstGeom prst="rect">
            <a:avLst/>
          </a:prstGeom>
          <a:noFill/>
        </p:spPr>
        <p:txBody>
          <a:bodyPr wrap="square" rtlCol="0">
            <a:spAutoFit/>
          </a:bodyPr>
          <a:lstStyle/>
          <a:p>
            <a:pPr algn="just"/>
            <a:r>
              <a:rPr lang="pt-PT" sz="2400" dirty="0"/>
              <a:t>Codecs lossless de texto consistem em algoritmos responsáveis por comprimir ficheiros de texto, diminuindo assim o seu tamanho e, consequentemente, o espaço ocupado pelos mesmos. Estes algoritmos podem separar-se em duas categorias, “</a:t>
            </a:r>
            <a:r>
              <a:rPr lang="pt-PT" sz="2400" b="1" dirty="0"/>
              <a:t>lossless</a:t>
            </a:r>
            <a:r>
              <a:rPr lang="pt-PT" sz="2400" dirty="0"/>
              <a:t>” (sem perda de dados) e “</a:t>
            </a:r>
            <a:r>
              <a:rPr lang="pt-PT" sz="2400" b="1" dirty="0"/>
              <a:t>lossy</a:t>
            </a:r>
            <a:r>
              <a:rPr lang="pt-PT" sz="2400" dirty="0"/>
              <a:t>” (com perda de dados); como foco do nosso trabalho apenas nos iremos focar no primeiro.</a:t>
            </a:r>
          </a:p>
        </p:txBody>
      </p:sp>
    </p:spTree>
    <p:extLst>
      <p:ext uri="{BB962C8B-B14F-4D97-AF65-F5344CB8AC3E}">
        <p14:creationId xmlns:p14="http://schemas.microsoft.com/office/powerpoint/2010/main" val="330144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Comparação da rapidez de descompressão</a:t>
            </a:r>
          </a:p>
        </p:txBody>
      </p:sp>
      <p:graphicFrame>
        <p:nvGraphicFramePr>
          <p:cNvPr id="4" name="Tabela 3">
            <a:extLst>
              <a:ext uri="{FF2B5EF4-FFF2-40B4-BE49-F238E27FC236}">
                <a16:creationId xmlns:a16="http://schemas.microsoft.com/office/drawing/2014/main" id="{7651FF5D-3446-40E7-97D5-5CDEDF7F4C56}"/>
              </a:ext>
            </a:extLst>
          </p:cNvPr>
          <p:cNvGraphicFramePr>
            <a:graphicFrameLocks noGrp="1"/>
          </p:cNvGraphicFramePr>
          <p:nvPr>
            <p:extLst>
              <p:ext uri="{D42A27DB-BD31-4B8C-83A1-F6EECF244321}">
                <p14:modId xmlns:p14="http://schemas.microsoft.com/office/powerpoint/2010/main" val="3438384323"/>
              </p:ext>
            </p:extLst>
          </p:nvPr>
        </p:nvGraphicFramePr>
        <p:xfrm>
          <a:off x="1661019" y="2141173"/>
          <a:ext cx="8808438" cy="3541134"/>
        </p:xfrm>
        <a:graphic>
          <a:graphicData uri="http://schemas.openxmlformats.org/drawingml/2006/table">
            <a:tbl>
              <a:tblPr firstRow="1" bandRow="1">
                <a:tableStyleId>{BC89EF96-8CEA-46FF-86C4-4CE0E7609802}</a:tableStyleId>
              </a:tblPr>
              <a:tblGrid>
                <a:gridCol w="1426130">
                  <a:extLst>
                    <a:ext uri="{9D8B030D-6E8A-4147-A177-3AD203B41FA5}">
                      <a16:colId xmlns:a16="http://schemas.microsoft.com/office/drawing/2014/main" val="3777564645"/>
                    </a:ext>
                  </a:extLst>
                </a:gridCol>
                <a:gridCol w="889802">
                  <a:extLst>
                    <a:ext uri="{9D8B030D-6E8A-4147-A177-3AD203B41FA5}">
                      <a16:colId xmlns:a16="http://schemas.microsoft.com/office/drawing/2014/main" val="3397159563"/>
                    </a:ext>
                  </a:extLst>
                </a:gridCol>
                <a:gridCol w="1157966">
                  <a:extLst>
                    <a:ext uri="{9D8B030D-6E8A-4147-A177-3AD203B41FA5}">
                      <a16:colId xmlns:a16="http://schemas.microsoft.com/office/drawing/2014/main" val="3026401757"/>
                    </a:ext>
                  </a:extLst>
                </a:gridCol>
                <a:gridCol w="1157966">
                  <a:extLst>
                    <a:ext uri="{9D8B030D-6E8A-4147-A177-3AD203B41FA5}">
                      <a16:colId xmlns:a16="http://schemas.microsoft.com/office/drawing/2014/main" val="3656091269"/>
                    </a:ext>
                  </a:extLst>
                </a:gridCol>
                <a:gridCol w="1157966">
                  <a:extLst>
                    <a:ext uri="{9D8B030D-6E8A-4147-A177-3AD203B41FA5}">
                      <a16:colId xmlns:a16="http://schemas.microsoft.com/office/drawing/2014/main" val="3338357092"/>
                    </a:ext>
                  </a:extLst>
                </a:gridCol>
                <a:gridCol w="1157966">
                  <a:extLst>
                    <a:ext uri="{9D8B030D-6E8A-4147-A177-3AD203B41FA5}">
                      <a16:colId xmlns:a16="http://schemas.microsoft.com/office/drawing/2014/main" val="3330571942"/>
                    </a:ext>
                  </a:extLst>
                </a:gridCol>
                <a:gridCol w="1860642">
                  <a:extLst>
                    <a:ext uri="{9D8B030D-6E8A-4147-A177-3AD203B41FA5}">
                      <a16:colId xmlns:a16="http://schemas.microsoft.com/office/drawing/2014/main" val="229369107"/>
                    </a:ext>
                  </a:extLst>
                </a:gridCol>
              </a:tblGrid>
              <a:tr h="590189">
                <a:tc>
                  <a:txBody>
                    <a:bodyPr/>
                    <a:lstStyle/>
                    <a:p>
                      <a:pPr algn="ctr"/>
                      <a:endPar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LZ77</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LZW</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Huffman</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Deflate</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RLE+ Huffman</a:t>
                      </a:r>
                    </a:p>
                  </a:txBody>
                  <a:tcPr/>
                </a:tc>
                <a:extLst>
                  <a:ext uri="{0D108BD9-81ED-4DB2-BD59-A6C34878D82A}">
                    <a16:rowId xmlns:a16="http://schemas.microsoft.com/office/drawing/2014/main" val="185095713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Bible.txt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0.82s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0.39s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5.22s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6.38s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6.56s</a:t>
                      </a:r>
                    </a:p>
                  </a:txBody>
                  <a:tcPr/>
                </a:tc>
                <a:extLst>
                  <a:ext uri="{0D108BD9-81ED-4DB2-BD59-A6C34878D82A}">
                    <a16:rowId xmlns:a16="http://schemas.microsoft.com/office/drawing/2014/main" val="3602716026"/>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Finance.csv</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1.39s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0.49s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0.21s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8.73s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3.17s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10.40s</a:t>
                      </a:r>
                    </a:p>
                  </a:txBody>
                  <a:tcPr/>
                </a:tc>
                <a:extLst>
                  <a:ext uri="{0D108BD9-81ED-4DB2-BD59-A6C34878D82A}">
                    <a16:rowId xmlns:a16="http://schemas.microsoft.com/office/drawing/2014/main" val="118271359"/>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Jquery.js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0.07s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0.44s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0.43s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0.50s</a:t>
                      </a:r>
                    </a:p>
                  </a:txBody>
                  <a:tcPr/>
                </a:tc>
                <a:extLst>
                  <a:ext uri="{0D108BD9-81ED-4DB2-BD59-A6C34878D82A}">
                    <a16:rowId xmlns:a16="http://schemas.microsoft.com/office/drawing/2014/main" val="1729097113"/>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Random.txt</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0.02s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0.02s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0.25s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0.21s</a:t>
                      </a:r>
                    </a:p>
                  </a:txBody>
                  <a:tcPr/>
                </a:tc>
                <a:extLst>
                  <a:ext uri="{0D108BD9-81ED-4DB2-BD59-A6C34878D82A}">
                    <a16:rowId xmlns:a16="http://schemas.microsoft.com/office/drawing/2014/main" val="4087860105"/>
                  </a:ext>
                </a:extLst>
              </a:tr>
              <a:tr h="590189">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Média</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0.63s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0.35s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0.16s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3.64s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2.56s</a:t>
                      </a:r>
                    </a:p>
                  </a:txBody>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4.42s</a:t>
                      </a:r>
                    </a:p>
                  </a:txBody>
                  <a:tcPr/>
                </a:tc>
                <a:extLst>
                  <a:ext uri="{0D108BD9-81ED-4DB2-BD59-A6C34878D82A}">
                    <a16:rowId xmlns:a16="http://schemas.microsoft.com/office/drawing/2014/main" val="3259959663"/>
                  </a:ext>
                </a:extLst>
              </a:tr>
            </a:tbl>
          </a:graphicData>
        </a:graphic>
      </p:graphicFrame>
    </p:spTree>
    <p:extLst>
      <p:ext uri="{BB962C8B-B14F-4D97-AF65-F5344CB8AC3E}">
        <p14:creationId xmlns:p14="http://schemas.microsoft.com/office/powerpoint/2010/main" val="372160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Possível trabalho futuro</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2228671"/>
            <a:ext cx="9949343" cy="3785652"/>
          </a:xfrm>
          <a:prstGeom prst="rect">
            <a:avLst/>
          </a:prstGeom>
          <a:noFill/>
        </p:spPr>
        <p:txBody>
          <a:bodyPr wrap="square" rtlCol="0">
            <a:spAutoFit/>
          </a:bodyPr>
          <a:lstStyle/>
          <a:p>
            <a:pPr marL="342900" indent="-342900" algn="just">
              <a:buFont typeface="Arial" panose="020B0604020202020204" pitchFamily="34" charset="0"/>
              <a:buChar char="•"/>
            </a:pPr>
            <a:r>
              <a:rPr lang="pt-PT" sz="2400" dirty="0"/>
              <a:t>Os códigos desenvolvidos para os métodos de compressão LZ77, RLE, </a:t>
            </a:r>
            <a:r>
              <a:rPr lang="pt-PT" sz="2400" dirty="0" err="1"/>
              <a:t>Deflate</a:t>
            </a:r>
            <a:r>
              <a:rPr lang="pt-PT" sz="2400" dirty="0"/>
              <a:t> usam a função ‘bytes( )’ do </a:t>
            </a:r>
            <a:r>
              <a:rPr lang="pt-PT" sz="2400" dirty="0" err="1"/>
              <a:t>Python</a:t>
            </a:r>
            <a:r>
              <a:rPr lang="pt-PT" sz="2400" dirty="0"/>
              <a:t> o que nos limita à não utilização de números superiores que 256. Seria interessante arranjar uma melhor forma de armazenar as codificações feitas pelos nossos métodos de compressão.</a:t>
            </a:r>
          </a:p>
          <a:p>
            <a:pPr marL="342900" indent="-342900" algn="just">
              <a:buFont typeface="Arial" panose="020B0604020202020204" pitchFamily="34" charset="0"/>
              <a:buChar char="•"/>
            </a:pPr>
            <a:endParaRPr lang="pt-PT" sz="2400" dirty="0"/>
          </a:p>
          <a:p>
            <a:pPr marL="342900" indent="-342900" algn="just">
              <a:buFont typeface="Arial" panose="020B0604020202020204" pitchFamily="34" charset="0"/>
              <a:buChar char="•"/>
            </a:pPr>
            <a:r>
              <a:rPr lang="pt-PT" sz="2400" dirty="0"/>
              <a:t>Também se equaciona uma possível alteração à segunda etapa do processo, o </a:t>
            </a:r>
            <a:r>
              <a:rPr lang="pt-PT" sz="2400" dirty="0" err="1"/>
              <a:t>Deflate</a:t>
            </a:r>
            <a:r>
              <a:rPr lang="pt-PT" sz="2400" dirty="0"/>
              <a:t>. Será possível alterar o LZ77 por o mais recente LZ78 e se sim, quais seriam os ganhos associados a esta alteração.</a:t>
            </a:r>
          </a:p>
          <a:p>
            <a:pPr marL="342900" indent="-342900" algn="just">
              <a:buFont typeface="Arial" panose="020B0604020202020204" pitchFamily="34" charset="0"/>
              <a:buChar char="•"/>
            </a:pPr>
            <a:endParaRPr lang="pt-PT" sz="2400" dirty="0"/>
          </a:p>
        </p:txBody>
      </p:sp>
    </p:spTree>
    <p:extLst>
      <p:ext uri="{BB962C8B-B14F-4D97-AF65-F5344CB8AC3E}">
        <p14:creationId xmlns:p14="http://schemas.microsoft.com/office/powerpoint/2010/main" val="223399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Conclusões</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2228671"/>
            <a:ext cx="9949343" cy="2677656"/>
          </a:xfrm>
          <a:prstGeom prst="rect">
            <a:avLst/>
          </a:prstGeom>
          <a:noFill/>
        </p:spPr>
        <p:txBody>
          <a:bodyPr wrap="square" rtlCol="0">
            <a:spAutoFit/>
          </a:bodyPr>
          <a:lstStyle/>
          <a:p>
            <a:pPr algn="just"/>
            <a:r>
              <a:rPr lang="pt-PT" sz="2400" dirty="0"/>
              <a:t>Este relatório teve como objetivo o estudo aprofundado de vários codecs na compressão de texto em múltiplos formatos. </a:t>
            </a:r>
          </a:p>
          <a:p>
            <a:pPr algn="just"/>
            <a:endParaRPr lang="pt-PT" sz="2400" dirty="0"/>
          </a:p>
          <a:p>
            <a:pPr algn="just"/>
            <a:r>
              <a:rPr lang="pt-PT" sz="2400" dirty="0"/>
              <a:t>Para isso, criámos um estado de arte com os vários métodos existentes e a partir daí estabelecemos comparações entre si de forma a estudar qual o melhor tanto a nível de taxa de compressão como rapidez (compressão e descompressão).</a:t>
            </a:r>
          </a:p>
        </p:txBody>
      </p:sp>
    </p:spTree>
    <p:extLst>
      <p:ext uri="{BB962C8B-B14F-4D97-AF65-F5344CB8AC3E}">
        <p14:creationId xmlns:p14="http://schemas.microsoft.com/office/powerpoint/2010/main" val="179596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Exemplos destes algoritmos</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2828835"/>
            <a:ext cx="9949343" cy="1569660"/>
          </a:xfrm>
          <a:prstGeom prst="rect">
            <a:avLst/>
          </a:prstGeom>
          <a:noFill/>
        </p:spPr>
        <p:txBody>
          <a:bodyPr wrap="square" rtlCol="0">
            <a:spAutoFit/>
          </a:bodyPr>
          <a:lstStyle/>
          <a:p>
            <a:pPr algn="just"/>
            <a:r>
              <a:rPr lang="pt-PT" sz="2400" dirty="0"/>
              <a:t>Em concordância com a categoria de codecs previamente mencionado temos o RLE (Run Lenght Encoding), LZ77, LZW, </a:t>
            </a:r>
            <a:r>
              <a:rPr lang="pt-PT" sz="2400" dirty="0" err="1"/>
              <a:t>Huffman</a:t>
            </a:r>
            <a:r>
              <a:rPr lang="pt-PT" sz="2400" dirty="0"/>
              <a:t> </a:t>
            </a:r>
            <a:r>
              <a:rPr lang="pt-PT" sz="2400" dirty="0" err="1"/>
              <a:t>Encoding</a:t>
            </a:r>
            <a:r>
              <a:rPr lang="pt-PT" sz="2400" dirty="0"/>
              <a:t>, com alguns exemplos destes algoritmos, sendo estes 4 o principal alvo de discussão mais à frente</a:t>
            </a:r>
          </a:p>
        </p:txBody>
      </p:sp>
    </p:spTree>
    <p:extLst>
      <p:ext uri="{BB962C8B-B14F-4D97-AF65-F5344CB8AC3E}">
        <p14:creationId xmlns:p14="http://schemas.microsoft.com/office/powerpoint/2010/main" val="109193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RLE (Run Lenght Encoding)</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1687717"/>
            <a:ext cx="9949343" cy="1191095"/>
          </a:xfrm>
          <a:prstGeom prst="rect">
            <a:avLst/>
          </a:prstGeom>
          <a:noFill/>
        </p:spPr>
        <p:txBody>
          <a:bodyPr wrap="square" rtlCol="0">
            <a:spAutoFit/>
          </a:bodyPr>
          <a:lstStyle/>
          <a:p>
            <a:pPr algn="just"/>
            <a:r>
              <a:rPr lang="pt-PT" sz="2380" dirty="0"/>
              <a:t>Este algoritmo assenta na procura de repetições (sequência) no texto a analisar.</a:t>
            </a:r>
          </a:p>
          <a:p>
            <a:pPr algn="just"/>
            <a:endParaRPr lang="pt-PT" sz="2380" dirty="0"/>
          </a:p>
          <a:p>
            <a:pPr algn="just"/>
            <a:r>
              <a:rPr lang="pt-PT" sz="2380" dirty="0"/>
              <a:t>Dada a string: “AAAHSSSSUU”:</a:t>
            </a:r>
          </a:p>
        </p:txBody>
      </p:sp>
      <p:graphicFrame>
        <p:nvGraphicFramePr>
          <p:cNvPr id="4" name="Tabela 4">
            <a:extLst>
              <a:ext uri="{FF2B5EF4-FFF2-40B4-BE49-F238E27FC236}">
                <a16:creationId xmlns:a16="http://schemas.microsoft.com/office/drawing/2014/main" id="{180D4035-89A8-471D-AF1A-6C92D2B0F6C2}"/>
              </a:ext>
            </a:extLst>
          </p:cNvPr>
          <p:cNvGraphicFramePr>
            <a:graphicFrameLocks noGrp="1"/>
          </p:cNvGraphicFramePr>
          <p:nvPr>
            <p:extLst>
              <p:ext uri="{D42A27DB-BD31-4B8C-83A1-F6EECF244321}">
                <p14:modId xmlns:p14="http://schemas.microsoft.com/office/powerpoint/2010/main" val="2353359521"/>
              </p:ext>
            </p:extLst>
          </p:nvPr>
        </p:nvGraphicFramePr>
        <p:xfrm>
          <a:off x="2031999" y="3357445"/>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244054729"/>
                    </a:ext>
                  </a:extLst>
                </a:gridCol>
                <a:gridCol w="812800">
                  <a:extLst>
                    <a:ext uri="{9D8B030D-6E8A-4147-A177-3AD203B41FA5}">
                      <a16:colId xmlns:a16="http://schemas.microsoft.com/office/drawing/2014/main" val="3333395457"/>
                    </a:ext>
                  </a:extLst>
                </a:gridCol>
                <a:gridCol w="812800">
                  <a:extLst>
                    <a:ext uri="{9D8B030D-6E8A-4147-A177-3AD203B41FA5}">
                      <a16:colId xmlns:a16="http://schemas.microsoft.com/office/drawing/2014/main" val="377649170"/>
                    </a:ext>
                  </a:extLst>
                </a:gridCol>
                <a:gridCol w="812800">
                  <a:extLst>
                    <a:ext uri="{9D8B030D-6E8A-4147-A177-3AD203B41FA5}">
                      <a16:colId xmlns:a16="http://schemas.microsoft.com/office/drawing/2014/main" val="1056787572"/>
                    </a:ext>
                  </a:extLst>
                </a:gridCol>
                <a:gridCol w="812800">
                  <a:extLst>
                    <a:ext uri="{9D8B030D-6E8A-4147-A177-3AD203B41FA5}">
                      <a16:colId xmlns:a16="http://schemas.microsoft.com/office/drawing/2014/main" val="1518346427"/>
                    </a:ext>
                  </a:extLst>
                </a:gridCol>
                <a:gridCol w="812800">
                  <a:extLst>
                    <a:ext uri="{9D8B030D-6E8A-4147-A177-3AD203B41FA5}">
                      <a16:colId xmlns:a16="http://schemas.microsoft.com/office/drawing/2014/main" val="430148504"/>
                    </a:ext>
                  </a:extLst>
                </a:gridCol>
                <a:gridCol w="812800">
                  <a:extLst>
                    <a:ext uri="{9D8B030D-6E8A-4147-A177-3AD203B41FA5}">
                      <a16:colId xmlns:a16="http://schemas.microsoft.com/office/drawing/2014/main" val="4165303072"/>
                    </a:ext>
                  </a:extLst>
                </a:gridCol>
                <a:gridCol w="812800">
                  <a:extLst>
                    <a:ext uri="{9D8B030D-6E8A-4147-A177-3AD203B41FA5}">
                      <a16:colId xmlns:a16="http://schemas.microsoft.com/office/drawing/2014/main" val="2987372345"/>
                    </a:ext>
                  </a:extLst>
                </a:gridCol>
                <a:gridCol w="812800">
                  <a:extLst>
                    <a:ext uri="{9D8B030D-6E8A-4147-A177-3AD203B41FA5}">
                      <a16:colId xmlns:a16="http://schemas.microsoft.com/office/drawing/2014/main" val="3382604981"/>
                    </a:ext>
                  </a:extLst>
                </a:gridCol>
                <a:gridCol w="812800">
                  <a:extLst>
                    <a:ext uri="{9D8B030D-6E8A-4147-A177-3AD203B41FA5}">
                      <a16:colId xmlns:a16="http://schemas.microsoft.com/office/drawing/2014/main" val="1313749218"/>
                    </a:ext>
                  </a:extLst>
                </a:gridCol>
              </a:tblGrid>
              <a:tr h="370840">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1736832"/>
                  </a:ext>
                </a:extLst>
              </a:tr>
            </a:tbl>
          </a:graphicData>
        </a:graphic>
      </p:graphicFrame>
      <p:graphicFrame>
        <p:nvGraphicFramePr>
          <p:cNvPr id="6" name="Tabela 6">
            <a:extLst>
              <a:ext uri="{FF2B5EF4-FFF2-40B4-BE49-F238E27FC236}">
                <a16:creationId xmlns:a16="http://schemas.microsoft.com/office/drawing/2014/main" id="{28CCF255-5F6C-4771-96CE-F65400734F44}"/>
              </a:ext>
            </a:extLst>
          </p:cNvPr>
          <p:cNvGraphicFramePr>
            <a:graphicFrameLocks noGrp="1"/>
          </p:cNvGraphicFramePr>
          <p:nvPr>
            <p:extLst>
              <p:ext uri="{D42A27DB-BD31-4B8C-83A1-F6EECF244321}">
                <p14:modId xmlns:p14="http://schemas.microsoft.com/office/powerpoint/2010/main" val="422590091"/>
              </p:ext>
            </p:extLst>
          </p:nvPr>
        </p:nvGraphicFramePr>
        <p:xfrm>
          <a:off x="2031999" y="5107108"/>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32838091"/>
                    </a:ext>
                  </a:extLst>
                </a:gridCol>
                <a:gridCol w="2032000">
                  <a:extLst>
                    <a:ext uri="{9D8B030D-6E8A-4147-A177-3AD203B41FA5}">
                      <a16:colId xmlns:a16="http://schemas.microsoft.com/office/drawing/2014/main" val="3552361892"/>
                    </a:ext>
                  </a:extLst>
                </a:gridCol>
                <a:gridCol w="2032000">
                  <a:extLst>
                    <a:ext uri="{9D8B030D-6E8A-4147-A177-3AD203B41FA5}">
                      <a16:colId xmlns:a16="http://schemas.microsoft.com/office/drawing/2014/main" val="2340399836"/>
                    </a:ext>
                  </a:extLst>
                </a:gridCol>
                <a:gridCol w="2032000">
                  <a:extLst>
                    <a:ext uri="{9D8B030D-6E8A-4147-A177-3AD203B41FA5}">
                      <a16:colId xmlns:a16="http://schemas.microsoft.com/office/drawing/2014/main" val="1704805413"/>
                    </a:ext>
                  </a:extLst>
                </a:gridCol>
              </a:tblGrid>
              <a:tr h="370840">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 A</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 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 U</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87551357"/>
                  </a:ext>
                </a:extLst>
              </a:tr>
            </a:tbl>
          </a:graphicData>
        </a:graphic>
      </p:graphicFrame>
      <p:sp>
        <p:nvSpPr>
          <p:cNvPr id="7" name="Seta: Para Baixo 6">
            <a:extLst>
              <a:ext uri="{FF2B5EF4-FFF2-40B4-BE49-F238E27FC236}">
                <a16:creationId xmlns:a16="http://schemas.microsoft.com/office/drawing/2014/main" id="{430FCF13-365B-41DB-8CC2-1E0169E85585}"/>
              </a:ext>
            </a:extLst>
          </p:cNvPr>
          <p:cNvSpPr/>
          <p:nvPr/>
        </p:nvSpPr>
        <p:spPr>
          <a:xfrm>
            <a:off x="5928219" y="4128276"/>
            <a:ext cx="335560" cy="578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6994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RLE (Run Lenght Encoding)</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1855712"/>
            <a:ext cx="9949343" cy="3046988"/>
          </a:xfrm>
          <a:prstGeom prst="rect">
            <a:avLst/>
          </a:prstGeom>
          <a:noFill/>
        </p:spPr>
        <p:txBody>
          <a:bodyPr wrap="square" rtlCol="0">
            <a:spAutoFit/>
          </a:bodyPr>
          <a:lstStyle/>
          <a:p>
            <a:pPr algn="just"/>
            <a:r>
              <a:rPr lang="pt-PT" sz="2400" dirty="0"/>
              <a:t>Quando este algoritmo é utilizado em ficheiros cujas sequências de texto apresentem bastantes repetições, o ficheiro final apresenta um bom rácio de compressão, encurtando de forma considerável a quantidade de dados escritos.</a:t>
            </a:r>
          </a:p>
          <a:p>
            <a:pPr algn="just"/>
            <a:endParaRPr lang="pt-PT" sz="2400" dirty="0"/>
          </a:p>
          <a:p>
            <a:pPr algn="just"/>
            <a:r>
              <a:rPr lang="pt-PT" sz="2400" dirty="0"/>
              <a:t>Contudo, caso o ficheiro inicial apresente poucas repetições consecutivas, o ficheiro final não deverá apresentar um nível elevado de compressão, podendo o mesmo ser superior em tamanho face ao inicial.</a:t>
            </a:r>
          </a:p>
        </p:txBody>
      </p:sp>
    </p:spTree>
    <p:extLst>
      <p:ext uri="{BB962C8B-B14F-4D97-AF65-F5344CB8AC3E}">
        <p14:creationId xmlns:p14="http://schemas.microsoft.com/office/powerpoint/2010/main" val="375859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LZ77</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2375829"/>
            <a:ext cx="9949343" cy="2308324"/>
          </a:xfrm>
          <a:prstGeom prst="rect">
            <a:avLst/>
          </a:prstGeom>
          <a:noFill/>
        </p:spPr>
        <p:txBody>
          <a:bodyPr wrap="square" rtlCol="0">
            <a:spAutoFit/>
          </a:bodyPr>
          <a:lstStyle/>
          <a:p>
            <a:pPr algn="just"/>
            <a:r>
              <a:rPr lang="pt-PT" sz="2400" dirty="0"/>
              <a:t>Algoritmo de compressão que recorre ao uso de um dicionário para armazenar as diversas sequências de texto encontradas num ficheiro.</a:t>
            </a:r>
          </a:p>
          <a:p>
            <a:pPr algn="just"/>
            <a:endParaRPr lang="pt-PT" sz="2400" dirty="0"/>
          </a:p>
          <a:p>
            <a:pPr algn="just"/>
            <a:r>
              <a:rPr lang="pt-PT" sz="2400" dirty="0"/>
              <a:t>Este método de compressão é recorrentemente usado na compressão de texto de forma lossless. Na sua testagem, usámos um tamanho de janela de 256 e tamanho de buffer de 50.</a:t>
            </a:r>
          </a:p>
        </p:txBody>
      </p:sp>
    </p:spTree>
    <p:extLst>
      <p:ext uri="{BB962C8B-B14F-4D97-AF65-F5344CB8AC3E}">
        <p14:creationId xmlns:p14="http://schemas.microsoft.com/office/powerpoint/2010/main" val="44365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LZ77</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64871" y="1989936"/>
            <a:ext cx="9949343" cy="461665"/>
          </a:xfrm>
          <a:prstGeom prst="rect">
            <a:avLst/>
          </a:prstGeom>
          <a:noFill/>
        </p:spPr>
        <p:txBody>
          <a:bodyPr wrap="square" rtlCol="0">
            <a:spAutoFit/>
          </a:bodyPr>
          <a:lstStyle/>
          <a:p>
            <a:pPr algn="just"/>
            <a:r>
              <a:rPr lang="pt-PT" sz="2400" dirty="0"/>
              <a:t>Sequência: “A_ASA_DA_CASA”:</a:t>
            </a:r>
          </a:p>
        </p:txBody>
      </p:sp>
      <p:graphicFrame>
        <p:nvGraphicFramePr>
          <p:cNvPr id="7" name="Tabela 4">
            <a:extLst>
              <a:ext uri="{FF2B5EF4-FFF2-40B4-BE49-F238E27FC236}">
                <a16:creationId xmlns:a16="http://schemas.microsoft.com/office/drawing/2014/main" id="{FA7B6546-6DCF-4069-8816-4E8366886329}"/>
              </a:ext>
            </a:extLst>
          </p:cNvPr>
          <p:cNvGraphicFramePr>
            <a:graphicFrameLocks noGrp="1"/>
          </p:cNvGraphicFramePr>
          <p:nvPr>
            <p:extLst>
              <p:ext uri="{D42A27DB-BD31-4B8C-83A1-F6EECF244321}">
                <p14:modId xmlns:p14="http://schemas.microsoft.com/office/powerpoint/2010/main" val="451293618"/>
              </p:ext>
            </p:extLst>
          </p:nvPr>
        </p:nvGraphicFramePr>
        <p:xfrm>
          <a:off x="2031999" y="3357445"/>
          <a:ext cx="8127990" cy="37084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1244054729"/>
                    </a:ext>
                  </a:extLst>
                </a:gridCol>
                <a:gridCol w="625230">
                  <a:extLst>
                    <a:ext uri="{9D8B030D-6E8A-4147-A177-3AD203B41FA5}">
                      <a16:colId xmlns:a16="http://schemas.microsoft.com/office/drawing/2014/main" val="3333395457"/>
                    </a:ext>
                  </a:extLst>
                </a:gridCol>
                <a:gridCol w="625230">
                  <a:extLst>
                    <a:ext uri="{9D8B030D-6E8A-4147-A177-3AD203B41FA5}">
                      <a16:colId xmlns:a16="http://schemas.microsoft.com/office/drawing/2014/main" val="377649170"/>
                    </a:ext>
                  </a:extLst>
                </a:gridCol>
                <a:gridCol w="625230">
                  <a:extLst>
                    <a:ext uri="{9D8B030D-6E8A-4147-A177-3AD203B41FA5}">
                      <a16:colId xmlns:a16="http://schemas.microsoft.com/office/drawing/2014/main" val="1056787572"/>
                    </a:ext>
                  </a:extLst>
                </a:gridCol>
                <a:gridCol w="625230">
                  <a:extLst>
                    <a:ext uri="{9D8B030D-6E8A-4147-A177-3AD203B41FA5}">
                      <a16:colId xmlns:a16="http://schemas.microsoft.com/office/drawing/2014/main" val="1518346427"/>
                    </a:ext>
                  </a:extLst>
                </a:gridCol>
                <a:gridCol w="625230">
                  <a:extLst>
                    <a:ext uri="{9D8B030D-6E8A-4147-A177-3AD203B41FA5}">
                      <a16:colId xmlns:a16="http://schemas.microsoft.com/office/drawing/2014/main" val="430148504"/>
                    </a:ext>
                  </a:extLst>
                </a:gridCol>
                <a:gridCol w="625230">
                  <a:extLst>
                    <a:ext uri="{9D8B030D-6E8A-4147-A177-3AD203B41FA5}">
                      <a16:colId xmlns:a16="http://schemas.microsoft.com/office/drawing/2014/main" val="4165303072"/>
                    </a:ext>
                  </a:extLst>
                </a:gridCol>
                <a:gridCol w="625230">
                  <a:extLst>
                    <a:ext uri="{9D8B030D-6E8A-4147-A177-3AD203B41FA5}">
                      <a16:colId xmlns:a16="http://schemas.microsoft.com/office/drawing/2014/main" val="2987372345"/>
                    </a:ext>
                  </a:extLst>
                </a:gridCol>
                <a:gridCol w="625230">
                  <a:extLst>
                    <a:ext uri="{9D8B030D-6E8A-4147-A177-3AD203B41FA5}">
                      <a16:colId xmlns:a16="http://schemas.microsoft.com/office/drawing/2014/main" val="3382604981"/>
                    </a:ext>
                  </a:extLst>
                </a:gridCol>
                <a:gridCol w="625230">
                  <a:extLst>
                    <a:ext uri="{9D8B030D-6E8A-4147-A177-3AD203B41FA5}">
                      <a16:colId xmlns:a16="http://schemas.microsoft.com/office/drawing/2014/main" val="1313749218"/>
                    </a:ext>
                  </a:extLst>
                </a:gridCol>
                <a:gridCol w="625230">
                  <a:extLst>
                    <a:ext uri="{9D8B030D-6E8A-4147-A177-3AD203B41FA5}">
                      <a16:colId xmlns:a16="http://schemas.microsoft.com/office/drawing/2014/main" val="216951598"/>
                    </a:ext>
                  </a:extLst>
                </a:gridCol>
                <a:gridCol w="625230">
                  <a:extLst>
                    <a:ext uri="{9D8B030D-6E8A-4147-A177-3AD203B41FA5}">
                      <a16:colId xmlns:a16="http://schemas.microsoft.com/office/drawing/2014/main" val="3498060653"/>
                    </a:ext>
                  </a:extLst>
                </a:gridCol>
                <a:gridCol w="625230">
                  <a:extLst>
                    <a:ext uri="{9D8B030D-6E8A-4147-A177-3AD203B41FA5}">
                      <a16:colId xmlns:a16="http://schemas.microsoft.com/office/drawing/2014/main" val="3173470682"/>
                    </a:ext>
                  </a:extLst>
                </a:gridCol>
              </a:tblGrid>
              <a:tr h="370840">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1736832"/>
                  </a:ext>
                </a:extLst>
              </a:tr>
            </a:tbl>
          </a:graphicData>
        </a:graphic>
      </p:graphicFrame>
      <p:sp>
        <p:nvSpPr>
          <p:cNvPr id="8" name="Seta: Para Baixo 6">
            <a:extLst>
              <a:ext uri="{FF2B5EF4-FFF2-40B4-BE49-F238E27FC236}">
                <a16:creationId xmlns:a16="http://schemas.microsoft.com/office/drawing/2014/main" id="{A80EF077-95C3-43E9-87F2-655A525C1951}"/>
              </a:ext>
            </a:extLst>
          </p:cNvPr>
          <p:cNvSpPr/>
          <p:nvPr/>
        </p:nvSpPr>
        <p:spPr>
          <a:xfrm>
            <a:off x="5928220" y="4128276"/>
            <a:ext cx="335560" cy="578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aphicFrame>
        <p:nvGraphicFramePr>
          <p:cNvPr id="10" name="Tabela 6">
            <a:extLst>
              <a:ext uri="{FF2B5EF4-FFF2-40B4-BE49-F238E27FC236}">
                <a16:creationId xmlns:a16="http://schemas.microsoft.com/office/drawing/2014/main" id="{68B31B0E-1AD8-4699-A675-93FB38ACD49B}"/>
              </a:ext>
            </a:extLst>
          </p:cNvPr>
          <p:cNvGraphicFramePr>
            <a:graphicFrameLocks noGrp="1"/>
          </p:cNvGraphicFramePr>
          <p:nvPr>
            <p:extLst>
              <p:ext uri="{D42A27DB-BD31-4B8C-83A1-F6EECF244321}">
                <p14:modId xmlns:p14="http://schemas.microsoft.com/office/powerpoint/2010/main" val="3447712578"/>
              </p:ext>
            </p:extLst>
          </p:nvPr>
        </p:nvGraphicFramePr>
        <p:xfrm>
          <a:off x="2031999" y="5107108"/>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32838091"/>
                    </a:ext>
                  </a:extLst>
                </a:gridCol>
                <a:gridCol w="1354667">
                  <a:extLst>
                    <a:ext uri="{9D8B030D-6E8A-4147-A177-3AD203B41FA5}">
                      <a16:colId xmlns:a16="http://schemas.microsoft.com/office/drawing/2014/main" val="3552361892"/>
                    </a:ext>
                  </a:extLst>
                </a:gridCol>
                <a:gridCol w="1354667">
                  <a:extLst>
                    <a:ext uri="{9D8B030D-6E8A-4147-A177-3AD203B41FA5}">
                      <a16:colId xmlns:a16="http://schemas.microsoft.com/office/drawing/2014/main" val="2340399836"/>
                    </a:ext>
                  </a:extLst>
                </a:gridCol>
                <a:gridCol w="1354667">
                  <a:extLst>
                    <a:ext uri="{9D8B030D-6E8A-4147-A177-3AD203B41FA5}">
                      <a16:colId xmlns:a16="http://schemas.microsoft.com/office/drawing/2014/main" val="1704805413"/>
                    </a:ext>
                  </a:extLst>
                </a:gridCol>
                <a:gridCol w="1354667">
                  <a:extLst>
                    <a:ext uri="{9D8B030D-6E8A-4147-A177-3AD203B41FA5}">
                      <a16:colId xmlns:a16="http://schemas.microsoft.com/office/drawing/2014/main" val="1360763422"/>
                    </a:ext>
                  </a:extLst>
                </a:gridCol>
                <a:gridCol w="1354667">
                  <a:extLst>
                    <a:ext uri="{9D8B030D-6E8A-4147-A177-3AD203B41FA5}">
                      <a16:colId xmlns:a16="http://schemas.microsoft.com/office/drawing/2014/main" val="3600199675"/>
                    </a:ext>
                  </a:extLst>
                </a:gridCol>
              </a:tblGrid>
              <a:tr h="370840">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(0,0,A)</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(0,0,_)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(1,1,S)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(2,2,C)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pt-PT"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(7,3,EOF)</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87551357"/>
                  </a:ext>
                </a:extLst>
              </a:tr>
            </a:tbl>
          </a:graphicData>
        </a:graphic>
      </p:graphicFrame>
    </p:spTree>
    <p:extLst>
      <p:ext uri="{BB962C8B-B14F-4D97-AF65-F5344CB8AC3E}">
        <p14:creationId xmlns:p14="http://schemas.microsoft.com/office/powerpoint/2010/main" val="160514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LZW</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2392607"/>
            <a:ext cx="9949343" cy="1569660"/>
          </a:xfrm>
          <a:prstGeom prst="rect">
            <a:avLst/>
          </a:prstGeom>
          <a:noFill/>
        </p:spPr>
        <p:txBody>
          <a:bodyPr wrap="square" rtlCol="0">
            <a:spAutoFit/>
          </a:bodyPr>
          <a:lstStyle/>
          <a:p>
            <a:pPr algn="just"/>
            <a:r>
              <a:rPr lang="pt-PT" sz="2400" dirty="0"/>
              <a:t>Algoritmo de funcionamento semelhante ao LZ77. As novas sequências de texto vão sendo progressivamente armazenadas no dicionário. Este método de compressão tem uma grande eficácia aquando da compressão de ficheiros de texto, sobretudo em comparação com imagens.</a:t>
            </a:r>
          </a:p>
        </p:txBody>
      </p:sp>
    </p:spTree>
    <p:extLst>
      <p:ext uri="{BB962C8B-B14F-4D97-AF65-F5344CB8AC3E}">
        <p14:creationId xmlns:p14="http://schemas.microsoft.com/office/powerpoint/2010/main" val="118087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6BC740E-8870-47E4-B8DC-BE0B5817AED5}"/>
              </a:ext>
            </a:extLst>
          </p:cNvPr>
          <p:cNvSpPr txBox="1"/>
          <p:nvPr/>
        </p:nvSpPr>
        <p:spPr>
          <a:xfrm>
            <a:off x="1306286" y="718457"/>
            <a:ext cx="9666514" cy="584775"/>
          </a:xfrm>
          <a:prstGeom prst="rect">
            <a:avLst/>
          </a:prstGeom>
          <a:noFill/>
        </p:spPr>
        <p:txBody>
          <a:bodyPr wrap="square" rtlCol="0">
            <a:spAutoFit/>
          </a:bodyPr>
          <a:lstStyle/>
          <a:p>
            <a:pPr algn="ctr"/>
            <a:r>
              <a:rPr lang="pt-PT" sz="3200" b="1" dirty="0"/>
              <a:t>LZW</a:t>
            </a:r>
          </a:p>
        </p:txBody>
      </p:sp>
      <p:sp>
        <p:nvSpPr>
          <p:cNvPr id="3" name="CaixaDeTexto 2">
            <a:extLst>
              <a:ext uri="{FF2B5EF4-FFF2-40B4-BE49-F238E27FC236}">
                <a16:creationId xmlns:a16="http://schemas.microsoft.com/office/drawing/2014/main" id="{93590DDD-51DA-4F9A-8A04-9B8136868EF0}"/>
              </a:ext>
            </a:extLst>
          </p:cNvPr>
          <p:cNvSpPr txBox="1"/>
          <p:nvPr/>
        </p:nvSpPr>
        <p:spPr>
          <a:xfrm>
            <a:off x="1121328" y="1864101"/>
            <a:ext cx="9949343" cy="461665"/>
          </a:xfrm>
          <a:prstGeom prst="rect">
            <a:avLst/>
          </a:prstGeom>
          <a:noFill/>
        </p:spPr>
        <p:txBody>
          <a:bodyPr wrap="square" rtlCol="0">
            <a:spAutoFit/>
          </a:bodyPr>
          <a:lstStyle/>
          <a:p>
            <a:pPr algn="just"/>
            <a:r>
              <a:rPr lang="pt-PT" sz="2400" dirty="0"/>
              <a:t>Sequência: “DECODED” (Usando dicionário de tamanho 128)</a:t>
            </a:r>
          </a:p>
        </p:txBody>
      </p:sp>
      <p:sp>
        <p:nvSpPr>
          <p:cNvPr id="5" name="CaixaDeTexto 4">
            <a:extLst>
              <a:ext uri="{FF2B5EF4-FFF2-40B4-BE49-F238E27FC236}">
                <a16:creationId xmlns:a16="http://schemas.microsoft.com/office/drawing/2014/main" id="{3875819F-5759-469C-8B85-9FC72632D3D7}"/>
              </a:ext>
            </a:extLst>
          </p:cNvPr>
          <p:cNvSpPr txBox="1"/>
          <p:nvPr/>
        </p:nvSpPr>
        <p:spPr>
          <a:xfrm>
            <a:off x="1121328" y="2885921"/>
            <a:ext cx="10410737" cy="1754326"/>
          </a:xfrm>
          <a:prstGeom prst="rect">
            <a:avLst/>
          </a:prstGeom>
          <a:noFill/>
        </p:spPr>
        <p:txBody>
          <a:bodyPr wrap="square" rtlCol="0">
            <a:spAutoFit/>
          </a:bodyPr>
          <a:lstStyle/>
          <a:p>
            <a:pPr marL="342900" indent="-342900">
              <a:buFont typeface="+mj-lt"/>
              <a:buAutoNum type="arabicPeriod"/>
            </a:pPr>
            <a:r>
              <a:rPr lang="pt-PT" b="1" dirty="0"/>
              <a:t>D – 68 </a:t>
            </a:r>
            <a:r>
              <a:rPr lang="pt-PT" dirty="0"/>
              <a:t>(Armazena DE no dicionário, guarda D no output)</a:t>
            </a:r>
          </a:p>
          <a:p>
            <a:pPr marL="342900" indent="-342900">
              <a:buFont typeface="+mj-lt"/>
              <a:buAutoNum type="arabicPeriod"/>
            </a:pPr>
            <a:r>
              <a:rPr lang="pt-PT" b="1" dirty="0"/>
              <a:t>E – 69 </a:t>
            </a:r>
            <a:r>
              <a:rPr lang="pt-PT" dirty="0"/>
              <a:t>(Armazena EC no dicionário, guarda E no output)</a:t>
            </a:r>
          </a:p>
          <a:p>
            <a:pPr marL="342900" indent="-342900">
              <a:buFont typeface="+mj-lt"/>
              <a:buAutoNum type="arabicPeriod"/>
            </a:pPr>
            <a:r>
              <a:rPr lang="pt-PT" b="1" dirty="0"/>
              <a:t>C – 67 </a:t>
            </a:r>
            <a:r>
              <a:rPr lang="pt-PT" dirty="0"/>
              <a:t>(Armazena CO no dicionário, guarda C no output)</a:t>
            </a:r>
          </a:p>
          <a:p>
            <a:pPr marL="342900" indent="-342900">
              <a:buFont typeface="+mj-lt"/>
              <a:buAutoNum type="arabicPeriod"/>
            </a:pPr>
            <a:r>
              <a:rPr lang="pt-PT" b="1" dirty="0"/>
              <a:t>O – 79 </a:t>
            </a:r>
            <a:r>
              <a:rPr lang="pt-PT" dirty="0"/>
              <a:t>(Armazena OD no dicionário, guarda O no output)</a:t>
            </a:r>
          </a:p>
          <a:p>
            <a:pPr marL="342900" indent="-342900">
              <a:buFont typeface="+mj-lt"/>
              <a:buAutoNum type="arabicPeriod"/>
            </a:pPr>
            <a:r>
              <a:rPr lang="pt-PT" b="1" dirty="0"/>
              <a:t>DE – 128 </a:t>
            </a:r>
            <a:r>
              <a:rPr lang="pt-PT" dirty="0"/>
              <a:t>(DE já armazenado no dicionário (posição 128), guarda DE no output)</a:t>
            </a:r>
          </a:p>
          <a:p>
            <a:pPr marL="342900" indent="-342900">
              <a:buFont typeface="+mj-lt"/>
              <a:buAutoNum type="arabicPeriod"/>
            </a:pPr>
            <a:r>
              <a:rPr lang="pt-PT" b="1" dirty="0"/>
              <a:t>D – 68 </a:t>
            </a:r>
            <a:r>
              <a:rPr lang="pt-PT" dirty="0"/>
              <a:t>(Armazena DED no dicionário, guarda D)</a:t>
            </a:r>
          </a:p>
        </p:txBody>
      </p:sp>
    </p:spTree>
    <p:extLst>
      <p:ext uri="{BB962C8B-B14F-4D97-AF65-F5344CB8AC3E}">
        <p14:creationId xmlns:p14="http://schemas.microsoft.com/office/powerpoint/2010/main" val="1565485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907</TotalTime>
  <Words>1384</Words>
  <Application>Microsoft Office PowerPoint</Application>
  <PresentationFormat>Widescreen</PresentationFormat>
  <Paragraphs>297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Calibri Light</vt:lpstr>
      <vt:lpstr>Cambria Math</vt:lpstr>
      <vt:lpstr>Celestial</vt:lpstr>
      <vt:lpstr>CODECS LOSSLESS DE TEXTO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CODECS LOSSLESS DE TEXTO</dc:title>
  <dc:creator>Pedro Afonso Ferreira Lopes Martins</dc:creator>
  <cp:lastModifiedBy>João Carlos Borges Silva</cp:lastModifiedBy>
  <cp:revision>34</cp:revision>
  <dcterms:created xsi:type="dcterms:W3CDTF">2021-12-22T16:28:49Z</dcterms:created>
  <dcterms:modified xsi:type="dcterms:W3CDTF">2021-12-23T23:19:28Z</dcterms:modified>
</cp:coreProperties>
</file>