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handoutMasterIdLst>
    <p:handoutMasterId r:id="rId17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68" r:id="rId11"/>
    <p:sldId id="271" r:id="rId12"/>
    <p:sldId id="270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  <a:srgbClr val="E44D26"/>
    <a:srgbClr val="004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8648D-752F-4D9E-8EC2-61293C3E9BC7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2.png"/><Relationship Id="rId5" Type="http://schemas.openxmlformats.org/officeDocument/2006/relationships/image" Target="../media/image7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pt%20-%20Node.j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 dirty="0"/>
              <a:t>LÓGICA DE PROGRAMAÇÃO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C8EBE044-8988-440A-8F4A-14852C46C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52" y="2125179"/>
            <a:ext cx="7325296" cy="35676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7D86ABB-BC50-402B-B1B9-AD54AEE5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uma Página Web </a:t>
            </a:r>
          </a:p>
        </p:txBody>
      </p:sp>
      <p:cxnSp>
        <p:nvCxnSpPr>
          <p:cNvPr id="4" name="Conector: Curvo 3">
            <a:extLst>
              <a:ext uri="{FF2B5EF4-FFF2-40B4-BE49-F238E27FC236}">
                <a16:creationId xmlns:a16="http://schemas.microsoft.com/office/drawing/2014/main" id="{0DC41A99-F1A9-43F4-86EB-44C65876CF4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47477" y="4190999"/>
            <a:ext cx="1453667" cy="673509"/>
          </a:xfrm>
          <a:prstGeom prst="curvedConnector3">
            <a:avLst>
              <a:gd name="adj1" fmla="val 50000"/>
            </a:avLst>
          </a:prstGeom>
          <a:ln w="38100">
            <a:solidFill>
              <a:srgbClr val="292A8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64146A50-834B-45AE-8381-8289806874D3}"/>
              </a:ext>
            </a:extLst>
          </p:cNvPr>
          <p:cNvSpPr txBox="1"/>
          <p:nvPr/>
        </p:nvSpPr>
        <p:spPr>
          <a:xfrm>
            <a:off x="586854" y="4712110"/>
            <a:ext cx="15844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Imagens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Vídeos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Tabelas</a:t>
            </a:r>
          </a:p>
        </p:txBody>
      </p:sp>
      <p:cxnSp>
        <p:nvCxnSpPr>
          <p:cNvPr id="6" name="Conector: Curvo 5">
            <a:extLst>
              <a:ext uri="{FF2B5EF4-FFF2-40B4-BE49-F238E27FC236}">
                <a16:creationId xmlns:a16="http://schemas.microsoft.com/office/drawing/2014/main" id="{04194176-10B2-43EA-A9E4-FCB3863613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60121" y="3308518"/>
            <a:ext cx="2047036" cy="1219805"/>
          </a:xfrm>
          <a:prstGeom prst="curvedConnector3">
            <a:avLst>
              <a:gd name="adj1" fmla="val 50000"/>
            </a:avLst>
          </a:prstGeom>
          <a:ln w="38100">
            <a:solidFill>
              <a:srgbClr val="292A8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A4DAB4E8-11D5-4D71-BDAE-989C48AFCEAE}"/>
              </a:ext>
            </a:extLst>
          </p:cNvPr>
          <p:cNvSpPr txBox="1"/>
          <p:nvPr/>
        </p:nvSpPr>
        <p:spPr>
          <a:xfrm>
            <a:off x="10259001" y="4388346"/>
            <a:ext cx="132279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Cores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Sombras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Tamanhos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posicionamento</a:t>
            </a:r>
          </a:p>
        </p:txBody>
      </p:sp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B812E00E-7D1B-48F9-9EA8-CF526C304463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 flipV="1">
            <a:off x="2326375" y="2429693"/>
            <a:ext cx="1705701" cy="357488"/>
          </a:xfrm>
          <a:prstGeom prst="curvedConnector3">
            <a:avLst>
              <a:gd name="adj1" fmla="val 50000"/>
            </a:avLst>
          </a:prstGeom>
          <a:ln w="38100">
            <a:solidFill>
              <a:srgbClr val="292A8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2A448365-671F-423C-9596-954424B1F572}"/>
              </a:ext>
            </a:extLst>
          </p:cNvPr>
          <p:cNvSpPr txBox="1"/>
          <p:nvPr/>
        </p:nvSpPr>
        <p:spPr>
          <a:xfrm>
            <a:off x="741953" y="1986962"/>
            <a:ext cx="15844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Interações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Menus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Interações	</a:t>
            </a:r>
          </a:p>
          <a:p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Popups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Validações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9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A0908-F7A9-4F09-80EA-3AAABCA7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Todas são Linguagens de Programação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A8F04B2F-A057-46B2-B589-24117BC59E4F}"/>
              </a:ext>
            </a:extLst>
          </p:cNvPr>
          <p:cNvGrpSpPr/>
          <p:nvPr/>
        </p:nvGrpSpPr>
        <p:grpSpPr>
          <a:xfrm>
            <a:off x="1933941" y="2819400"/>
            <a:ext cx="8334634" cy="1623600"/>
            <a:chOff x="1933941" y="2819400"/>
            <a:chExt cx="8334634" cy="162360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E71EEC34-A595-40F2-B532-ABC5CB3A9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57245" y="2819400"/>
              <a:ext cx="1511330" cy="1623600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A3F42622-4160-4961-88D8-16A746795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942" y="2819400"/>
              <a:ext cx="1623600" cy="1623600"/>
            </a:xfrm>
            <a:prstGeom prst="rect">
              <a:avLst/>
            </a:prstGeom>
          </p:spPr>
        </p:pic>
        <p:pic>
          <p:nvPicPr>
            <p:cNvPr id="6" name="Espaço Reservado para Conteúdo 4">
              <a:extLst>
                <a:ext uri="{FF2B5EF4-FFF2-40B4-BE49-F238E27FC236}">
                  <a16:creationId xmlns:a16="http://schemas.microsoft.com/office/drawing/2014/main" id="{5459303C-DC1F-41C4-9591-2F5208F48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3941" y="2819795"/>
              <a:ext cx="1490298" cy="1622810"/>
            </a:xfrm>
            <a:prstGeom prst="rect">
              <a:avLst/>
            </a:prstGeom>
          </p:spPr>
        </p:pic>
      </p:grpSp>
      <p:pic>
        <p:nvPicPr>
          <p:cNvPr id="11" name="Gráfico 10" descr="Fechar">
            <a:extLst>
              <a:ext uri="{FF2B5EF4-FFF2-40B4-BE49-F238E27FC236}">
                <a16:creationId xmlns:a16="http://schemas.microsoft.com/office/drawing/2014/main" id="{0FBFB600-F6FA-4D8A-B85D-08D366AB2C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8284" y="4898680"/>
            <a:ext cx="914400" cy="914400"/>
          </a:xfrm>
          <a:prstGeom prst="rect">
            <a:avLst/>
          </a:prstGeom>
        </p:spPr>
      </p:pic>
      <p:pic>
        <p:nvPicPr>
          <p:cNvPr id="13" name="Gráfico 12" descr="Marca de seleção">
            <a:extLst>
              <a:ext uri="{FF2B5EF4-FFF2-40B4-BE49-F238E27FC236}">
                <a16:creationId xmlns:a16="http://schemas.microsoft.com/office/drawing/2014/main" id="{B2208DDA-AD16-4CDE-B084-1A02F386D9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50452" y="4898680"/>
            <a:ext cx="914400" cy="914400"/>
          </a:xfrm>
          <a:prstGeom prst="rect">
            <a:avLst/>
          </a:prstGeom>
        </p:spPr>
      </p:pic>
      <p:pic>
        <p:nvPicPr>
          <p:cNvPr id="14" name="Gráfico 13" descr="Fechar">
            <a:extLst>
              <a:ext uri="{FF2B5EF4-FFF2-40B4-BE49-F238E27FC236}">
                <a16:creationId xmlns:a16="http://schemas.microsoft.com/office/drawing/2014/main" id="{CDA9C136-7719-4CB2-AD7F-6A5FFC7FD5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6632" y="4898680"/>
            <a:ext cx="914400" cy="914400"/>
          </a:xfrm>
          <a:prstGeom prst="rect">
            <a:avLst/>
          </a:prstGeom>
        </p:spPr>
      </p:pic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B33AE866-C134-455A-B514-BA711E60F271}"/>
              </a:ext>
            </a:extLst>
          </p:cNvPr>
          <p:cNvCxnSpPr/>
          <p:nvPr/>
        </p:nvCxnSpPr>
        <p:spPr>
          <a:xfrm>
            <a:off x="3424239" y="3631200"/>
            <a:ext cx="18547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AB99C6A8-9D65-4C95-8B70-9643FCF4FFDF}"/>
              </a:ext>
            </a:extLst>
          </p:cNvPr>
          <p:cNvCxnSpPr>
            <a:cxnSpLocks/>
          </p:cNvCxnSpPr>
          <p:nvPr/>
        </p:nvCxnSpPr>
        <p:spPr>
          <a:xfrm flipV="1">
            <a:off x="4351590" y="2682540"/>
            <a:ext cx="0" cy="94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0B25FE4-C665-4C80-80C0-DC784A7F3E83}"/>
              </a:ext>
            </a:extLst>
          </p:cNvPr>
          <p:cNvSpPr txBox="1"/>
          <p:nvPr/>
        </p:nvSpPr>
        <p:spPr>
          <a:xfrm>
            <a:off x="3606441" y="2282430"/>
            <a:ext cx="1490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Desenvolve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77BE8EE-2B4D-4B3E-BC09-F21005FB9773}"/>
              </a:ext>
            </a:extLst>
          </p:cNvPr>
          <p:cNvSpPr txBox="1"/>
          <p:nvPr/>
        </p:nvSpPr>
        <p:spPr>
          <a:xfrm>
            <a:off x="7051419" y="4816080"/>
            <a:ext cx="1490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643D2207-5421-43F9-A820-9B596AC14FD9}"/>
              </a:ext>
            </a:extLst>
          </p:cNvPr>
          <p:cNvCxnSpPr>
            <a:stCxn id="4" idx="1"/>
            <a:endCxn id="35" idx="0"/>
          </p:cNvCxnSpPr>
          <p:nvPr/>
        </p:nvCxnSpPr>
        <p:spPr>
          <a:xfrm rot="10800000" flipV="1">
            <a:off x="7796569" y="3631200"/>
            <a:ext cx="960677" cy="118488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16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CAFBE-A206-45A9-BB40-74AA40816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Front-</a:t>
            </a:r>
            <a:r>
              <a:rPr lang="pt-BR" dirty="0" err="1"/>
              <a:t>end</a:t>
            </a:r>
            <a:r>
              <a:rPr lang="pt-BR" dirty="0"/>
              <a:t> x Back-</a:t>
            </a:r>
            <a:r>
              <a:rPr lang="pt-BR" dirty="0" err="1"/>
              <a:t>end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95CBC6D-38CA-4335-9345-B3E14F5FA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168" y="2733614"/>
            <a:ext cx="1800000" cy="1800000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DE0E2E5-5DEA-489B-9C1F-13A86A4EC652}"/>
              </a:ext>
            </a:extLst>
          </p:cNvPr>
          <p:cNvSpPr txBox="1"/>
          <p:nvPr/>
        </p:nvSpPr>
        <p:spPr>
          <a:xfrm>
            <a:off x="2901838" y="4783675"/>
            <a:ext cx="112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D63192-9946-4499-837C-9CC36D88C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784" y="2786901"/>
            <a:ext cx="1800000" cy="1800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DF402C7-C139-43FB-9B0A-AD29CE92DB79}"/>
              </a:ext>
            </a:extLst>
          </p:cNvPr>
          <p:cNvSpPr txBox="1"/>
          <p:nvPr/>
        </p:nvSpPr>
        <p:spPr>
          <a:xfrm>
            <a:off x="7595297" y="4783675"/>
            <a:ext cx="112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8B6C6C2-39FA-417A-A8F2-D3BF038B1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07" y="2313431"/>
            <a:ext cx="540000" cy="58011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339DCA7E-DA3D-449A-8DB1-13B2548FE4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352" y="3344493"/>
            <a:ext cx="540000" cy="540000"/>
          </a:xfrm>
          <a:prstGeom prst="rect">
            <a:avLst/>
          </a:prstGeom>
        </p:spPr>
      </p:pic>
      <p:pic>
        <p:nvPicPr>
          <p:cNvPr id="19" name="Espaço Reservado para Conteúdo 4">
            <a:extLst>
              <a:ext uri="{FF2B5EF4-FFF2-40B4-BE49-F238E27FC236}">
                <a16:creationId xmlns:a16="http://schemas.microsoft.com/office/drawing/2014/main" id="{31E86774-789B-4D63-87A0-BEC98EF257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107" y="4335442"/>
            <a:ext cx="540000" cy="588015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1A57A11F-4AFE-4919-B628-86FA7215A1E7}"/>
              </a:ext>
            </a:extLst>
          </p:cNvPr>
          <p:cNvSpPr/>
          <p:nvPr/>
        </p:nvSpPr>
        <p:spPr>
          <a:xfrm>
            <a:off x="2085177" y="5349781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Responsável pela interface e experiência do usuário.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67FCEB1-7E39-4E3F-A6A6-DA03C00C5F99}"/>
              </a:ext>
            </a:extLst>
          </p:cNvPr>
          <p:cNvSpPr/>
          <p:nvPr/>
        </p:nvSpPr>
        <p:spPr>
          <a:xfrm>
            <a:off x="6562967" y="5349781"/>
            <a:ext cx="31916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Responsável pela lógica de servidor, banco de dados e processamento de dados.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7C39AD66-D674-4926-BC37-23F82B5270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2063" y="4531394"/>
            <a:ext cx="495738" cy="6480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6AA54066-F322-4198-8399-95F72B732B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986" y="3082846"/>
            <a:ext cx="1200000" cy="6480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E2ECFEA6-C6D2-40D1-8E02-25575F11E0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910" y="3938901"/>
            <a:ext cx="577211" cy="6480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E14AF8A4-F4F1-4DCD-9C99-3AB122D901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43473" y="2311967"/>
            <a:ext cx="691200" cy="648000"/>
          </a:xfrm>
          <a:prstGeom prst="rect">
            <a:avLst/>
          </a:prstGeom>
        </p:spPr>
      </p:pic>
      <p:pic>
        <p:nvPicPr>
          <p:cNvPr id="43" name="Gráfico 42" descr="Fechar">
            <a:extLst>
              <a:ext uri="{FF2B5EF4-FFF2-40B4-BE49-F238E27FC236}">
                <a16:creationId xmlns:a16="http://schemas.microsoft.com/office/drawing/2014/main" id="{703BA2FE-10A6-43C1-9C7C-A1231B2B55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809272">
            <a:off x="5468475" y="3254492"/>
            <a:ext cx="720000" cy="720000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4ADE8147-AC51-40BE-8121-5771422343B2}"/>
              </a:ext>
            </a:extLst>
          </p:cNvPr>
          <p:cNvSpPr txBox="1"/>
          <p:nvPr/>
        </p:nvSpPr>
        <p:spPr>
          <a:xfrm>
            <a:off x="5293714" y="236428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FullStack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32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C7567-92EE-46B2-A947-17423347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de Software</a:t>
            </a:r>
          </a:p>
        </p:txBody>
      </p:sp>
      <p:pic>
        <p:nvPicPr>
          <p:cNvPr id="4" name="Picture 4" descr="Ícone computador desktop 569520 Vetor no Vecteezy">
            <a:extLst>
              <a:ext uri="{FF2B5EF4-FFF2-40B4-BE49-F238E27FC236}">
                <a16:creationId xmlns:a16="http://schemas.microsoft.com/office/drawing/2014/main" id="{7FF60202-5014-40EE-942F-3DFF9F968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926" y="162900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39F16F4-A7F7-4539-A60F-72126DBD3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04" y="5044279"/>
            <a:ext cx="1080000" cy="108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ED7681E-5C63-48C0-BE13-5F67E7434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348" y="5044279"/>
            <a:ext cx="1080000" cy="1080000"/>
          </a:xfrm>
          <a:prstGeom prst="rect">
            <a:avLst/>
          </a:prstGeom>
        </p:spPr>
      </p:pic>
      <p:cxnSp>
        <p:nvCxnSpPr>
          <p:cNvPr id="7" name="Conector de seta reta 11">
            <a:extLst>
              <a:ext uri="{FF2B5EF4-FFF2-40B4-BE49-F238E27FC236}">
                <a16:creationId xmlns:a16="http://schemas.microsoft.com/office/drawing/2014/main" id="{452CDD29-75BF-4DDA-B98F-CA8FECAF6CF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886926" y="3429000"/>
            <a:ext cx="2880422" cy="161527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13">
            <a:extLst>
              <a:ext uri="{FF2B5EF4-FFF2-40B4-BE49-F238E27FC236}">
                <a16:creationId xmlns:a16="http://schemas.microsoft.com/office/drawing/2014/main" id="{129EA31E-443A-4975-821F-7CC4B3F0E2C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006504" y="3429000"/>
            <a:ext cx="2880422" cy="161527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143DDB0D-FDFF-479C-9A3A-19E7040A7D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926" y="5044279"/>
            <a:ext cx="1080000" cy="1080000"/>
          </a:xfrm>
          <a:prstGeom prst="rect">
            <a:avLst/>
          </a:prstGeom>
        </p:spPr>
      </p:pic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C792CF8C-5331-4A22-9397-94D84353F543}"/>
              </a:ext>
            </a:extLst>
          </p:cNvPr>
          <p:cNvCxnSpPr>
            <a:stCxn id="4" idx="2"/>
            <a:endCxn id="15" idx="0"/>
          </p:cNvCxnSpPr>
          <p:nvPr/>
        </p:nvCxnSpPr>
        <p:spPr>
          <a:xfrm>
            <a:off x="5886926" y="3429000"/>
            <a:ext cx="0" cy="161527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56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C7377-40E2-4D4C-83E5-D41F34E5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 para instalação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6952D-C9CE-4DBB-9567-D63A0A4B9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Node.js</a:t>
            </a:r>
          </a:p>
          <a:p>
            <a:pPr lvl="1"/>
            <a:r>
              <a:rPr lang="pt-BR" dirty="0">
                <a:hlinkClick r:id="rId2"/>
              </a:rPr>
              <a:t>https://nodejs.org/pt - Node.js</a:t>
            </a:r>
            <a:endParaRPr lang="pt-BR" dirty="0"/>
          </a:p>
          <a:p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  <a:p>
            <a:pPr marL="1028700" lvl="1" indent="-342900"/>
            <a:r>
              <a:rPr lang="pt-BR" dirty="0">
                <a:hlinkClick r:id="rId3"/>
              </a:rPr>
              <a:t>https://code.visualstudio.com/</a:t>
            </a:r>
            <a:r>
              <a:rPr lang="pt-BR" dirty="0"/>
              <a:t>	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2889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413E0-4202-4854-A1DD-16862DAB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5" dirty="0"/>
              <a:t>Estrutura da </a:t>
            </a:r>
            <a:r>
              <a:rPr lang="pt-BR" spc="-5" dirty="0" err="1"/>
              <a:t>tag</a:t>
            </a:r>
            <a:r>
              <a:rPr lang="pt-BR" spc="-5" dirty="0"/>
              <a:t> HTML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30AB2A8-4425-40DC-B498-3EEF20DB7DF1}"/>
              </a:ext>
            </a:extLst>
          </p:cNvPr>
          <p:cNvSpPr txBox="1"/>
          <p:nvPr/>
        </p:nvSpPr>
        <p:spPr>
          <a:xfrm>
            <a:off x="2895600" y="3136612"/>
            <a:ext cx="570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&lt;h1&gt;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Exemplo de Titulo </a:t>
            </a:r>
            <a:r>
              <a:rPr lang="pt-BR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&lt;/h1&gt;</a:t>
            </a:r>
          </a:p>
        </p:txBody>
      </p:sp>
      <p:cxnSp>
        <p:nvCxnSpPr>
          <p:cNvPr id="5" name="Conector: Curvo 4">
            <a:extLst>
              <a:ext uri="{FF2B5EF4-FFF2-40B4-BE49-F238E27FC236}">
                <a16:creationId xmlns:a16="http://schemas.microsoft.com/office/drawing/2014/main" id="{78486788-7C9B-4342-B86E-B0026AEBBAAD}"/>
              </a:ext>
            </a:extLst>
          </p:cNvPr>
          <p:cNvCxnSpPr>
            <a:cxnSpLocks/>
            <a:stCxn id="4" idx="1"/>
            <a:endCxn id="6" idx="2"/>
          </p:cNvCxnSpPr>
          <p:nvPr/>
        </p:nvCxnSpPr>
        <p:spPr>
          <a:xfrm rot="10800000">
            <a:off x="1524000" y="2951948"/>
            <a:ext cx="1371600" cy="477052"/>
          </a:xfrm>
          <a:prstGeom prst="curved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C93F99EE-B714-4BF6-8A38-9FC65C81340A}"/>
              </a:ext>
            </a:extLst>
          </p:cNvPr>
          <p:cNvSpPr txBox="1"/>
          <p:nvPr/>
        </p:nvSpPr>
        <p:spPr>
          <a:xfrm>
            <a:off x="533400" y="2551838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Abertura de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: Curvo 6">
            <a:extLst>
              <a:ext uri="{FF2B5EF4-FFF2-40B4-BE49-F238E27FC236}">
                <a16:creationId xmlns:a16="http://schemas.microsoft.com/office/drawing/2014/main" id="{90C841BA-D121-4EA0-85D9-6B3869AB8B67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rot="5400000" flipH="1" flipV="1">
            <a:off x="5574861" y="2721751"/>
            <a:ext cx="585772" cy="24395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B0E6792-6940-40C0-A4ED-C520919B4606}"/>
              </a:ext>
            </a:extLst>
          </p:cNvPr>
          <p:cNvSpPr txBox="1"/>
          <p:nvPr/>
        </p:nvSpPr>
        <p:spPr>
          <a:xfrm>
            <a:off x="5343511" y="2150730"/>
            <a:ext cx="1292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Conteúdo</a:t>
            </a:r>
          </a:p>
        </p:txBody>
      </p:sp>
      <p:cxnSp>
        <p:nvCxnSpPr>
          <p:cNvPr id="9" name="Conector: Curvo 8">
            <a:extLst>
              <a:ext uri="{FF2B5EF4-FFF2-40B4-BE49-F238E27FC236}">
                <a16:creationId xmlns:a16="http://schemas.microsoft.com/office/drawing/2014/main" id="{6BA9749A-B54D-4826-9DC1-0A411741833F}"/>
              </a:ext>
            </a:extLst>
          </p:cNvPr>
          <p:cNvCxnSpPr>
            <a:cxnSpLocks/>
            <a:stCxn id="4" idx="3"/>
            <a:endCxn id="10" idx="2"/>
          </p:cNvCxnSpPr>
          <p:nvPr/>
        </p:nvCxnSpPr>
        <p:spPr>
          <a:xfrm flipV="1">
            <a:off x="8595943" y="2951948"/>
            <a:ext cx="1073842" cy="477052"/>
          </a:xfrm>
          <a:prstGeom prst="curved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98ED6F8-7C73-485B-B173-28C6A1F61016}"/>
              </a:ext>
            </a:extLst>
          </p:cNvPr>
          <p:cNvSpPr txBox="1"/>
          <p:nvPr/>
        </p:nvSpPr>
        <p:spPr>
          <a:xfrm>
            <a:off x="8423347" y="2551838"/>
            <a:ext cx="2492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Fechamento da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DB436B6-F0E6-432D-9CE4-BD84AC4C793B}"/>
              </a:ext>
            </a:extLst>
          </p:cNvPr>
          <p:cNvSpPr/>
          <p:nvPr/>
        </p:nvSpPr>
        <p:spPr>
          <a:xfrm>
            <a:off x="2097793" y="4793671"/>
            <a:ext cx="85715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pt-BR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pt-BR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</a:t>
            </a: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foto.png</a:t>
            </a:r>
            <a:r>
              <a:rPr lang="pt-BR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</a:t>
            </a:r>
            <a:r>
              <a:rPr lang="pt-BR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</a:t>
            </a: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 de foto</a:t>
            </a:r>
            <a:r>
              <a:rPr lang="pt-BR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pt-BR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cxnSp>
        <p:nvCxnSpPr>
          <p:cNvPr id="12" name="Conector: Curvo 11">
            <a:extLst>
              <a:ext uri="{FF2B5EF4-FFF2-40B4-BE49-F238E27FC236}">
                <a16:creationId xmlns:a16="http://schemas.microsoft.com/office/drawing/2014/main" id="{BD0A3EC8-409F-4A6D-8578-1F03A267718E}"/>
              </a:ext>
            </a:extLst>
          </p:cNvPr>
          <p:cNvCxnSpPr>
            <a:cxnSpLocks/>
            <a:stCxn id="11" idx="1"/>
            <a:endCxn id="13" idx="2"/>
          </p:cNvCxnSpPr>
          <p:nvPr/>
        </p:nvCxnSpPr>
        <p:spPr>
          <a:xfrm rot="10800000">
            <a:off x="1514067" y="4600903"/>
            <a:ext cx="583726" cy="485156"/>
          </a:xfrm>
          <a:prstGeom prst="curved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0F42309-691F-41FC-AFC5-174CE02D15BC}"/>
              </a:ext>
            </a:extLst>
          </p:cNvPr>
          <p:cNvSpPr txBox="1"/>
          <p:nvPr/>
        </p:nvSpPr>
        <p:spPr>
          <a:xfrm>
            <a:off x="523467" y="4200793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Abertura de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: Curvo 13">
            <a:extLst>
              <a:ext uri="{FF2B5EF4-FFF2-40B4-BE49-F238E27FC236}">
                <a16:creationId xmlns:a16="http://schemas.microsoft.com/office/drawing/2014/main" id="{E70CEAA5-E2A2-4DAD-A472-8E55DF747841}"/>
              </a:ext>
            </a:extLst>
          </p:cNvPr>
          <p:cNvCxnSpPr>
            <a:cxnSpLocks/>
            <a:stCxn id="11" idx="3"/>
            <a:endCxn id="15" idx="2"/>
          </p:cNvCxnSpPr>
          <p:nvPr/>
        </p:nvCxnSpPr>
        <p:spPr>
          <a:xfrm flipV="1">
            <a:off x="10669370" y="4400848"/>
            <a:ext cx="156609" cy="685211"/>
          </a:xfrm>
          <a:prstGeom prst="curved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007D4E9-E02C-4B7E-B787-94F74EC0E379}"/>
              </a:ext>
            </a:extLst>
          </p:cNvPr>
          <p:cNvSpPr txBox="1"/>
          <p:nvPr/>
        </p:nvSpPr>
        <p:spPr>
          <a:xfrm>
            <a:off x="9579541" y="4000738"/>
            <a:ext cx="2492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Fechamento da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ector: Curvo 15">
            <a:extLst>
              <a:ext uri="{FF2B5EF4-FFF2-40B4-BE49-F238E27FC236}">
                <a16:creationId xmlns:a16="http://schemas.microsoft.com/office/drawing/2014/main" id="{8E95CAAD-F83C-4483-AB64-F01AD96D5F17}"/>
              </a:ext>
            </a:extLst>
          </p:cNvPr>
          <p:cNvCxnSpPr>
            <a:cxnSpLocks/>
          </p:cNvCxnSpPr>
          <p:nvPr/>
        </p:nvCxnSpPr>
        <p:spPr>
          <a:xfrm rot="5400000">
            <a:off x="3188882" y="5651069"/>
            <a:ext cx="785036" cy="1524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1260699-1CF7-492F-A05A-76994928537B}"/>
              </a:ext>
            </a:extLst>
          </p:cNvPr>
          <p:cNvSpPr txBox="1"/>
          <p:nvPr/>
        </p:nvSpPr>
        <p:spPr>
          <a:xfrm>
            <a:off x="2738113" y="6119787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Parâmetro</a:t>
            </a:r>
          </a:p>
        </p:txBody>
      </p:sp>
      <p:cxnSp>
        <p:nvCxnSpPr>
          <p:cNvPr id="18" name="Conector: Curvo 17">
            <a:extLst>
              <a:ext uri="{FF2B5EF4-FFF2-40B4-BE49-F238E27FC236}">
                <a16:creationId xmlns:a16="http://schemas.microsoft.com/office/drawing/2014/main" id="{5D11399C-2FB7-42F3-85F0-4CE4130C7E71}"/>
              </a:ext>
            </a:extLst>
          </p:cNvPr>
          <p:cNvCxnSpPr>
            <a:cxnSpLocks/>
          </p:cNvCxnSpPr>
          <p:nvPr/>
        </p:nvCxnSpPr>
        <p:spPr>
          <a:xfrm rot="5400000">
            <a:off x="7446804" y="5738462"/>
            <a:ext cx="785036" cy="1524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CF8B403-8803-482E-A49C-63EB12D08FE2}"/>
              </a:ext>
            </a:extLst>
          </p:cNvPr>
          <p:cNvSpPr txBox="1"/>
          <p:nvPr/>
        </p:nvSpPr>
        <p:spPr>
          <a:xfrm>
            <a:off x="7344022" y="6250669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</a:p>
        </p:txBody>
      </p:sp>
    </p:spTree>
    <p:extLst>
      <p:ext uri="{BB962C8B-B14F-4D97-AF65-F5344CB8AC3E}">
        <p14:creationId xmlns:p14="http://schemas.microsoft.com/office/powerpoint/2010/main" val="195543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3" grpId="0"/>
      <p:bldP spid="15" grpId="0"/>
      <p:bldP spid="17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26649-2914-4E1D-8077-540D4B09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Formação Acadêmica e Experiência Profissional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C449FD-0CCF-46E0-B734-7980847A4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Formação Acadêmica </a:t>
            </a:r>
          </a:p>
          <a:p>
            <a:pPr marL="1028700" lvl="1" indent="-342900"/>
            <a:r>
              <a:rPr lang="pt-BR" dirty="0"/>
              <a:t>Graduado em Tecnologia em Automação Industrial </a:t>
            </a:r>
          </a:p>
          <a:p>
            <a:pPr marL="1028700" lvl="1" indent="-342900"/>
            <a:r>
              <a:rPr lang="pt-BR" dirty="0"/>
              <a:t>Pós-graduado em Cloud </a:t>
            </a:r>
            <a:r>
              <a:rPr lang="pt-BR" dirty="0" err="1"/>
              <a:t>Computing</a:t>
            </a:r>
            <a:endParaRPr lang="pt-BR" dirty="0"/>
          </a:p>
          <a:p>
            <a:pPr marL="1028700" lvl="1" indent="-342900"/>
            <a:r>
              <a:rPr lang="pt-BR" dirty="0"/>
              <a:t>Pós-graduado em Desenvolvimento de Aplicações para Dispositivos Móveis (APP’S)</a:t>
            </a:r>
          </a:p>
          <a:p>
            <a:pPr marL="1028700" lvl="1" indent="-342900"/>
            <a:r>
              <a:rPr lang="pt-BR" dirty="0"/>
              <a:t>Pós-graduado em Desenvolvimento de Aplicações Web</a:t>
            </a:r>
          </a:p>
          <a:p>
            <a:pPr marL="342900" indent="-342900"/>
            <a:r>
              <a:rPr lang="pt-BR" dirty="0"/>
              <a:t>Experiência Profissional</a:t>
            </a:r>
          </a:p>
          <a:p>
            <a:pPr marL="1028700" lvl="1" indent="-342900"/>
            <a:r>
              <a:rPr lang="pt-BR" dirty="0"/>
              <a:t>Instrutor de Formação Profissional – SENAI</a:t>
            </a:r>
          </a:p>
          <a:p>
            <a:pPr marL="1028700" lvl="1" indent="-342900"/>
            <a:r>
              <a:rPr lang="pt-BR" dirty="0"/>
              <a:t>Professor de TI – UMC</a:t>
            </a:r>
          </a:p>
        </p:txBody>
      </p:sp>
    </p:spTree>
    <p:extLst>
      <p:ext uri="{BB962C8B-B14F-4D97-AF65-F5344CB8AC3E}">
        <p14:creationId xmlns:p14="http://schemas.microsoft.com/office/powerpoint/2010/main" val="39754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DEE23-32D9-44A2-9003-D0B265CD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Pessoal - Alunos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B75058F-76D3-4F4A-8A2E-8DDD0D0D6AB3}"/>
              </a:ext>
            </a:extLst>
          </p:cNvPr>
          <p:cNvGrpSpPr/>
          <p:nvPr/>
        </p:nvGrpSpPr>
        <p:grpSpPr>
          <a:xfrm>
            <a:off x="1833651" y="2889000"/>
            <a:ext cx="8524699" cy="1932777"/>
            <a:chOff x="1833651" y="2889000"/>
            <a:chExt cx="8524699" cy="1932777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B873A6A2-CCF2-4913-A876-E9FA67FF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651" y="2889000"/>
              <a:ext cx="1080000" cy="1080000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383E0DB8-2513-4D8A-BFDA-BC32B156A7EC}"/>
                </a:ext>
              </a:extLst>
            </p:cNvPr>
            <p:cNvSpPr txBox="1"/>
            <p:nvPr/>
          </p:nvSpPr>
          <p:spPr>
            <a:xfrm>
              <a:off x="1896598" y="4121777"/>
              <a:ext cx="954107" cy="700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Nome</a:t>
              </a:r>
            </a:p>
            <a:p>
              <a:pPr>
                <a:lnSpc>
                  <a:spcPct val="150000"/>
                </a:lnSpc>
              </a:pPr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Motivação</a:t>
              </a:r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9254F80C-E569-49AD-A3B2-8B87AFECA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8762" y="2889000"/>
              <a:ext cx="1114392" cy="1080000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74043DE-E82A-4A71-96EA-337C1F4FC248}"/>
                </a:ext>
              </a:extLst>
            </p:cNvPr>
            <p:cNvSpPr txBox="1"/>
            <p:nvPr/>
          </p:nvSpPr>
          <p:spPr>
            <a:xfrm>
              <a:off x="4773577" y="4121777"/>
              <a:ext cx="1944763" cy="376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Experiência Profissional</a:t>
              </a:r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85E39A64-4412-4013-9950-ACC16EF3D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8267" y="2889000"/>
              <a:ext cx="1080000" cy="1080000"/>
            </a:xfrm>
            <a:prstGeom prst="rect">
              <a:avLst/>
            </a:prstGeom>
          </p:spPr>
        </p:pic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C3A4B27-5480-4F3B-8226-EDCB919AE680}"/>
                </a:ext>
              </a:extLst>
            </p:cNvPr>
            <p:cNvSpPr txBox="1"/>
            <p:nvPr/>
          </p:nvSpPr>
          <p:spPr>
            <a:xfrm>
              <a:off x="7878184" y="4121777"/>
              <a:ext cx="2480166" cy="376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Conhecimento em programação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159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CE31E-22FC-4E3A-89BB-C8A2DD72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8445EB-44C6-4619-A350-BB0002D41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Front-</a:t>
            </a:r>
            <a:r>
              <a:rPr lang="pt-BR" dirty="0" err="1"/>
              <a:t>end</a:t>
            </a:r>
            <a:endParaRPr lang="pt-BR" dirty="0"/>
          </a:p>
          <a:p>
            <a:pPr marL="1028700" lvl="1" indent="-342900"/>
            <a:r>
              <a:rPr lang="pt-BR" dirty="0"/>
              <a:t>HTML – 18h</a:t>
            </a:r>
          </a:p>
          <a:p>
            <a:pPr marL="1028700" lvl="1" indent="-342900"/>
            <a:r>
              <a:rPr lang="pt-BR" dirty="0"/>
              <a:t>CSS e Framework - </a:t>
            </a:r>
          </a:p>
          <a:p>
            <a:pPr marL="1028700" lvl="1" indent="-342900"/>
            <a:r>
              <a:rPr lang="pt-BR" dirty="0" err="1"/>
              <a:t>JavaScript</a:t>
            </a:r>
            <a:r>
              <a:rPr lang="pt-BR" dirty="0"/>
              <a:t> e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Back-</a:t>
            </a:r>
            <a:r>
              <a:rPr lang="pt-BR" dirty="0" err="1"/>
              <a:t>End</a:t>
            </a:r>
            <a:endParaRPr lang="pt-BR" dirty="0"/>
          </a:p>
          <a:p>
            <a:pPr marL="1028700" lvl="1" indent="-342900"/>
            <a:r>
              <a:rPr lang="pt-BR" dirty="0"/>
              <a:t>PHP</a:t>
            </a:r>
          </a:p>
          <a:p>
            <a:pPr marL="1028700" lvl="1" indent="-342900"/>
            <a:r>
              <a:rPr lang="pt-BR" dirty="0"/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val="199105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A0F25-1817-4BFB-9320-0D70D414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944938" algn="l"/>
              </a:tabLst>
            </a:pPr>
            <a:r>
              <a:rPr lang="pt-BR" dirty="0"/>
              <a:t>Desenvolvimento Front-</a:t>
            </a:r>
            <a:r>
              <a:rPr lang="pt-BR" dirty="0" err="1"/>
              <a:t>End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20BCA89-9778-4297-AAD4-17EC5915F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3850732"/>
          </a:xfrm>
        </p:spPr>
        <p:txBody>
          <a:bodyPr/>
          <a:lstStyle/>
          <a:p>
            <a:pPr algn="just"/>
            <a:r>
              <a:rPr lang="pt-BR" dirty="0"/>
              <a:t>O desenvolvimento front-</a:t>
            </a:r>
            <a:r>
              <a:rPr lang="pt-BR" dirty="0" err="1"/>
              <a:t>end</a:t>
            </a:r>
            <a:r>
              <a:rPr lang="pt-BR" dirty="0"/>
              <a:t> é responsável por criar a interface visual de sites e aplicações web, garantindo que os usuários possam interagir com eles de forma intuitiva e responsiva. Ele transforma designs em código funcional, cuidando da estrutura, estilo e interatividade, tendo como principais características</a:t>
            </a:r>
          </a:p>
          <a:p>
            <a:pPr marL="1028700" lvl="1" indent="-342900" algn="just"/>
            <a:r>
              <a:rPr lang="pt-BR" dirty="0"/>
              <a:t>HTML</a:t>
            </a:r>
          </a:p>
          <a:p>
            <a:pPr marL="1028700" lvl="1" indent="-342900" algn="just"/>
            <a:r>
              <a:rPr lang="pt-BR" dirty="0"/>
              <a:t>CSS</a:t>
            </a:r>
          </a:p>
          <a:p>
            <a:pPr marL="1028700" lvl="1" indent="-342900" algn="just"/>
            <a:r>
              <a:rPr lang="pt-BR" dirty="0" err="1"/>
              <a:t>JavaScript</a:t>
            </a:r>
            <a:endParaRPr lang="pt-BR" dirty="0"/>
          </a:p>
          <a:p>
            <a:pPr marL="1028700" lvl="1" indent="-342900" algn="just"/>
            <a:r>
              <a:rPr lang="pt-BR" dirty="0"/>
              <a:t>Frameworks e Bibliotecas</a:t>
            </a:r>
          </a:p>
        </p:txBody>
      </p:sp>
    </p:spTree>
    <p:extLst>
      <p:ext uri="{BB962C8B-B14F-4D97-AF65-F5344CB8AC3E}">
        <p14:creationId xmlns:p14="http://schemas.microsoft.com/office/powerpoint/2010/main" val="105726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B69FD-6FF4-424F-91AB-163DA94A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HTML ?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3BDBBB4-0238-471F-9369-4D7C7D78B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pPr algn="just"/>
            <a:r>
              <a:rPr lang="pt-BR" sz="1800" b="1" dirty="0"/>
              <a:t>HTML (</a:t>
            </a:r>
            <a:r>
              <a:rPr lang="pt-BR" sz="1800" b="1" dirty="0" err="1">
                <a:solidFill>
                  <a:srgbClr val="E44D26"/>
                </a:solidFill>
              </a:rPr>
              <a:t>H</a:t>
            </a:r>
            <a:r>
              <a:rPr lang="pt-BR" sz="1800" b="1" dirty="0" err="1"/>
              <a:t>yper</a:t>
            </a:r>
            <a:r>
              <a:rPr lang="pt-BR" sz="1800" b="1" dirty="0" err="1">
                <a:solidFill>
                  <a:srgbClr val="E44D26"/>
                </a:solidFill>
              </a:rPr>
              <a:t>T</a:t>
            </a:r>
            <a:r>
              <a:rPr lang="pt-BR" sz="1800" b="1" dirty="0" err="1"/>
              <a:t>ext</a:t>
            </a:r>
            <a:r>
              <a:rPr lang="pt-BR" sz="1800" b="1" dirty="0"/>
              <a:t> </a:t>
            </a:r>
            <a:r>
              <a:rPr lang="pt-BR" sz="1800" b="1" dirty="0">
                <a:solidFill>
                  <a:srgbClr val="E44D26"/>
                </a:solidFill>
              </a:rPr>
              <a:t>M</a:t>
            </a:r>
            <a:r>
              <a:rPr lang="pt-BR" sz="1800" b="1" dirty="0"/>
              <a:t>arkup </a:t>
            </a:r>
            <a:r>
              <a:rPr lang="pt-BR" sz="1800" b="1" dirty="0" err="1">
                <a:solidFill>
                  <a:srgbClr val="E44D26"/>
                </a:solidFill>
              </a:rPr>
              <a:t>L</a:t>
            </a:r>
            <a:r>
              <a:rPr lang="pt-BR" sz="1800" b="1" dirty="0" err="1"/>
              <a:t>anguage</a:t>
            </a:r>
            <a:r>
              <a:rPr lang="pt-BR" sz="1800" b="1" dirty="0"/>
              <a:t>)</a:t>
            </a:r>
            <a:r>
              <a:rPr lang="pt-BR" sz="1800" dirty="0"/>
              <a:t> é a linguagem de marcação usada para estruturar o conteúdo de páginas web. Ele organiza elementos como textos, imagens, links e tabelas, permitindo que os navegadores exibam as informações corretamente, tendo como principais características: </a:t>
            </a:r>
          </a:p>
          <a:p>
            <a:pPr marL="971550" lvl="1" indent="-285750" algn="just"/>
            <a:endParaRPr lang="pt-BR" sz="1400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BEDC0F1-2041-4219-B28E-9005097C222E}"/>
              </a:ext>
            </a:extLst>
          </p:cNvPr>
          <p:cNvGrpSpPr/>
          <p:nvPr/>
        </p:nvGrpSpPr>
        <p:grpSpPr>
          <a:xfrm>
            <a:off x="1517489" y="3576208"/>
            <a:ext cx="9157022" cy="1622810"/>
            <a:chOff x="1628421" y="3933259"/>
            <a:chExt cx="9971232" cy="1622810"/>
          </a:xfrm>
        </p:grpSpPr>
        <p:pic>
          <p:nvPicPr>
            <p:cNvPr id="7" name="Espaço Reservado para Conteúdo 4">
              <a:extLst>
                <a:ext uri="{FF2B5EF4-FFF2-40B4-BE49-F238E27FC236}">
                  <a16:creationId xmlns:a16="http://schemas.microsoft.com/office/drawing/2014/main" id="{A853A942-CC3D-41F1-8DAE-F0DA1EF43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6843" y="3933259"/>
              <a:ext cx="1622810" cy="1622810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ADD400B-049C-4FAE-A09B-D57C69C3480D}"/>
                </a:ext>
              </a:extLst>
            </p:cNvPr>
            <p:cNvSpPr txBox="1"/>
            <p:nvPr/>
          </p:nvSpPr>
          <p:spPr>
            <a:xfrm>
              <a:off x="1628421" y="4100129"/>
              <a:ext cx="7707167" cy="1196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Estruturação de conteúdo com </a:t>
              </a:r>
              <a:r>
                <a:rPr lang="pt-BR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tags</a:t>
              </a: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Integração com CSS e </a:t>
              </a:r>
              <a:r>
                <a:rPr lang="pt-BR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JavaScript</a:t>
              </a: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Compatível com todos os navegadores modernos.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085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B69FD-6FF4-424F-91AB-163DA94A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CSS ?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3BDBBB4-0238-471F-9369-4D7C7D78B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pPr algn="just"/>
            <a:r>
              <a:rPr lang="pt-BR" sz="1800" b="1" dirty="0"/>
              <a:t>CSS (</a:t>
            </a:r>
            <a:r>
              <a:rPr lang="pt-BR" sz="1800" b="1" dirty="0" err="1">
                <a:solidFill>
                  <a:srgbClr val="004CE8"/>
                </a:solidFill>
              </a:rPr>
              <a:t>C</a:t>
            </a:r>
            <a:r>
              <a:rPr lang="pt-BR" sz="1800" b="1" dirty="0" err="1"/>
              <a:t>ascading</a:t>
            </a:r>
            <a:r>
              <a:rPr lang="pt-BR" sz="1800" b="1" dirty="0"/>
              <a:t> </a:t>
            </a:r>
            <a:r>
              <a:rPr lang="pt-BR" sz="1800" b="1" dirty="0" err="1">
                <a:solidFill>
                  <a:srgbClr val="004CE8"/>
                </a:solidFill>
              </a:rPr>
              <a:t>S</a:t>
            </a:r>
            <a:r>
              <a:rPr lang="pt-BR" sz="1800" b="1" dirty="0" err="1"/>
              <a:t>tyle</a:t>
            </a:r>
            <a:r>
              <a:rPr lang="pt-BR" sz="1800" b="1" dirty="0"/>
              <a:t> </a:t>
            </a:r>
            <a:r>
              <a:rPr lang="pt-BR" sz="1800" b="1" dirty="0" err="1">
                <a:solidFill>
                  <a:srgbClr val="004CE8"/>
                </a:solidFill>
              </a:rPr>
              <a:t>S</a:t>
            </a:r>
            <a:r>
              <a:rPr lang="pt-BR" sz="1800" b="1" dirty="0" err="1"/>
              <a:t>heets</a:t>
            </a:r>
            <a:r>
              <a:rPr lang="pt-BR" sz="1800" b="1" dirty="0"/>
              <a:t>)</a:t>
            </a:r>
            <a:r>
              <a:rPr lang="pt-BR" sz="1800" dirty="0"/>
              <a:t> é a linguagem usada para estilizar e definir a aparência visual de páginas web. Ele trabalha em conjunto com o HTML para melhorar a experiência do usuário, personalizando cores, fontes, layouts e outros elementos visuais.</a:t>
            </a:r>
            <a:endParaRPr lang="pt-BR" sz="1400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B4B4E37-08C9-4466-A779-30388BB6696F}"/>
              </a:ext>
            </a:extLst>
          </p:cNvPr>
          <p:cNvGrpSpPr/>
          <p:nvPr/>
        </p:nvGrpSpPr>
        <p:grpSpPr>
          <a:xfrm>
            <a:off x="1240683" y="3743078"/>
            <a:ext cx="9710634" cy="1623600"/>
            <a:chOff x="1110384" y="3743078"/>
            <a:chExt cx="9710634" cy="1623600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ADD400B-049C-4FAE-A09B-D57C69C3480D}"/>
                </a:ext>
              </a:extLst>
            </p:cNvPr>
            <p:cNvSpPr txBox="1"/>
            <p:nvPr/>
          </p:nvSpPr>
          <p:spPr>
            <a:xfrm>
              <a:off x="1110384" y="3956509"/>
              <a:ext cx="7707167" cy="1196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Define o estilo visual de elementos HTML.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Permite criar designs responsivos, adaptando o site a diferentes dispositivos.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Organiza o design com separação entre conteúdo (HTML) e estilo (CSS).</a:t>
              </a:r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4A06173D-926C-408E-A788-1DAA57EA8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7418" y="3743078"/>
              <a:ext cx="1623600" cy="162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152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B69FD-6FF4-424F-91AB-163DA94A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JavaScript</a:t>
            </a:r>
            <a:r>
              <a:rPr lang="pt-BR" dirty="0"/>
              <a:t> ?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3BDBBB4-0238-471F-9369-4D7C7D78B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pPr algn="just"/>
            <a:r>
              <a:rPr lang="pt-BR" sz="1800" b="1" dirty="0" err="1"/>
              <a:t>JavaScript</a:t>
            </a:r>
            <a:r>
              <a:rPr lang="pt-BR" sz="1800" dirty="0"/>
              <a:t> é uma linguagem de programação usada no desenvolvimento web para adicionar interatividade e dinamismo às páginas. Ele permite criar funcionalidades como validações de formulários, animações e atualizações em tempo real, sem recarregar a página, complementando o HTML (estrutura) e o CSS (estilo).</a:t>
            </a:r>
            <a:endParaRPr lang="pt-BR" sz="1400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3C39B94-AE0D-481D-A5C6-590B83F02382}"/>
              </a:ext>
            </a:extLst>
          </p:cNvPr>
          <p:cNvGrpSpPr/>
          <p:nvPr/>
        </p:nvGrpSpPr>
        <p:grpSpPr>
          <a:xfrm>
            <a:off x="2157312" y="4028306"/>
            <a:ext cx="7877376" cy="1623600"/>
            <a:chOff x="2658502" y="4028306"/>
            <a:chExt cx="7877376" cy="1623600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ADD400B-049C-4FAE-A09B-D57C69C3480D}"/>
                </a:ext>
              </a:extLst>
            </p:cNvPr>
            <p:cNvSpPr txBox="1"/>
            <p:nvPr/>
          </p:nvSpPr>
          <p:spPr>
            <a:xfrm>
              <a:off x="2658502" y="4077397"/>
              <a:ext cx="4299647" cy="1525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Interatividade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Versatilidade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Execução no Navegador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Ampla Comunidade e Suporte</a:t>
              </a:r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1BD1480A-22D0-4E40-B2A1-EC7EC1BC6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24548" y="4028306"/>
              <a:ext cx="1511330" cy="162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2684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D730E-511A-424F-A602-C469C9FD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 X CSS X </a:t>
            </a:r>
            <a:r>
              <a:rPr lang="pt-BR" dirty="0" err="1"/>
              <a:t>JavaScript</a:t>
            </a:r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D72D657-5252-4C77-953A-6759EB46A415}"/>
              </a:ext>
            </a:extLst>
          </p:cNvPr>
          <p:cNvGrpSpPr/>
          <p:nvPr/>
        </p:nvGrpSpPr>
        <p:grpSpPr>
          <a:xfrm>
            <a:off x="1056958" y="2345979"/>
            <a:ext cx="10078085" cy="3657601"/>
            <a:chOff x="844059" y="2766422"/>
            <a:chExt cx="10078085" cy="3657601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15679A83-44AF-4ED9-9CDB-CE9BA8D40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59" y="3428999"/>
              <a:ext cx="5472863" cy="2332446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F3B0358B-260D-45E6-9890-29C886D83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7136" y="2766422"/>
              <a:ext cx="3695008" cy="3657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0742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</TotalTime>
  <Words>502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Tema do Office</vt:lpstr>
      <vt:lpstr>LÓGICA DE PROGRAMAÇÃO</vt:lpstr>
      <vt:lpstr>Formação Acadêmica e Experiência Profissional</vt:lpstr>
      <vt:lpstr>Apresentação Pessoal - Alunos</vt:lpstr>
      <vt:lpstr>Programação do Curso</vt:lpstr>
      <vt:lpstr>Desenvolvimento Front-End</vt:lpstr>
      <vt:lpstr>O que é HTML ?</vt:lpstr>
      <vt:lpstr>O que é CSS ?</vt:lpstr>
      <vt:lpstr>O que é JavaScript ?</vt:lpstr>
      <vt:lpstr>HTML X CSS X JavaScript</vt:lpstr>
      <vt:lpstr>Exemplo de uma Página Web </vt:lpstr>
      <vt:lpstr>Todas são Linguagens de Programação</vt:lpstr>
      <vt:lpstr>Front-end x Back-end</vt:lpstr>
      <vt:lpstr>Requisitos de Software</vt:lpstr>
      <vt:lpstr>Link para instalação</vt:lpstr>
      <vt:lpstr>Estrutura da tag 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57</cp:revision>
  <dcterms:created xsi:type="dcterms:W3CDTF">2024-03-08T12:14:33Z</dcterms:created>
  <dcterms:modified xsi:type="dcterms:W3CDTF">2025-01-19T20:53:36Z</dcterms:modified>
</cp:coreProperties>
</file>