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68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/>
              <a:t>Semântica </a:t>
            </a:r>
            <a:r>
              <a:rPr lang="pt-BR" sz="5400" dirty="0"/>
              <a:t>n</a:t>
            </a:r>
            <a:r>
              <a:rPr lang="pt-BR" sz="5400"/>
              <a:t>o </a:t>
            </a:r>
            <a:r>
              <a:rPr lang="pt-BR" sz="5400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2180-C2D0-482A-9F8F-43627066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página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0B637-BC29-4D69-B28A-93A2C9B5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Uma página HTML é composta por diferentes seções que ajudam a organizar e descrever o conteúdo de maneira semântica. Isso significa que cada parte da página tem um significado específico, que facilita tanto para os navegadores quanto para os humanos entenderem a hierarquia e o propósito de cada elemento. </a:t>
            </a:r>
          </a:p>
        </p:txBody>
      </p:sp>
    </p:spTree>
    <p:extLst>
      <p:ext uri="{BB962C8B-B14F-4D97-AF65-F5344CB8AC3E}">
        <p14:creationId xmlns:p14="http://schemas.microsoft.com/office/powerpoint/2010/main" val="386038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4267-C2AB-43A0-8464-53C67DCA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uma página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679A6E8-8933-401C-8E2C-0C853854A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636" y="1844675"/>
            <a:ext cx="9126727" cy="435133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624794-ACFF-48C6-8C6F-8127945C620E}"/>
              </a:ext>
            </a:extLst>
          </p:cNvPr>
          <p:cNvSpPr/>
          <p:nvPr/>
        </p:nvSpPr>
        <p:spPr>
          <a:xfrm>
            <a:off x="1532637" y="1844675"/>
            <a:ext cx="9126726" cy="724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84FA21-0E71-4893-B287-99ED3FE4EC40}"/>
              </a:ext>
            </a:extLst>
          </p:cNvPr>
          <p:cNvSpPr/>
          <p:nvPr/>
        </p:nvSpPr>
        <p:spPr>
          <a:xfrm>
            <a:off x="3583506" y="1997075"/>
            <a:ext cx="4410963" cy="432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6C7D03-B9AB-40A4-B38E-F0E823D0A996}"/>
              </a:ext>
            </a:extLst>
          </p:cNvPr>
          <p:cNvSpPr/>
          <p:nvPr/>
        </p:nvSpPr>
        <p:spPr>
          <a:xfrm>
            <a:off x="2914650" y="2721429"/>
            <a:ext cx="6375400" cy="277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AB34CB5-67DA-4B51-B70D-C2BB365BBFF0}"/>
              </a:ext>
            </a:extLst>
          </p:cNvPr>
          <p:cNvSpPr/>
          <p:nvPr/>
        </p:nvSpPr>
        <p:spPr>
          <a:xfrm>
            <a:off x="1532634" y="2629116"/>
            <a:ext cx="9126725" cy="33197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B06869B-903E-466C-A4FA-BE3C4BDF6D5A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6096000" y="1612114"/>
            <a:ext cx="914401" cy="232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AAFD99-07C6-4906-92B4-63A860A33E20}"/>
              </a:ext>
            </a:extLst>
          </p:cNvPr>
          <p:cNvSpPr txBox="1"/>
          <p:nvPr/>
        </p:nvSpPr>
        <p:spPr>
          <a:xfrm>
            <a:off x="7010401" y="1412059"/>
            <a:ext cx="89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8095483-ADB7-47E1-B801-401CBF41D806}"/>
              </a:ext>
            </a:extLst>
          </p:cNvPr>
          <p:cNvCxnSpPr>
            <a:cxnSpLocks/>
            <a:stCxn id="6" idx="1"/>
            <a:endCxn id="17" idx="3"/>
          </p:cNvCxnSpPr>
          <p:nvPr/>
        </p:nvCxnSpPr>
        <p:spPr>
          <a:xfrm flipH="1" flipV="1">
            <a:off x="2939337" y="1612878"/>
            <a:ext cx="644169" cy="6005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A2ECCF-5EFE-46D3-AC46-59F13FE2F282}"/>
              </a:ext>
            </a:extLst>
          </p:cNvPr>
          <p:cNvSpPr txBox="1"/>
          <p:nvPr/>
        </p:nvSpPr>
        <p:spPr>
          <a:xfrm>
            <a:off x="2397201" y="1412823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649276-194C-4227-A9B6-5CDB6A529BAA}"/>
              </a:ext>
            </a:extLst>
          </p:cNvPr>
          <p:cNvSpPr txBox="1"/>
          <p:nvPr/>
        </p:nvSpPr>
        <p:spPr>
          <a:xfrm>
            <a:off x="378148" y="3737757"/>
            <a:ext cx="76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A361D5F-E8A4-415F-AB33-B36FBEB570D1}"/>
              </a:ext>
            </a:extLst>
          </p:cNvPr>
          <p:cNvCxnSpPr>
            <a:endCxn id="19" idx="3"/>
          </p:cNvCxnSpPr>
          <p:nvPr/>
        </p:nvCxnSpPr>
        <p:spPr>
          <a:xfrm flipH="1" flipV="1">
            <a:off x="1147805" y="3922423"/>
            <a:ext cx="384829" cy="106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7D23C2E-75AE-4323-85DC-4D577D0A21A0}"/>
              </a:ext>
            </a:extLst>
          </p:cNvPr>
          <p:cNvSpPr txBox="1"/>
          <p:nvPr/>
        </p:nvSpPr>
        <p:spPr>
          <a:xfrm>
            <a:off x="1773677" y="3244334"/>
            <a:ext cx="8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524B898-93A3-466B-8B4C-DEFBA09743EE}"/>
              </a:ext>
            </a:extLst>
          </p:cNvPr>
          <p:cNvCxnSpPr>
            <a:cxnSpLocks/>
            <a:stCxn id="7" idx="1"/>
            <a:endCxn id="22" idx="2"/>
          </p:cNvCxnSpPr>
          <p:nvPr/>
        </p:nvCxnSpPr>
        <p:spPr>
          <a:xfrm flipH="1" flipV="1">
            <a:off x="2220973" y="3613666"/>
            <a:ext cx="693677" cy="493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7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6F1C-742A-4116-9D81-958CBDB8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 no HTML5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3AF82-9954-4074-9026-4B60BD36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48056"/>
          </a:xfrm>
        </p:spPr>
        <p:txBody>
          <a:bodyPr/>
          <a:lstStyle/>
          <a:p>
            <a:r>
              <a:rPr lang="pt-BR"/>
              <a:t>A </a:t>
            </a:r>
            <a:r>
              <a:rPr lang="pt-BR" b="1"/>
              <a:t>semântica no HTML5</a:t>
            </a:r>
            <a:r>
              <a:rPr lang="pt-BR"/>
              <a:t> refere-se ao uso de tags que possuem significados claros e descritivos, tanto para os navegadores quanto para os desenvolvedores. Essas tags ajudam a organizar o conteúdo de forma lógica, melhorando a acessibilidade, a legibilidade do código e o SEO (otimização para motores de busca).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5AE290-D433-470A-ACD8-1992A925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63" y="4035361"/>
            <a:ext cx="7898674" cy="21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Importante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100310"/>
          </a:xfrm>
        </p:spPr>
        <p:txBody>
          <a:bodyPr/>
          <a:lstStyle/>
          <a:p>
            <a:r>
              <a:rPr lang="pt-BR" dirty="0"/>
              <a:t>Para deixar um texto em negrito no HTML, a </a:t>
            </a:r>
            <a:r>
              <a:rPr lang="pt-BR" dirty="0" err="1"/>
              <a:t>tag</a:t>
            </a:r>
            <a:r>
              <a:rPr lang="pt-BR" dirty="0"/>
              <a:t> recomendada é &lt;</a:t>
            </a:r>
            <a:r>
              <a:rPr lang="pt-BR" dirty="0" err="1"/>
              <a:t>strong</a:t>
            </a:r>
            <a:r>
              <a:rPr lang="pt-BR" dirty="0"/>
              <a:t>&gt;, pois ela indica que o conteúdo é importante e confere significado semântico. A </a:t>
            </a:r>
            <a:r>
              <a:rPr lang="pt-BR" dirty="0" err="1"/>
              <a:t>tag</a:t>
            </a:r>
            <a:r>
              <a:rPr lang="pt-BR" dirty="0"/>
              <a:t> &lt;b&gt; deve ser evitada, pois apenas aplica o estilo visual de negrito sem transmitir relevância ou importância</a:t>
            </a:r>
            <a:r>
              <a:rPr lang="pt-BR" sz="1600" dirty="0"/>
              <a:t>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0688C17-3F4A-445E-915A-9046C7119CCC}"/>
              </a:ext>
            </a:extLst>
          </p:cNvPr>
          <p:cNvGrpSpPr/>
          <p:nvPr/>
        </p:nvGrpSpPr>
        <p:grpSpPr>
          <a:xfrm>
            <a:off x="1534781" y="4117333"/>
            <a:ext cx="9122437" cy="369332"/>
            <a:chOff x="1534782" y="4486665"/>
            <a:chExt cx="9122437" cy="369332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8AA6D202-2ADF-4BB1-BDA6-417C2A461EC3}"/>
                </a:ext>
              </a:extLst>
            </p:cNvPr>
            <p:cNvSpPr/>
            <p:nvPr/>
          </p:nvSpPr>
          <p:spPr>
            <a:xfrm>
              <a:off x="1534782" y="4486665"/>
              <a:ext cx="4490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strong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destaque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</a:t>
              </a:r>
              <a:r>
                <a:rPr lang="pt-BR" dirty="0" err="1">
                  <a:solidFill>
                    <a:srgbClr val="800000"/>
                  </a:solidFill>
                  <a:latin typeface="Consolas" panose="020B0609020204030204" pitchFamily="49" charset="0"/>
                </a:rPr>
                <a:t>strong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6713C83-8431-40A0-9101-6EB234592015}"/>
                </a:ext>
              </a:extLst>
            </p:cNvPr>
            <p:cNvSpPr/>
            <p:nvPr/>
          </p:nvSpPr>
          <p:spPr>
            <a:xfrm>
              <a:off x="7559896" y="4486665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&lt;b&gt;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negrito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&lt;/b&gt;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pic>
        <p:nvPicPr>
          <p:cNvPr id="9" name="Gráfico 8" descr="Marca de seleção">
            <a:extLst>
              <a:ext uri="{FF2B5EF4-FFF2-40B4-BE49-F238E27FC236}">
                <a16:creationId xmlns:a16="http://schemas.microsoft.com/office/drawing/2014/main" id="{0B90CD79-7B5B-446E-A937-6FAC507A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907" y="4031999"/>
            <a:ext cx="540000" cy="540000"/>
          </a:xfrm>
          <a:prstGeom prst="rect">
            <a:avLst/>
          </a:prstGeom>
        </p:spPr>
      </p:pic>
      <p:pic>
        <p:nvPicPr>
          <p:cNvPr id="11" name="Gráfico 10" descr="Fechar">
            <a:extLst>
              <a:ext uri="{FF2B5EF4-FFF2-40B4-BE49-F238E27FC236}">
                <a16:creationId xmlns:a16="http://schemas.microsoft.com/office/drawing/2014/main" id="{9ABBCE49-3195-49A6-82B4-DB9016C51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9895" y="403199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6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6682F-FBB3-43BF-A75F-403E9929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em ênfase em HTML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9BD515-9437-444D-9152-3F55D5339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100310"/>
          </a:xfrm>
        </p:spPr>
        <p:txBody>
          <a:bodyPr/>
          <a:lstStyle/>
          <a:p>
            <a:r>
              <a:rPr lang="pt-BR" dirty="0"/>
              <a:t>Para destacar texto em itálico no HTML, use a </a:t>
            </a:r>
            <a:r>
              <a:rPr lang="pt-BR" dirty="0" err="1"/>
              <a:t>tag</a:t>
            </a:r>
            <a:r>
              <a:rPr lang="pt-BR" dirty="0"/>
              <a:t> &lt;em&gt; para indicar ênfase semântica. A </a:t>
            </a:r>
            <a:r>
              <a:rPr lang="pt-BR" dirty="0" err="1"/>
              <a:t>tag</a:t>
            </a:r>
            <a:r>
              <a:rPr lang="pt-BR" dirty="0"/>
              <a:t> &lt;i&gt; deve ser evitada, pois apenas aplica o estilo visual de itálico sem transmitir significado.</a:t>
            </a:r>
          </a:p>
          <a:p>
            <a:r>
              <a:rPr lang="pt-BR" dirty="0"/>
              <a:t>Sintaxe:</a:t>
            </a:r>
            <a:endParaRPr lang="pt-BR" sz="20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8F77B6-D7C7-4C7A-910E-AB1767D27913}"/>
              </a:ext>
            </a:extLst>
          </p:cNvPr>
          <p:cNvGrpSpPr/>
          <p:nvPr/>
        </p:nvGrpSpPr>
        <p:grpSpPr>
          <a:xfrm>
            <a:off x="1020907" y="3674984"/>
            <a:ext cx="9636311" cy="540000"/>
            <a:chOff x="1020907" y="4031999"/>
            <a:chExt cx="9636311" cy="540000"/>
          </a:xfrm>
        </p:grpSpPr>
        <p:pic>
          <p:nvPicPr>
            <p:cNvPr id="9" name="Gráfico 8" descr="Marca de seleção">
              <a:extLst>
                <a:ext uri="{FF2B5EF4-FFF2-40B4-BE49-F238E27FC236}">
                  <a16:creationId xmlns:a16="http://schemas.microsoft.com/office/drawing/2014/main" id="{0B90CD79-7B5B-446E-A937-6FAC507A4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0907" y="4031999"/>
              <a:ext cx="540000" cy="540000"/>
            </a:xfrm>
            <a:prstGeom prst="rect">
              <a:avLst/>
            </a:prstGeom>
          </p:spPr>
        </p:pic>
        <p:pic>
          <p:nvPicPr>
            <p:cNvPr id="11" name="Gráfico 10" descr="Fechar">
              <a:extLst>
                <a:ext uri="{FF2B5EF4-FFF2-40B4-BE49-F238E27FC236}">
                  <a16:creationId xmlns:a16="http://schemas.microsoft.com/office/drawing/2014/main" id="{9ABBCE49-3195-49A6-82B4-DB9016C51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9895" y="4031999"/>
              <a:ext cx="540000" cy="540000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2F1EFA0-0A98-425C-8765-1708EEDB699F}"/>
                </a:ext>
              </a:extLst>
            </p:cNvPr>
            <p:cNvSpPr/>
            <p:nvPr/>
          </p:nvSpPr>
          <p:spPr>
            <a:xfrm>
              <a:off x="1560907" y="4117333"/>
              <a:ext cx="3223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&lt;em&gt;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ênfase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&lt;/em&gt;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B04487B-34B8-40D9-BFCC-E170BF7378D9}"/>
                </a:ext>
              </a:extLst>
            </p:cNvPr>
            <p:cNvSpPr/>
            <p:nvPr/>
          </p:nvSpPr>
          <p:spPr>
            <a:xfrm>
              <a:off x="7559895" y="4117333"/>
              <a:ext cx="30973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&lt;i&gt;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Texto em itálico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&lt;/i&gt;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44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273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Tema do Office</vt:lpstr>
      <vt:lpstr>Semântica no HTML</vt:lpstr>
      <vt:lpstr>Estrutura de uma página em HTML</vt:lpstr>
      <vt:lpstr>Exemplo de uma página</vt:lpstr>
      <vt:lpstr>Semântica no HTML5</vt:lpstr>
      <vt:lpstr>Conteúdo Importante em HTML</vt:lpstr>
      <vt:lpstr>Conteúdo em ênfase em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78</cp:revision>
  <dcterms:created xsi:type="dcterms:W3CDTF">2024-03-08T12:14:33Z</dcterms:created>
  <dcterms:modified xsi:type="dcterms:W3CDTF">2025-01-22T12:54:44Z</dcterms:modified>
</cp:coreProperties>
</file>