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1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pt%20-%20Node.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LÓGICA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8EBE044-8988-440A-8F4A-14852C46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52" y="2125179"/>
            <a:ext cx="7325296" cy="35676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D86ABB-BC50-402B-B1B9-AD54AEE5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Página Web 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0DC41A99-F1A9-43F4-86EB-44C65876CF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7477" y="4190999"/>
            <a:ext cx="1453667" cy="673509"/>
          </a:xfrm>
          <a:prstGeom prst="curvedConnector3">
            <a:avLst>
              <a:gd name="adj1" fmla="val 50000"/>
            </a:avLst>
          </a:prstGeom>
          <a:ln w="38100">
            <a:solidFill>
              <a:srgbClr val="292A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146A50-834B-45AE-8381-8289806874D3}"/>
              </a:ext>
            </a:extLst>
          </p:cNvPr>
          <p:cNvSpPr txBox="1"/>
          <p:nvPr/>
        </p:nvSpPr>
        <p:spPr>
          <a:xfrm>
            <a:off x="586854" y="4712110"/>
            <a:ext cx="15844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Vídeos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04194176-10B2-43EA-A9E4-FCB3863613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0121" y="3308518"/>
            <a:ext cx="2047036" cy="1219805"/>
          </a:xfrm>
          <a:prstGeom prst="curvedConnector3">
            <a:avLst>
              <a:gd name="adj1" fmla="val 50000"/>
            </a:avLst>
          </a:prstGeom>
          <a:ln w="38100">
            <a:solidFill>
              <a:srgbClr val="292A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DAB4E8-11D5-4D71-BDAE-989C48AFCEAE}"/>
              </a:ext>
            </a:extLst>
          </p:cNvPr>
          <p:cNvSpPr txBox="1"/>
          <p:nvPr/>
        </p:nvSpPr>
        <p:spPr>
          <a:xfrm>
            <a:off x="10259001" y="4388346"/>
            <a:ext cx="13227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Sombras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posicionamento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B812E00E-7D1B-48F9-9EA8-CF526C304463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326375" y="2429693"/>
            <a:ext cx="1705701" cy="357488"/>
          </a:xfrm>
          <a:prstGeom prst="curvedConnector3">
            <a:avLst>
              <a:gd name="adj1" fmla="val 50000"/>
            </a:avLst>
          </a:prstGeom>
          <a:ln w="38100">
            <a:solidFill>
              <a:srgbClr val="292A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448365-671F-423C-9596-954424B1F572}"/>
              </a:ext>
            </a:extLst>
          </p:cNvPr>
          <p:cNvSpPr txBox="1"/>
          <p:nvPr/>
        </p:nvSpPr>
        <p:spPr>
          <a:xfrm>
            <a:off x="741953" y="1986962"/>
            <a:ext cx="15844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Interações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Interações	</a:t>
            </a:r>
          </a:p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Popups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Validações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A0908-F7A9-4F09-80EA-3AAABCA7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 são Linguagens de Programação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8F04B2F-A057-46B2-B589-24117BC59E4F}"/>
              </a:ext>
            </a:extLst>
          </p:cNvPr>
          <p:cNvGrpSpPr/>
          <p:nvPr/>
        </p:nvGrpSpPr>
        <p:grpSpPr>
          <a:xfrm>
            <a:off x="1933941" y="2819400"/>
            <a:ext cx="8334634" cy="1623600"/>
            <a:chOff x="1933941" y="2819400"/>
            <a:chExt cx="8334634" cy="16236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71EEC34-A595-40F2-B532-ABC5CB3A9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7245" y="2819400"/>
              <a:ext cx="1511330" cy="162360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3F42622-4160-4961-88D8-16A746795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942" y="2819400"/>
              <a:ext cx="1623600" cy="1623600"/>
            </a:xfrm>
            <a:prstGeom prst="rect">
              <a:avLst/>
            </a:prstGeom>
          </p:spPr>
        </p:pic>
        <p:pic>
          <p:nvPicPr>
            <p:cNvPr id="6" name="Espaço Reservado para Conteúdo 4">
              <a:extLst>
                <a:ext uri="{FF2B5EF4-FFF2-40B4-BE49-F238E27FC236}">
                  <a16:creationId xmlns:a16="http://schemas.microsoft.com/office/drawing/2014/main" id="{5459303C-DC1F-41C4-9591-2F5208F48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941" y="2819795"/>
              <a:ext cx="1490298" cy="1622810"/>
            </a:xfrm>
            <a:prstGeom prst="rect">
              <a:avLst/>
            </a:prstGeom>
          </p:spPr>
        </p:pic>
      </p:grpSp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0FBFB600-F6FA-4D8A-B85D-08D366AB2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8284" y="4898680"/>
            <a:ext cx="914400" cy="914400"/>
          </a:xfrm>
          <a:prstGeom prst="rect">
            <a:avLst/>
          </a:prstGeom>
        </p:spPr>
      </p:pic>
      <p:pic>
        <p:nvPicPr>
          <p:cNvPr id="13" name="Gráfico 12" descr="Marca de seleção">
            <a:extLst>
              <a:ext uri="{FF2B5EF4-FFF2-40B4-BE49-F238E27FC236}">
                <a16:creationId xmlns:a16="http://schemas.microsoft.com/office/drawing/2014/main" id="{B2208DDA-AD16-4CDE-B084-1A02F386D9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0452" y="4898680"/>
            <a:ext cx="914400" cy="914400"/>
          </a:xfrm>
          <a:prstGeom prst="rect">
            <a:avLst/>
          </a:prstGeom>
        </p:spPr>
      </p:pic>
      <p:pic>
        <p:nvPicPr>
          <p:cNvPr id="14" name="Gráfico 13" descr="Fechar">
            <a:extLst>
              <a:ext uri="{FF2B5EF4-FFF2-40B4-BE49-F238E27FC236}">
                <a16:creationId xmlns:a16="http://schemas.microsoft.com/office/drawing/2014/main" id="{CDA9C136-7719-4CB2-AD7F-6A5FFC7FD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32" y="4898680"/>
            <a:ext cx="914400" cy="91440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33AE866-C134-455A-B514-BA711E60F271}"/>
              </a:ext>
            </a:extLst>
          </p:cNvPr>
          <p:cNvCxnSpPr/>
          <p:nvPr/>
        </p:nvCxnSpPr>
        <p:spPr>
          <a:xfrm>
            <a:off x="3424239" y="3631200"/>
            <a:ext cx="18547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B99C6A8-9D65-4C95-8B70-9643FCF4FFDF}"/>
              </a:ext>
            </a:extLst>
          </p:cNvPr>
          <p:cNvCxnSpPr>
            <a:cxnSpLocks/>
          </p:cNvCxnSpPr>
          <p:nvPr/>
        </p:nvCxnSpPr>
        <p:spPr>
          <a:xfrm flipV="1">
            <a:off x="4351590" y="2682540"/>
            <a:ext cx="0" cy="94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0B25FE4-C665-4C80-80C0-DC784A7F3E83}"/>
              </a:ext>
            </a:extLst>
          </p:cNvPr>
          <p:cNvSpPr txBox="1"/>
          <p:nvPr/>
        </p:nvSpPr>
        <p:spPr>
          <a:xfrm>
            <a:off x="3606441" y="2282430"/>
            <a:ext cx="149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77BE8EE-2B4D-4B3E-BC09-F21005FB9773}"/>
              </a:ext>
            </a:extLst>
          </p:cNvPr>
          <p:cNvSpPr txBox="1"/>
          <p:nvPr/>
        </p:nvSpPr>
        <p:spPr>
          <a:xfrm>
            <a:off x="7051419" y="4816080"/>
            <a:ext cx="149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643D2207-5421-43F9-A820-9B596AC14FD9}"/>
              </a:ext>
            </a:extLst>
          </p:cNvPr>
          <p:cNvCxnSpPr>
            <a:stCxn id="4" idx="1"/>
            <a:endCxn id="35" idx="0"/>
          </p:cNvCxnSpPr>
          <p:nvPr/>
        </p:nvCxnSpPr>
        <p:spPr>
          <a:xfrm rot="10800000" flipV="1">
            <a:off x="7796569" y="3631200"/>
            <a:ext cx="960677" cy="11848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6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AFBE-A206-45A9-BB40-74AA4081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x Back-</a:t>
            </a:r>
            <a:r>
              <a:rPr lang="pt-BR" dirty="0" err="1"/>
              <a:t>end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5CBC6D-38CA-4335-9345-B3E14F5FA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68" y="2733614"/>
            <a:ext cx="1800000" cy="1800000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DE0E2E5-5DEA-489B-9C1F-13A86A4EC652}"/>
              </a:ext>
            </a:extLst>
          </p:cNvPr>
          <p:cNvSpPr txBox="1"/>
          <p:nvPr/>
        </p:nvSpPr>
        <p:spPr>
          <a:xfrm>
            <a:off x="2901838" y="4783675"/>
            <a:ext cx="11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D63192-9946-4499-837C-9CC36D88C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84" y="2786901"/>
            <a:ext cx="1800000" cy="180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F402C7-C139-43FB-9B0A-AD29CE92DB79}"/>
              </a:ext>
            </a:extLst>
          </p:cNvPr>
          <p:cNvSpPr txBox="1"/>
          <p:nvPr/>
        </p:nvSpPr>
        <p:spPr>
          <a:xfrm>
            <a:off x="7595297" y="4783675"/>
            <a:ext cx="11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8B6C6C2-39FA-417A-A8F2-D3BF038B1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07" y="2313431"/>
            <a:ext cx="540000" cy="58011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39DCA7E-DA3D-449A-8DB1-13B2548FE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2" y="3344493"/>
            <a:ext cx="540000" cy="540000"/>
          </a:xfrm>
          <a:prstGeom prst="rect">
            <a:avLst/>
          </a:prstGeom>
        </p:spPr>
      </p:pic>
      <p:pic>
        <p:nvPicPr>
          <p:cNvPr id="19" name="Espaço Reservado para Conteúdo 4">
            <a:extLst>
              <a:ext uri="{FF2B5EF4-FFF2-40B4-BE49-F238E27FC236}">
                <a16:creationId xmlns:a16="http://schemas.microsoft.com/office/drawing/2014/main" id="{31E86774-789B-4D63-87A0-BEC98EF25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07" y="4335442"/>
            <a:ext cx="540000" cy="588015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A57A11F-4AFE-4919-B628-86FA7215A1E7}"/>
              </a:ext>
            </a:extLst>
          </p:cNvPr>
          <p:cNvSpPr/>
          <p:nvPr/>
        </p:nvSpPr>
        <p:spPr>
          <a:xfrm>
            <a:off x="2085177" y="534978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pela interface e experiência do usuário.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7FCEB1-7E39-4E3F-A6A6-DA03C00C5F99}"/>
              </a:ext>
            </a:extLst>
          </p:cNvPr>
          <p:cNvSpPr/>
          <p:nvPr/>
        </p:nvSpPr>
        <p:spPr>
          <a:xfrm>
            <a:off x="6562967" y="5349781"/>
            <a:ext cx="3191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pela lógica de servidor, banco de dados e processamento de dados.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C39AD66-D674-4926-BC37-23F82B527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063" y="4531394"/>
            <a:ext cx="495738" cy="648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AA54066-F322-4198-8399-95F72B732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86" y="3082846"/>
            <a:ext cx="1200000" cy="648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2ECFEA6-C6D2-40D1-8E02-25575F11E0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10" y="3938901"/>
            <a:ext cx="577211" cy="648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14AF8A4-F4F1-4DCD-9C99-3AB122D901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3473" y="2311967"/>
            <a:ext cx="691200" cy="648000"/>
          </a:xfrm>
          <a:prstGeom prst="rect">
            <a:avLst/>
          </a:prstGeom>
        </p:spPr>
      </p:pic>
      <p:pic>
        <p:nvPicPr>
          <p:cNvPr id="43" name="Gráfico 42" descr="Fechar">
            <a:extLst>
              <a:ext uri="{FF2B5EF4-FFF2-40B4-BE49-F238E27FC236}">
                <a16:creationId xmlns:a16="http://schemas.microsoft.com/office/drawing/2014/main" id="{703BA2FE-10A6-43C1-9C7C-A1231B2B55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09272">
            <a:off x="5468475" y="3254492"/>
            <a:ext cx="720000" cy="72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4ADE8147-AC51-40BE-8121-5771422343B2}"/>
              </a:ext>
            </a:extLst>
          </p:cNvPr>
          <p:cNvSpPr txBox="1"/>
          <p:nvPr/>
        </p:nvSpPr>
        <p:spPr>
          <a:xfrm>
            <a:off x="5293714" y="23642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7567-92EE-46B2-A947-1742334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Software</a:t>
            </a:r>
          </a:p>
        </p:txBody>
      </p:sp>
      <p:pic>
        <p:nvPicPr>
          <p:cNvPr id="4" name="Picture 4" descr="Ícone computador desktop 569520 Vetor no Vecteezy">
            <a:extLst>
              <a:ext uri="{FF2B5EF4-FFF2-40B4-BE49-F238E27FC236}">
                <a16:creationId xmlns:a16="http://schemas.microsoft.com/office/drawing/2014/main" id="{7FF60202-5014-40EE-942F-3DFF9F96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926" y="16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9F16F4-A7F7-4539-A60F-72126DBD3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4" y="5044279"/>
            <a:ext cx="1080000" cy="10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D7681E-5C63-48C0-BE13-5F67E7434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48" y="5044279"/>
            <a:ext cx="1080000" cy="1080000"/>
          </a:xfrm>
          <a:prstGeom prst="rect">
            <a:avLst/>
          </a:prstGeom>
        </p:spPr>
      </p:pic>
      <p:cxnSp>
        <p:nvCxnSpPr>
          <p:cNvPr id="7" name="Conector de seta reta 11">
            <a:extLst>
              <a:ext uri="{FF2B5EF4-FFF2-40B4-BE49-F238E27FC236}">
                <a16:creationId xmlns:a16="http://schemas.microsoft.com/office/drawing/2014/main" id="{452CDD29-75BF-4DDA-B98F-CA8FECAF6CF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886926" y="3429000"/>
            <a:ext cx="2880422" cy="16152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3">
            <a:extLst>
              <a:ext uri="{FF2B5EF4-FFF2-40B4-BE49-F238E27FC236}">
                <a16:creationId xmlns:a16="http://schemas.microsoft.com/office/drawing/2014/main" id="{129EA31E-443A-4975-821F-7CC4B3F0E2C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06504" y="3429000"/>
            <a:ext cx="2880422" cy="16152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143DDB0D-FDFF-479C-9A3A-19E7040A7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26" y="5044279"/>
            <a:ext cx="1080000" cy="1080000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792CF8C-5331-4A22-9397-94D84353F54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5886926" y="3429000"/>
            <a:ext cx="0" cy="16152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5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C7377-40E2-4D4C-83E5-D41F34E5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para 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6952D-C9CE-4DBB-9567-D63A0A4B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  <a:p>
            <a:pPr marL="1028700" lvl="1" indent="-342900"/>
            <a:r>
              <a:rPr lang="pt-BR" dirty="0">
                <a:hlinkClick r:id="rId2"/>
              </a:rPr>
              <a:t>https://nodejs.org/pt - Node.js</a:t>
            </a:r>
            <a:endParaRPr lang="pt-BR" dirty="0"/>
          </a:p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1028700" lvl="1" indent="-342900"/>
            <a:r>
              <a:rPr lang="pt-BR" dirty="0">
                <a:hlinkClick r:id="rId3"/>
              </a:rPr>
              <a:t>https://code.visualstudio.com/</a:t>
            </a:r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88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13E0-4202-4854-A1DD-16862DAB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Estrutura da </a:t>
            </a:r>
            <a:r>
              <a:rPr lang="pt-BR" spc="-5" dirty="0" err="1"/>
              <a:t>tag</a:t>
            </a:r>
            <a:r>
              <a:rPr lang="pt-BR" spc="-5" dirty="0"/>
              <a:t> HTML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0AB2A8-4425-40DC-B498-3EEF20DB7DF1}"/>
              </a:ext>
            </a:extLst>
          </p:cNvPr>
          <p:cNvSpPr txBox="1"/>
          <p:nvPr/>
        </p:nvSpPr>
        <p:spPr>
          <a:xfrm>
            <a:off x="2895600" y="3136612"/>
            <a:ext cx="570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Exemplo de Titulo 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78486788-7C9B-4342-B86E-B0026AEBBAAD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rot="10800000">
            <a:off x="1524000" y="2951948"/>
            <a:ext cx="1371600" cy="477052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3F99EE-B714-4BF6-8A38-9FC65C81340A}"/>
              </a:ext>
            </a:extLst>
          </p:cNvPr>
          <p:cNvSpPr txBox="1"/>
          <p:nvPr/>
        </p:nvSpPr>
        <p:spPr>
          <a:xfrm>
            <a:off x="533400" y="255183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Abertura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90C841BA-D121-4EA0-85D9-6B3869AB8B67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rot="5400000" flipH="1" flipV="1">
            <a:off x="5574861" y="2721751"/>
            <a:ext cx="585772" cy="24395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0E6792-6940-40C0-A4ED-C520919B4606}"/>
              </a:ext>
            </a:extLst>
          </p:cNvPr>
          <p:cNvSpPr txBox="1"/>
          <p:nvPr/>
        </p:nvSpPr>
        <p:spPr>
          <a:xfrm>
            <a:off x="5343511" y="2150730"/>
            <a:ext cx="1292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6BA9749A-B54D-4826-9DC1-0A411741833F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 flipV="1">
            <a:off x="8595943" y="2951948"/>
            <a:ext cx="1073842" cy="477052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8ED6F8-7C73-485B-B173-28C6A1F61016}"/>
              </a:ext>
            </a:extLst>
          </p:cNvPr>
          <p:cNvSpPr txBox="1"/>
          <p:nvPr/>
        </p:nvSpPr>
        <p:spPr>
          <a:xfrm>
            <a:off x="8423347" y="2551838"/>
            <a:ext cx="249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Fechamento 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436B6-F0E6-432D-9CE4-BD84AC4C793B}"/>
              </a:ext>
            </a:extLst>
          </p:cNvPr>
          <p:cNvSpPr/>
          <p:nvPr/>
        </p:nvSpPr>
        <p:spPr>
          <a:xfrm>
            <a:off x="2097793" y="4793671"/>
            <a:ext cx="8571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foto.png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foto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BD0A3EC8-409F-4A6D-8578-1F03A267718E}"/>
              </a:ext>
            </a:extLst>
          </p:cNvPr>
          <p:cNvCxnSpPr>
            <a:cxnSpLocks/>
            <a:stCxn id="11" idx="1"/>
            <a:endCxn id="13" idx="2"/>
          </p:cNvCxnSpPr>
          <p:nvPr/>
        </p:nvCxnSpPr>
        <p:spPr>
          <a:xfrm rot="10800000">
            <a:off x="1514067" y="4600903"/>
            <a:ext cx="583726" cy="485156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F42309-691F-41FC-AFC5-174CE02D15BC}"/>
              </a:ext>
            </a:extLst>
          </p:cNvPr>
          <p:cNvSpPr txBox="1"/>
          <p:nvPr/>
        </p:nvSpPr>
        <p:spPr>
          <a:xfrm>
            <a:off x="523467" y="420079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Abertura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E70CEAA5-E2A2-4DAD-A472-8E55DF747841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 flipV="1">
            <a:off x="10669370" y="4400848"/>
            <a:ext cx="156609" cy="685211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07D4E9-E02C-4B7E-B787-94F74EC0E379}"/>
              </a:ext>
            </a:extLst>
          </p:cNvPr>
          <p:cNvSpPr txBox="1"/>
          <p:nvPr/>
        </p:nvSpPr>
        <p:spPr>
          <a:xfrm>
            <a:off x="9579541" y="4000738"/>
            <a:ext cx="249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Fechamento 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8E95CAAD-F83C-4483-AB64-F01AD96D5F17}"/>
              </a:ext>
            </a:extLst>
          </p:cNvPr>
          <p:cNvCxnSpPr>
            <a:cxnSpLocks/>
          </p:cNvCxnSpPr>
          <p:nvPr/>
        </p:nvCxnSpPr>
        <p:spPr>
          <a:xfrm rot="5400000">
            <a:off x="3188882" y="5651069"/>
            <a:ext cx="785036" cy="1524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260699-1CF7-492F-A05A-76994928537B}"/>
              </a:ext>
            </a:extLst>
          </p:cNvPr>
          <p:cNvSpPr txBox="1"/>
          <p:nvPr/>
        </p:nvSpPr>
        <p:spPr>
          <a:xfrm>
            <a:off x="2738113" y="6119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Parâmetro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5D11399C-2FB7-42F3-85F0-4CE4130C7E71}"/>
              </a:ext>
            </a:extLst>
          </p:cNvPr>
          <p:cNvCxnSpPr>
            <a:cxnSpLocks/>
          </p:cNvCxnSpPr>
          <p:nvPr/>
        </p:nvCxnSpPr>
        <p:spPr>
          <a:xfrm rot="5400000">
            <a:off x="7446804" y="5738462"/>
            <a:ext cx="785036" cy="1524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F8B403-8803-482E-A49C-63EB12D08FE2}"/>
              </a:ext>
            </a:extLst>
          </p:cNvPr>
          <p:cNvSpPr txBox="1"/>
          <p:nvPr/>
        </p:nvSpPr>
        <p:spPr>
          <a:xfrm>
            <a:off x="7344022" y="6250669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19554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  <p:bldP spid="15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Formação Acadêmica e Experiência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Formação Acadêmica </a:t>
            </a:r>
          </a:p>
          <a:p>
            <a:pPr marL="1028700" lvl="1" indent="-342900"/>
            <a:r>
              <a:rPr lang="pt-BR" dirty="0"/>
              <a:t>Graduado em Tecnologia em Automação Industrial </a:t>
            </a:r>
          </a:p>
          <a:p>
            <a:pPr marL="1028700" lvl="1" indent="-342900"/>
            <a:r>
              <a:rPr lang="pt-BR" dirty="0"/>
              <a:t>Pós-graduado em Cloud </a:t>
            </a:r>
            <a:r>
              <a:rPr lang="pt-BR" dirty="0" err="1"/>
              <a:t>Computing</a:t>
            </a:r>
            <a:endParaRPr lang="pt-BR" dirty="0"/>
          </a:p>
          <a:p>
            <a:pPr marL="1028700" lvl="1" indent="-342900"/>
            <a:r>
              <a:rPr lang="pt-BR" dirty="0"/>
              <a:t>Pós-graduado em Desenvolvimento de Aplicações para Dispositivos Móveis (APP’S)</a:t>
            </a:r>
          </a:p>
          <a:p>
            <a:pPr marL="1028700" lvl="1" indent="-342900"/>
            <a:r>
              <a:rPr lang="pt-BR" dirty="0"/>
              <a:t>Pós-graduado em Desenvolvimento de Aplicações Web</a:t>
            </a:r>
          </a:p>
          <a:p>
            <a:pPr marL="342900" indent="-342900"/>
            <a:r>
              <a:rPr lang="pt-BR" dirty="0"/>
              <a:t>Experiência Profissional</a:t>
            </a:r>
          </a:p>
          <a:p>
            <a:pPr marL="1028700" lvl="1" indent="-342900"/>
            <a:r>
              <a:rPr lang="pt-BR" dirty="0"/>
              <a:t>Instrutor de Formação Profissional – SENAI</a:t>
            </a:r>
          </a:p>
          <a:p>
            <a:pPr marL="1028700" lvl="1" indent="-342900"/>
            <a:r>
              <a:rPr lang="pt-BR" dirty="0"/>
              <a:t>Professor de TI – UMC</a:t>
            </a:r>
          </a:p>
        </p:txBody>
      </p:sp>
    </p:spTree>
    <p:extLst>
      <p:ext uri="{BB962C8B-B14F-4D97-AF65-F5344CB8AC3E}">
        <p14:creationId xmlns:p14="http://schemas.microsoft.com/office/powerpoint/2010/main" val="3975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EE23-32D9-44A2-9003-D0B265C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 - Alunos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75058F-76D3-4F4A-8A2E-8DDD0D0D6AB3}"/>
              </a:ext>
            </a:extLst>
          </p:cNvPr>
          <p:cNvGrpSpPr/>
          <p:nvPr/>
        </p:nvGrpSpPr>
        <p:grpSpPr>
          <a:xfrm>
            <a:off x="1833651" y="2889000"/>
            <a:ext cx="8524699" cy="1932777"/>
            <a:chOff x="1833651" y="2889000"/>
            <a:chExt cx="8524699" cy="193277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873A6A2-CCF2-4913-A876-E9FA67FF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651" y="2889000"/>
              <a:ext cx="1080000" cy="108000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83E0DB8-2513-4D8A-BFDA-BC32B156A7EC}"/>
                </a:ext>
              </a:extLst>
            </p:cNvPr>
            <p:cNvSpPr txBox="1"/>
            <p:nvPr/>
          </p:nvSpPr>
          <p:spPr>
            <a:xfrm>
              <a:off x="1896598" y="4121777"/>
              <a:ext cx="954107" cy="70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Motivação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254F80C-E569-49AD-A3B2-8B87AFEC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762" y="2889000"/>
              <a:ext cx="1114392" cy="108000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74043DE-E82A-4A71-96EA-337C1F4FC248}"/>
                </a:ext>
              </a:extLst>
            </p:cNvPr>
            <p:cNvSpPr txBox="1"/>
            <p:nvPr/>
          </p:nvSpPr>
          <p:spPr>
            <a:xfrm>
              <a:off x="4773577" y="4121777"/>
              <a:ext cx="1944763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Experiência Profissional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5E39A64-4412-4013-9950-ACC16EF3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267" y="2889000"/>
              <a:ext cx="1080000" cy="10800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C3A4B27-5480-4F3B-8226-EDCB919AE680}"/>
                </a:ext>
              </a:extLst>
            </p:cNvPr>
            <p:cNvSpPr txBox="1"/>
            <p:nvPr/>
          </p:nvSpPr>
          <p:spPr>
            <a:xfrm>
              <a:off x="7878184" y="4121777"/>
              <a:ext cx="2480166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Conhecimento em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59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CE31E-22FC-4E3A-89BB-C8A2DD72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445EB-44C6-4619-A350-BB0002D4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  <a:p>
            <a:pPr marL="1028700" lvl="1" indent="-342900"/>
            <a:r>
              <a:rPr lang="pt-BR" dirty="0"/>
              <a:t>HTML </a:t>
            </a:r>
          </a:p>
          <a:p>
            <a:pPr marL="1028700" lvl="1" indent="-342900"/>
            <a:r>
              <a:rPr lang="pt-BR" dirty="0"/>
              <a:t>CSS e Framework </a:t>
            </a:r>
          </a:p>
          <a:p>
            <a:pPr marL="1028700" lvl="1" indent="-342900"/>
            <a:r>
              <a:rPr lang="pt-BR" dirty="0" err="1"/>
              <a:t>JavaScript</a:t>
            </a:r>
            <a:r>
              <a:rPr lang="pt-B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  <a:p>
            <a:pPr marL="1028700" lvl="1" indent="-342900"/>
            <a:r>
              <a:rPr lang="pt-BR" dirty="0"/>
              <a:t>PHP</a:t>
            </a:r>
          </a:p>
          <a:p>
            <a:pPr marL="1028700" lvl="1" indent="-342900"/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99105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A0F25-1817-4BFB-9320-0D70D41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944938" algn="l"/>
              </a:tabLst>
            </a:pPr>
            <a:r>
              <a:rPr lang="pt-BR" dirty="0"/>
              <a:t>Desenvolvimento 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0BCA89-9778-4297-AAD4-17EC5915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3850732"/>
          </a:xfrm>
        </p:spPr>
        <p:txBody>
          <a:bodyPr/>
          <a:lstStyle/>
          <a:p>
            <a:pPr algn="just"/>
            <a:r>
              <a:rPr lang="pt-BR" dirty="0"/>
              <a:t>O desenvolvimento front-</a:t>
            </a:r>
            <a:r>
              <a:rPr lang="pt-BR" dirty="0" err="1"/>
              <a:t>end</a:t>
            </a:r>
            <a:r>
              <a:rPr lang="pt-BR" dirty="0"/>
              <a:t> é responsável por criar a interface visual de sites e aplicações web, garantindo que os usuários possam interagir com eles de forma intuitiva e responsiva. Ele transforma designs em código funcional, cuidando da estrutura, estilo e interatividade, tendo como principais tecnologias:</a:t>
            </a:r>
          </a:p>
          <a:p>
            <a:pPr marL="1028700" lvl="1" indent="-342900" algn="just"/>
            <a:r>
              <a:rPr lang="pt-BR" dirty="0"/>
              <a:t>HTML</a:t>
            </a:r>
          </a:p>
          <a:p>
            <a:pPr marL="1028700" lvl="1" indent="-342900" algn="just"/>
            <a:r>
              <a:rPr lang="pt-BR" dirty="0"/>
              <a:t>CSS</a:t>
            </a:r>
          </a:p>
          <a:p>
            <a:pPr marL="1028700" lvl="1" indent="-342900" algn="just"/>
            <a:r>
              <a:rPr lang="pt-BR" dirty="0" err="1"/>
              <a:t>JavaScript</a:t>
            </a:r>
            <a:endParaRPr lang="pt-BR" dirty="0"/>
          </a:p>
          <a:p>
            <a:pPr marL="1028700" lvl="1" indent="-342900" algn="just"/>
            <a:r>
              <a:rPr lang="pt-BR" dirty="0"/>
              <a:t>Frameworks e Bibliotecas</a:t>
            </a:r>
          </a:p>
        </p:txBody>
      </p:sp>
    </p:spTree>
    <p:extLst>
      <p:ext uri="{BB962C8B-B14F-4D97-AF65-F5344CB8AC3E}">
        <p14:creationId xmlns:p14="http://schemas.microsoft.com/office/powerpoint/2010/main" val="105726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69FD-6FF4-424F-91AB-163DA94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HTML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DBBB4-0238-471F-9369-4D7C7D7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pPr algn="just"/>
            <a:r>
              <a:rPr lang="pt-BR" sz="1800" b="1" dirty="0"/>
              <a:t>HTML (</a:t>
            </a:r>
            <a:r>
              <a:rPr lang="pt-BR" sz="1800" b="1" dirty="0" err="1">
                <a:solidFill>
                  <a:srgbClr val="E44D26"/>
                </a:solidFill>
              </a:rPr>
              <a:t>H</a:t>
            </a:r>
            <a:r>
              <a:rPr lang="pt-BR" sz="1800" b="1" dirty="0" err="1"/>
              <a:t>yper</a:t>
            </a:r>
            <a:r>
              <a:rPr lang="pt-BR" sz="1800" b="1" dirty="0" err="1">
                <a:solidFill>
                  <a:srgbClr val="E44D26"/>
                </a:solidFill>
              </a:rPr>
              <a:t>T</a:t>
            </a:r>
            <a:r>
              <a:rPr lang="pt-BR" sz="1800" b="1" dirty="0" err="1"/>
              <a:t>ext</a:t>
            </a:r>
            <a:r>
              <a:rPr lang="pt-BR" sz="1800" b="1" dirty="0"/>
              <a:t> </a:t>
            </a:r>
            <a:r>
              <a:rPr lang="pt-BR" sz="1800" b="1" dirty="0">
                <a:solidFill>
                  <a:srgbClr val="E44D26"/>
                </a:solidFill>
              </a:rPr>
              <a:t>M</a:t>
            </a:r>
            <a:r>
              <a:rPr lang="pt-BR" sz="1800" b="1" dirty="0"/>
              <a:t>arkup </a:t>
            </a:r>
            <a:r>
              <a:rPr lang="pt-BR" sz="1800" b="1" dirty="0" err="1">
                <a:solidFill>
                  <a:srgbClr val="E44D26"/>
                </a:solidFill>
              </a:rPr>
              <a:t>L</a:t>
            </a:r>
            <a:r>
              <a:rPr lang="pt-BR" sz="1800" b="1" dirty="0" err="1"/>
              <a:t>anguage</a:t>
            </a:r>
            <a:r>
              <a:rPr lang="pt-BR" sz="1800" b="1" dirty="0"/>
              <a:t>)</a:t>
            </a:r>
            <a:r>
              <a:rPr lang="pt-BR" sz="1800" dirty="0"/>
              <a:t> é a linguagem de marcação usada para estruturar o conteúdo de páginas web. Ele organiza elementos como textos, imagens, links e tabelas, permitindo que os navegadores exibam as informações corretamente, tendo como principais características: </a:t>
            </a:r>
          </a:p>
          <a:p>
            <a:pPr marL="971550" lvl="1" indent="-285750" algn="just"/>
            <a:endParaRPr lang="pt-BR" sz="14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BEDC0F1-2041-4219-B28E-9005097C222E}"/>
              </a:ext>
            </a:extLst>
          </p:cNvPr>
          <p:cNvGrpSpPr/>
          <p:nvPr/>
        </p:nvGrpSpPr>
        <p:grpSpPr>
          <a:xfrm>
            <a:off x="1517489" y="3576208"/>
            <a:ext cx="9157022" cy="1622810"/>
            <a:chOff x="1628421" y="3933259"/>
            <a:chExt cx="9971232" cy="1622810"/>
          </a:xfrm>
        </p:grpSpPr>
        <p:pic>
          <p:nvPicPr>
            <p:cNvPr id="7" name="Espaço Reservado para Conteúdo 4">
              <a:extLst>
                <a:ext uri="{FF2B5EF4-FFF2-40B4-BE49-F238E27FC236}">
                  <a16:creationId xmlns:a16="http://schemas.microsoft.com/office/drawing/2014/main" id="{A853A942-CC3D-41F1-8DAE-F0DA1EF43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6843" y="3933259"/>
              <a:ext cx="1622810" cy="162281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DD400B-049C-4FAE-A09B-D57C69C3480D}"/>
                </a:ext>
              </a:extLst>
            </p:cNvPr>
            <p:cNvSpPr txBox="1"/>
            <p:nvPr/>
          </p:nvSpPr>
          <p:spPr>
            <a:xfrm>
              <a:off x="1628421" y="4100129"/>
              <a:ext cx="7707167" cy="11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Estruturação de conteúdo com </a:t>
              </a:r>
              <a:r>
                <a:rPr lang="pt-B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tags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Integração com CSS e </a:t>
              </a:r>
              <a:r>
                <a:rPr lang="pt-B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JavaScript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Compatível com todos os navegadores modernos.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8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69FD-6FF4-424F-91AB-163DA94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CSS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DBBB4-0238-471F-9369-4D7C7D7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pPr algn="just"/>
            <a:r>
              <a:rPr lang="pt-BR" sz="1800" b="1" dirty="0"/>
              <a:t>CSS (</a:t>
            </a:r>
            <a:r>
              <a:rPr lang="pt-BR" sz="1800" b="1" dirty="0" err="1">
                <a:solidFill>
                  <a:srgbClr val="004CE8"/>
                </a:solidFill>
              </a:rPr>
              <a:t>C</a:t>
            </a:r>
            <a:r>
              <a:rPr lang="pt-BR" sz="1800" b="1" dirty="0" err="1"/>
              <a:t>ascading</a:t>
            </a:r>
            <a:r>
              <a:rPr lang="pt-BR" sz="1800" b="1" dirty="0"/>
              <a:t> </a:t>
            </a:r>
            <a:r>
              <a:rPr lang="pt-BR" sz="1800" b="1" dirty="0" err="1">
                <a:solidFill>
                  <a:srgbClr val="004CE8"/>
                </a:solidFill>
              </a:rPr>
              <a:t>S</a:t>
            </a:r>
            <a:r>
              <a:rPr lang="pt-BR" sz="1800" b="1" dirty="0" err="1"/>
              <a:t>tyle</a:t>
            </a:r>
            <a:r>
              <a:rPr lang="pt-BR" sz="1800" b="1" dirty="0"/>
              <a:t> </a:t>
            </a:r>
            <a:r>
              <a:rPr lang="pt-BR" sz="1800" b="1" dirty="0" err="1">
                <a:solidFill>
                  <a:srgbClr val="004CE8"/>
                </a:solidFill>
              </a:rPr>
              <a:t>S</a:t>
            </a:r>
            <a:r>
              <a:rPr lang="pt-BR" sz="1800" b="1" dirty="0" err="1"/>
              <a:t>heets</a:t>
            </a:r>
            <a:r>
              <a:rPr lang="pt-BR" sz="1800" b="1" dirty="0"/>
              <a:t>)</a:t>
            </a:r>
            <a:r>
              <a:rPr lang="pt-BR" sz="1800" dirty="0"/>
              <a:t> é a linguagem usada para estilizar e definir a aparência visual de páginas web. Ele trabalha em conjunto com o HTML para melhorar a experiência do usuário, personalizando cores, fontes, layouts e outros elementos visuais.</a:t>
            </a:r>
            <a:endParaRPr lang="pt-BR" sz="14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B4B4E37-08C9-4466-A779-30388BB6696F}"/>
              </a:ext>
            </a:extLst>
          </p:cNvPr>
          <p:cNvGrpSpPr/>
          <p:nvPr/>
        </p:nvGrpSpPr>
        <p:grpSpPr>
          <a:xfrm>
            <a:off x="1240683" y="3743078"/>
            <a:ext cx="9710634" cy="1623600"/>
            <a:chOff x="1110384" y="3743078"/>
            <a:chExt cx="9710634" cy="162360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DD400B-049C-4FAE-A09B-D57C69C3480D}"/>
                </a:ext>
              </a:extLst>
            </p:cNvPr>
            <p:cNvSpPr txBox="1"/>
            <p:nvPr/>
          </p:nvSpPr>
          <p:spPr>
            <a:xfrm>
              <a:off x="1110384" y="3956509"/>
              <a:ext cx="7707167" cy="11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 o estilo visual de elementos HTML.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Permite criar designs responsivos, adaptando o site a diferentes dispositivos.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 o design com separação entre conteúdo (HTML) e estilo (CSS).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A06173D-926C-408E-A788-1DAA57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418" y="3743078"/>
              <a:ext cx="1623600" cy="162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152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69FD-6FF4-424F-91AB-163DA94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JavaScript</a:t>
            </a:r>
            <a:r>
              <a:rPr lang="pt-BR" dirty="0"/>
              <a:t>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DBBB4-0238-471F-9369-4D7C7D7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pPr algn="just"/>
            <a:r>
              <a:rPr lang="pt-BR" sz="1800" b="1" dirty="0" err="1"/>
              <a:t>JavaScript</a:t>
            </a:r>
            <a:r>
              <a:rPr lang="pt-BR" sz="1800" dirty="0"/>
              <a:t> é uma linguagem de programação usada no desenvolvimento web para adicionar interatividade e dinamismo às páginas. Ele permite criar funcionalidades como validações de formulários, animações e atualizações em tempo real, sem recarregar a página, complementando o HTML (estrutura) e o CSS (estilo).</a:t>
            </a:r>
            <a:endParaRPr lang="pt-BR" sz="1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3C39B94-AE0D-481D-A5C6-590B83F02382}"/>
              </a:ext>
            </a:extLst>
          </p:cNvPr>
          <p:cNvGrpSpPr/>
          <p:nvPr/>
        </p:nvGrpSpPr>
        <p:grpSpPr>
          <a:xfrm>
            <a:off x="2157312" y="4028306"/>
            <a:ext cx="7877376" cy="1623600"/>
            <a:chOff x="2658502" y="4028306"/>
            <a:chExt cx="7877376" cy="162360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DD400B-049C-4FAE-A09B-D57C69C3480D}"/>
                </a:ext>
              </a:extLst>
            </p:cNvPr>
            <p:cNvSpPr txBox="1"/>
            <p:nvPr/>
          </p:nvSpPr>
          <p:spPr>
            <a:xfrm>
              <a:off x="2658502" y="4077397"/>
              <a:ext cx="4299647" cy="152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Interatividade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Versatilidade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Execução no Navegador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Ampla Comunidade e Suporte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BD1480A-22D0-4E40-B2A1-EC7EC1BC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4548" y="4028306"/>
              <a:ext cx="1511330" cy="162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68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730E-511A-424F-A602-C469C9F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X CSS X </a:t>
            </a:r>
            <a:r>
              <a:rPr lang="pt-BR" dirty="0" err="1"/>
              <a:t>JavaScript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D72D657-5252-4C77-953A-6759EB46A415}"/>
              </a:ext>
            </a:extLst>
          </p:cNvPr>
          <p:cNvGrpSpPr/>
          <p:nvPr/>
        </p:nvGrpSpPr>
        <p:grpSpPr>
          <a:xfrm>
            <a:off x="1056958" y="2345979"/>
            <a:ext cx="10078085" cy="3657601"/>
            <a:chOff x="844059" y="2766422"/>
            <a:chExt cx="10078085" cy="3657601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5679A83-44AF-4ED9-9CDB-CE9BA8D40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59" y="3428999"/>
              <a:ext cx="5472863" cy="233244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3B0358B-260D-45E6-9890-29C886D83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7136" y="2766422"/>
              <a:ext cx="3695008" cy="3657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742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498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LÓGICA DE PROGRAMAÇÃO</vt:lpstr>
      <vt:lpstr>Formação Acadêmica e Experiência Profissional</vt:lpstr>
      <vt:lpstr>Apresentação Pessoal - Alunos</vt:lpstr>
      <vt:lpstr>Programação do Curso</vt:lpstr>
      <vt:lpstr>Desenvolvimento Front-End</vt:lpstr>
      <vt:lpstr>O que é HTML ?</vt:lpstr>
      <vt:lpstr>O que é CSS ?</vt:lpstr>
      <vt:lpstr>O que é JavaScript ?</vt:lpstr>
      <vt:lpstr>HTML X CSS X JavaScript</vt:lpstr>
      <vt:lpstr>Exemplo de uma Página Web </vt:lpstr>
      <vt:lpstr>Todas são Linguagens de Programação</vt:lpstr>
      <vt:lpstr>Front-end x Back-end</vt:lpstr>
      <vt:lpstr>Requisitos de Software</vt:lpstr>
      <vt:lpstr>Link para instalação</vt:lpstr>
      <vt:lpstr>Estrutura da tag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58</cp:revision>
  <dcterms:created xsi:type="dcterms:W3CDTF">2024-03-08T12:14:33Z</dcterms:created>
  <dcterms:modified xsi:type="dcterms:W3CDTF">2025-02-03T11:05:23Z</dcterms:modified>
</cp:coreProperties>
</file>